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5143500" type="screen16x9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-91" y="-125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58989913" cy="58989913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2093731F-789F-45CC-BEDF-7026F0EF2632}" type="datetimeFigureOut">
              <a:rPr lang="en-US" smtClean="0"/>
              <a:pPr/>
              <a:t>8/14/2021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12FA96DB-654D-4A5B-ABF6-26CBEBA8AF4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B290E-D898-4D3C-836C-2B153CA1D0B4}" type="datetime1">
              <a:rPr lang="en-US" smtClean="0"/>
              <a:t>8/14/2021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2021 EdgeImpulse, Inc.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F4444-B6A6-4A0A-A1D9-B627DA438E34}" type="datetime1">
              <a:rPr lang="en-US" smtClean="0"/>
              <a:t>8/14/2021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2021 EdgeImpulse, Inc.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5FBA6-BB2A-4215-92AA-DEAC32732D9F}" type="datetime1">
              <a:rPr lang="en-US" smtClean="0"/>
              <a:t>8/14/2021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2021 EdgeImpulse, Inc.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E7851-9728-459E-978B-137E7B9A28F4}" type="datetime1">
              <a:rPr lang="en-US" smtClean="0"/>
              <a:t>8/14/2021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2021 EdgeImpulse, Inc.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308FE-B794-4D46-AF65-B50CAF08D8C4}" type="datetime1">
              <a:rPr lang="en-US" smtClean="0"/>
              <a:t>8/14/2021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2021 EdgeImpulse,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DC90B-194A-4142-A9AB-2C7F8C897436}" type="datetime1">
              <a:rPr lang="en-US" smtClean="0"/>
              <a:t>8/14/2021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2021 EdgeImpulse,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AB2391-2C65-467C-BB6E-2794963F8F6A}" type="datetime1">
              <a:rPr lang="en-US" smtClean="0"/>
              <a:t>8/14/2021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© 2021 EdgeImpulse, Inc.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</p:sldLayoutIdLst>
  <p:transition>
    <p:fade/>
  </p:transition>
  <p:timing>
    <p:tnLst>
      <p:par>
        <p:cTn id="1" dur="indefinite" restart="never" nodeType="tmRoot"/>
      </p:par>
    </p:tnLst>
  </p:timing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044708" y="1469231"/>
            <a:ext cx="7054585" cy="1102519"/>
          </a:xfrm>
        </p:spPr>
        <p:txBody>
          <a:bodyPr>
            <a:noAutofit/>
          </a:bodyPr>
          <a:lstStyle/>
          <a:p>
            <a:r>
              <a:rPr lang="en-US" dirty="0" smtClean="0"/>
              <a:t>Computer Vision with Embedded Machine Learning</a:t>
            </a:r>
            <a:endParaRPr lang="en-US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Introduction to Object Detection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2021 EdgeImpulse, Inc.</a:t>
            </a:r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E:\Google Drive\Editing - Video\Course - Embedded Machine Learning Vision\3.1.1 - Introduction to Object Detection\dog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06864" y="497898"/>
            <a:ext cx="5530272" cy="4152210"/>
          </a:xfrm>
          <a:prstGeom prst="rect">
            <a:avLst/>
          </a:prstGeom>
          <a:noFill/>
        </p:spPr>
      </p:pic>
      <p:sp>
        <p:nvSpPr>
          <p:cNvPr id="7" name="Oval 6"/>
          <p:cNvSpPr/>
          <p:nvPr/>
        </p:nvSpPr>
        <p:spPr>
          <a:xfrm>
            <a:off x="251475" y="2283715"/>
            <a:ext cx="921712" cy="9217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 rot="5400000">
            <a:off x="-152167" y="4127532"/>
            <a:ext cx="12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 rot="5400000">
            <a:off x="628333" y="3750282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dog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7" idx="4"/>
            <a:endCxn id="9" idx="1"/>
          </p:cNvCxnSpPr>
          <p:nvPr/>
        </p:nvCxnSpPr>
        <p:spPr>
          <a:xfrm>
            <a:off x="712331" y="3205427"/>
            <a:ext cx="184666" cy="46085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4168751" y="2341322"/>
            <a:ext cx="806498" cy="806498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802428" y="2341322"/>
            <a:ext cx="806498" cy="80649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stCxn id="5" idx="1"/>
            <a:endCxn id="7" idx="6"/>
          </p:cNvCxnSpPr>
          <p:nvPr/>
        </p:nvCxnSpPr>
        <p:spPr>
          <a:xfrm flipH="1">
            <a:off x="1173187" y="2744571"/>
            <a:ext cx="3629241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2021 EdgeImpulse, Inc.</a:t>
            </a:r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E:\Google Drive\Editing - Video\Course - Embedded Machine Learning Vision\3.1.1 - Introduction to Object Detection\dog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06864" y="497898"/>
            <a:ext cx="5530272" cy="4152210"/>
          </a:xfrm>
          <a:prstGeom prst="rect">
            <a:avLst/>
          </a:prstGeom>
          <a:noFill/>
        </p:spPr>
      </p:pic>
      <p:sp>
        <p:nvSpPr>
          <p:cNvPr id="12" name="Rectangle 11"/>
          <p:cNvSpPr/>
          <p:nvPr/>
        </p:nvSpPr>
        <p:spPr>
          <a:xfrm>
            <a:off x="4168751" y="2341322"/>
            <a:ext cx="806498" cy="806498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802428" y="2341322"/>
            <a:ext cx="806498" cy="806498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168751" y="2974999"/>
            <a:ext cx="806498" cy="806498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806864" y="2341322"/>
            <a:ext cx="806498" cy="806498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2021 EdgeImpulse, Inc.</a:t>
            </a:r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E:\Google Drive\Editing - Video\Course - Embedded Machine Learning Vision\3.1.1 - Introduction to Object Detection\dog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06864" y="497898"/>
            <a:ext cx="5530272" cy="4152210"/>
          </a:xfrm>
          <a:prstGeom prst="rect">
            <a:avLst/>
          </a:prstGeom>
          <a:noFill/>
        </p:spPr>
      </p:pic>
      <p:sp>
        <p:nvSpPr>
          <p:cNvPr id="12" name="Rectangle 11"/>
          <p:cNvSpPr/>
          <p:nvPr/>
        </p:nvSpPr>
        <p:spPr>
          <a:xfrm>
            <a:off x="4168751" y="2341322"/>
            <a:ext cx="806498" cy="806498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802428" y="2341322"/>
            <a:ext cx="806498" cy="806498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168751" y="2974999"/>
            <a:ext cx="806498" cy="806498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111144" y="2283715"/>
            <a:ext cx="115214" cy="11521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551319" y="3723890"/>
            <a:ext cx="115214" cy="11521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>
            <a:endCxn id="11" idx="2"/>
          </p:cNvCxnSpPr>
          <p:nvPr/>
        </p:nvCxnSpPr>
        <p:spPr>
          <a:xfrm>
            <a:off x="4975249" y="3781497"/>
            <a:ext cx="584303" cy="0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5608926" y="3147820"/>
            <a:ext cx="12188" cy="613256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2021 EdgeImpulse, Inc.</a:t>
            </a:r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E:\Google Drive\Editing - Video\Course - Embedded Machine Learning Vision\3.1.1 - Introduction to Object Detection\dog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06864" y="497898"/>
            <a:ext cx="5530272" cy="4152210"/>
          </a:xfrm>
          <a:prstGeom prst="rect">
            <a:avLst/>
          </a:prstGeom>
          <a:noFill/>
        </p:spPr>
      </p:pic>
      <p:sp>
        <p:nvSpPr>
          <p:cNvPr id="12" name="Rectangle 11"/>
          <p:cNvSpPr/>
          <p:nvPr/>
        </p:nvSpPr>
        <p:spPr>
          <a:xfrm>
            <a:off x="4168750" y="2341321"/>
            <a:ext cx="1440175" cy="1440175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168751" y="2168501"/>
            <a:ext cx="942133" cy="135636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dog 0.97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2021 EdgeImpulse, Inc.</a:t>
            </a:r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251475" y="1016361"/>
            <a:ext cx="921712" cy="9217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Resize</a:t>
            </a:r>
            <a:endParaRPr lang="en-US" dirty="0"/>
          </a:p>
        </p:txBody>
      </p:sp>
      <p:pic>
        <p:nvPicPr>
          <p:cNvPr id="3074" name="Picture 2" descr="E:\Google Drive\Editing - Video\Course - Embedded Machine Learning Vision\3.1.1 - Introduction to Object Detection\dog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06864" y="497898"/>
            <a:ext cx="5530272" cy="4152210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1806863" y="497897"/>
            <a:ext cx="1324961" cy="132496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979685" y="152256"/>
            <a:ext cx="921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96 x 96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251475" y="2283715"/>
            <a:ext cx="921712" cy="9217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 rot="5400000">
            <a:off x="-152167" y="4127532"/>
            <a:ext cx="12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 rot="5400000">
            <a:off x="628333" y="3750282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dog</a:t>
            </a:r>
            <a:endParaRPr lang="en-US" dirty="0"/>
          </a:p>
        </p:txBody>
      </p:sp>
      <p:cxnSp>
        <p:nvCxnSpPr>
          <p:cNvPr id="11" name="Straight Arrow Connector 10"/>
          <p:cNvCxnSpPr>
            <a:endCxn id="7" idx="0"/>
          </p:cNvCxnSpPr>
          <p:nvPr/>
        </p:nvCxnSpPr>
        <p:spPr>
          <a:xfrm>
            <a:off x="712331" y="1938073"/>
            <a:ext cx="0" cy="345642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4"/>
            <a:endCxn id="8" idx="1"/>
          </p:cNvCxnSpPr>
          <p:nvPr/>
        </p:nvCxnSpPr>
        <p:spPr>
          <a:xfrm flipH="1">
            <a:off x="493748" y="3205427"/>
            <a:ext cx="218583" cy="460857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1"/>
          </p:cNvCxnSpPr>
          <p:nvPr/>
        </p:nvCxnSpPr>
        <p:spPr>
          <a:xfrm flipH="1">
            <a:off x="1173187" y="1160378"/>
            <a:ext cx="633676" cy="20162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69938" y="1938073"/>
            <a:ext cx="921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48 x 48</a:t>
            </a:r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2021 EdgeImpulse, Inc.</a:t>
            </a:r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E:\Google Drive\Editing - Video\Course - Embedded Machine Learning Vision\3.1.1 - Introduction to Object Detection\dog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06864" y="497898"/>
            <a:ext cx="5530272" cy="4152210"/>
          </a:xfrm>
          <a:prstGeom prst="rect">
            <a:avLst/>
          </a:prstGeom>
          <a:noFill/>
        </p:spPr>
      </p:pic>
      <p:sp>
        <p:nvSpPr>
          <p:cNvPr id="12" name="Rectangle 11"/>
          <p:cNvSpPr/>
          <p:nvPr/>
        </p:nvSpPr>
        <p:spPr>
          <a:xfrm>
            <a:off x="4168750" y="2341321"/>
            <a:ext cx="1440175" cy="1440175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168751" y="2168501"/>
            <a:ext cx="942133" cy="135636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dog 0.85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2021 EdgeImpulse, Inc.</a:t>
            </a:r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E:\Google Drive\Editing - Video\Course - Embedded Machine Learning Vision\3.1.1 - Introduction to Object Detection\dog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06864" y="497898"/>
            <a:ext cx="5530272" cy="4152210"/>
          </a:xfrm>
          <a:prstGeom prst="rect">
            <a:avLst/>
          </a:prstGeom>
          <a:noFill/>
        </p:spPr>
      </p:pic>
      <p:sp>
        <p:nvSpPr>
          <p:cNvPr id="12" name="Rectangle 11"/>
          <p:cNvSpPr/>
          <p:nvPr/>
        </p:nvSpPr>
        <p:spPr>
          <a:xfrm>
            <a:off x="1806864" y="497898"/>
            <a:ext cx="806498" cy="80649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440541" y="497898"/>
            <a:ext cx="806498" cy="80649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074218" y="497898"/>
            <a:ext cx="806498" cy="80649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3707895" y="497898"/>
            <a:ext cx="806498" cy="80649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4341572" y="497898"/>
            <a:ext cx="806498" cy="80649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4975249" y="497898"/>
            <a:ext cx="806498" cy="80649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5608926" y="497898"/>
            <a:ext cx="806498" cy="80649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6242603" y="497898"/>
            <a:ext cx="806498" cy="80649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1806864" y="1131575"/>
            <a:ext cx="806498" cy="80649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2440541" y="1131575"/>
            <a:ext cx="806498" cy="80649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3074218" y="1131575"/>
            <a:ext cx="806498" cy="80649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3707895" y="1131575"/>
            <a:ext cx="806498" cy="80649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4341572" y="1131575"/>
            <a:ext cx="806498" cy="80649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4975249" y="1131575"/>
            <a:ext cx="806498" cy="80649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5608926" y="1131575"/>
            <a:ext cx="806498" cy="80649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6242603" y="1131575"/>
            <a:ext cx="806498" cy="80649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806864" y="1765252"/>
            <a:ext cx="806498" cy="80649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2440541" y="1765252"/>
            <a:ext cx="806498" cy="80649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3074218" y="1765252"/>
            <a:ext cx="806498" cy="80649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3707895" y="1765252"/>
            <a:ext cx="806498" cy="80649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4341572" y="1765252"/>
            <a:ext cx="806498" cy="80649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4975249" y="1765252"/>
            <a:ext cx="806498" cy="80649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5608926" y="1765252"/>
            <a:ext cx="806498" cy="80649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6242603" y="1765252"/>
            <a:ext cx="806498" cy="80649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1806864" y="2398929"/>
            <a:ext cx="806498" cy="80649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2440541" y="2398929"/>
            <a:ext cx="806498" cy="80649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3074218" y="2398929"/>
            <a:ext cx="806498" cy="80649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3707895" y="2398929"/>
            <a:ext cx="806498" cy="80649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4341572" y="2398929"/>
            <a:ext cx="806498" cy="80649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4975249" y="2398929"/>
            <a:ext cx="806498" cy="80649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5608926" y="2398929"/>
            <a:ext cx="806498" cy="80649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6242603" y="2398929"/>
            <a:ext cx="806498" cy="80649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1806864" y="3032606"/>
            <a:ext cx="806498" cy="80649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2440541" y="3032606"/>
            <a:ext cx="806498" cy="80649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3074218" y="3032606"/>
            <a:ext cx="806498" cy="80649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3707895" y="3032606"/>
            <a:ext cx="806498" cy="80649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4341572" y="3032606"/>
            <a:ext cx="806498" cy="80649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4975249" y="3032606"/>
            <a:ext cx="806498" cy="80649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5608926" y="3032606"/>
            <a:ext cx="806498" cy="80649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6242603" y="3032606"/>
            <a:ext cx="806498" cy="80649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1806864" y="3666283"/>
            <a:ext cx="806498" cy="80649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2440541" y="3666283"/>
            <a:ext cx="806498" cy="80649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3074218" y="3666283"/>
            <a:ext cx="806498" cy="80649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3707895" y="3666283"/>
            <a:ext cx="806498" cy="80649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4341572" y="3666283"/>
            <a:ext cx="806498" cy="80649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4975249" y="3666283"/>
            <a:ext cx="806498" cy="80649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5608926" y="3666283"/>
            <a:ext cx="806498" cy="80649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6242603" y="3666283"/>
            <a:ext cx="806498" cy="80649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7452350" y="2168501"/>
            <a:ext cx="15231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48 x 100 ms = </a:t>
            </a:r>
          </a:p>
          <a:p>
            <a:r>
              <a:rPr lang="en-US" dirty="0" smtClean="0"/>
              <a:t>4.8 seconds!</a:t>
            </a:r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7452350" y="2731917"/>
            <a:ext cx="1300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(~0.208 fps)</a:t>
            </a:r>
            <a:endParaRPr lang="en-US" dirty="0"/>
          </a:p>
        </p:txBody>
      </p:sp>
      <p:sp>
        <p:nvSpPr>
          <p:cNvPr id="66" name="Footer Placeholder 6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2021 EdgeImpulse, Inc.</a:t>
            </a:r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  <p:bldP spid="6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Google Drive\Editing - Video\Course - Embedded Machine Learning Vision\3.1.1 - Introduction to Object Detection\japan-2014616_1920_bw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39123" y="497898"/>
            <a:ext cx="6265754" cy="4147704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3131825" y="2456536"/>
            <a:ext cx="806498" cy="80649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687214" y="2744571"/>
            <a:ext cx="806498" cy="80649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2021 EdgeImpulse, Inc.</a:t>
            </a:r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Google Drive\Editing - Video\Course - Embedded Machine Learning Vision\3.1.1 - Introduction to Object Detection\japan-2014616_1920_bw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39123" y="497898"/>
            <a:ext cx="6265754" cy="4147704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2555755" y="2456536"/>
            <a:ext cx="2189066" cy="218906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687214" y="2629357"/>
            <a:ext cx="1152140" cy="11521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2021 EdgeImpulse, Inc.</a:t>
            </a:r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Google Drive\Editing - Video\Course - Embedded Machine Learning Vision\3.1.1 - Introduction to Object Detection\japan-2014616_1920_bw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39123" y="497898"/>
            <a:ext cx="6265754" cy="4147704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2901397" y="2802178"/>
            <a:ext cx="1555389" cy="155538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131825" y="2974999"/>
            <a:ext cx="1152140" cy="11521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016611" y="2456536"/>
            <a:ext cx="1152140" cy="218906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498148" y="3147820"/>
            <a:ext cx="2246673" cy="84368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304646" y="3147820"/>
            <a:ext cx="596491" cy="59649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959004" y="3205427"/>
            <a:ext cx="1267354" cy="6336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E:\Google Drive\Editing - Video\Course - Embedded Machine Learning Vision\3.1.1 - Introduction to Object Detection\person_bw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475" y="1189182"/>
            <a:ext cx="917575" cy="2020887"/>
          </a:xfrm>
          <a:prstGeom prst="rect">
            <a:avLst/>
          </a:prstGeom>
          <a:noFill/>
        </p:spPr>
      </p:pic>
      <p:pic>
        <p:nvPicPr>
          <p:cNvPr id="17" name="Picture 2" descr="E:\Google Drive\Editing - Video\Course - Embedded Machine Learning Vision\3.1.1 - Introduction to Object Detection\person_bw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4296" y="3666283"/>
            <a:ext cx="605304" cy="576070"/>
          </a:xfrm>
          <a:prstGeom prst="rect">
            <a:avLst/>
          </a:prstGeom>
          <a:noFill/>
        </p:spPr>
      </p:pic>
      <p:cxnSp>
        <p:nvCxnSpPr>
          <p:cNvPr id="19" name="Straight Arrow Connector 18"/>
          <p:cNvCxnSpPr>
            <a:endCxn id="2050" idx="3"/>
          </p:cNvCxnSpPr>
          <p:nvPr/>
        </p:nvCxnSpPr>
        <p:spPr>
          <a:xfrm flipH="1" flipV="1">
            <a:off x="1169050" y="2199626"/>
            <a:ext cx="1847561" cy="429731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2050" idx="2"/>
          </p:cNvCxnSpPr>
          <p:nvPr/>
        </p:nvCxnSpPr>
        <p:spPr>
          <a:xfrm>
            <a:off x="710263" y="3210069"/>
            <a:ext cx="2068" cy="456214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2021 EdgeImpulse, Inc.</a:t>
            </a:r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sgmustadio\Downloads\pet-3157961_192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45920" y="671322"/>
            <a:ext cx="5852160" cy="3800856"/>
          </a:xfrm>
          <a:prstGeom prst="rect">
            <a:avLst/>
          </a:prstGeom>
          <a:noFill/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2021 EdgeImpulse, Inc.</a:t>
            </a:r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Google Drive\Editing - Video\Course - Embedded Machine Learning Vision\3.1.1 - Introduction to Object Detection\japan-2014616_1920_bw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39123" y="497898"/>
            <a:ext cx="6265754" cy="4147704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3016611" y="2456536"/>
            <a:ext cx="1152140" cy="218906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2021 EdgeImpulse, Inc.</a:t>
            </a:r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Google Drive\Editing - Video\Course - Embedded Machine Learning Vision\3.1.1 - Introduction to Object Detection\japan-2014616_1920_bw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39123" y="497898"/>
            <a:ext cx="6265754" cy="4147704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2901397" y="2802178"/>
            <a:ext cx="1555389" cy="1555389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131825" y="2974999"/>
            <a:ext cx="1152140" cy="1152140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016611" y="2456536"/>
            <a:ext cx="1152140" cy="2189066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959004" y="3205427"/>
            <a:ext cx="1267354" cy="633677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053797" y="2954578"/>
            <a:ext cx="1555389" cy="1555389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4687214" y="1246789"/>
            <a:ext cx="633677" cy="864105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4744821" y="1304396"/>
            <a:ext cx="633677" cy="423670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4572000" y="1189181"/>
            <a:ext cx="864105" cy="748891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4687214" y="2571750"/>
            <a:ext cx="864105" cy="748891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4839614" y="2724150"/>
            <a:ext cx="864105" cy="748891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4687214" y="2744570"/>
            <a:ext cx="1152140" cy="864105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5493712" y="2456536"/>
            <a:ext cx="1152140" cy="864105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5724140" y="2341322"/>
            <a:ext cx="654098" cy="864105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5608925" y="2686964"/>
            <a:ext cx="979319" cy="555649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6357817" y="2629357"/>
            <a:ext cx="979319" cy="555649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6473031" y="2686964"/>
            <a:ext cx="979319" cy="555649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6415425" y="2629357"/>
            <a:ext cx="1267354" cy="1172561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6818673" y="2686964"/>
            <a:ext cx="728471" cy="1172561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2094899" y="2686965"/>
            <a:ext cx="633677" cy="576070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2152506" y="2686963"/>
            <a:ext cx="806498" cy="748891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2152506" y="2802178"/>
            <a:ext cx="806498" cy="382827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2498148" y="555505"/>
            <a:ext cx="1382568" cy="149778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6761066" y="1246789"/>
            <a:ext cx="460856" cy="518463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136261" y="94649"/>
            <a:ext cx="2375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Region of Interest (ROI)</a:t>
            </a:r>
            <a:endParaRPr lang="en-US" dirty="0"/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2037292" y="440291"/>
            <a:ext cx="403249" cy="172821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725326" y="94649"/>
            <a:ext cx="1693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Region Proposal</a:t>
            </a:r>
            <a:endParaRPr lang="en-US" dirty="0"/>
          </a:p>
        </p:txBody>
      </p:sp>
      <p:sp>
        <p:nvSpPr>
          <p:cNvPr id="37" name="Footer Placeholder 3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2021 EdgeImpulse, Inc.</a:t>
            </a:r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4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Google Drive\Editing - Video\Course - Embedded Machine Learning Vision\3.1.1 - Introduction to Object Detection\japan-2014616_1920_bw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39123" y="497898"/>
            <a:ext cx="6265754" cy="4147704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3016611" y="2456536"/>
            <a:ext cx="1152140" cy="218906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094899" y="2744571"/>
            <a:ext cx="979319" cy="518463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629607" y="2686964"/>
            <a:ext cx="1209747" cy="806498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608927" y="2686964"/>
            <a:ext cx="921712" cy="57607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415424" y="2629356"/>
            <a:ext cx="1267354" cy="1209747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2021 EdgeImpulse, Inc.</a:t>
            </a:r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/>
          <p:cNvSpPr/>
          <p:nvPr/>
        </p:nvSpPr>
        <p:spPr>
          <a:xfrm>
            <a:off x="4226358" y="497898"/>
            <a:ext cx="2304280" cy="39748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ontent Placeholder 19"/>
          <p:cNvSpPr>
            <a:spLocks noGrp="1"/>
          </p:cNvSpPr>
          <p:nvPr>
            <p:ph sz="half" idx="1"/>
          </p:nvPr>
        </p:nvSpPr>
        <p:spPr>
          <a:xfrm>
            <a:off x="4226358" y="613112"/>
            <a:ext cx="2304280" cy="3744455"/>
          </a:xfrm>
        </p:spPr>
        <p:txBody>
          <a:bodyPr>
            <a:normAutofit fontScale="77500" lnSpcReduction="20000"/>
          </a:bodyPr>
          <a:lstStyle/>
          <a:p>
            <a:r>
              <a:rPr lang="en-US" sz="2100" b="1" dirty="0" smtClean="0"/>
              <a:t>Object 1</a:t>
            </a:r>
          </a:p>
          <a:p>
            <a:pPr lvl="1"/>
            <a:r>
              <a:rPr lang="en-US" sz="2100" dirty="0" smtClean="0"/>
              <a:t>Class: dog (0.92)</a:t>
            </a:r>
          </a:p>
          <a:p>
            <a:pPr lvl="1"/>
            <a:r>
              <a:rPr lang="en-US" sz="2100" dirty="0" smtClean="0"/>
              <a:t>Bounding box</a:t>
            </a:r>
          </a:p>
          <a:p>
            <a:pPr lvl="2"/>
            <a:r>
              <a:rPr lang="en-US" sz="2100" dirty="0" smtClean="0"/>
              <a:t>(x</a:t>
            </a:r>
            <a:r>
              <a:rPr lang="en-US" sz="2100" baseline="-25000" dirty="0" smtClean="0"/>
              <a:t>1</a:t>
            </a:r>
            <a:r>
              <a:rPr lang="en-US" sz="2100" dirty="0" smtClean="0"/>
              <a:t>, y</a:t>
            </a:r>
            <a:r>
              <a:rPr lang="en-US" sz="2100" baseline="-25000" dirty="0" smtClean="0"/>
              <a:t>1</a:t>
            </a:r>
            <a:r>
              <a:rPr lang="en-US" sz="2100" dirty="0" smtClean="0"/>
              <a:t>)</a:t>
            </a:r>
          </a:p>
          <a:p>
            <a:pPr lvl="2"/>
            <a:r>
              <a:rPr lang="en-US" sz="2100" dirty="0" smtClean="0"/>
              <a:t>(w</a:t>
            </a:r>
            <a:r>
              <a:rPr lang="en-US" sz="2100" baseline="-25000" dirty="0" smtClean="0"/>
              <a:t>1</a:t>
            </a:r>
            <a:r>
              <a:rPr lang="en-US" sz="2100" dirty="0" smtClean="0"/>
              <a:t>, h</a:t>
            </a:r>
            <a:r>
              <a:rPr lang="en-US" sz="2100" baseline="-25000" dirty="0" smtClean="0"/>
              <a:t>1</a:t>
            </a:r>
            <a:r>
              <a:rPr lang="en-US" sz="2100" dirty="0" smtClean="0"/>
              <a:t>)</a:t>
            </a:r>
          </a:p>
          <a:p>
            <a:r>
              <a:rPr lang="en-US" sz="2100" b="1" dirty="0" smtClean="0"/>
              <a:t>Object 2</a:t>
            </a:r>
          </a:p>
          <a:p>
            <a:pPr lvl="1"/>
            <a:r>
              <a:rPr lang="en-US" sz="2100" dirty="0" smtClean="0"/>
              <a:t>Class: toy (0.85)</a:t>
            </a:r>
          </a:p>
          <a:p>
            <a:pPr lvl="1"/>
            <a:r>
              <a:rPr lang="en-US" sz="2100" dirty="0" smtClean="0"/>
              <a:t>Bounding box</a:t>
            </a:r>
          </a:p>
          <a:p>
            <a:pPr lvl="2"/>
            <a:r>
              <a:rPr lang="en-US" sz="2100" dirty="0" smtClean="0"/>
              <a:t>(x</a:t>
            </a:r>
            <a:r>
              <a:rPr lang="en-US" sz="2100" baseline="-25000" dirty="0" smtClean="0"/>
              <a:t>2</a:t>
            </a:r>
            <a:r>
              <a:rPr lang="en-US" sz="2100" dirty="0" smtClean="0"/>
              <a:t>, y</a:t>
            </a:r>
            <a:r>
              <a:rPr lang="en-US" sz="2100" baseline="-25000" dirty="0" smtClean="0"/>
              <a:t>2</a:t>
            </a:r>
            <a:r>
              <a:rPr lang="en-US" sz="2100" dirty="0" smtClean="0"/>
              <a:t>)</a:t>
            </a:r>
          </a:p>
          <a:p>
            <a:pPr lvl="2"/>
            <a:r>
              <a:rPr lang="en-US" sz="2100" dirty="0" smtClean="0"/>
              <a:t>(w</a:t>
            </a:r>
            <a:r>
              <a:rPr lang="en-US" sz="2100" baseline="-25000" dirty="0" smtClean="0"/>
              <a:t>2</a:t>
            </a:r>
            <a:r>
              <a:rPr lang="en-US" sz="2100" dirty="0" smtClean="0"/>
              <a:t>, h</a:t>
            </a:r>
            <a:r>
              <a:rPr lang="en-US" sz="2100" baseline="-25000" dirty="0" smtClean="0"/>
              <a:t>2</a:t>
            </a:r>
            <a:r>
              <a:rPr lang="en-US" sz="2100" dirty="0" smtClean="0"/>
              <a:t>)</a:t>
            </a:r>
          </a:p>
          <a:p>
            <a:r>
              <a:rPr lang="en-US" sz="2100" b="1" dirty="0" smtClean="0"/>
              <a:t>Object 3</a:t>
            </a:r>
          </a:p>
          <a:p>
            <a:pPr lvl="1"/>
            <a:r>
              <a:rPr lang="en-US" sz="2100" dirty="0" smtClean="0"/>
              <a:t>Class: ball (0.77)</a:t>
            </a:r>
          </a:p>
          <a:p>
            <a:pPr lvl="1"/>
            <a:r>
              <a:rPr lang="en-US" sz="2100" dirty="0" smtClean="0"/>
              <a:t>Bounding box</a:t>
            </a:r>
          </a:p>
          <a:p>
            <a:pPr lvl="2"/>
            <a:r>
              <a:rPr lang="en-US" sz="2100" dirty="0" smtClean="0"/>
              <a:t>(x</a:t>
            </a:r>
            <a:r>
              <a:rPr lang="en-US" sz="2100" baseline="-25000" dirty="0" smtClean="0"/>
              <a:t>3</a:t>
            </a:r>
            <a:r>
              <a:rPr lang="en-US" sz="2100" dirty="0" smtClean="0"/>
              <a:t>, y</a:t>
            </a:r>
            <a:r>
              <a:rPr lang="en-US" sz="2100" baseline="-25000" dirty="0" smtClean="0"/>
              <a:t>3</a:t>
            </a:r>
            <a:r>
              <a:rPr lang="en-US" sz="2100" dirty="0" smtClean="0"/>
              <a:t>)</a:t>
            </a:r>
          </a:p>
          <a:p>
            <a:pPr lvl="2"/>
            <a:r>
              <a:rPr lang="en-US" sz="2100" dirty="0" smtClean="0"/>
              <a:t>(w</a:t>
            </a:r>
            <a:r>
              <a:rPr lang="en-US" sz="2100" baseline="-25000" dirty="0" smtClean="0"/>
              <a:t>3</a:t>
            </a:r>
            <a:r>
              <a:rPr lang="en-US" sz="2100" dirty="0" smtClean="0"/>
              <a:t>, h</a:t>
            </a:r>
            <a:r>
              <a:rPr lang="en-US" sz="2100" baseline="-25000" dirty="0" smtClean="0"/>
              <a:t>3</a:t>
            </a:r>
            <a:r>
              <a:rPr lang="en-US" sz="2100" dirty="0" smtClean="0"/>
              <a:t>)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7221922" y="1707645"/>
            <a:ext cx="1555389" cy="1555389"/>
            <a:chOff x="7452350" y="1822859"/>
            <a:chExt cx="1094533" cy="1094533"/>
          </a:xfrm>
        </p:grpSpPr>
        <p:pic>
          <p:nvPicPr>
            <p:cNvPr id="18" name="Picture 2" descr="E:\Google Drive\Editing - Video\Course - Embedded Machine Learning Vision\3.2.1 - Object Detection Model\doggo_color.bmp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452350" y="1822859"/>
              <a:ext cx="1094533" cy="1094533"/>
            </a:xfrm>
            <a:prstGeom prst="rect">
              <a:avLst/>
            </a:prstGeom>
            <a:noFill/>
          </p:spPr>
        </p:pic>
        <p:sp>
          <p:nvSpPr>
            <p:cNvPr id="19" name="Rectangle 18"/>
            <p:cNvSpPr/>
            <p:nvPr/>
          </p:nvSpPr>
          <p:spPr>
            <a:xfrm>
              <a:off x="7596368" y="1837261"/>
              <a:ext cx="561668" cy="907311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8014019" y="2139698"/>
              <a:ext cx="374446" cy="273633"/>
            </a:xfrm>
            <a:prstGeom prst="rect">
              <a:avLst/>
            </a:prstGeom>
            <a:noFill/>
            <a:ln w="38100">
              <a:solidFill>
                <a:srgbClr val="92D050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7942010" y="2773375"/>
              <a:ext cx="115214" cy="115214"/>
            </a:xfrm>
            <a:prstGeom prst="rect">
              <a:avLst/>
            </a:prstGeom>
            <a:noFill/>
            <a:ln w="38100">
              <a:solidFill>
                <a:srgbClr val="FFFF00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6" name="Picture 2" descr="E:\Google Drive\Editing - Video\Course - Embedded Machine Learning Vision\3.2.1 - Object Detection Model\doggo_color.bm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4296" y="1707645"/>
            <a:ext cx="1555389" cy="1555389"/>
          </a:xfrm>
          <a:prstGeom prst="rect">
            <a:avLst/>
          </a:prstGeom>
          <a:noFill/>
        </p:spPr>
      </p:pic>
      <p:sp>
        <p:nvSpPr>
          <p:cNvPr id="28" name="Oval 27"/>
          <p:cNvSpPr/>
          <p:nvPr/>
        </p:nvSpPr>
        <p:spPr>
          <a:xfrm>
            <a:off x="2267720" y="1650038"/>
            <a:ext cx="1670603" cy="167060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Object Detection Model</a:t>
            </a:r>
            <a:endParaRPr lang="en-US" dirty="0"/>
          </a:p>
        </p:txBody>
      </p:sp>
      <p:cxnSp>
        <p:nvCxnSpPr>
          <p:cNvPr id="30" name="Straight Arrow Connector 29"/>
          <p:cNvCxnSpPr>
            <a:stCxn id="26" idx="3"/>
            <a:endCxn id="28" idx="2"/>
          </p:cNvCxnSpPr>
          <p:nvPr/>
        </p:nvCxnSpPr>
        <p:spPr>
          <a:xfrm>
            <a:off x="1979685" y="2485340"/>
            <a:ext cx="288035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8" idx="6"/>
            <a:endCxn id="17" idx="1"/>
          </p:cNvCxnSpPr>
          <p:nvPr/>
        </p:nvCxnSpPr>
        <p:spPr>
          <a:xfrm>
            <a:off x="3938323" y="2485340"/>
            <a:ext cx="288035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2021 EdgeImpulse, Inc.</a:t>
            </a:r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Google Drive\Editing - Video\Course - Embedded Machine Learning Vision\3.1.1 - Introduction to Object Detection\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45" y="440291"/>
            <a:ext cx="1555389" cy="1555389"/>
          </a:xfrm>
          <a:prstGeom prst="rect">
            <a:avLst/>
          </a:prstGeom>
          <a:noFill/>
        </p:spPr>
      </p:pic>
      <p:pic>
        <p:nvPicPr>
          <p:cNvPr id="1027" name="Picture 3" descr="E:\Google Drive\Editing - Video\Course - Embedded Machine Learning Vision\3.1.1 - Introduction to Object Detection\5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545" y="2859785"/>
            <a:ext cx="1555389" cy="1555389"/>
          </a:xfrm>
          <a:prstGeom prst="rect">
            <a:avLst/>
          </a:prstGeom>
          <a:noFill/>
        </p:spPr>
      </p:pic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670969" y="3320641"/>
          <a:ext cx="60960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Background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Capacitor</a:t>
                      </a:r>
                      <a:endParaRPr lang="en-US" sz="1400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Diode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LED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Resistor</a:t>
                      </a:r>
                      <a:endParaRPr lang="en-US" sz="14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0.77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0.23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670969" y="843540"/>
          <a:ext cx="60960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Background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Capacitor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Diode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LED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Resistor</a:t>
                      </a:r>
                      <a:endParaRPr lang="en-US" sz="1400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0.28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0.68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2021 EdgeImpulse, Inc.</a:t>
            </a:r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Image Classification</a:t>
            </a:r>
            <a:r>
              <a:rPr lang="en-US" dirty="0" smtClean="0"/>
              <a:t>: Predict class of object in an image</a:t>
            </a:r>
          </a:p>
          <a:p>
            <a:pPr>
              <a:buNone/>
            </a:pPr>
            <a:r>
              <a:rPr lang="en-US" b="1" dirty="0" smtClean="0"/>
              <a:t>Object Localization</a:t>
            </a:r>
            <a:r>
              <a:rPr lang="en-US" dirty="0" smtClean="0"/>
              <a:t>: Locate presence of object(s) in an image</a:t>
            </a:r>
          </a:p>
          <a:p>
            <a:pPr>
              <a:buNone/>
            </a:pPr>
            <a:r>
              <a:rPr lang="en-US" b="1" dirty="0" smtClean="0"/>
              <a:t>Object Detection</a:t>
            </a:r>
            <a:r>
              <a:rPr lang="en-US" dirty="0" smtClean="0"/>
              <a:t>: Locate and classify object(s) in an image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2021 EdgeImpulse, Inc.</a:t>
            </a:r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sgmustadio\Downloads\pet-3157961_192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45920" y="671322"/>
            <a:ext cx="5852160" cy="3800856"/>
          </a:xfrm>
          <a:prstGeom prst="rect">
            <a:avLst/>
          </a:prstGeom>
          <a:noFill/>
        </p:spPr>
      </p:pic>
      <p:sp>
        <p:nvSpPr>
          <p:cNvPr id="3" name="Rectangle 2"/>
          <p:cNvSpPr/>
          <p:nvPr/>
        </p:nvSpPr>
        <p:spPr>
          <a:xfrm>
            <a:off x="2267720" y="2110893"/>
            <a:ext cx="2361887" cy="1785817"/>
          </a:xfrm>
          <a:prstGeom prst="rect">
            <a:avLst/>
          </a:prstGeom>
          <a:noFill/>
          <a:ln w="38100">
            <a:solidFill>
              <a:srgbClr val="FFC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514393" y="901147"/>
            <a:ext cx="2246673" cy="3225992"/>
          </a:xfrm>
          <a:prstGeom prst="rect">
            <a:avLst/>
          </a:prstGeom>
          <a:noFill/>
          <a:ln w="38100">
            <a:solidFill>
              <a:srgbClr val="00B0F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514393" y="728326"/>
            <a:ext cx="942133" cy="135636"/>
          </a:xfrm>
          <a:prstGeom prst="rect">
            <a:avLst/>
          </a:prstGeom>
          <a:solidFill>
            <a:srgbClr val="00B0F0"/>
          </a:solidFill>
          <a:ln w="38100">
            <a:solidFill>
              <a:srgbClr val="00B0F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dog 0.83</a:t>
            </a:r>
            <a:endParaRPr lang="en-US" sz="1400" dirty="0"/>
          </a:p>
        </p:txBody>
      </p:sp>
      <p:sp>
        <p:nvSpPr>
          <p:cNvPr id="7" name="Rectangle 6"/>
          <p:cNvSpPr/>
          <p:nvPr/>
        </p:nvSpPr>
        <p:spPr>
          <a:xfrm>
            <a:off x="2267720" y="1938073"/>
            <a:ext cx="942133" cy="135636"/>
          </a:xfrm>
          <a:prstGeom prst="rect">
            <a:avLst/>
          </a:prstGeom>
          <a:solidFill>
            <a:srgbClr val="FFC000"/>
          </a:solidFill>
          <a:ln w="38100">
            <a:solidFill>
              <a:srgbClr val="FFC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cat 0.98</a:t>
            </a:r>
            <a:endParaRPr 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136261" y="1880466"/>
            <a:ext cx="1472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Bounding box</a:t>
            </a:r>
            <a:endParaRPr lang="en-US" dirty="0"/>
          </a:p>
        </p:txBody>
      </p:sp>
      <p:cxnSp>
        <p:nvCxnSpPr>
          <p:cNvPr id="10" name="Straight Arrow Connector 9"/>
          <p:cNvCxnSpPr>
            <a:stCxn id="8" idx="3"/>
          </p:cNvCxnSpPr>
          <p:nvPr/>
        </p:nvCxnSpPr>
        <p:spPr>
          <a:xfrm>
            <a:off x="1608459" y="2065132"/>
            <a:ext cx="659261" cy="27619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267719" y="2629357"/>
            <a:ext cx="23618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FFC000"/>
                </a:solidFill>
              </a:rPr>
              <a:t>+</a:t>
            </a:r>
            <a:endParaRPr lang="en-US" sz="3600" b="1" dirty="0">
              <a:solidFill>
                <a:srgbClr val="FFC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14393" y="2168501"/>
            <a:ext cx="22466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00B0F0"/>
                </a:solidFill>
              </a:rPr>
              <a:t>+</a:t>
            </a:r>
            <a:endParaRPr lang="en-US" sz="3600" b="1" dirty="0">
              <a:solidFill>
                <a:srgbClr val="00B0F0"/>
              </a:solidFill>
            </a:endParaRP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2021 EdgeImpulse, Inc.</a:t>
            </a:r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E:\Google Drive\Editing - Video\Course - Embedded Machine Learning Vision\3.1.1 - Introduction to Object Detection\dog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06864" y="497898"/>
            <a:ext cx="5530272" cy="4152210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1806864" y="497898"/>
            <a:ext cx="806498" cy="80649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749257" y="152256"/>
            <a:ext cx="921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48 x 48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251475" y="2283715"/>
            <a:ext cx="921712" cy="9217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 rot="5400000">
            <a:off x="-152167" y="4127532"/>
            <a:ext cx="12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 rot="5400000">
            <a:off x="628333" y="3750282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dog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5" idx="1"/>
            <a:endCxn id="7" idx="0"/>
          </p:cNvCxnSpPr>
          <p:nvPr/>
        </p:nvCxnSpPr>
        <p:spPr>
          <a:xfrm flipH="1">
            <a:off x="712331" y="901147"/>
            <a:ext cx="1094533" cy="138256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4"/>
            <a:endCxn id="8" idx="1"/>
          </p:cNvCxnSpPr>
          <p:nvPr/>
        </p:nvCxnSpPr>
        <p:spPr>
          <a:xfrm flipH="1">
            <a:off x="493748" y="3205427"/>
            <a:ext cx="218583" cy="460857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2021 EdgeImpulse, Inc.</a:t>
            </a:r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35802E-6 L 0.06302 1.35802E-6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" y="0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/>
      <p:bldP spid="7" grpId="0" animBg="1"/>
      <p:bldP spid="8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E:\Google Drive\Editing - Video\Course - Embedded Machine Learning Vision\3.1.1 - Introduction to Object Detection\dog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06864" y="497898"/>
            <a:ext cx="5530272" cy="4152210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2382934" y="497898"/>
            <a:ext cx="806498" cy="80649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51475" y="2283715"/>
            <a:ext cx="921712" cy="9217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 rot="5400000">
            <a:off x="-152167" y="4127532"/>
            <a:ext cx="12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 rot="5400000">
            <a:off x="628333" y="3750282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dog</a:t>
            </a:r>
            <a:endParaRPr lang="en-US" dirty="0"/>
          </a:p>
        </p:txBody>
      </p:sp>
      <p:cxnSp>
        <p:nvCxnSpPr>
          <p:cNvPr id="10" name="Straight Arrow Connector 9"/>
          <p:cNvCxnSpPr>
            <a:stCxn id="5" idx="1"/>
            <a:endCxn id="7" idx="0"/>
          </p:cNvCxnSpPr>
          <p:nvPr/>
        </p:nvCxnSpPr>
        <p:spPr>
          <a:xfrm flipH="1">
            <a:off x="712331" y="901147"/>
            <a:ext cx="1670603" cy="138256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7" idx="4"/>
            <a:endCxn id="8" idx="1"/>
          </p:cNvCxnSpPr>
          <p:nvPr/>
        </p:nvCxnSpPr>
        <p:spPr>
          <a:xfrm flipH="1">
            <a:off x="493748" y="3205427"/>
            <a:ext cx="218583" cy="460857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1806864" y="1592431"/>
            <a:ext cx="576070" cy="0"/>
          </a:xfrm>
          <a:prstGeom prst="line">
            <a:avLst/>
          </a:prstGeom>
          <a:ln w="381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1806864" y="1477217"/>
            <a:ext cx="0" cy="230428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2382934" y="1477217"/>
            <a:ext cx="0" cy="230428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749257" y="1626348"/>
            <a:ext cx="1152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stride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2021 EdgeImpulse, Inc.</a:t>
            </a:r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E:\Google Drive\Editing - Video\Course - Embedded Machine Learning Vision\3.1.1 - Introduction to Object Detection\dog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06864" y="497898"/>
            <a:ext cx="5530272" cy="4152210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4168751" y="2341322"/>
            <a:ext cx="806498" cy="80649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51475" y="2283715"/>
            <a:ext cx="921712" cy="9217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 rot="5400000">
            <a:off x="-152167" y="4127532"/>
            <a:ext cx="12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 rot="5400000">
            <a:off x="628333" y="3750282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dog</a:t>
            </a:r>
            <a:endParaRPr lang="en-US" dirty="0"/>
          </a:p>
        </p:txBody>
      </p:sp>
      <p:cxnSp>
        <p:nvCxnSpPr>
          <p:cNvPr id="10" name="Straight Arrow Connector 9"/>
          <p:cNvCxnSpPr>
            <a:stCxn id="5" idx="1"/>
            <a:endCxn id="7" idx="6"/>
          </p:cNvCxnSpPr>
          <p:nvPr/>
        </p:nvCxnSpPr>
        <p:spPr>
          <a:xfrm flipH="1">
            <a:off x="1173187" y="2744571"/>
            <a:ext cx="2995564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7" idx="4"/>
            <a:endCxn id="9" idx="1"/>
          </p:cNvCxnSpPr>
          <p:nvPr/>
        </p:nvCxnSpPr>
        <p:spPr>
          <a:xfrm>
            <a:off x="712331" y="3205427"/>
            <a:ext cx="184666" cy="46085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2021 EdgeImpulse, Inc.</a:t>
            </a:r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E:\Google Drive\Editing - Video\Course - Embedded Machine Learning Vision\3.1.1 - Introduction to Object Detection\dog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06864" y="497898"/>
            <a:ext cx="5530272" cy="4152210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4168751" y="2341322"/>
            <a:ext cx="806498" cy="806498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51475" y="2283715"/>
            <a:ext cx="921712" cy="9217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 rot="5400000">
            <a:off x="-152167" y="4127532"/>
            <a:ext cx="12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 rot="5400000">
            <a:off x="628333" y="3750282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dog</a:t>
            </a:r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2021 EdgeImpulse, Inc.</a:t>
            </a:r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695</TotalTime>
  <Words>325</Words>
  <Application>Microsoft Office PowerPoint</Application>
  <PresentationFormat>On-screen Show (16:9)</PresentationFormat>
  <Paragraphs>100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Computer Vision with Embedded Machine Learning</vt:lpstr>
      <vt:lpstr>Slide 2</vt:lpstr>
      <vt:lpstr>Slide 3</vt:lpstr>
      <vt:lpstr>Definitions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sgmustadio</dc:creator>
  <cp:lastModifiedBy>sgmustadio</cp:lastModifiedBy>
  <cp:revision>74</cp:revision>
  <dcterms:created xsi:type="dcterms:W3CDTF">2006-08-16T00:00:00Z</dcterms:created>
  <dcterms:modified xsi:type="dcterms:W3CDTF">2021-08-14T23:54:56Z</dcterms:modified>
</cp:coreProperties>
</file>