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672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93731F-789F-45CC-BEDF-7026F0EF2632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2FA96DB-654D-4A5B-ABF6-26CBEBA8A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A96DB-654D-4A5B-ABF6-26CBEBA8AF4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A96DB-654D-4A5B-ABF6-26CBEBA8AF4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A96DB-654D-4A5B-ABF6-26CBEBA8AF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0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0EA4-7166-46CE-8CA8-6720E0FD74BF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A882-7CFE-4BB1-AA90-4A2FE79984A8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8E33-2442-4A43-A62C-D4BD2150CDAC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4026-DFF4-40BE-BC82-68C9DB18C6D5}" type="datetime1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E0F1-29A9-42FE-B577-4333C00F8F4F}" type="datetime1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E6B6-3603-43D2-8CB9-E0F2347C3462}" type="datetime1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F933F-958A-4270-888D-530AF27A07D1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2021 EdgeImpulse,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ransition>
    <p:fade/>
  </p:transition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4708" y="1469231"/>
            <a:ext cx="7054585" cy="1102519"/>
          </a:xfrm>
        </p:spPr>
        <p:txBody>
          <a:bodyPr>
            <a:noAutofit/>
          </a:bodyPr>
          <a:lstStyle/>
          <a:p>
            <a:r>
              <a:rPr lang="en-US" dirty="0"/>
              <a:t>Computer Vision with Embedded Machine Learning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Review of Neural Networks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Spotting </a:t>
            </a:r>
            <a:r>
              <a:rPr lang="en-US" dirty="0" err="1"/>
              <a:t>Underfitting</a:t>
            </a:r>
            <a:r>
              <a:rPr lang="en-US" dirty="0"/>
              <a:t> and </a:t>
            </a:r>
            <a:r>
              <a:rPr lang="en-US" dirty="0" err="1"/>
              <a:t>Overfitting</a:t>
            </a:r>
            <a:endParaRPr lang="en-US" dirty="0"/>
          </a:p>
        </p:txBody>
      </p:sp>
      <p:cxnSp>
        <p:nvCxnSpPr>
          <p:cNvPr id="5" name="Google Shape;150;p14"/>
          <p:cNvCxnSpPr/>
          <p:nvPr/>
        </p:nvCxnSpPr>
        <p:spPr>
          <a:xfrm>
            <a:off x="1039626" y="1422922"/>
            <a:ext cx="0" cy="2082733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151;p14"/>
          <p:cNvCxnSpPr/>
          <p:nvPr/>
        </p:nvCxnSpPr>
        <p:spPr>
          <a:xfrm>
            <a:off x="965606" y="3378248"/>
            <a:ext cx="2073852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52;p14"/>
          <p:cNvSpPr/>
          <p:nvPr/>
        </p:nvSpPr>
        <p:spPr>
          <a:xfrm>
            <a:off x="1082098" y="3116242"/>
            <a:ext cx="1806723" cy="183656"/>
          </a:xfrm>
          <a:custGeom>
            <a:avLst/>
            <a:gdLst/>
            <a:ahLst/>
            <a:cxnLst/>
            <a:rect l="l" t="t" r="r" b="b"/>
            <a:pathLst>
              <a:path w="140677" h="14300" extrusionOk="0">
                <a:moveTo>
                  <a:pt x="0" y="14300"/>
                </a:moveTo>
                <a:cubicBezTo>
                  <a:pt x="8206" y="12151"/>
                  <a:pt x="25791" y="3750"/>
                  <a:pt x="49237" y="1405"/>
                </a:cubicBezTo>
                <a:cubicBezTo>
                  <a:pt x="72683" y="-940"/>
                  <a:pt x="125437" y="428"/>
                  <a:pt x="140677" y="232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" name="Google Shape;153;p14"/>
          <p:cNvSpPr/>
          <p:nvPr/>
        </p:nvSpPr>
        <p:spPr>
          <a:xfrm>
            <a:off x="1097163" y="3074047"/>
            <a:ext cx="1806654" cy="225845"/>
          </a:xfrm>
          <a:custGeom>
            <a:avLst/>
            <a:gdLst/>
            <a:ahLst/>
            <a:cxnLst/>
            <a:rect l="l" t="t" r="r" b="b"/>
            <a:pathLst>
              <a:path w="141849" h="17585" extrusionOk="0">
                <a:moveTo>
                  <a:pt x="0" y="17585"/>
                </a:moveTo>
                <a:cubicBezTo>
                  <a:pt x="6448" y="15045"/>
                  <a:pt x="15045" y="5276"/>
                  <a:pt x="38686" y="2345"/>
                </a:cubicBezTo>
                <a:cubicBezTo>
                  <a:pt x="62328" y="-586"/>
                  <a:pt x="124655" y="391"/>
                  <a:pt x="141849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" name="Google Shape;154;p14"/>
          <p:cNvSpPr txBox="1"/>
          <p:nvPr/>
        </p:nvSpPr>
        <p:spPr>
          <a:xfrm>
            <a:off x="1196036" y="3329547"/>
            <a:ext cx="1555388" cy="3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Time (epochs)</a:t>
            </a:r>
            <a:endParaRPr sz="1400" dirty="0"/>
          </a:p>
        </p:txBody>
      </p:sp>
      <p:cxnSp>
        <p:nvCxnSpPr>
          <p:cNvPr id="10" name="Google Shape;155;p14"/>
          <p:cNvCxnSpPr/>
          <p:nvPr/>
        </p:nvCxnSpPr>
        <p:spPr>
          <a:xfrm>
            <a:off x="2715683" y="3521499"/>
            <a:ext cx="3463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156;p14"/>
          <p:cNvSpPr txBox="1"/>
          <p:nvPr/>
        </p:nvSpPr>
        <p:spPr>
          <a:xfrm rot="16200000">
            <a:off x="352419" y="2243820"/>
            <a:ext cx="990508" cy="3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Accuracy</a:t>
            </a:r>
            <a:endParaRPr sz="1400" dirty="0"/>
          </a:p>
        </p:txBody>
      </p:sp>
      <p:cxnSp>
        <p:nvCxnSpPr>
          <p:cNvPr id="12" name="Google Shape;157;p14"/>
          <p:cNvCxnSpPr/>
          <p:nvPr/>
        </p:nvCxnSpPr>
        <p:spPr>
          <a:xfrm rot="16200000">
            <a:off x="674523" y="1985546"/>
            <a:ext cx="3463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158;p14"/>
          <p:cNvSpPr txBox="1"/>
          <p:nvPr/>
        </p:nvSpPr>
        <p:spPr>
          <a:xfrm>
            <a:off x="401643" y="1422918"/>
            <a:ext cx="629810" cy="22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100%</a:t>
            </a:r>
            <a:endParaRPr sz="1400" dirty="0"/>
          </a:p>
        </p:txBody>
      </p:sp>
      <p:sp>
        <p:nvSpPr>
          <p:cNvPr id="14" name="Google Shape;159;p14"/>
          <p:cNvSpPr txBox="1"/>
          <p:nvPr/>
        </p:nvSpPr>
        <p:spPr>
          <a:xfrm>
            <a:off x="401643" y="3216656"/>
            <a:ext cx="629810" cy="22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0%</a:t>
            </a:r>
            <a:endParaRPr sz="1400" dirty="0"/>
          </a:p>
        </p:txBody>
      </p:sp>
      <p:sp>
        <p:nvSpPr>
          <p:cNvPr id="15" name="Google Shape;160;p14"/>
          <p:cNvSpPr txBox="1"/>
          <p:nvPr/>
        </p:nvSpPr>
        <p:spPr>
          <a:xfrm>
            <a:off x="1772104" y="2818611"/>
            <a:ext cx="1131653" cy="22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training</a:t>
            </a:r>
            <a:endParaRPr sz="1400" dirty="0"/>
          </a:p>
        </p:txBody>
      </p:sp>
      <p:sp>
        <p:nvSpPr>
          <p:cNvPr id="16" name="Google Shape;161;p14"/>
          <p:cNvSpPr txBox="1"/>
          <p:nvPr/>
        </p:nvSpPr>
        <p:spPr>
          <a:xfrm>
            <a:off x="1944362" y="3116236"/>
            <a:ext cx="959395" cy="22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validation</a:t>
            </a:r>
            <a:endParaRPr sz="1400" dirty="0"/>
          </a:p>
        </p:txBody>
      </p:sp>
      <p:cxnSp>
        <p:nvCxnSpPr>
          <p:cNvPr id="17" name="Google Shape;162;p14"/>
          <p:cNvCxnSpPr/>
          <p:nvPr/>
        </p:nvCxnSpPr>
        <p:spPr>
          <a:xfrm>
            <a:off x="3691132" y="1422928"/>
            <a:ext cx="0" cy="2082733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64;p14"/>
          <p:cNvSpPr txBox="1"/>
          <p:nvPr/>
        </p:nvSpPr>
        <p:spPr>
          <a:xfrm>
            <a:off x="3847543" y="3329553"/>
            <a:ext cx="1555388" cy="3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Time (epochs)</a:t>
            </a:r>
            <a:endParaRPr sz="1400"/>
          </a:p>
        </p:txBody>
      </p:sp>
      <p:cxnSp>
        <p:nvCxnSpPr>
          <p:cNvPr id="20" name="Google Shape;165;p14"/>
          <p:cNvCxnSpPr/>
          <p:nvPr/>
        </p:nvCxnSpPr>
        <p:spPr>
          <a:xfrm>
            <a:off x="5367190" y="3521505"/>
            <a:ext cx="3463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166;p14"/>
          <p:cNvSpPr txBox="1"/>
          <p:nvPr/>
        </p:nvSpPr>
        <p:spPr>
          <a:xfrm rot="16200000">
            <a:off x="3003926" y="2243826"/>
            <a:ext cx="990508" cy="3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Accuracy</a:t>
            </a:r>
            <a:endParaRPr sz="1400"/>
          </a:p>
        </p:txBody>
      </p:sp>
      <p:cxnSp>
        <p:nvCxnSpPr>
          <p:cNvPr id="22" name="Google Shape;167;p14"/>
          <p:cNvCxnSpPr/>
          <p:nvPr/>
        </p:nvCxnSpPr>
        <p:spPr>
          <a:xfrm rot="16200000">
            <a:off x="3326030" y="1985553"/>
            <a:ext cx="3463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168;p14"/>
          <p:cNvSpPr txBox="1"/>
          <p:nvPr/>
        </p:nvSpPr>
        <p:spPr>
          <a:xfrm>
            <a:off x="3053150" y="1422924"/>
            <a:ext cx="629810" cy="22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100%</a:t>
            </a:r>
            <a:endParaRPr sz="1400" dirty="0"/>
          </a:p>
        </p:txBody>
      </p:sp>
      <p:sp>
        <p:nvSpPr>
          <p:cNvPr id="24" name="Google Shape;169;p14"/>
          <p:cNvSpPr txBox="1"/>
          <p:nvPr/>
        </p:nvSpPr>
        <p:spPr>
          <a:xfrm>
            <a:off x="3053150" y="3216662"/>
            <a:ext cx="629810" cy="22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0%</a:t>
            </a:r>
            <a:endParaRPr sz="1400"/>
          </a:p>
        </p:txBody>
      </p:sp>
      <p:sp>
        <p:nvSpPr>
          <p:cNvPr id="25" name="Google Shape;170;p14"/>
          <p:cNvSpPr txBox="1"/>
          <p:nvPr/>
        </p:nvSpPr>
        <p:spPr>
          <a:xfrm>
            <a:off x="4374807" y="1514765"/>
            <a:ext cx="1131653" cy="22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training</a:t>
            </a:r>
            <a:endParaRPr sz="1400"/>
          </a:p>
        </p:txBody>
      </p:sp>
      <p:sp>
        <p:nvSpPr>
          <p:cNvPr id="26" name="Google Shape;171;p14"/>
          <p:cNvSpPr txBox="1"/>
          <p:nvPr/>
        </p:nvSpPr>
        <p:spPr>
          <a:xfrm>
            <a:off x="4547065" y="1812390"/>
            <a:ext cx="959395" cy="22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validation</a:t>
            </a:r>
            <a:endParaRPr sz="1400"/>
          </a:p>
        </p:txBody>
      </p:sp>
      <p:sp>
        <p:nvSpPr>
          <p:cNvPr id="27" name="Google Shape;172;p14"/>
          <p:cNvSpPr/>
          <p:nvPr/>
        </p:nvSpPr>
        <p:spPr>
          <a:xfrm>
            <a:off x="3729861" y="1719020"/>
            <a:ext cx="1776606" cy="1595942"/>
          </a:xfrm>
          <a:custGeom>
            <a:avLst/>
            <a:gdLst/>
            <a:ahLst/>
            <a:cxnLst/>
            <a:rect l="l" t="t" r="r" b="b"/>
            <a:pathLst>
              <a:path w="138332" h="135987" extrusionOk="0">
                <a:moveTo>
                  <a:pt x="0" y="135987"/>
                </a:moveTo>
                <a:cubicBezTo>
                  <a:pt x="4201" y="116253"/>
                  <a:pt x="2149" y="40249"/>
                  <a:pt x="25204" y="17584"/>
                </a:cubicBezTo>
                <a:cubicBezTo>
                  <a:pt x="48259" y="-5080"/>
                  <a:pt x="119477" y="2931"/>
                  <a:pt x="138332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Google Shape;173;p14"/>
          <p:cNvSpPr/>
          <p:nvPr/>
        </p:nvSpPr>
        <p:spPr>
          <a:xfrm>
            <a:off x="3729861" y="1792346"/>
            <a:ext cx="1776606" cy="1522589"/>
          </a:xfrm>
          <a:custGeom>
            <a:avLst/>
            <a:gdLst/>
            <a:ahLst/>
            <a:cxnLst/>
            <a:rect l="l" t="t" r="r" b="b"/>
            <a:pathLst>
              <a:path w="138332" h="135987" extrusionOk="0">
                <a:moveTo>
                  <a:pt x="0" y="135987"/>
                </a:moveTo>
                <a:cubicBezTo>
                  <a:pt x="4201" y="116253"/>
                  <a:pt x="2149" y="40249"/>
                  <a:pt x="25204" y="17584"/>
                </a:cubicBezTo>
                <a:cubicBezTo>
                  <a:pt x="48259" y="-5080"/>
                  <a:pt x="119477" y="2931"/>
                  <a:pt x="138332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9" name="Google Shape;174;p14"/>
          <p:cNvCxnSpPr/>
          <p:nvPr/>
        </p:nvCxnSpPr>
        <p:spPr>
          <a:xfrm>
            <a:off x="6504051" y="1426749"/>
            <a:ext cx="0" cy="2082733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176;p14"/>
          <p:cNvSpPr txBox="1"/>
          <p:nvPr/>
        </p:nvSpPr>
        <p:spPr>
          <a:xfrm>
            <a:off x="6660461" y="3333374"/>
            <a:ext cx="1555388" cy="3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Time (epochs)</a:t>
            </a:r>
            <a:endParaRPr sz="1400"/>
          </a:p>
        </p:txBody>
      </p:sp>
      <p:cxnSp>
        <p:nvCxnSpPr>
          <p:cNvPr id="32" name="Google Shape;177;p14"/>
          <p:cNvCxnSpPr/>
          <p:nvPr/>
        </p:nvCxnSpPr>
        <p:spPr>
          <a:xfrm>
            <a:off x="8180108" y="3525326"/>
            <a:ext cx="3463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" name="Google Shape;178;p14"/>
          <p:cNvSpPr txBox="1"/>
          <p:nvPr/>
        </p:nvSpPr>
        <p:spPr>
          <a:xfrm rot="16200000">
            <a:off x="5816845" y="2247648"/>
            <a:ext cx="990508" cy="3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Accuracy</a:t>
            </a:r>
            <a:endParaRPr sz="1400"/>
          </a:p>
        </p:txBody>
      </p:sp>
      <p:cxnSp>
        <p:nvCxnSpPr>
          <p:cNvPr id="34" name="Google Shape;179;p14"/>
          <p:cNvCxnSpPr/>
          <p:nvPr/>
        </p:nvCxnSpPr>
        <p:spPr>
          <a:xfrm rot="16200000">
            <a:off x="6138949" y="1989374"/>
            <a:ext cx="3463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" name="Google Shape;180;p14"/>
          <p:cNvSpPr txBox="1"/>
          <p:nvPr/>
        </p:nvSpPr>
        <p:spPr>
          <a:xfrm>
            <a:off x="5866068" y="1426745"/>
            <a:ext cx="629810" cy="22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100%</a:t>
            </a:r>
            <a:endParaRPr sz="1400"/>
          </a:p>
        </p:txBody>
      </p:sp>
      <p:sp>
        <p:nvSpPr>
          <p:cNvPr id="36" name="Google Shape;181;p14"/>
          <p:cNvSpPr txBox="1"/>
          <p:nvPr/>
        </p:nvSpPr>
        <p:spPr>
          <a:xfrm>
            <a:off x="5866068" y="3220483"/>
            <a:ext cx="629810" cy="22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0%</a:t>
            </a:r>
            <a:endParaRPr sz="1400"/>
          </a:p>
        </p:txBody>
      </p:sp>
      <p:sp>
        <p:nvSpPr>
          <p:cNvPr id="37" name="Google Shape;182;p14"/>
          <p:cNvSpPr txBox="1"/>
          <p:nvPr/>
        </p:nvSpPr>
        <p:spPr>
          <a:xfrm>
            <a:off x="7187725" y="1362003"/>
            <a:ext cx="1131653" cy="22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training</a:t>
            </a:r>
            <a:endParaRPr sz="1400"/>
          </a:p>
        </p:txBody>
      </p:sp>
      <p:sp>
        <p:nvSpPr>
          <p:cNvPr id="38" name="Google Shape;183;p14"/>
          <p:cNvSpPr txBox="1"/>
          <p:nvPr/>
        </p:nvSpPr>
        <p:spPr>
          <a:xfrm>
            <a:off x="7359983" y="2085491"/>
            <a:ext cx="959395" cy="22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validation</a:t>
            </a:r>
            <a:endParaRPr sz="1400"/>
          </a:p>
        </p:txBody>
      </p:sp>
      <p:sp>
        <p:nvSpPr>
          <p:cNvPr id="39" name="Google Shape;184;p14"/>
          <p:cNvSpPr/>
          <p:nvPr/>
        </p:nvSpPr>
        <p:spPr>
          <a:xfrm>
            <a:off x="6542779" y="1572282"/>
            <a:ext cx="1776606" cy="1746489"/>
          </a:xfrm>
          <a:custGeom>
            <a:avLst/>
            <a:gdLst/>
            <a:ahLst/>
            <a:cxnLst/>
            <a:rect l="l" t="t" r="r" b="b"/>
            <a:pathLst>
              <a:path w="138332" h="135987" extrusionOk="0">
                <a:moveTo>
                  <a:pt x="0" y="135987"/>
                </a:moveTo>
                <a:cubicBezTo>
                  <a:pt x="4201" y="116253"/>
                  <a:pt x="2149" y="40249"/>
                  <a:pt x="25204" y="17584"/>
                </a:cubicBezTo>
                <a:cubicBezTo>
                  <a:pt x="48259" y="-5080"/>
                  <a:pt x="119477" y="2931"/>
                  <a:pt x="138332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Google Shape;185;p14"/>
          <p:cNvSpPr/>
          <p:nvPr/>
        </p:nvSpPr>
        <p:spPr>
          <a:xfrm>
            <a:off x="6558152" y="2048857"/>
            <a:ext cx="1738976" cy="1262383"/>
          </a:xfrm>
          <a:custGeom>
            <a:avLst/>
            <a:gdLst/>
            <a:ahLst/>
            <a:cxnLst/>
            <a:rect l="l" t="t" r="r" b="b"/>
            <a:pathLst>
              <a:path w="135402" h="98293" extrusionOk="0">
                <a:moveTo>
                  <a:pt x="0" y="98293"/>
                </a:moveTo>
                <a:cubicBezTo>
                  <a:pt x="4396" y="86179"/>
                  <a:pt x="18562" y="41729"/>
                  <a:pt x="26377" y="25610"/>
                </a:cubicBezTo>
                <a:cubicBezTo>
                  <a:pt x="34193" y="9491"/>
                  <a:pt x="36928" y="5388"/>
                  <a:pt x="46893" y="1578"/>
                </a:cubicBezTo>
                <a:cubicBezTo>
                  <a:pt x="56858" y="-2232"/>
                  <a:pt x="71414" y="2359"/>
                  <a:pt x="86165" y="2750"/>
                </a:cubicBezTo>
                <a:cubicBezTo>
                  <a:pt x="100917" y="3141"/>
                  <a:pt x="127196" y="3727"/>
                  <a:pt x="135402" y="3922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Google Shape;186;p14"/>
          <p:cNvSpPr txBox="1"/>
          <p:nvPr/>
        </p:nvSpPr>
        <p:spPr>
          <a:xfrm>
            <a:off x="893157" y="3701385"/>
            <a:ext cx="2428725" cy="111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Underfit</a:t>
            </a:r>
            <a:r>
              <a:rPr lang="en" dirty="0"/>
              <a:t>: Model performs poorly on training and validation data</a:t>
            </a:r>
            <a:endParaRPr dirty="0"/>
          </a:p>
        </p:txBody>
      </p:sp>
      <p:sp>
        <p:nvSpPr>
          <p:cNvPr id="42" name="Google Shape;187;p14"/>
          <p:cNvSpPr txBox="1"/>
          <p:nvPr/>
        </p:nvSpPr>
        <p:spPr>
          <a:xfrm>
            <a:off x="3603389" y="3701385"/>
            <a:ext cx="2428725" cy="111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Good fit</a:t>
            </a:r>
            <a:r>
              <a:rPr lang="en"/>
              <a:t>: Model generalizes well from training to validation data</a:t>
            </a:r>
            <a:endParaRPr/>
          </a:p>
        </p:txBody>
      </p:sp>
      <p:sp>
        <p:nvSpPr>
          <p:cNvPr id="43" name="Google Shape;188;p14"/>
          <p:cNvSpPr txBox="1"/>
          <p:nvPr/>
        </p:nvSpPr>
        <p:spPr>
          <a:xfrm>
            <a:off x="6313633" y="3701385"/>
            <a:ext cx="2428725" cy="111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Overfit</a:t>
            </a:r>
            <a:r>
              <a:rPr lang="en"/>
              <a:t>: Model predicts training data well but fails to generalize to validation data</a:t>
            </a:r>
            <a:endParaRPr/>
          </a:p>
        </p:txBody>
      </p:sp>
      <p:cxnSp>
        <p:nvCxnSpPr>
          <p:cNvPr id="84" name="Google Shape;151;p14"/>
          <p:cNvCxnSpPr/>
          <p:nvPr/>
        </p:nvCxnSpPr>
        <p:spPr>
          <a:xfrm>
            <a:off x="3615528" y="3378248"/>
            <a:ext cx="2073852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151;p14"/>
          <p:cNvCxnSpPr/>
          <p:nvPr/>
        </p:nvCxnSpPr>
        <p:spPr>
          <a:xfrm>
            <a:off x="6438271" y="3378248"/>
            <a:ext cx="2073852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  <p:bldP spid="24" grpId="0"/>
      <p:bldP spid="25" grpId="0"/>
      <p:bldP spid="26" grpId="0"/>
      <p:bldP spid="31" grpId="0"/>
      <p:bldP spid="33" grpId="0"/>
      <p:bldP spid="35" grpId="0"/>
      <p:bldP spid="36" grpId="0"/>
      <p:bldP spid="37" grpId="0"/>
      <p:bldP spid="38" grpId="0"/>
      <p:bldP spid="42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Spotting </a:t>
            </a:r>
            <a:r>
              <a:rPr lang="en-US" dirty="0" err="1"/>
              <a:t>Underfitting</a:t>
            </a:r>
            <a:r>
              <a:rPr lang="en-US" dirty="0"/>
              <a:t> and </a:t>
            </a:r>
            <a:r>
              <a:rPr lang="en-US" dirty="0" err="1"/>
              <a:t>Overfitting</a:t>
            </a:r>
            <a:endParaRPr lang="en-US" dirty="0"/>
          </a:p>
        </p:txBody>
      </p:sp>
      <p:cxnSp>
        <p:nvCxnSpPr>
          <p:cNvPr id="5" name="Google Shape;150;p14"/>
          <p:cNvCxnSpPr/>
          <p:nvPr/>
        </p:nvCxnSpPr>
        <p:spPr>
          <a:xfrm>
            <a:off x="1039626" y="1422922"/>
            <a:ext cx="0" cy="2082733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151;p14"/>
          <p:cNvCxnSpPr/>
          <p:nvPr/>
        </p:nvCxnSpPr>
        <p:spPr>
          <a:xfrm flipV="1">
            <a:off x="965606" y="3378248"/>
            <a:ext cx="2073852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52;p14"/>
          <p:cNvSpPr/>
          <p:nvPr/>
        </p:nvSpPr>
        <p:spPr>
          <a:xfrm flipV="1">
            <a:off x="1082098" y="1707645"/>
            <a:ext cx="1806723" cy="183656"/>
          </a:xfrm>
          <a:custGeom>
            <a:avLst/>
            <a:gdLst/>
            <a:ahLst/>
            <a:cxnLst/>
            <a:rect l="l" t="t" r="r" b="b"/>
            <a:pathLst>
              <a:path w="140677" h="14300" extrusionOk="0">
                <a:moveTo>
                  <a:pt x="0" y="14300"/>
                </a:moveTo>
                <a:cubicBezTo>
                  <a:pt x="8206" y="12151"/>
                  <a:pt x="25791" y="3750"/>
                  <a:pt x="49237" y="1405"/>
                </a:cubicBezTo>
                <a:cubicBezTo>
                  <a:pt x="72683" y="-940"/>
                  <a:pt x="125437" y="428"/>
                  <a:pt x="140677" y="232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" name="Google Shape;153;p14"/>
          <p:cNvSpPr/>
          <p:nvPr/>
        </p:nvSpPr>
        <p:spPr>
          <a:xfrm flipV="1">
            <a:off x="1097163" y="1727710"/>
            <a:ext cx="1806654" cy="225845"/>
          </a:xfrm>
          <a:custGeom>
            <a:avLst/>
            <a:gdLst/>
            <a:ahLst/>
            <a:cxnLst/>
            <a:rect l="l" t="t" r="r" b="b"/>
            <a:pathLst>
              <a:path w="141849" h="17585" extrusionOk="0">
                <a:moveTo>
                  <a:pt x="0" y="17585"/>
                </a:moveTo>
                <a:cubicBezTo>
                  <a:pt x="6448" y="15045"/>
                  <a:pt x="15045" y="5276"/>
                  <a:pt x="38686" y="2345"/>
                </a:cubicBezTo>
                <a:cubicBezTo>
                  <a:pt x="62328" y="-586"/>
                  <a:pt x="124655" y="391"/>
                  <a:pt x="141849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" name="Google Shape;154;p14"/>
          <p:cNvSpPr txBox="1"/>
          <p:nvPr/>
        </p:nvSpPr>
        <p:spPr>
          <a:xfrm>
            <a:off x="1196036" y="3329547"/>
            <a:ext cx="1555388" cy="3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Time (epochs)</a:t>
            </a:r>
            <a:endParaRPr sz="1400" dirty="0"/>
          </a:p>
        </p:txBody>
      </p:sp>
      <p:cxnSp>
        <p:nvCxnSpPr>
          <p:cNvPr id="10" name="Google Shape;155;p14"/>
          <p:cNvCxnSpPr/>
          <p:nvPr/>
        </p:nvCxnSpPr>
        <p:spPr>
          <a:xfrm>
            <a:off x="2715683" y="3521499"/>
            <a:ext cx="346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156;p14"/>
          <p:cNvSpPr txBox="1"/>
          <p:nvPr/>
        </p:nvSpPr>
        <p:spPr>
          <a:xfrm rot="16200000">
            <a:off x="503255" y="2092985"/>
            <a:ext cx="688838" cy="3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Loss</a:t>
            </a:r>
            <a:endParaRPr sz="1400" dirty="0"/>
          </a:p>
        </p:txBody>
      </p:sp>
      <p:cxnSp>
        <p:nvCxnSpPr>
          <p:cNvPr id="12" name="Google Shape;157;p14"/>
          <p:cNvCxnSpPr/>
          <p:nvPr/>
        </p:nvCxnSpPr>
        <p:spPr>
          <a:xfrm rot="16200000">
            <a:off x="674523" y="1985546"/>
            <a:ext cx="3463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159;p14"/>
          <p:cNvSpPr txBox="1"/>
          <p:nvPr/>
        </p:nvSpPr>
        <p:spPr>
          <a:xfrm>
            <a:off x="401643" y="3216656"/>
            <a:ext cx="629810" cy="22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0</a:t>
            </a:r>
            <a:endParaRPr sz="1400" dirty="0"/>
          </a:p>
        </p:txBody>
      </p:sp>
      <p:sp>
        <p:nvSpPr>
          <p:cNvPr id="15" name="Google Shape;160;p14"/>
          <p:cNvSpPr txBox="1"/>
          <p:nvPr/>
        </p:nvSpPr>
        <p:spPr>
          <a:xfrm>
            <a:off x="1772104" y="1995680"/>
            <a:ext cx="1131653" cy="22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training</a:t>
            </a:r>
            <a:endParaRPr sz="1400" dirty="0"/>
          </a:p>
        </p:txBody>
      </p:sp>
      <p:sp>
        <p:nvSpPr>
          <p:cNvPr id="16" name="Google Shape;161;p14"/>
          <p:cNvSpPr txBox="1"/>
          <p:nvPr/>
        </p:nvSpPr>
        <p:spPr>
          <a:xfrm>
            <a:off x="1922078" y="1650038"/>
            <a:ext cx="959395" cy="22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validation</a:t>
            </a:r>
            <a:endParaRPr sz="1400" dirty="0"/>
          </a:p>
        </p:txBody>
      </p:sp>
      <p:cxnSp>
        <p:nvCxnSpPr>
          <p:cNvPr id="17" name="Google Shape;162;p14"/>
          <p:cNvCxnSpPr/>
          <p:nvPr/>
        </p:nvCxnSpPr>
        <p:spPr>
          <a:xfrm>
            <a:off x="3691132" y="1422928"/>
            <a:ext cx="0" cy="2082733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64;p14"/>
          <p:cNvSpPr txBox="1"/>
          <p:nvPr/>
        </p:nvSpPr>
        <p:spPr>
          <a:xfrm>
            <a:off x="3847543" y="3329553"/>
            <a:ext cx="1555388" cy="3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Time (epochs)</a:t>
            </a:r>
            <a:endParaRPr sz="1400"/>
          </a:p>
        </p:txBody>
      </p:sp>
      <p:cxnSp>
        <p:nvCxnSpPr>
          <p:cNvPr id="20" name="Google Shape;165;p14"/>
          <p:cNvCxnSpPr/>
          <p:nvPr/>
        </p:nvCxnSpPr>
        <p:spPr>
          <a:xfrm>
            <a:off x="5367190" y="3521505"/>
            <a:ext cx="3463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166;p14"/>
          <p:cNvSpPr txBox="1"/>
          <p:nvPr/>
        </p:nvSpPr>
        <p:spPr>
          <a:xfrm rot="16200000">
            <a:off x="3154761" y="2092992"/>
            <a:ext cx="688840" cy="3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Loss</a:t>
            </a:r>
            <a:endParaRPr sz="1400" dirty="0"/>
          </a:p>
        </p:txBody>
      </p:sp>
      <p:cxnSp>
        <p:nvCxnSpPr>
          <p:cNvPr id="22" name="Google Shape;167;p14"/>
          <p:cNvCxnSpPr/>
          <p:nvPr/>
        </p:nvCxnSpPr>
        <p:spPr>
          <a:xfrm rot="16200000">
            <a:off x="3326030" y="1985553"/>
            <a:ext cx="3463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Google Shape;169;p14"/>
          <p:cNvSpPr txBox="1"/>
          <p:nvPr/>
        </p:nvSpPr>
        <p:spPr>
          <a:xfrm>
            <a:off x="3053150" y="3216662"/>
            <a:ext cx="629810" cy="22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0</a:t>
            </a:r>
            <a:endParaRPr sz="1400" dirty="0"/>
          </a:p>
        </p:txBody>
      </p:sp>
      <p:sp>
        <p:nvSpPr>
          <p:cNvPr id="25" name="Google Shape;170;p14"/>
          <p:cNvSpPr txBox="1"/>
          <p:nvPr/>
        </p:nvSpPr>
        <p:spPr>
          <a:xfrm>
            <a:off x="3429308" y="3147820"/>
            <a:ext cx="1131653" cy="22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training</a:t>
            </a:r>
            <a:endParaRPr sz="1400" dirty="0"/>
          </a:p>
        </p:txBody>
      </p:sp>
      <p:sp>
        <p:nvSpPr>
          <p:cNvPr id="26" name="Google Shape;171;p14"/>
          <p:cNvSpPr txBox="1"/>
          <p:nvPr/>
        </p:nvSpPr>
        <p:spPr>
          <a:xfrm>
            <a:off x="4514393" y="2974999"/>
            <a:ext cx="959395" cy="22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validation</a:t>
            </a:r>
            <a:endParaRPr sz="1400" dirty="0"/>
          </a:p>
        </p:txBody>
      </p:sp>
      <p:sp>
        <p:nvSpPr>
          <p:cNvPr id="27" name="Google Shape;172;p14"/>
          <p:cNvSpPr/>
          <p:nvPr/>
        </p:nvSpPr>
        <p:spPr>
          <a:xfrm flipV="1">
            <a:off x="3729861" y="1719020"/>
            <a:ext cx="1776606" cy="1595942"/>
          </a:xfrm>
          <a:custGeom>
            <a:avLst/>
            <a:gdLst/>
            <a:ahLst/>
            <a:cxnLst/>
            <a:rect l="l" t="t" r="r" b="b"/>
            <a:pathLst>
              <a:path w="138332" h="135987" extrusionOk="0">
                <a:moveTo>
                  <a:pt x="0" y="135987"/>
                </a:moveTo>
                <a:cubicBezTo>
                  <a:pt x="4201" y="116253"/>
                  <a:pt x="2149" y="40249"/>
                  <a:pt x="25204" y="17584"/>
                </a:cubicBezTo>
                <a:cubicBezTo>
                  <a:pt x="48259" y="-5080"/>
                  <a:pt x="119477" y="2931"/>
                  <a:pt x="138332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Google Shape;173;p14"/>
          <p:cNvSpPr/>
          <p:nvPr/>
        </p:nvSpPr>
        <p:spPr>
          <a:xfrm flipV="1">
            <a:off x="3729861" y="1707645"/>
            <a:ext cx="1776606" cy="1522589"/>
          </a:xfrm>
          <a:custGeom>
            <a:avLst/>
            <a:gdLst/>
            <a:ahLst/>
            <a:cxnLst/>
            <a:rect l="l" t="t" r="r" b="b"/>
            <a:pathLst>
              <a:path w="138332" h="135987" extrusionOk="0">
                <a:moveTo>
                  <a:pt x="0" y="135987"/>
                </a:moveTo>
                <a:cubicBezTo>
                  <a:pt x="4201" y="116253"/>
                  <a:pt x="2149" y="40249"/>
                  <a:pt x="25204" y="17584"/>
                </a:cubicBezTo>
                <a:cubicBezTo>
                  <a:pt x="48259" y="-5080"/>
                  <a:pt x="119477" y="2931"/>
                  <a:pt x="138332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9" name="Google Shape;174;p14"/>
          <p:cNvCxnSpPr/>
          <p:nvPr/>
        </p:nvCxnSpPr>
        <p:spPr>
          <a:xfrm>
            <a:off x="6504051" y="1426749"/>
            <a:ext cx="0" cy="2082733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176;p14"/>
          <p:cNvSpPr txBox="1"/>
          <p:nvPr/>
        </p:nvSpPr>
        <p:spPr>
          <a:xfrm>
            <a:off x="6660461" y="3333374"/>
            <a:ext cx="1555388" cy="3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Time (epochs)</a:t>
            </a:r>
            <a:endParaRPr sz="1400"/>
          </a:p>
        </p:txBody>
      </p:sp>
      <p:cxnSp>
        <p:nvCxnSpPr>
          <p:cNvPr id="32" name="Google Shape;177;p14"/>
          <p:cNvCxnSpPr/>
          <p:nvPr/>
        </p:nvCxnSpPr>
        <p:spPr>
          <a:xfrm>
            <a:off x="8180108" y="3525326"/>
            <a:ext cx="3463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" name="Google Shape;178;p14"/>
          <p:cNvSpPr txBox="1"/>
          <p:nvPr/>
        </p:nvSpPr>
        <p:spPr>
          <a:xfrm rot="16200000">
            <a:off x="5967681" y="2096813"/>
            <a:ext cx="688838" cy="3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Loss</a:t>
            </a:r>
            <a:endParaRPr sz="1400" dirty="0"/>
          </a:p>
        </p:txBody>
      </p:sp>
      <p:cxnSp>
        <p:nvCxnSpPr>
          <p:cNvPr id="34" name="Google Shape;179;p14"/>
          <p:cNvCxnSpPr/>
          <p:nvPr/>
        </p:nvCxnSpPr>
        <p:spPr>
          <a:xfrm rot="16200000">
            <a:off x="6138949" y="1989374"/>
            <a:ext cx="3463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" name="Google Shape;181;p14"/>
          <p:cNvSpPr txBox="1"/>
          <p:nvPr/>
        </p:nvSpPr>
        <p:spPr>
          <a:xfrm>
            <a:off x="5866068" y="3220483"/>
            <a:ext cx="629810" cy="22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0</a:t>
            </a:r>
            <a:endParaRPr sz="1400" dirty="0"/>
          </a:p>
        </p:txBody>
      </p:sp>
      <p:sp>
        <p:nvSpPr>
          <p:cNvPr id="37" name="Google Shape;182;p14"/>
          <p:cNvSpPr txBox="1"/>
          <p:nvPr/>
        </p:nvSpPr>
        <p:spPr>
          <a:xfrm>
            <a:off x="7279529" y="3090213"/>
            <a:ext cx="1131653" cy="22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training</a:t>
            </a:r>
            <a:endParaRPr sz="1400" dirty="0"/>
          </a:p>
        </p:txBody>
      </p:sp>
      <p:sp>
        <p:nvSpPr>
          <p:cNvPr id="38" name="Google Shape;183;p14"/>
          <p:cNvSpPr txBox="1"/>
          <p:nvPr/>
        </p:nvSpPr>
        <p:spPr>
          <a:xfrm>
            <a:off x="7337136" y="2571750"/>
            <a:ext cx="959395" cy="22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validation</a:t>
            </a:r>
            <a:endParaRPr sz="1400" dirty="0"/>
          </a:p>
        </p:txBody>
      </p:sp>
      <p:sp>
        <p:nvSpPr>
          <p:cNvPr id="39" name="Google Shape;184;p14"/>
          <p:cNvSpPr/>
          <p:nvPr/>
        </p:nvSpPr>
        <p:spPr>
          <a:xfrm flipV="1">
            <a:off x="6542779" y="1572282"/>
            <a:ext cx="1776606" cy="1746489"/>
          </a:xfrm>
          <a:custGeom>
            <a:avLst/>
            <a:gdLst/>
            <a:ahLst/>
            <a:cxnLst/>
            <a:rect l="l" t="t" r="r" b="b"/>
            <a:pathLst>
              <a:path w="138332" h="135987" extrusionOk="0">
                <a:moveTo>
                  <a:pt x="0" y="135987"/>
                </a:moveTo>
                <a:cubicBezTo>
                  <a:pt x="4201" y="116253"/>
                  <a:pt x="2149" y="40249"/>
                  <a:pt x="25204" y="17584"/>
                </a:cubicBezTo>
                <a:cubicBezTo>
                  <a:pt x="48259" y="-5080"/>
                  <a:pt x="119477" y="2931"/>
                  <a:pt x="138332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Google Shape;185;p14"/>
          <p:cNvSpPr/>
          <p:nvPr/>
        </p:nvSpPr>
        <p:spPr>
          <a:xfrm flipV="1">
            <a:off x="6558152" y="1577648"/>
            <a:ext cx="1738976" cy="1262383"/>
          </a:xfrm>
          <a:custGeom>
            <a:avLst/>
            <a:gdLst/>
            <a:ahLst/>
            <a:cxnLst/>
            <a:rect l="l" t="t" r="r" b="b"/>
            <a:pathLst>
              <a:path w="135402" h="98293" extrusionOk="0">
                <a:moveTo>
                  <a:pt x="0" y="98293"/>
                </a:moveTo>
                <a:cubicBezTo>
                  <a:pt x="4396" y="86179"/>
                  <a:pt x="18562" y="41729"/>
                  <a:pt x="26377" y="25610"/>
                </a:cubicBezTo>
                <a:cubicBezTo>
                  <a:pt x="34193" y="9491"/>
                  <a:pt x="36928" y="5388"/>
                  <a:pt x="46893" y="1578"/>
                </a:cubicBezTo>
                <a:cubicBezTo>
                  <a:pt x="56858" y="-2232"/>
                  <a:pt x="71414" y="2359"/>
                  <a:pt x="86165" y="2750"/>
                </a:cubicBezTo>
                <a:cubicBezTo>
                  <a:pt x="100917" y="3141"/>
                  <a:pt x="127196" y="3727"/>
                  <a:pt x="135402" y="3922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Google Shape;186;p14"/>
          <p:cNvSpPr txBox="1"/>
          <p:nvPr/>
        </p:nvSpPr>
        <p:spPr>
          <a:xfrm>
            <a:off x="893157" y="3701385"/>
            <a:ext cx="2428725" cy="111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Underfit</a:t>
            </a:r>
            <a:r>
              <a:rPr lang="en" dirty="0"/>
              <a:t>: Model performs poorly on training and validation data</a:t>
            </a:r>
            <a:endParaRPr dirty="0"/>
          </a:p>
        </p:txBody>
      </p:sp>
      <p:sp>
        <p:nvSpPr>
          <p:cNvPr id="42" name="Google Shape;187;p14"/>
          <p:cNvSpPr txBox="1"/>
          <p:nvPr/>
        </p:nvSpPr>
        <p:spPr>
          <a:xfrm>
            <a:off x="3603389" y="3701385"/>
            <a:ext cx="2428725" cy="111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Good fit</a:t>
            </a:r>
            <a:r>
              <a:rPr lang="en"/>
              <a:t>: Model generalizes well from training to validation data</a:t>
            </a:r>
            <a:endParaRPr/>
          </a:p>
        </p:txBody>
      </p:sp>
      <p:sp>
        <p:nvSpPr>
          <p:cNvPr id="43" name="Google Shape;188;p14"/>
          <p:cNvSpPr txBox="1"/>
          <p:nvPr/>
        </p:nvSpPr>
        <p:spPr>
          <a:xfrm>
            <a:off x="6313633" y="3701385"/>
            <a:ext cx="2428725" cy="111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Overfit</a:t>
            </a:r>
            <a:r>
              <a:rPr lang="en"/>
              <a:t>: Model predicts training data well but fails to generalize to validation data</a:t>
            </a:r>
            <a:endParaRPr/>
          </a:p>
        </p:txBody>
      </p:sp>
      <p:cxnSp>
        <p:nvCxnSpPr>
          <p:cNvPr id="84" name="Google Shape;151;p14"/>
          <p:cNvCxnSpPr/>
          <p:nvPr/>
        </p:nvCxnSpPr>
        <p:spPr>
          <a:xfrm>
            <a:off x="3615528" y="3378248"/>
            <a:ext cx="2073852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151;p14"/>
          <p:cNvCxnSpPr/>
          <p:nvPr/>
        </p:nvCxnSpPr>
        <p:spPr>
          <a:xfrm>
            <a:off x="6438271" y="3378248"/>
            <a:ext cx="2073852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Table 76"/>
          <p:cNvGraphicFramePr>
            <a:graphicFrameLocks noGrp="1"/>
          </p:cNvGraphicFramePr>
          <p:nvPr/>
        </p:nvGraphicFramePr>
        <p:xfrm>
          <a:off x="2382935" y="958755"/>
          <a:ext cx="4378130" cy="213145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5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730">
                <a:tc>
                  <a:txBody>
                    <a:bodyPr/>
                    <a:lstStyle/>
                    <a:p>
                      <a:pPr algn="ctr"/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Bird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Human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3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32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932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Bird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932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Human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186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4168751" y="613113"/>
            <a:ext cx="163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Label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1499746" y="2072371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Label</a:t>
            </a:r>
          </a:p>
        </p:txBody>
      </p:sp>
      <p:sp>
        <p:nvSpPr>
          <p:cNvPr id="80" name="Google Shape;323;p21"/>
          <p:cNvSpPr txBox="1"/>
          <p:nvPr/>
        </p:nvSpPr>
        <p:spPr>
          <a:xfrm>
            <a:off x="424297" y="3320642"/>
            <a:ext cx="8237800" cy="4032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True Positive (TP): Predicted positive matches actual positive</a:t>
            </a:r>
            <a:endParaRPr/>
          </a:p>
        </p:txBody>
      </p:sp>
      <p:sp>
        <p:nvSpPr>
          <p:cNvPr id="81" name="Google Shape;324;p21"/>
          <p:cNvSpPr txBox="1"/>
          <p:nvPr/>
        </p:nvSpPr>
        <p:spPr>
          <a:xfrm>
            <a:off x="424296" y="3723891"/>
            <a:ext cx="8237801" cy="4032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True Negative (TN): Predicted negative matches actual negative</a:t>
            </a:r>
            <a:endParaRPr/>
          </a:p>
        </p:txBody>
      </p:sp>
      <p:sp>
        <p:nvSpPr>
          <p:cNvPr id="82" name="Google Shape;325;p21"/>
          <p:cNvSpPr txBox="1"/>
          <p:nvPr/>
        </p:nvSpPr>
        <p:spPr>
          <a:xfrm>
            <a:off x="424296" y="4127140"/>
            <a:ext cx="8237801" cy="403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False Positive (FP) (“Type I Error”): Predicted positive does not match actual negative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3" name="Google Shape;326;p21"/>
          <p:cNvSpPr txBox="1"/>
          <p:nvPr/>
        </p:nvSpPr>
        <p:spPr>
          <a:xfrm>
            <a:off x="424296" y="4530389"/>
            <a:ext cx="8237801" cy="4032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False Negative (FN) (“Type II Error”): Predicted negative does not match actual positive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377474" y="152256"/>
            <a:ext cx="23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Confusion Matrix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  <p:bldP spid="8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Table 76"/>
          <p:cNvGraphicFramePr>
            <a:graphicFrameLocks noGrp="1"/>
          </p:cNvGraphicFramePr>
          <p:nvPr/>
        </p:nvGraphicFramePr>
        <p:xfrm>
          <a:off x="2382935" y="958755"/>
          <a:ext cx="4378130" cy="213145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5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730">
                <a:tc>
                  <a:txBody>
                    <a:bodyPr/>
                    <a:lstStyle/>
                    <a:p>
                      <a:pPr algn="ctr"/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Bird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Human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3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32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932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Bird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932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Human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186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4168751" y="613113"/>
            <a:ext cx="163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Label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1499746" y="2072371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Label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77474" y="152256"/>
            <a:ext cx="23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Confusion Matrix</a:t>
            </a:r>
          </a:p>
        </p:txBody>
      </p:sp>
      <p:sp>
        <p:nvSpPr>
          <p:cNvPr id="10" name="Google Shape;244;p18"/>
          <p:cNvSpPr txBox="1"/>
          <p:nvPr/>
        </p:nvSpPr>
        <p:spPr>
          <a:xfrm>
            <a:off x="1057973" y="3839104"/>
            <a:ext cx="2304280" cy="51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Total accuracy: </a:t>
            </a:r>
            <a:endParaRPr sz="2400" dirty="0"/>
          </a:p>
        </p:txBody>
      </p:sp>
      <p:pic>
        <p:nvPicPr>
          <p:cNvPr id="11" name="Google Shape;245;p18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419860" y="3551069"/>
            <a:ext cx="4572000" cy="99873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3255645" y="1411606"/>
            <a:ext cx="878205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27827" y="1830705"/>
            <a:ext cx="88392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07028" y="2250416"/>
            <a:ext cx="88392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83256" y="2669593"/>
            <a:ext cx="879494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Table 76"/>
          <p:cNvGraphicFramePr>
            <a:graphicFrameLocks noGrp="1"/>
          </p:cNvGraphicFramePr>
          <p:nvPr/>
        </p:nvGraphicFramePr>
        <p:xfrm>
          <a:off x="2382935" y="958755"/>
          <a:ext cx="4378130" cy="213145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5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730">
                <a:tc>
                  <a:txBody>
                    <a:bodyPr/>
                    <a:lstStyle/>
                    <a:p>
                      <a:pPr algn="ctr"/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Bird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Human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3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32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932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Bird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932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Human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186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4168751" y="613113"/>
            <a:ext cx="163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Label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1499746" y="2072371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Label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77474" y="152256"/>
            <a:ext cx="23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Confusion Matrix</a:t>
            </a:r>
          </a:p>
        </p:txBody>
      </p:sp>
      <p:pic>
        <p:nvPicPr>
          <p:cNvPr id="10" name="Google Shape;331;p22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075030" y="4105296"/>
            <a:ext cx="2809265" cy="6925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364;p22"/>
          <p:cNvCxnSpPr/>
          <p:nvPr/>
        </p:nvCxnSpPr>
        <p:spPr>
          <a:xfrm>
            <a:off x="6698362" y="3633168"/>
            <a:ext cx="1260589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365;p22"/>
          <p:cNvSpPr/>
          <p:nvPr/>
        </p:nvSpPr>
        <p:spPr>
          <a:xfrm>
            <a:off x="6857777" y="3237658"/>
            <a:ext cx="313919" cy="3139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66;p22"/>
          <p:cNvSpPr txBox="1"/>
          <p:nvPr/>
        </p:nvSpPr>
        <p:spPr>
          <a:xfrm>
            <a:off x="7171739" y="3205427"/>
            <a:ext cx="313919" cy="34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+</a:t>
            </a:r>
            <a:endParaRPr sz="2400" dirty="0"/>
          </a:p>
        </p:txBody>
      </p:sp>
      <p:sp>
        <p:nvSpPr>
          <p:cNvPr id="14" name="Google Shape;367;p22"/>
          <p:cNvSpPr/>
          <p:nvPr/>
        </p:nvSpPr>
        <p:spPr>
          <a:xfrm>
            <a:off x="7485637" y="3221540"/>
            <a:ext cx="313919" cy="3139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68;p22"/>
          <p:cNvSpPr txBox="1"/>
          <p:nvPr/>
        </p:nvSpPr>
        <p:spPr>
          <a:xfrm>
            <a:off x="6334012" y="3390829"/>
            <a:ext cx="314045" cy="484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=</a:t>
            </a:r>
            <a:endParaRPr sz="2400" dirty="0"/>
          </a:p>
        </p:txBody>
      </p:sp>
      <p:pic>
        <p:nvPicPr>
          <p:cNvPr id="16" name="Google Shape;369;p22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000366" y="3343305"/>
            <a:ext cx="5217353" cy="57970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70;p22"/>
          <p:cNvSpPr txBox="1"/>
          <p:nvPr/>
        </p:nvSpPr>
        <p:spPr>
          <a:xfrm>
            <a:off x="6892453" y="3714754"/>
            <a:ext cx="872502" cy="313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Total</a:t>
            </a:r>
            <a:endParaRPr sz="2400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Table 76"/>
          <p:cNvGraphicFramePr>
            <a:graphicFrameLocks noGrp="1"/>
          </p:cNvGraphicFramePr>
          <p:nvPr/>
        </p:nvGraphicFramePr>
        <p:xfrm>
          <a:off x="2382935" y="958755"/>
          <a:ext cx="4378130" cy="213145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5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730">
                <a:tc>
                  <a:txBody>
                    <a:bodyPr/>
                    <a:lstStyle/>
                    <a:p>
                      <a:pPr algn="ctr"/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Bird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Human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3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32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932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Bird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932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Human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186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4168751" y="613113"/>
            <a:ext cx="163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Label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1499746" y="2072371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Label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77474" y="152256"/>
            <a:ext cx="23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Confusion Matrix</a:t>
            </a:r>
          </a:p>
        </p:txBody>
      </p:sp>
      <p:pic>
        <p:nvPicPr>
          <p:cNvPr id="18440" name="Picture 8" descr="https://latex.codecogs.com/png.latex?%5Cdpi%7B300%7D%20%5Chuge%20F_%7B1%7D%3D%5Cfrac%7B2%28199%29%7D%7B2%28199%29&amp;plus;%2835%29&amp;plus;%2838%29%7D%3D0.8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2078" y="4200140"/>
            <a:ext cx="3917276" cy="669338"/>
          </a:xfrm>
          <a:prstGeom prst="rect">
            <a:avLst/>
          </a:prstGeom>
          <a:noFill/>
        </p:spPr>
      </p:pic>
      <p:cxnSp>
        <p:nvCxnSpPr>
          <p:cNvPr id="22" name="Google Shape;364;p22"/>
          <p:cNvCxnSpPr/>
          <p:nvPr/>
        </p:nvCxnSpPr>
        <p:spPr>
          <a:xfrm>
            <a:off x="5027759" y="3648562"/>
            <a:ext cx="2655019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366;p22"/>
          <p:cNvSpPr txBox="1"/>
          <p:nvPr/>
        </p:nvSpPr>
        <p:spPr>
          <a:xfrm>
            <a:off x="6250027" y="3320641"/>
            <a:ext cx="313919" cy="34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" name="Google Shape;367;p22"/>
          <p:cNvSpPr/>
          <p:nvPr/>
        </p:nvSpPr>
        <p:spPr>
          <a:xfrm>
            <a:off x="6357817" y="3739284"/>
            <a:ext cx="313919" cy="313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68;p22"/>
          <p:cNvSpPr txBox="1"/>
          <p:nvPr/>
        </p:nvSpPr>
        <p:spPr>
          <a:xfrm>
            <a:off x="4663409" y="3406223"/>
            <a:ext cx="314045" cy="484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=</a:t>
            </a:r>
            <a:endParaRPr sz="2400" dirty="0"/>
          </a:p>
        </p:txBody>
      </p:sp>
      <p:pic>
        <p:nvPicPr>
          <p:cNvPr id="18436" name="Picture 4" descr="https://latex.codecogs.com/png.latex?%5Cdpi%7B300%7D%20%5Chuge%20F_%7B1%7D%3D%5Cfrac%7B2TP%7D%7B2TP&amp;plus;FP&amp;plus;FN%20%7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2078" y="3336035"/>
            <a:ext cx="2671592" cy="576070"/>
          </a:xfrm>
          <a:prstGeom prst="rect">
            <a:avLst/>
          </a:prstGeom>
          <a:noFill/>
        </p:spPr>
      </p:pic>
      <p:sp>
        <p:nvSpPr>
          <p:cNvPr id="30" name="Google Shape;370;p22"/>
          <p:cNvSpPr txBox="1"/>
          <p:nvPr/>
        </p:nvSpPr>
        <p:spPr>
          <a:xfrm>
            <a:off x="6012175" y="3320641"/>
            <a:ext cx="403249" cy="313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2</a:t>
            </a:r>
            <a:endParaRPr sz="2400" dirty="0"/>
          </a:p>
        </p:txBody>
      </p:sp>
      <p:pic>
        <p:nvPicPr>
          <p:cNvPr id="18442" name="Picture 10" descr="https://latex.codecogs.com/png.latex?%5Cdpi%7B300%7D%20%5Chuge%20%5Ctime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57817" y="3320641"/>
            <a:ext cx="130608" cy="130608"/>
          </a:xfrm>
          <a:prstGeom prst="rect">
            <a:avLst/>
          </a:prstGeom>
          <a:noFill/>
        </p:spPr>
      </p:pic>
      <p:sp>
        <p:nvSpPr>
          <p:cNvPr id="32" name="Google Shape;366;p22"/>
          <p:cNvSpPr txBox="1"/>
          <p:nvPr/>
        </p:nvSpPr>
        <p:spPr>
          <a:xfrm>
            <a:off x="5270708" y="3739284"/>
            <a:ext cx="313919" cy="34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3" name="Google Shape;367;p22"/>
          <p:cNvSpPr/>
          <p:nvPr/>
        </p:nvSpPr>
        <p:spPr>
          <a:xfrm>
            <a:off x="5583042" y="3739284"/>
            <a:ext cx="313919" cy="3139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70;p22"/>
          <p:cNvSpPr txBox="1"/>
          <p:nvPr/>
        </p:nvSpPr>
        <p:spPr>
          <a:xfrm>
            <a:off x="5032856" y="3739284"/>
            <a:ext cx="403249" cy="313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2</a:t>
            </a:r>
            <a:endParaRPr sz="2400" dirty="0"/>
          </a:p>
        </p:txBody>
      </p:sp>
      <p:pic>
        <p:nvPicPr>
          <p:cNvPr id="35" name="Picture 10" descr="https://latex.codecogs.com/png.latex?%5Cdpi%7B300%7D%20%5Chuge%20%5Ctime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78498" y="3839104"/>
            <a:ext cx="130608" cy="130608"/>
          </a:xfrm>
          <a:prstGeom prst="rect">
            <a:avLst/>
          </a:prstGeom>
          <a:noFill/>
        </p:spPr>
      </p:pic>
      <p:pic>
        <p:nvPicPr>
          <p:cNvPr id="18444" name="Picture 12" descr="https://latex.codecogs.com/png.latex?%5Cdpi%7B300%7D%20%5Chuge%20&amp;plus;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2175" y="3796891"/>
            <a:ext cx="230428" cy="230428"/>
          </a:xfrm>
          <a:prstGeom prst="rect">
            <a:avLst/>
          </a:prstGeom>
          <a:noFill/>
        </p:spPr>
      </p:pic>
      <p:sp>
        <p:nvSpPr>
          <p:cNvPr id="37" name="Google Shape;367;p22"/>
          <p:cNvSpPr/>
          <p:nvPr/>
        </p:nvSpPr>
        <p:spPr>
          <a:xfrm>
            <a:off x="7159478" y="3739284"/>
            <a:ext cx="313919" cy="313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 cap="flat" cmpd="sng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" name="Picture 12" descr="https://latex.codecogs.com/png.latex?%5Cdpi%7B300%7D%20%5Chuge%20&amp;plus;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13836" y="3796891"/>
            <a:ext cx="230428" cy="230428"/>
          </a:xfrm>
          <a:prstGeom prst="rect">
            <a:avLst/>
          </a:prstGeom>
          <a:noFill/>
        </p:spPr>
      </p:pic>
      <p:sp>
        <p:nvSpPr>
          <p:cNvPr id="39" name="Google Shape;367;p22"/>
          <p:cNvSpPr/>
          <p:nvPr/>
        </p:nvSpPr>
        <p:spPr>
          <a:xfrm>
            <a:off x="6588245" y="3320641"/>
            <a:ext cx="313919" cy="3139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Table 76"/>
          <p:cNvGraphicFramePr>
            <a:graphicFrameLocks noGrp="1"/>
          </p:cNvGraphicFramePr>
          <p:nvPr/>
        </p:nvGraphicFramePr>
        <p:xfrm>
          <a:off x="2382935" y="958755"/>
          <a:ext cx="4378130" cy="213145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5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730">
                <a:tc>
                  <a:txBody>
                    <a:bodyPr/>
                    <a:lstStyle/>
                    <a:p>
                      <a:pPr algn="ctr"/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Bird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Human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3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32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932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Bird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932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Human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186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4168751" y="613113"/>
            <a:ext cx="163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Label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1499746" y="2072371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Label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77474" y="152256"/>
            <a:ext cx="23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Confusion Matrix</a:t>
            </a:r>
          </a:p>
        </p:txBody>
      </p:sp>
      <p:sp>
        <p:nvSpPr>
          <p:cNvPr id="23" name="Google Shape;565;p27"/>
          <p:cNvSpPr txBox="1"/>
          <p:nvPr/>
        </p:nvSpPr>
        <p:spPr>
          <a:xfrm>
            <a:off x="526050" y="3203215"/>
            <a:ext cx="2612505" cy="347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Per-class accuracy</a:t>
            </a:r>
            <a:endParaRPr dirty="0"/>
          </a:p>
        </p:txBody>
      </p:sp>
      <p:sp>
        <p:nvSpPr>
          <p:cNvPr id="27" name="Google Shape;566;p27"/>
          <p:cNvSpPr txBox="1"/>
          <p:nvPr/>
        </p:nvSpPr>
        <p:spPr>
          <a:xfrm>
            <a:off x="3247039" y="3205427"/>
            <a:ext cx="869587" cy="36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0.907</a:t>
            </a:r>
            <a:endParaRPr dirty="0"/>
          </a:p>
        </p:txBody>
      </p:sp>
      <p:sp>
        <p:nvSpPr>
          <p:cNvPr id="28" name="Google Shape;567;p27"/>
          <p:cNvSpPr txBox="1"/>
          <p:nvPr/>
        </p:nvSpPr>
        <p:spPr>
          <a:xfrm>
            <a:off x="4111144" y="3205427"/>
            <a:ext cx="869587" cy="36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0.927</a:t>
            </a:r>
            <a:endParaRPr dirty="0"/>
          </a:p>
        </p:txBody>
      </p:sp>
      <p:sp>
        <p:nvSpPr>
          <p:cNvPr id="29" name="Google Shape;568;p27"/>
          <p:cNvSpPr txBox="1"/>
          <p:nvPr/>
        </p:nvSpPr>
        <p:spPr>
          <a:xfrm>
            <a:off x="4975249" y="3205427"/>
            <a:ext cx="869587" cy="36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0.936</a:t>
            </a:r>
            <a:endParaRPr dirty="0"/>
          </a:p>
        </p:txBody>
      </p:sp>
      <p:sp>
        <p:nvSpPr>
          <p:cNvPr id="31" name="Google Shape;569;p27"/>
          <p:cNvSpPr txBox="1"/>
          <p:nvPr/>
        </p:nvSpPr>
        <p:spPr>
          <a:xfrm>
            <a:off x="5891479" y="3205427"/>
            <a:ext cx="869587" cy="36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0.856</a:t>
            </a:r>
            <a:endParaRPr dirty="0"/>
          </a:p>
        </p:txBody>
      </p:sp>
      <p:sp>
        <p:nvSpPr>
          <p:cNvPr id="36" name="Google Shape;570;p27"/>
          <p:cNvSpPr txBox="1"/>
          <p:nvPr/>
        </p:nvSpPr>
        <p:spPr>
          <a:xfrm>
            <a:off x="1691650" y="3580433"/>
            <a:ext cx="1466683" cy="347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F1 scores</a:t>
            </a:r>
            <a:endParaRPr dirty="0"/>
          </a:p>
        </p:txBody>
      </p:sp>
      <p:sp>
        <p:nvSpPr>
          <p:cNvPr id="40" name="Google Shape;571;p27"/>
          <p:cNvSpPr txBox="1"/>
          <p:nvPr/>
        </p:nvSpPr>
        <p:spPr>
          <a:xfrm>
            <a:off x="3247039" y="3585367"/>
            <a:ext cx="869587" cy="36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0.815</a:t>
            </a:r>
            <a:endParaRPr dirty="0"/>
          </a:p>
        </p:txBody>
      </p:sp>
      <p:sp>
        <p:nvSpPr>
          <p:cNvPr id="41" name="Google Shape;572;p27"/>
          <p:cNvSpPr txBox="1"/>
          <p:nvPr/>
        </p:nvSpPr>
        <p:spPr>
          <a:xfrm>
            <a:off x="4111144" y="3585367"/>
            <a:ext cx="869587" cy="36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0.845</a:t>
            </a:r>
            <a:endParaRPr dirty="0"/>
          </a:p>
        </p:txBody>
      </p:sp>
      <p:sp>
        <p:nvSpPr>
          <p:cNvPr id="42" name="Google Shape;573;p27"/>
          <p:cNvSpPr txBox="1"/>
          <p:nvPr/>
        </p:nvSpPr>
        <p:spPr>
          <a:xfrm>
            <a:off x="4975249" y="3585367"/>
            <a:ext cx="869587" cy="36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0.875</a:t>
            </a:r>
            <a:endParaRPr dirty="0"/>
          </a:p>
        </p:txBody>
      </p:sp>
      <p:sp>
        <p:nvSpPr>
          <p:cNvPr id="43" name="Google Shape;574;p27"/>
          <p:cNvSpPr txBox="1"/>
          <p:nvPr/>
        </p:nvSpPr>
        <p:spPr>
          <a:xfrm>
            <a:off x="5896961" y="3585367"/>
            <a:ext cx="869587" cy="36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0.721</a:t>
            </a:r>
            <a:endParaRPr dirty="0"/>
          </a:p>
        </p:txBody>
      </p:sp>
      <p:sp>
        <p:nvSpPr>
          <p:cNvPr id="44" name="Google Shape;575;p27"/>
          <p:cNvSpPr txBox="1"/>
          <p:nvPr/>
        </p:nvSpPr>
        <p:spPr>
          <a:xfrm>
            <a:off x="3362253" y="4127139"/>
            <a:ext cx="1460364" cy="347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accuracy:</a:t>
            </a:r>
            <a:endParaRPr/>
          </a:p>
        </p:txBody>
      </p:sp>
      <p:sp>
        <p:nvSpPr>
          <p:cNvPr id="45" name="Google Shape;576;p27"/>
          <p:cNvSpPr txBox="1"/>
          <p:nvPr/>
        </p:nvSpPr>
        <p:spPr>
          <a:xfrm>
            <a:off x="4860035" y="4127138"/>
            <a:ext cx="819861" cy="347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0.813</a:t>
            </a:r>
            <a:endParaRPr dirty="0"/>
          </a:p>
        </p:txBody>
      </p:sp>
      <p:sp>
        <p:nvSpPr>
          <p:cNvPr id="46" name="Google Shape;577;p27"/>
          <p:cNvSpPr txBox="1"/>
          <p:nvPr/>
        </p:nvSpPr>
        <p:spPr>
          <a:xfrm>
            <a:off x="3362253" y="4548318"/>
            <a:ext cx="1460364" cy="347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average:</a:t>
            </a:r>
            <a:endParaRPr/>
          </a:p>
        </p:txBody>
      </p:sp>
      <p:sp>
        <p:nvSpPr>
          <p:cNvPr id="47" name="Google Shape;578;p27"/>
          <p:cNvSpPr txBox="1"/>
          <p:nvPr/>
        </p:nvSpPr>
        <p:spPr>
          <a:xfrm>
            <a:off x="4860035" y="4548317"/>
            <a:ext cx="819861" cy="347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0.818</a:t>
            </a:r>
            <a:endParaRPr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Picture 26" descr="https://latex.codecogs.com/png.latex?%5Cdpi%7B300%7D%20%5Chuge%20f%28x_%7Bn%7D%29%20%3D%20%5Chat%7By_%7Bn%7D%7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366" y="3666283"/>
            <a:ext cx="1555389" cy="34564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419860" y="2341322"/>
            <a:ext cx="2304280" cy="921713"/>
            <a:chOff x="3419860" y="2341322"/>
            <a:chExt cx="2304280" cy="921713"/>
          </a:xfrm>
        </p:grpSpPr>
        <p:sp>
          <p:nvSpPr>
            <p:cNvPr id="4" name="Oval 3"/>
            <p:cNvSpPr/>
            <p:nvPr/>
          </p:nvSpPr>
          <p:spPr>
            <a:xfrm>
              <a:off x="4111144" y="2341322"/>
              <a:ext cx="921713" cy="92171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Model</a:t>
              </a:r>
            </a:p>
          </p:txBody>
        </p:sp>
        <p:pic>
          <p:nvPicPr>
            <p:cNvPr id="1030" name="Picture 6" descr="https://latex.codecogs.com/png.latex?%5Cdpi%7B300%7D%20%5Chuge%20x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19860" y="2686964"/>
              <a:ext cx="254943" cy="230428"/>
            </a:xfrm>
            <a:prstGeom prst="rect">
              <a:avLst/>
            </a:prstGeom>
            <a:noFill/>
          </p:spPr>
        </p:pic>
        <p:pic>
          <p:nvPicPr>
            <p:cNvPr id="1032" name="Picture 8" descr="https://latex.codecogs.com/png.latex?%5Cdpi%7B300%7D%20%5Chuge%20%5Chat%7By%7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86279" y="2571750"/>
              <a:ext cx="237861" cy="460856"/>
            </a:xfrm>
            <a:prstGeom prst="rect">
              <a:avLst/>
            </a:prstGeom>
            <a:noFill/>
          </p:spPr>
        </p:pic>
        <p:cxnSp>
          <p:nvCxnSpPr>
            <p:cNvPr id="11" name="Straight Arrow Connector 10"/>
            <p:cNvCxnSpPr>
              <a:endCxn id="4" idx="2"/>
            </p:cNvCxnSpPr>
            <p:nvPr/>
          </p:nvCxnSpPr>
          <p:spPr>
            <a:xfrm>
              <a:off x="3765502" y="2802178"/>
              <a:ext cx="345642" cy="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032856" y="2802178"/>
              <a:ext cx="345642" cy="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57973" y="1131575"/>
            <a:ext cx="145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data:</a:t>
            </a:r>
          </a:p>
        </p:txBody>
      </p:sp>
      <p:pic>
        <p:nvPicPr>
          <p:cNvPr id="1040" name="Picture 16" descr="https://latex.codecogs.com/png.latex?%5Cdpi%7B300%7D%20%5Chuge%20%28x_%7B0%7D%2C%20y_%7B0%7D%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46008" y="1477217"/>
            <a:ext cx="864105" cy="308821"/>
          </a:xfrm>
          <a:prstGeom prst="rect">
            <a:avLst/>
          </a:prstGeom>
          <a:noFill/>
        </p:spPr>
      </p:pic>
      <p:pic>
        <p:nvPicPr>
          <p:cNvPr id="1042" name="Picture 18" descr="https://latex.codecogs.com/png.latex?%5Cdpi%7B300%7D%20%5Chuge%20%28x_%7B1%7D%2C%20y_%7B1%7D%2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46008" y="1822859"/>
            <a:ext cx="864104" cy="308822"/>
          </a:xfrm>
          <a:prstGeom prst="rect">
            <a:avLst/>
          </a:prstGeom>
          <a:noFill/>
        </p:spPr>
      </p:pic>
      <p:pic>
        <p:nvPicPr>
          <p:cNvPr id="1044" name="Picture 20" descr="https://latex.codecogs.com/png.latex?%5Cdpi%7B300%7D%20%5Chuge%20%28x_%7B2%7D%2C%20y_%7B2%7D%2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46008" y="2168501"/>
            <a:ext cx="864105" cy="308821"/>
          </a:xfrm>
          <a:prstGeom prst="rect">
            <a:avLst/>
          </a:prstGeom>
          <a:noFill/>
        </p:spPr>
      </p:pic>
      <p:pic>
        <p:nvPicPr>
          <p:cNvPr id="1046" name="Picture 22" descr="https://latex.codecogs.com/png.latex?%5Cdpi%7B300%7D%20%5Chuge%20%5Ccdot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49257" y="2571750"/>
            <a:ext cx="62844" cy="57607"/>
          </a:xfrm>
          <a:prstGeom prst="rect">
            <a:avLst/>
          </a:prstGeom>
          <a:noFill/>
        </p:spPr>
      </p:pic>
      <p:pic>
        <p:nvPicPr>
          <p:cNvPr id="21" name="Picture 22" descr="https://latex.codecogs.com/png.latex?%5Cdpi%7B300%7D%20%5Chuge%20%5Ccdot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49257" y="2724150"/>
            <a:ext cx="62844" cy="57607"/>
          </a:xfrm>
          <a:prstGeom prst="rect">
            <a:avLst/>
          </a:prstGeom>
          <a:noFill/>
        </p:spPr>
      </p:pic>
      <p:pic>
        <p:nvPicPr>
          <p:cNvPr id="22" name="Picture 22" descr="https://latex.codecogs.com/png.latex?%5Cdpi%7B300%7D%20%5Chuge%20%5Ccdot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49257" y="2859785"/>
            <a:ext cx="62844" cy="57607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1461222" y="329695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</a:t>
            </a:r>
          </a:p>
        </p:txBody>
      </p:sp>
      <p:pic>
        <p:nvPicPr>
          <p:cNvPr id="1052" name="Picture 28" descr="https://latex.codecogs.com/png.latex?%5Cdpi%7B300%7D%20%5Chuge%20%5Chat%7By_%7Bn%7D%7D%20%3D%20y_%7Bn%7D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30794" y="4357567"/>
            <a:ext cx="1219038" cy="34564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1461222" y="4011925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12175" y="2168501"/>
            <a:ext cx="288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 </a:t>
            </a:r>
            <a:r>
              <a:rPr lang="en-US" dirty="0"/>
              <a:t>using the trained machine learning model to make predictions with new, unseen data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7039" y="2686964"/>
            <a:ext cx="2370117" cy="1843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210" y="1938073"/>
            <a:ext cx="2227651" cy="12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5" name="Picture 11" descr="https://latex.codecogs.com/png.latex?%5Cdpi%7B300%7D%20%5Chuge%20x_%7B0_%7By%7D%7D%20%3D%205.19%20%5C%3A%20%5Bm/s%5E%7B2%7D%5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7117" y="3435855"/>
            <a:ext cx="1803890" cy="363249"/>
          </a:xfrm>
          <a:prstGeom prst="rect">
            <a:avLst/>
          </a:prstGeom>
          <a:noFill/>
        </p:spPr>
      </p:pic>
      <p:pic>
        <p:nvPicPr>
          <p:cNvPr id="11277" name="Picture 13" descr="https://latex.codecogs.com/png.latex?%5Cdpi%7B300%7D%20%5Chuge%20x_%7B0_%7Bx%7D%7D%20%3D%20-1.02%20%5C%3A%20%5Bm/s%5E%7B2%7D%5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7117" y="3032606"/>
            <a:ext cx="2073852" cy="339265"/>
          </a:xfrm>
          <a:prstGeom prst="rect">
            <a:avLst/>
          </a:prstGeom>
          <a:noFill/>
        </p:spPr>
      </p:pic>
      <p:pic>
        <p:nvPicPr>
          <p:cNvPr id="11279" name="Picture 15" descr="https://latex.codecogs.com/png.latex?%5Cdpi%7B300%7D%20%5Chuge%20x_%7B0_%7Bz%7D%7D%20%3D%209.81%20%5C%3A%20%5Bm/s%5E%7B2%7D%5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7117" y="3839104"/>
            <a:ext cx="1894532" cy="34564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942759" y="1131575"/>
            <a:ext cx="724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Feature: </a:t>
            </a:r>
            <a:r>
              <a:rPr lang="en-US" dirty="0"/>
              <a:t>individual measurable property or characteristic of a phenomenon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903" y="1765252"/>
            <a:ext cx="1901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Single 3-axis accelerometer measurement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7467" y="1765252"/>
            <a:ext cx="1901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Accelerometer measurements over time</a:t>
            </a:r>
          </a:p>
        </p:txBody>
      </p:sp>
      <p:sp>
        <p:nvSpPr>
          <p:cNvPr id="11281" name="AutoShape 17" descr="data:image/png;base64,iVBORw0KGgoAAAANSUhEUgAAAeAAAAD6CAYAAAB57pTcAAAgAElEQVR4XuydC1yUVfrHf8/7DhfFSypoKZpoV7tsIth9y7aL2v0CVtb+111Ly7a2NgPMiu2fAtplVzPFrLYtVwVr/1lJaqXdTRG1srZMUUFTUbyDwLzn+X/OKDbAIDMwL8wMz/l85oMy5zznOd/zDr85t+cQAjhlzsy9CIqfBxAPwCRgq2I8mTY66XUQsR2uZ7z0Vh8i6w0Q+hqkLn5s1O0b7KhHbAoBISAEhEDrJkCB2vyMl3IGkIF3QPyepfjFMAPllqK7iehRZhqVdl/SbL/6zkxZ2bl/ZGASE4qJ0U0E2K+ExZgQEAJCQAi4EQhYAdY+pk/LaZc+Jvlgtb9TpiyMKAs/uJiB/Wmjk6/3tSezXnmnvaqsvMFwOpem/PmObe7ls17KOZ0JbxBhkiI6gZifEQH2lbDkFwJCQAgIAW8JBLQAe2pE5oycD/TvU0cnD3a9z0wZ2bnJBGQC6MXAQYP55fLIsvHpI0YcdrcxKXtuX8XGIia6P21U0uL6IGVk544UAfb2EZJ8QkAICAEh0BgCQSXAk6blnKhMfMLMc9LuG5auG5wxPXc4EWcz87Nk0AtguhzgGcQ8O+W+YY+KADfmsZAyQkAICAEhYDeBoBLgrOnznmWiYWSpq1PG3P6DnqKONPEhGMWpo5OSqjdmZU7PncDg4ZayLh0/5o6iaogyArb7cRL7QkAICAEh4C2BoBHgzOycO8GYAuKnUkcNm6YbeFRQvyDQ0ymjk16qbvTRvC8S8a0KRhgxvw0gyhMUJronbVTSLPf3ZAra28dH8gkBISAEhEBjCQS+AB/ZnTyDQfeAOT91dNL51SPdrOx5g5jpHQDtPQA4xES3uK/1ejMCdh1DMpyLwRRHBl+ZMmrY0sbClXJCQAgIASEgBOojENACnDV1TneEm3nMOBuMwyC8nDo6+S+1ppS/YKLxtUexnhp8XAF2O4YEQhkUursLcGHRL08xs2vd2dvEzGuI6Dxv80s+ISAEhIAQCFwClmUNOjWu5zJ/eRjQApw5I3ceoG4gNt5k4kQAy9wF+NgaMNG61HtvG9lQcI7JL88/12nxYkA9nDZ62Bx3iDWOIYGuJ+a73AV4fWHR5b5AN01zqWWphwFe40s5ySsEhIAQEAKBS6BVCPCE6XPPNsnIY/AnETD/XkXqX8z42iD1DBmGOuQ49Is+ZjRhxvy7TKhZAFUCHMVAGYE/hIHvDldRlvs5Yi3AlqUWM7iOALt3d8aM3NdrC7Cvj8PGLdvY39+WfPVB8gsBISAEhEDgEgjYEfDRjVAv14Pu2Pru0WNIs8B8EESdARgAFAHftKlsd8GDDw6tqLbhzRqwzisCHLgPrHgWAARWltSdDaoK/wYXdSwNAO/EBSEQNAQCVoDdCT4/K6dzpRMf1zsFHYDHkGQEHDSfAXHUGwKrdpwLNv8E5t8DOKGeInq5ZRkY+SDkIzHmR29MSx4h0FoJBLUAB/IxJBHg1vqRCrF2rywdAqiRAN/SiJa9CSdNxIXRPzSirBQRAiFPIKgF2I5jSK4paA+hKGUXdMh/FqSBbgQKqgivlxl497Be0Wl86mQwxkQp/LGtarwRKSkEAoSAv/f1BLUAV4+A/XIMya2DPQmw7IIOkE+AuGE7gWv3RYz6qYpur6+iria+6Ea83v39bYrO2cN0jmIO91Sui8Erb4h0vjmurfWN7Q2QCoSAjQRaxS5od34NrgF7eQzJ601YfriMQaagG/kJWFoYiQ5RiWBKBHsIsKJwAGQsxyHrGwzqeuymrEbWJsXcCXy17Uw4HM8BNMQDmDwQ5QGVc5DQfZdHcOs5Agd2XwKLLwEwDoAnMX4EiTEvCHghIASAoB4B6w6svoyBgNlOVlP1vcGKqR+REV/u5OfcjyEd7zpC94fBH6EoRYC9/Hh9vT0ODsdlUEgAql9sell6JYBVIKwFaDUSor/2spxkq01g5c7bAHpO3yhW661tIHoGCdHTfYL21fbz4TDTANzoodwrSIwZ6ZM9ySwEQpBA0Auw7pOs7Hk3saKJIJx+9BhSKYPnRlW2f8T9GJK3/ScC7C2pJuRbsesWGLgFSt0KosgmWPq1KGsxpkVgXoyBMZ/4xWZrMLKy5Cl9/XbdptIbIOtvSOi2odEYVpaMOjoarinszIswsOuRK0UlCYFWSiAoBDgY+0ZGwB56beXO/gBuBUjvqD3T5n5dB2ARlFqM87stsrmu4DSfv60X2DXlfFudBjDGYmDMs35pWP6uM8D4J8Dn17DH+AgDY670Sx1iRAgEIQERYJs6TQTYDWz+jqvBxgMArm8A914wfw+i7+AazeKnOvkN9IDiCwDSf8x1eFIvEq0DOBemkYv4Lt97USD0s6zcOQREz4FrfxHib2DxWFzQbbHfIazcuRigq2rZzUNizFC/1yUGhUAQEBABtqmTRIABLN9+AUzHGIDvqhcz8xow5oKgpyR9i5v9dXEXGOEDARoIwpVg6M0/DSTKBalcJHTNbShnyL6/csdYwJhUt330L1jWY7ig2w7b2u55unsBEmM8rRXb5oYYFgKBQEAE2KZeaNUCvGrXmWD1AJjurx8vzQdoLhK7vOW3LijY3Q+KrwSzntbUrzb12+aNAC0B1BJYjiW4oMt+v/kRqIZW7rgKMMcCXGsUymUgIxUJ0VObxXWPIkzzkRid1Cz1SyVCIEAIiADb1BGtUoC/3NUDDvUAiMbUc0fzDoD+CTbnYmAn30a7vvZTfslJYNIifD3Ax//DTiiBwhKAl8BBixEfs83X6gI6/4rdPUH8GMB6GaB2+gSmkYb4Ll81axs8j4TnIDHmzmb1QyoTAi1IQATYJvitToBX7LgfZKR4OMaiCeu7nF+EUfUi4rtvtgl5/Wb1yNhSSQAlAXxWA/WXA1qMaTEqK9/DxS3gr78A6c1PwP+A+Q8ATqxjlvAcEJ2GBKryV5U+2fEkwkSvIyFa+ytJCIQ8ARFgm7q4WoCv2PWvXUWJj39nUzUtb7Zg529hIbWe4A0A8yyYjqkY0DkwIiDl70yCMq4F8RUAeh4XIOMAgLlgmovzo/VlIMGR9G1FRMOOCm/dI16Ez8CcgcSueS3eIE8izJiFgTH3tLhv4oAQsJmACLBNgLUAj9m3cPq3VSX3KfCN2+LHLbCpqpYx65rixcMAxnp2gHLB6kUM7PppyzjYQK3MJvJ3XgEyB4FxRZ0jMrWLs+s2rrmoxFxcEqOFObDSqn2ngCtvAPPNANW3GU1f2TkRCdEZAeW8x5EwZiFBRDig+kmc8TsBEWC/Iz1iUAvwlbvf3FnJVleAPiqOTw2N845HhPdeEO4Fo7sHfDoAxvNIjAmuLxxHIjcNPjKSr3VetUYjaTOIc+G03sIFJy636fHxzqxLdKuGgFmHjvQUPtLdzkyAZyCx62rvjDdzLs/T0f9EQvSIZvZEqhMCzUZABNgm1DUFGHoqNqV4wDgPRz9scsDfZvO3tQWHjT2O8G52nSttrp20/m6fu70jYnw7CMPBiKm3KqLFUPwWosLn46xmuozeN9HVrs+EgZkYELPKTmR+se15Y9abSIy52y/2xYgQCDACIsA2dUgdAQZ2KtP47bbfpATfJeUrS/TNOI8B0JGs6ia9mcfA8yG3e1iP9hWGu4QYOO84j4re3T0fbH2MSmOJ36eoCw7EQFUkgfk6L0a62s2PQPQOKCwPAzr+bNMjbo9ZjyLMc5HY9Q57KhSrQqDlCAS+ADNT1sz5DzHzMwBmpY5O/otduDJmzk0kZbwCQO+UtZiRZzit+1L+fIfPx1K0AN+2Z/5HO61DvzvmL/PLxQPG3WuX/3636wodSVp467majnKhrBdwfrfmPcLi94Z6YXBliRYALcTXNpC7DMyfuc4YM97F+TF1o3kdz8Da7VGoDI8DKvuAjTiQcXGDx6i0PcLPAL0FrnobiSet8KJFgZtl5c4/AqQ/h78m5v/A4LFNiksduC0Wz1opgYAW4Kypc7pzmDmbgL585GqzuXYJcMb0Ob2JzKUA1lusHiEy2htANoDdhyMODUkfMeKwL8+IFuAXDyx/KKfix3/U+DsCvmhr/LjAF6wjIxEtvm09DHm/AqkXWmU0qRW7zwL4BkDdAKILvHgm9gNUBEIxmIsBFIHRDkAUiKNcP0H6Zycw4kDo6oVNd2V6yyW8bXe+hbPOqvStbADn1rvVmXJqebgBBo3FgOj/BLDn4poQ8JpAQAtw5ozcyQD3ZmWmkGG9DWBZUwT4eNcRZs6Y9yhAfzZNXD72nuRCTTAzO+cSMOYbTCMfuy/pPa+pHt2EZVnWoEF737zDtWnp1/RGcXza732x1ax583f0haLJILrZQ73boKebE2Keb1afArWy/NJLwNYNAPRL38TVHEkL+pGgIQhbgsQTNjZHpS1Sh2cR1q6kIzHmby3ik1QqBPxIIKAFuLqdz8/K6VzpdB0DqSvAzJSRnZtMQKYOAsHAQYP55fLIsvG1R62Tsuf2VWwsYqL700Yl1Qg2nzEj511dX9ro5GMXBmRm53QEY6nexZw6Oqme4zaee6P6HPDvSt88oAj57rlYqSu2JjyuR9uBlVbtuhmKJwPoW9cxngoz7DnEd2r+QBqBRcmzN/rsLXAZAP1Tv/yXGPkg+giglSiv/BS/PanEf8YD3FJ+ybVgvFQ3wAsvgVM9gQtPlDugA7wLxb36CQS9AGdMzx1OxNnM/CwZ9AKYLtfHLYh5dsp9wx51b3p9Anw8gc+ckfOBtpE6Otmnu0vdI2HFrs7Idh8FE5BbFJ+WHFAPZr13wmIBTIcW3sA8zxtQEI8641rHxe8A82IQnQbm08E4DQTzuO4SbQKr7wFa57oVCsY67HF+j2tOPBSIzWw2n/K3nwM2tQjXPt+suTyBxJgXms0XqUgI+JFAUAtw+rScdpEmPgSjOHV0UhKIWLPJnJ47gcHDLWVdOn7MHUXVvFpKgHutyhhQexQM0NDi+NSWj0RU/5SzXk8cj8QYPSKW5A8CmjVRd4DKUOUsB6MMbakMDqMM/WLKQKT8UU1I2sgv7Qi29GURHo4k0XwQnkBC9H9Dsu3SqJAlENQCfFRQvyDQ0ymjk/Q3ZFfKzM65E4wXifhWBSOMmPX6sd7oUicx0T0RJr9d3xS3P0bAulIPo+B3i+LT9Nphy6WVu+4Gq6dB1LuWE8tg8RO4oOvnLeec1CwEPBDI3/0Q2MoCKKLGu4RtYOMJJHZ5VbgJgWAhENQCnJU9bxAzvVPPzTuHmOgW97Xe+kbAv6714tPam7yqBXjYtZd+xczpvnQsM68hItf50Z+cuzFyb819XM93vAoJYZ6CSflSi+95SxTw94Mm5pQbdQrf19bCX9sr1H3H93qkhBCwg8DKKkLWARMFVXX/fCW1UXg4SuFE0zUZJkkI+JWA3lh7alzPZf4yGtQCXD0CZqLxaaOSZjUEpQmbsL689ZoL5jdk3/190zSXWpZ6GOBj1+7dve/dvxarfTqYgit1NaM+mtfhZn2+udnSQwfDL1tWYYwoY5zsXmk7YMPVkdYrWe2qAv+IVLPRkooClcBmmJH37nXcu9FZd7d+G0LRZWHq1akdKv32hzJQOYhfzU9ABPgo82NrwETrUu+9bWT1GnB9XXJcAZ4+72GAHnI4MKjWMaR3QPhz6qjkf/vS1XoT1vW7zH+ts1wj4HmA+q6LWmq2Cdukp8N/TSZfUPybcfbv5Fx7oCsqyh8H0YMe2jETVPU4Errv8qWNklcItDiBFTtHwKBMsIfz00RTAONJJHTe1+J+igNCwAOBoB4B6/ZU74ImYLaT1dQwA+WKqR+REV/u5OfSxyQfrG738c4BT57+dleLnB8C2O4eiIOAgwiLuCblTzf6dAOOFuBLdoV9tM3Su2F/TV2MJbvb0OYu1b8h5uyiAeNG2/Z0MhsoKH0QSmnhjatVz3aAH0diV1k3s60DxLDtBL7e8RuYZjqYb/JQVwHATyCx60Lb/ZAKhICPBIJegHV7s7Ln3cSKJoJcwRD08mUpg+dGVbZ/5MEHh1Z4yyTjpbf6kGHpEHi/1aEoAXzOyhyZdv+tPgc70AJ85s6wnRW1vplH0HbEGL+uBTMbVilfllqOvrOREPOLt756lW/Vrrug8CDAiXXy61jBih7HwC7rvLIFoPPy9A5twyIuIlInKBgnEFi/NqkqWrL1/HG7vbUj+YSALQRWlugwtTqC2wl17dNEFHZ5EsmkP9eShEBAEAgKAQ4IUj46oQX44l2OZb9Y+lxyzdTZ+Bht6VdNP6DOxT4MrACzPmv7CRS/h/O7rfWxyiPZV+zuCbaugEHD6g/c7xr1TvTWfs9VE64BGX9iIOk4ZT4A01Jl8pJt56UF5pV33jZY8gUvgRU7z4NhPOVxNMz4FISnkBgja8PB28Mh5bkIsE3d6R6IAyt3HrmvlehKMM6MpK2INn49AqwQiR3WzbBqnpTaCPBCEK0F42eE0XqcF721hrvr10dgX0wsuKonmH4HUr8D6MJ6m8SYDcua6m30oJ4Fmbcr8AMEXOw1JsZhBp4LMyKf3dT/4b1el5OMQUeAB/fuDRj9FPgsNrDdZPUdHFU/0rvbylq8MccdDUsoyxbvH3HARUAE2KYHoYYAu9exqmQAFC6NMd8bG4Htx84g7VcDsJ893/bnVrwchPVgOAHuCVD9d9XWbFcewFOR2NXrwB+xqzIeAEEHPmhUYuAHgDO2xo97o1EGpFBAEqi6Ju5SMvCoASQwUN8Zum8Y9D2x+q/BPJMWbfbv0oq3ZI43Ggb0KPhvMhr2Fqbks4OACLAdVN0uY6hvy3qPNROvI0Wu+NM6KbSt3K5uDVdcM75A09yjr8E8FQNjZvtiJ3Z1xlNgeDrz/BPAkwhmCaCimTkaoN+CjnNFH9OzxQNSfYqj7Yuvkrd5CPBVPburMPNRMD3sS40EbGPmmS0qxHo0TPQkmDt58F0udvClQyWvXwmIAPsV56/G6h0Bu9XXsyBjCQNXVv+qiju/sEPdqncm6ynrRgb0pxWuqWu9ltyIta7Yggx9SUTtussY+OvW+LQZnnCdtCrrTBNqBMh161PHOnkIi6EcY4sHjP3GJtxi1kYC1tC4MWDouOq1I6Z5XWuLC/Gq0nOhnE8CdKsHp2U07HVPSkZ/EhAB9idNN1veCHDsqgl3gYxfp2gZPyquiN+WkF6GL4vawBFxGQwjDor7gDgOoDgQxYE5DODtIPoFTNsBtR0wfoSz6n1ceNKmxjYptiDDU/igzZZSt/yS8HhBQ3Z7LM+KNSLUI8yoM0piYAeIU7b2H/d6Q3bk/cAhYA3u/RSIPEaAI2AjA58bRAss5ihiPoPIOIOZzwThDE+t0EKsCE85FhY2GDjHFgr5u+4D85MATqxjn3kcBnbNsKVeMSoEPBAQAbbpsfBGgHXVsQWZKwFO+NUNerA4PrXRa6+NbU7s6kw9XT3QvTwDq9q0j7r451Mf9Pooly7fI3/CtUTGEyCc78GfWaZST25OeLxF1gX7rUsP318eeToTRTFbe8OVYy8Ole3dNCj9cGPZhWo555C4qQQ8ULt9DLxrgidS3qbl9bWdB/dJVAbuB/MfPOehSWbexpQWYbey5HQQPQHm4XXqJ/oPgHFysUOL9Eyrq1QE2KYu91qA6252WlvcvyIelN5sN+PErpr4IojG1EBBWFfcP+3sxuI5Zf2UiIqDh55gxuMebPyXCU9u7Z+W21j73pTrtnZyVLjlvIEZFwE4jQmnUf3TqN8C9G+wuVCmygE1pPdHDLqiFudKgJ808zZlecNf56ka3Pty06D7meseYWPwf8wqYwR9uLFlIlWt3PlHgPRouEZYVhC2gmkcEqP/5W07JZ8QaAwBEeDGUPOijLcCHLMuvV1ERYQ+N3vKMbOEe4r7pzXLFF2PgszfE7j2tPC24vi0Hl40s8EsPfInDCLD0H/kPK1pTzEjVebmfv4bDZ+8dnKcZVnXHV1H12vpjUlfgrC42Oo8EQmjqhpjIJjLqCFxuQzc5t4GZlpqEj1BeRu+aEzbeHCfoRbxEwRcUKv8j1XKuC5y0YafG2O3yWXW7o1DZZWedtbn5msm5mkwHI9LKMsmUxYD9RAQAbbp0fBWgHX1PQsmjmfQ/7q58lVxfJoetdmaeub/b182HB8D6OVW0T4DfNGW+HHf+7Py4+ys3hauqmb9e9b73yRuKukGg88iRj8Gzjp6haSOsLWLgF0KtJvAu8C8SzG+drTBcvq/TXu7Lp/QLSzMuJEINwIY6ke/l7PBE7aeN67mNVZeVMC/69GlMiKie7hCRxjY53odxr4WG+154bPOYg2JmwngHvfsRMg1FhYme2mi3mx8ZZ+OKky9ANCI2pkM8IXHm9Juat0Nls8veQTARDBqH0MoAOFJJMS836ANySAEfCQgAuwjMG+z+yLAJxZMjHGAvnQfBRNwZ1F82hxv62tMvtjVGW+C4b4OZhH4lqL4cQsaY6+hMrErMy6HiafaH668PHHzDgzYsh2Jm7YjYfMOmNy4GfcdHaL2fdmne5v8k7uFF/Tshu9POhZm25M7+5jwLZi/JTIOQB+jIugCfcGof7qdeZrZhid4GqnrYBSWYVxEii9iQjwBJ+HI+djw+pWIV4FoFYjXKdAPYQsLlzTErjnet4b0yQS4xrqsv8TX3f/6NnYp5kFhH2xquShV+aWXgJ0ZAF1ShzdzJoyYJ5FArW5GpDmevdZaR/AJMDNlzZz/EDPra/xm1b6/t6kd6YoHTdYbIPQ1SF382KjbNzTGpi8CrO33KMgYTcD06roI+LAoPu2qxtTtTZna9ekyRPRAUf/Uad6U9zUPX9P3FJjW7yymKyvDzGsjqqw2vtrwJn+Fw8TqXt2wKrYrvukZc/Db7l0/Lu4U9SZb9PW2hNQt9dnoVTCxnwJuAOh6wLVmXDv9rM9GFz4+Y6MB8wIivsi1tkz1BqPwxl1XHgKWEegNtIt8k3K/r/S6oB8zWoN7TwRRmrtJO8S32n7AivDC9RGIOUGHadUj4trp86OjYX1UT5IQaDKBoBLgrKlzunOYOZuAvnxkhDHXbwKshT07948MTGJCMTG6NacA656sfS6YiG4q6p/6TpN7uZaBXmsyz1KMj8HctfotAv5VFJ/2P/6si6+LG6gsXEVMv2PiQb7Y3tKpA3a2b4PoQ+WIPliOdhVNGXjwBhB9BUVfKdNaYym1Y3/54R1dl5UcuynL3beeqzKGMfGjJ+0rS4jfsgPxRfq1E/rfdiYCfmDgzUOOipkd3t3WbFdDWoPjXgShxiY8O8W3mqFzaNzdxKiz0anFR8LawVW7boHC0wDrpZDa6WEkxvzdzmdBbLcOAkElwJkzcicD3JuVmUKGpe/VXeYvAc56Ked0JrxBhEmK6ARifqa5BTi2IHPI0SAarqfPrlFwbEHmWwDfcuwRZ/wXpnVl8Xnja8aabsRngAfHnasMupaYr2UvYkgfiAgv+vrkE8NWn9ztxI0xJ2BDtH51hNPUl1r9miKclkuMuxwoR1zpfpyztQTnbNuFs7eWNEWcDwK8gxk7DCIT4HYMag+g3dFX/dPI9bMpIVARwMX6ixwU76yRlagPAVceJ4yjzv4jgyY58jbafk2kNSROH3mrcdSoIfF1LZlYdBY50E8pnEWEfmDaywb2GOC9YOxh0F6Gcv1bMW+r7xy53iVtENUZUQaECOs7tCsrnwbUqDrdTTQDBw48jEFxcnytEX8npMgRAkElwNWd9vysnM6VTujNQ3UFmJkysnOTCcjUm4sYOGgwv1weWTY+fcQIrz4sGdm5I1tCgHX7YgsyZwH8p+q2MhkPb+2f4rdv2z0LMh9h8HPuHwAi4+ai/in/19gPxeGhfU4LU7iWyCW6Ne4/rsfmd2B+1wDNpQ8KXdGxYldnjARjMBEuYUa3hnxhYBMRvmfFC7LfXvbttat/PlkxDyBgAB+5TrKmgjdksBHvVzjMzeFVzi+JaJViXuUIj1hFC3706t5oHtL3YsXWlSC6q8YOeDc/iPGORcbksEbuPG6oSdbQuElg1AgTWp/4HvlyqIYApHeW/7pjv6FKjr1PVQxeAdDXgFpDHLa2+rhXQIuw9t91rSc/7eE+7WVgfhgDu67xGoNkFALun/FgpHE8Ac6YnjuciLOZ+Vky6AWwvg6QZxDz7JT7hulweg2mlhTgo2uRXwHUwfUNibCDYV5a3P+x9Q063kCGngWZv2XwhwDCqrMSkFEUnzbOF9s85JRYi60LyeALiekCBuq/genYNwnXxqNFFvGC8IWbvj5efT0LshIU4RKCqhHWkhU2w2H817KsDdvjx5Ucz4ZL4Ih/S4xLGawFOcqXNnrKuzq2K1b0OQkrTj4RX/c+CQciw7eB+c/FA8bp2ZhGJb6+e1s4I4ZbwF105IuDh0STDIueo8Ubao6mG1XjkULWkDgtKE+4m6gtvrGrJt4CopsYuJrQ8JciX91hwg4C5TMjp+Dpf26PrqhYVNtGQIyEtVPLd54K03gR4Ktr+bgdgJ6Snutr+yW/EAipEXD6tJx2kSY+BKM4dXRSEohcoRUzp+dOYPBwS1mXjh9zR1FD3d6SAqx983BkZ05xfNqdDfl9vPe756e3NYwILb7HxNJg9dHmtCk3IqJjm/IKq02bcI6Ek9tUGdyGFNoQoZt+gakbCN1Y4UQiPgOgvt74QsAXDF5sERY1JLre2GtKnsqr+w4wTb5UB11gqK76JikDiNE/Wa+FEywwHyKigwAdAvgQgEMMfGYo+hSG8VnPCSPuBYwptf1gose39k/1+n7l+trhvKb3jTAohTx8oSFCITFNwfkbp1A6GrdlHADfENdNVWIyCHd7Et/Ydc93RkXlcBAPB3uMZNaUbqi/LPOGYat+XD7pP5/WiU4VMCK8lB1ot+tFAHWnpCFXHNrzYIS21ZAS4EnZc/sqNr4g0NMpo5Nequ66zOycO8F4kYhvTRk1rMEdjC0twJ2Xp3doGxHxJdh1FtaV9B27W+PT6h3Bl+FeTNcAACAASURBVA+NOznSQi+LcDKR61zvyXwkwk8HAiJ3tm/bu9JhdoqsckKvp0ZWOhGmGv13vN5PBQEfadE1FC2iRYVrQ+3j03P1xJuYSe9WrxlLmPCmssIe3pbwaJM2T3ESTHUwTh8F0i/XLEgNoQRWEmMKfVD4pq9sq4bEXW0AkwGcW1t8e/3vyGcAGg4iLYD1BmFxxfQGvw3QN8TYpJg3hR+o3LS/DcLDIyI6k6U6k2F0JoM6Q6kuYOpMhNMBOgdgXe9xlwb0uv570+pOKASMCGtw+btSoI8l1U1zj05J61GxJCHQIIGQEuCs7HmDmEnvGtYbaWqnQ0ykNx71IuaX3d78R+2NXJ4EuLDol6eY2WNQ+vooM/MaIjqvwV7wkOGDig2YeODzGu/8rcNlGBTeG1RViYj1axD581pE/rTG9e+WSiqqA8pPj0fFqefhcL/zUXWie0yPlvLK3np/dO7CC4dW4PuqmrPgpzm64MGoRJwb1uASdoMOhhdvQIdFbyBqhecjwofPvhAHB16NsvjLwWHH3ytGlhPtP8pBp7fqnjDb0v8CpA+/ER9VFNbrU3ezAxLDTsJFEbG4MCy2Qd/ry1DFCoVqDzY49WsvNjpLkV9VNyR4r9J9+Oy5eXXMlIya4GpvIKT3Kww8dcBEqVXTm35hjPHtLFwQ7ulek0DwXHxoCgHLsgbVd8VsY+yGlABXj4CZaHzaqCSPoRz1NHVbhzr2F9JhGnseGZlc6g7PkwCvLyzy6ZNvmuZSy1IPA9xodfz9/nf+UmQduLHd4UokbNmOhC07cf+KDavNsgNng9WxddzGdHxTyqg27X5wxvT4uqzP2Wv3Dvnjd6p9e2dT7AVj2XVc2v6ZfZ88uJ0PHbtOUrfDAFWcHRbzyj/aXe2XONddX3nqsjY/5N/m6nMPiU3HAdWxy9cHT09YsvvulBXuWdr+/E3HE97JHhxe9NN1RmVFHeV85bL4nU9fnXDsKFpt853RZvnZ4TEf/i3qtx/Z1UczD60660vntiu2qQNXVEGdUF1Pp7LDWDOhbijmstMT/779oef8fjSvMe37R5l5xpvljvv3sh7d/5oMosoLTee0f55QZUtAm8b4KmX8R0AEuJ5d0MfWgInWpd5728jqNWBf0bf0FLT2l6/vfQaqjCuWntZjQv/ikhM6lPt0IdGxJjsNwuEwx5GXwwTIKD9p74H1BvMhA1yugMMGyPWTGOVMOEyEcjAOA1xqkLHTCS5hcInTcJa0+aXbTlq1qimHcn3tjoDOf5wQmwsZ/MzW+HFf+aMB1pC4PwP4C4A+x7Gn+0V/mSxloJTqOQa2MfoE5zNDL3B8dLrH2Yp9DP63qYx/b0lIrTkF44+G1GOj29rJXcOsqtsBur16n4JDKfw3/VWEWbWWSpjTzQ82/c1Gd7w3vZ4jsHeXjiVd5wpOAH9HYoyn33tvX3KGNIGQGgHrnqreBU3AbCerqWEGyhVTPyIjvtzJz6WPSfYYfMG9l1tKgHlw78sV0RUEXOHNGdpjPh/ZoLNWH80B1Gb985ULzgqbcmXis/vaRLj/lXXCwlXFiWktF+4vBD9OsaszhoN5CkCdazWvkoBniuLT3ON8N5oAX923qzKs+4jo3gbOEddbx/+ddwoyrjkf2zvU2RTuug1KKfz7eBHDGu28DwV7rs68kdkVEtO1YXD5pNk4aZ/eE1cjTTXzCh/0way9WfNL9D4TLcS1v9UsBZlPIqFzs32ZsbehYt2fBEJOgDWcrOx5N7GiiXBt/nBt+ihl8NyoyvaPPPjg0AaHks0lwDo4PRxqyBHRpSsY3ODuYkWEb2Nj8E33aGzr1G7pzsh2z/191Cs1AsX3WJXxBxCeqn31HgGPFsWn1TgD7M+HqTXbis2feD4M0htzPC1V+FXc+JqTT1JE94JI74w/rSHuZeFhWHhOH3zatwfe+U2tI7yM92HQv4v7p/67ITvN+j6nGz3WRKQQuzajddQbs/QGrZqJ/23mbap7p2+zOupW2ep9p8Kpb1biW2u54ATTkxgYrQVakhA4RiAoBTgY+u94saCdg08eSoZ5AzHfwEeC9x83EfD5tg5t85+8/pI/5vc+sUNp28ga+RmYZ7B6TcE4GQYuJIaHS9D5oeL4cXWO0DRUt7zvG4HjTElrQ67pXSLjcyheUTwgrdFX8PVYmxULpS68pWD9bf2Ld150XvHO2LO27cL+yAjsbxOOA5ER2NSpA945ry8+OyXWtQThllpkmtk3kkdyx+ZnngPiFBCGz371PVyyYVsNMwQsMvIKBzfGtm1l8nelgtmT2C6EwlM4PybftrrFcFAREAG2qbtqCzAP7X2+Ylegf31lXkMX3evzpx/pUJSGoT6k9zf/oN3s8fXELhROr4NxrU9uE9KL+6cFxpqZT44HZ+bqW5/qGQ27NYo3EKiAQZ/B4m89ttZEFxg4CQqxBPRRgA5lqdeBO/lIp5yI3lXMS1nRwpaeZvbRd7jicxt44pV/LTrryv9urv0FNN+RV5joq01b8+eX6NjnfwNDnz13TwcA40kkdvFbdDtb2yHGbSUgAmwTXi3AHeZP+3OnJXN6EtS1DPIU1N29dh0/+EOG8ZEZxh/SgkKPkf/7rUsP318ZMRWMe71xnZlGbx2Qmu1NXsnjXwKu0bDC7SCc4V/LXlvTdyf/h00sqNxTuaxkUHqD+x+8ttwCGV1R4ohyps356Kzrvq11SRmh0FxYeLwNas3vsQ7c0b7kaXDNW6aOOrIQUBOR2O2L5ndMagwUAiLANvWEFuBeDwzaSVWV9R7zIOAXJlrAylpglkQv8WV3ca9VGQOUgXvrFWLC11BILx6Q9oFNTRSz3hDIyTFjT904jJmHkeu6Q7sSbdexlgn0FSxejjBrvT8u17DL28barQ5S89z8T866reDH2mb2m3mFNcKXNrYev5ZbWToEsHToz4SadklHX5uIQwcnyqUOfiUeNMZEgG3qKi3AJz901UYcLqv9rbyKgQUgvGNW0gL6cOO+prighZgJtyomHSayGwM/kOLc4oRxx4233JQ6pWzjCPRcnZHIbJzLUGcScCbAZwIU1whr+l7jjWCsZOIVrIwVwTal3Ig21ygSuzrju2cWfH7W3cu/r2PKzCsMvL9rn5e0Rzg/DSJ9lKxWIn1+eyISowPifHNT+0bKe08g8B5U730P6JxagE8cP+y9iJLi6446+joDX5iG9RG9v2VjQDsvzjUbgejPs9pHRlSdCcPsDBhtmawogKIMcFv9UzEfIMPYaYBKLLI2b91TuRGD0ltd4BNPHRK7OvPrxxd+NfDez10XatVIASnC2sMVJdeDXJdgeFizprdh4iXER9sW+KTZHmypyCsCIsBeYfI9kxbg9u+9Nip6wSur6YONK323ICWEgBBoiEBsQUbxXz/M7/Hg0oLgEeH8bW2hHE+AKNVj+xizAfUSBnb7sqH2y/vBTUAE2Kb+O94xJJuqFLNCoNURiF3zTA8os/gvH63Cwx+vCh4R1p4W7PodLNaj4cs8dhzhZRiOaYjvFHKXmrS6B7WeBosA2/QkiADbBFbMCoFaBI4e+1oalCKs27Ky5GEwHgHB000XlQCmoYpfwkVdG31uXB6awCQgAmxTv4gA2wRWzAoBDwRiV2eMBOPloBXhtbtjUakeqSemNAAqBfE0ONU0XNDN4xFFeTCCj4AIsE19JgJsE1gxKwTqIRC7KuPvIDwUtCKs2/X1jgthmPoWtSTPzaTNYH4Rhw6+KEeXgv+jEHwCzExZM+c/xMzPAJhV+y7fxnZJ1ivvtFdVh9OIaSQIMYC+DQiLqMq6P+XPd9SMf+dFJSLAXkCSLELAjwRi1z3fGYcrPgHh7KAWYc0kf9dNYB4DoMZ1l7/i4m8A42WQsQAJnfWxNElBSCCoBDhr6pzuHGbOJqAvA/oW8rn+EuDMGfNeB+h8Ao0jstY62ehqANkEHERYxDUpf7rxgC/9KwLsCy3JKwT8Q6DH6owkYuRoa55EmAg7jIWFJ/qntmawsmLXXYAaA6IL6qmtHMzvArQAlViAS2J8+jvVDC2QKo5DIKgEOHNG7mSAe7MyU8iw3gawzF8CnJ2d7brgftSoUcfuus2YnnMzEWYScXLKqGFLfXmSRIB9oSV5hYD/CPQsyJjOwOh6RRhYaeQVDvRfjc1gadXuEVB8J8D1jIhdPuiZugWAuQAn7P4Yp57a4M1vzeC5VBEqAlzdjudn5XSudOJjjwLMTBnZuckE6KvhejFw0GB+uTyybHz6iBF6WtnrlJGdezUxv8FEd6eNSlrsdUEdpmjLNrYsa9CpcT3l7l1fwEleIdBEAj0LsrozlP7cnapNjV2yEg8sW13DKgFvGXmFtzWxquYv7jq6BC3E2vcO9TvAJQA+BeFTIPx9JJxQK3h287suNdYlEFQjYG8EOGN67nAizmbmZ8mgF8B0OcAziHl2yn3DHvXlIcicMe9RZnrAUtal48fcUeRLWRFgX2hJXiHgXwKxazLvguI3qq1O+s8nGJZfK3Y08Qvmwk1653HwpYKS7nCqm0DmjQBf3XAD+DsQfQDX/c/hxajYvxUX9SxvuJzksJNASAlw+rScdpEmPgSjOHV0UhKIWMPLnJ47gcHDfRHSrJdyTmcDetT7n8ZMc4sA2/nYim0h0DCBHqsyXiP69W7s2a++f/CSDVvbuZc0QA9T3sbgvhowvyTedc0p4yYA5zZM5mgORikMFIOx1fUiFDdYlmCCEQWitmCOcr30v4Gal5RrQwwLhAoQV4DpyEv/m6gCiitd/wbKwLwHZJRCqT0w9MsshbNyDwb2KK3+G96gX0GaIaQEeFL23L6KjS8I9HTK6KSXqvskMzvnTjBeJOJbvVnLzXhpdicywuYBiDbZMXjsfbfs9LV/RYB9JSb5hYB/CZxU8MzJJpsfg1z3J7vSJ8/N3dW7dH90DRE26FZ6f6PeUxL8acXOwTAMHVnrcjDXt3ErmNq51yXQBpWCsQfAbhBKwfpctNoJhR0g2gEn9iMsbB8Mcz/ab98fLOvfISXAWdnzBjGTvlGkvYcn7BAT3aLXhYn5Zbf3/+E+wk1/7bXIiMNR84hwBinckHJ/smveqrDol6eYOd2XJ5eZ1xDReb6UkbxCQAj4j8DiwxvxzMHPahhc99zbaFe6q8bvto97BRUnt9S1zf5rr7ulbRbwRaWBzysJyysNlCh76glEq+FgtDOAdgR0IBz999HfQf+ecYIJdDYInQxGJ53PYHTUvzcIYXBNntZJ/t7XE1ICXD0CZqLxaaOSZnkCqKep2zpUt+r3HKax55GRyaX6/1p8Iyui5uhpHIvVjY/fd/t31fnWFxZd7suDZprmUstS+kD9Gl/KSV4hIAT8S+Dufe/8tVgdqL6VDGEwdq8fP7MDsXKdfKhOO/78/M2HzkzY69/aA8dadrnRd3VVWN+tTL1KFXodVDi5jNErcDwMDE+ISDnA+8JA+yJI7QsDDkQQDrQhHJjR7vCrV5zaa5G/PA0pAT62Bky0LvXe20b6sn7gGvlWtJ1FoAtri29jYMsUdGOoSRkh4H8CvVdMOrHKYX185A7mIyncUm+tf3LWrbVrC9hrDP2P5VeLa7dHAYjC4cgoGCoKpPTabpt6q2TnISgcgiPiICzHIXRtfwhxVPeEST6HoU1JBA5WRiAsIgJVVgRMFQHLjACZ4TCMCBC3g1N1hkGdwNwZhE4gt38zdQK4M4BOAOr3yU4+7rZL9kZiqP+Od4WUAGtO1bugCZjtZDU1zEC5YupHZMSXO/m59DHJB+v0FTNlZuc8D9CdBtOfYFg/uOepMtTBx++506f4qyLAzfWJkHqEQMME3AN0VOc+55eSSe+9+J/HapX+ycwrPL1hi5Kj2Ql8WdQGbdt0xmGrC0yjM4hjACMGrH+i45FjWdwRMI7+RAcQdQDr36HG5rtG+06bw5GQcCxWRKPtHC0YcgKs25WVPe8mVjQRBP1BMgCUMnhuVGX7Rx58cGidw+lu54p/Uw/QRamjkwf7AlsE2BdaklcI2E8gtmDiFID+7F7TbWt+yngud1ma+++IkGssLEy23yOpodkIMBv4fF9HRHEHVFZ2hEMLs9EFUNEgRENRNMDRwNGfpH9Cv06o4WPhUgeSky1/+R2UAuyvxttpRwTYTrpiWwj4TqDXNxmdlEUfg7nGxshxeV89NurzbyfVsEh401xYeLfvtUiJkCOgR94OIxoUFo3ErjUjujSxsSLATQRYX3ERYJvAilkh0AQCPQomXkg6bvKR0U11Ki/IfPO+LgfK/lnL9ONmXuHEJlQnRYXAcQmIANv0gIgA2wRWzAqBJhKIXZVxMwi1z/1u2/x4tp6i1iFsjyUGkhx5hfObWKUUFwIeCYgA2/RgiADbBFbMCgE/EOixeuL/EFONES8TPt8yLns9QCPcR8cG8S20cNMHfqhWTAiBGgREgG16IESAbQIrZoWAnwj0XDVhDJPxoru5jmUV21Zkzd4R6XT2d/v9LqVwS9iiwpoRPfzkh5hpvQREgG3qexFgm8CKWSHgRwKxBRkpOly8u8lztu3C/OwFuyOdzi5uv99kQN1CeZv9ugnHj00RU0FIQATYpk4TAbYJrJgVAn4mELsq4wEQprqbveLHIrz6xgeK9PGVX9M3RhiupgWFPsUEqC4e/XlW+8iIqjP1jlpS1J7BHYjQnolqhs5lqiDi/axoP5HazxbtV2xVOkyzQjFV6leYqqxUYeEVljIrDzsPVnYoR+Wmy5/SFx14jqHoZ2Zizj8ERID9w7GOFRFgm8CKWSFgA4EeBZm/IfBy91t9klf9iMlvf1KzNsYb5geFv6/PhVPWT4moOHw4lg9bPZn4TDLoDAafSSAdhSvWBtdrm9zJQBExFYFUEZiKyMQWS//f4Szads54n65VbQZ/W3UVIsA2db8IsE1gxawQsIlAj68ndjHCaLre+VxdxQPLVmPskpU1anz54nO/fWbI+XlkUBgzdCCHLsR0IoN7AtBRmQI7MVaDsBqM1crg1bAqV29LSC8LbKdD0zsRYJv6VQTYJrBiVgjYTKDnqoznmfBwdTWT/vMJhuW7LkU7lu76w1B8dmpzDGhtbmy1ecaPMOhTgloYZhlLNyak7mummlt1NcEnwMyUNXP+Q8z8DIBZ7lcJNqUnXTcpKeNpJlynb6YCUAXGShgYnToq+VtfbYsA+0pM8guBwCHQY03WIEPxMAaGRVVUnfD66wuRuHn7MQd/OLEz7hpxLXa18+p+gENgFDJhIzEKQbS99hqve8vJUBHKMDoQcwc2qAMx9CtCAeH6JwyEc/W/9U8gnPXvCeEg9MKRG44cTaFJwIdMWMzK+GzrgBQ9NS/JBgJBJcBZU+d05zBzNgF99QMIYK4/BHjKlIURZeEH39TBvIk4k8BbnGx0NRjPgtCd2RqUdt8dm3zhLwLsCy3JKwQCk0CPtVmxhqWGDdy4/a7suYvO6XSowqz29K3+p+GR247dUloG0E/M6icQfiLD+BGk1lchrHDHb8bubO7W9SzI6q60EJvcy2D0Yla9ANLCrNeiT/PNH97AZHwKS33CSn28baCsI/vGr/7cQSXAmTNyJwPcm5WZQoalI9ks84cA14cnY0bOYGL8iw26K21U0mJfoIsA+0JL8gqBwCfgHNznDiL+t7unW2I6/m3A/Tc9X3pB+v7Ab8ERD4/sxlYDyMQABgbgyMtbUXaC8TEIHxPh46L+aTUXyIMFQoD4GVQCXM3M7faiugLMTBnZucl05GxfLwYOGswvl0eWjU8fMaLunZXH6YiM6Tk3E2EmESenjBq21Jc+EwH2hZbkFQLBQcAa3PspEKVXe0uEcmLjKsrb8EVwtMCzl71Xp59gWeGXwzQuY8blQM0LK+ptG0Mvz30Mg1ZA8YriAWk/BzOH5vY95AS4+j5gZn6WDHoBTPphmkHMs1PuG/aoN4DT05c6IrqV/JaAbABr21a1G+7pGsPj2RIB9oa05BECwUdADYlbwMD1x0QY+JzK+SpatsmnL/iB3PLu+Zm9DBOXMKtLCHQJgHO885c3EKiAQZ8R8XIuj/iu+KJHyr0r2/pyhZQAp0/LaRdp4kMwilNHJyVVH0rPnJ47gcHDLWVdOn7MHfWeg8vIzr2amPXUdhSAA0yYUoE2E9NHXe/zFn0R4Nb3YZIWtw4CPKRXP4a5hIHuv7aY/mHmbfxLqBKIzZ94PkzSd6IPAeN839rJGwD6jgnfGUzfwbK+K0p8/DvfbIRm7pASYNdOZja+INDTKaOTXqrusszsnDvBeJGIbz3eVHL6a69FRjmjTmKlDAb10rPZ+lwfKQxNuT+55jmEBp4HEeDQ/MBIq4SAJsBD4+5WjH+50zAIv6eFhW+EOqGmibEbHUYRCEXMKCIDW1xBQ0gVkaKiCoejqCU2rzV334WUAGdlzxvETO8AqBna7QjVQ0x0i14XJuaX3UD/o76NXFkvvxXLTmspiP4vdXTSWF86RwTYF1qSVwgEHwFrSJ+/A/yQm+c7LeJrwhduWhN8rWmcxy4xNoyBBE5gIAFAv8ZZ8lCKcRiEjfoIFwiFDC40yNzoNGhLpFG1tfCcxxsVEtRv/vnBUEgJcPUImInGp41KmuWJj56mbutQ3arfc5jGnkdGJpd6yuu+2WvYtZfuYeZjmy+8Yc/Ma4joPG/ySh4hIASCiwBVVaLb3x9CxM/fHHP88BkDsOOhFwDj2Gml4GpUE73dqw7jv85d+MG5C4XOfSi09mCzZU9MDxOEaLMtYoy26GF0QE+zA3o6OqCn0RG9HB0QDv/3gWVZg06N67msiZiOFQ8pAT62Bky0LvXe20Y2NTD55Jdz4iwLy5j5tdsGX+QTdNM0l1qWehjgVvNt2F8PpdgRAsFCoMvb08/q+PG8SVCqbbXPVSfFzS964vVpwdIGu/08YFSaCw6tj/ueS+J2OA/F7eHDceXsPLGCq7oq4Bg3f/sRTubOtkbYlvYqvLiz2baoF7UvOje8a9GV4XG/RlRpRKUiwLNyOlc68bGnc8DVu6AJmO1kNTXMQLli6kdkxJc7+bn0MckHazPPmD6nt0GOiQx8YJDlOk7gtgZ8EilcLWvAjXhSpYgQaAUErMG97wWRPjFxLDFjpOODwldaQfOb1MTOy9M7tAsPj2XmnkwUC/1iV0xt/e/eYMThSNAlf6ZKAHpPz09E+K9i/hFsrg+zaNOmgY81SZx9dTKkRsDVjc/KnncTK5oIwukA9HVipQyeG1XZ/hFPx4myXnmnPVdVTAHjWh1Y/WgZLdRLWZl/Sbv/1o2+gpU1YF+JSX4hELwEnEPiphLwgFsL9homrqH3ClcEb6sCw/Mey7NijTArTpERR8RxAPUAcw8A1a9oP3r6ixZnAv/IwCYCb1Ls2GSXOAelAPsRtm2mRIBtQyuGhUDAEeCkfuF8sHwRQwexOJKI8Nl2s2Jw93e3+XyMMeAaGMAOdc9PbwtHxOmmotOZ+HRmPoOYTj86APPXFHcVgA2GAxdtOTdtj79wiAD7i2QtOyLANoEVs0IgQAnwtX0HKEstOjqLdtRLnm7mbbo/QF0Oebe6rZ3c1QHn2eREPy3ITHQ6KXUGiPQ0t89JqYoof17dKALscxd4V0AE2DtOkksIhBIB5+DefyCi12q1aayZV/hsKLUzFNpy8trJcVVW1TnExtlEfDYYZzQ0ai7+ua8DycmWv9ovAuwvkjICtomkmBUCwUXAGhKnxfav7l4z8D+OvMIagTuCq1Wty9ueayecDcs4B8xnK6KzCXwOM/ZsHTBOX1zhtyQC7DeUNQ3JCNgmsGJWCAQBATWkz0IGD3FztdJQ6kJatLkgCNwXF5uJgAiwTaBFgG0CK2aFQBAQ4MG9eyuiJQBOcXO32MwrbNTaYxA0WVxsBAER4EZA86aICLA3lCSPEAhdAnztyYOUMnS8ArdEBWbeRr9OY4YuwdBvmQiwTX0sAmwTWDErBIKIgHNInz8SuFZADn7VzNv0pyBqhrhqEwERYJvAigDbBFbMCoEgI2ANiXsawBM13GZONz/Y9Lcga4q462cCIsB+BlptTgTYJrBiVggEIQHn0Lg3iHGXiHAQdp6NLosA2wRXBNgmsGJWCAQpATUkbql7pCxXM2QkHKS96R+3RYD9w7GOFRFgm8CKWSEQxAREhIO482xwXQTYBqjapAiwTWDFrBAIcgIiwkHegX50XwTYjzDdTYkA2wRWzAqBECDgUYSB1828wj+EQPOkCV4SEAH2EpSv2USAfSUm+YVA6yLgSYQJyN+6t+q3Pb8qLm9dNFpna0WAbep3EWCbwIpZIRBCBJxD4hYRcHWtJpVbUBeH521eHUJNlaZ4ICACbNNjIQJsE1gxKwRCjIA1uPdEEKXVbhYz3+n4YNOcEGuuNMeNgAiwTY+DCLBNYMWsEAhBAs6hfW4l5vl1m0ZPm3kbnwrBJkuTAIgA2/QYiADbBFbMCoEQJVB19ckXGabxRZ3mMXIMy/kwLSnaFqJNb7XNEgG2qetFgG0CK2aFQAgT4Gv6nsKGepuBc2o18xsD+F/KK/QwSg5hICHeNBFgmzpYBNgmsGJWCIQ4Ab6yT0cO55eZkVS7qQx+1QlrYmRe0YYQx+Bz8/QVkCA6DcBpCjgJoCgwR8HgKGKKAqBfhxi8G6DdYNptEO+2iEpZqd3K5B3h4O30/pY9PlfeyAIiwI0E11AxEeCGCMn7QkAIHI+ANTRuGhj3e5iS3gYDE82FhdNaK0G+HA6rbe9rielaAi5g4HQA4X7iUQlgBwM7wNgF8B4i7AWMA4bj8N/o3W1lfqpH1oD9BbK2HRFgu8iKXSHQeghYg3s/BaKxR0dvNRrOwHvMamLYB5u/ai1EeGif6xTz7QCGAOjc3O02HBVRIsDNTb0R9YkANwKaFBECQqAOgcqhvc8zGGMJdKcHPE6AJhowJlLezxWhik8LLzPfy8D1LdlGEeCWpO9D3SLAPsCSrEJACDRIwDk43d/eNAAAIABJREFULgmkhRiJtTMzYQXAEx0LN73ToKEgyuCD8JYQsI4J30PROgX1PRvGwTDFB+CoOojD4QfRaeNB7OnTrsKkmAjDigYZ0RYQQ+BoxehKQFfon0RdAe4K/f9a09oiwEHy8IgAB0lHiZtCIIgI8IABYaprqZ6S1q8TartOwCIFfs2Rt2leEDWrjqs8OO50RfwYQH+spx3FRPiKGZ8ZysijRRt+tqO9fH33tqCI9lDUAVVWe4RX/VemoO0g7WebIsB+BirmhIAQOEaAh/Tqp8gxFsweL28g4HMFes2Rt/HVYMNmDen9GIHGMhBdV5l5FYCZ5gebZgZbuzz5K7ugbepFEWCbwIpZISAEjhFwDul9E/T6MNFF9fyBX03Aq7DKXqPFOw4FMjoeHHcDEx5j4OJQF97q9okA2/REigDbBFbMCgEhUIeAc2jcSDBGEnB+PXh+AvjVMst8rf3iDTsDCWHlNXG/MQ08AuD3HvzaC3CmmbcpK5B89pcvIsD+IlnLjgiwTWDFrBAQAvUScA7u/T+GQX9ixqWeM/FWwJivFN4LW7Txw5ZEuefy3id0aENaeP8KoG1tX5jwpmmZmbTo53Ut6aeddYsA20RXBNgmsGJWCAiBBgnw0D53MKuRDLriOJm/AfCeYvVec54l5qR+4epQ2Qhi40EG9/Pg32oGZwX7RrIGO0kuY/AGUePyiAA3jpuUEgJCwH8EnEPibjOAkQxcczyrDHxFRO86gfciFm781n8e/GqJr4ntrIywEQQewaCzPNRxAMBko13Vs5RbXG6HD4FmU0bANvWICLBNYMWsEBACPhNwDu19I5j0GvF1DRVmYDEBSxRhrcOs+KIpx254yCkRYHWJgroE5DpS1Kue+v/lJHrWLvFvqM0t9b4IsE3kRYBtAitmhYAQaDQBHtr7PMV0C8C3wPMo1JPt1QB+AmMLDGw2QJuheAuctBltDlehok0XmM5oJxnRDsVdFFE0mLuQQZeAcQkDkfU5zMxfmoTJlLfp/xrdqCAuKAJsU+eJANsEVswKASHgFwJHR8W3HB0VN2tcZQIWKOa5jg82zfFLY4LUiAiwTR0nAmwTWDErBISAXwnotVnLCB9CYH3BgZ2XHOwEaI5Bag4t3PS1XxsRpMZEgG3qOBFgm8CKWSEgBGwjoMUYjvDLleJ4AvdnUH+47tZtdNIhIt9hxqcHDvOnnZZt2ttoSyFYUATYpk4VAbYJrJgVAkKgWQnwkFM6wKjqAZg9LEvFElEPgHswKNYAORhqD0ClAFw/mdUeEJVahlEY8f6G75rV2SCrTATYpg4TAbYJrJgVAkJACIQIARFgmzpSBNgmsGJWCAgBIRAiBESAbepIEWCbwIpZISAEhECIEBABtqkjRYBtAitmhYAQEAIhQkAE2KaOFAG2CayYFQJCQAiECAERYJs6UgTYJrBiVggIASEQIgREgG3qSBFgm8CKWSEgBIRAiBAQAbapI0WAbQIrZoWAEBACIUJABNimjhQBtgmsmBUCQkAIhAgBEWCbOlIE2CawYlYICAEhECIERIBt6kgRYJvAilkhIASEQIgQEAG2qSNFgG0CK2aFgBAQAiFCQATYpo4UAbYJrJgVAkJACIQIARFgmzpSBNgmsGJWCAgBIRAiBESAbepIEWCbwIpZISAEhECIEBABtqkjRYBtAitmhYAQEAIhQkAE2KaOFAG2CayYFQJCQAiECAERYJs6UgTYJrBiVggIASEQIgREgG3qSBFgm8CKWSEgBIRAiBAIPgFmpqyZ8x9i5mcAzEodnfwXf/ZF5szci6D4OQDnAYgEsBqEQamjkvf5Uo8IsC+0JK8QEAJCoPURCCoBzpo6pzuHmbMJ6MtAOIC5/hTgrOk5dzNhGoBFBoxxZdu7FIZH7+k4bszNpSBiXx4PEWBfaEleISAEhEDrIxBUApw5I3cywL1ZmSlkWG8DWOYvAc6YPqc3kbkU4HdTRyU/5Kvg1n50RIBb34dJWiwEhIAQ8IVAUAlwdcOen5XTudKJjz0KMDNlZOcmE5AJoBcDBw3ml8sjy8anjxhxuD44mdPn3QOiZ0xlXDX2/tu+8QWip7wiwE0lKOWFgBAQAqFNIOQEOGN67nAizmbmZ8mgF8B0OcAziHl2yn3DHq1XgGfkvAbgzMMWrkwfk3ywqd0uAtxUglJeCAgBIRDaBEJKgNOn5bSLNPEhGMWpo5OSqqeRM6fnTmDwcEtZl44fc0eRpy7NnJHzAYAwYl6tiO4hoAMYJSBMSB2VNMXXKWkR4ND+4EjrhIAQEAJNJRBSAjwpe25fxcYXBHo6ZXTSS9VwMrNz7gTjRSK+NWXUsKXHEeDLmGmmA+aEQzs6lUZ0K7mLCM8y00Np9yXN9gW2CLAvtCSvEBACQqD1EQgpAc7KnjeImd4B0N5DVx5iolv0ujAxv+z2/j/0Rq6jI+A2bSvbXf3gg0MrXO8zU+aM3PeZYN1+7aX5zJzuyyPCzGuISB9nkiQEhIAQEAJBTsCyrEGnxvVc5q9mhJQAV4+AmWh82qikWZ4g6Wnqtg7Vrfo9h2nseWRkcmnWjJwcBjqkjk4e7F4uc0bO3wGcces1F+pNXV4n0zSXWpZ6GOA1XheSjEJACAgBIRDQBESA69kFfWwNmGhd6r23jfRl3TZzRu7vwZxKDvPqlHtuLdZPwJQpCyPKwg8uJmBHyujkZF+eCpmC9oWW5BUCQkAItD4CITUC1t1XvQuagNlOVlPDDJQrpn5ERny5k5+rb4ez62iThcVQqFCER02FUjZ4DEB3EmhYyuikj3x5PESAfaEleYWAEBACrY9AyAmw7sKs7Hk3saKJIJwOwABQyuC5UZXtHzm2vuuhr3WkLeUwpxNhCAATwBYCxqaMTp7v66MhAuwrMckvBISAEGhdBIJSgIOhi0SAg6GXxEchIASEQMsREAG2ib0IsE1gxawQEAJCIEQIiADb1JEiwDaBFbNCQAgIgRAhIAJsU0eKANsEVswKASEgBEKEgAiwTR0pAmwTWDErBISAEAgRAiLANnWkCLBNYMWsEBACQiBECIgA29SRIsA2gRWzQkAICIEQISACbFNHigDbBFbMCgEhIARChIAIsE0dKQJsE1gxKwSEgBAIEQIiwDZ1pAiwTWDFrBAQAkIgRAiIANvUkSLANoEVs0JACAiBECEQfALMTFkz5z/EzM8AmKXv8m1qX1RfYwjg2DWFtWwuqn1NYUN1igA3REjeFwJCQAi0bgJBJcD6sgQOM2cT0JeBcABz/SHA6elLHRHdtseaBukLGI4lxWgHGG8AtDx1dNK9vjwqIsC+0JK8QkAICIHWRyCoBDhzRu5kgHuzMlPIsN4GsMwfAlxft2fNyL2FwS+BcFvqqOTPfXk8RIB9oSV5hYAQEAKtj0BQCXB197ju7nXiY48CzEwZ2bnJBGQC6MXAQYP55fLIsvHpI0Yc9raLp0xZGFEWfvB9nb9tZbtrj3eNoSebIsDekpZ8QkAICIHWSSDkBDhjeu5wIs5m5mfJoBfAdDnAM4h5dsp9wx71tpszs3MuAWO+wTTysfuS3vO2XHU+EWBfiUl+ISAEhEDrIhBSApw+LaddpIkPwShOHZ2UBCLW3Zk5PXcCg4dbyrp0/Jg7irzp4swZuTPBfB6FR/wu5U83HvCmjHseEWBfiUl+ISAEhEDrIhBSAly9m5lAT6eMTnqpuiszs3PuBONFIr41ZdSwpQ118eSX5p9rGWoJM2em3Tfs/9s59zipiiuP/07dngcvFbOIRvMyJia7ySbZTT6fTeIDNEGJGiOhe0CML5DuwScjMN2IceIHmB7AF6/pFhHfMN0Iko1B3BhYH0l2sx83modm89mY1U2MkoAPZpgZ+tbZT925d+bS0z39miFp9/RffJiquqe+Vbd+VeecW3cUKi8u6HIISR0hIASEwP9vAu8pAW5Ldkxmph0AxuUY1k4mmmbiwsS8wff3u7ITucyJGcSXWBYmLbwq9Iop+8prr9/CzC2lTBdm/hkRfbaUOlJWCAgBISAE/joJ2LY9+WMf+cCe4bLuPSXA3gmYiZbEwsF7ckEyburRAd3/vW/AUvub5oT2eWVXtm87zkZmD4ie9X969JtXXptUOnQjvvyz0utJDSEgBISAEPhrJCACnCcLuj8GTPTL6Nzpc7wYcCmD2JZIz2PwzYr0eYvCM54vpa6UFQJCQAgIASFQLIH31AnYdNrLgibg4QzrNTUKBzXT3xKpfziY4dtarg4dyAenbeOOcdzb8xSAV/1JXMXClHJCQAgIASEgBIol8J4TYNPxtmTHN1jTchBOBaAA7GPwljG945qG+p53RXv6fE38gGK6tJxPj4qFLuWEgBAQAkJACFSlAMuwCQEhIASEgBCodgIiwNU+gmK/EBACQkAIVCUBEeCqHDYxWggIASEgBKqdgAhwtY+g2C8EhIAQEAJVSUAEuCqHTYwWAkJACAiBaicgAlztIyj2CwEhIASEQFUSEAGuymETo4WAEBACQqDaCYgAV/sIiv1CQAgIASFQlQREgKty2MRoISAEhIAQqHYCIsDVPoJivxAQAkJACFQlARHgqhw2MVoICAEhIASqnYAIcLWPoNgvBISAEBACVUlABLgqh02MFgJCQAgIgWonIAJc7SMo9gsBISAEhEBVEhABrsphE6OFgBAQAkKg2gmIAFf7CIr9QkAICAEhUJUERICrctjEaCEgBISAEKh2AiLA1T6CYr8QEAJCQAhUJQER4KocNjFaCAgBISAEqp2ACHC1j6DYLwSEgBAQAlVJQAS4KodNjBYCQkAICIFqJyACXO0jKPYLASEgBIRAVRIQAS40bMwUT6avA+MmECYA2A/gzu4/Tlje0jI5k696y6ZN9aO6Ry/VRFcRcBQYf2DgplgkeD+I2KlXZtuFTC7m7613b/kCabURwN8BsJmxU2XsxuZrZ/6hhD7tBWFZNBxc3d8nAG2J1HQGVgL4oNvWL6EoEp0b/FExtlVSpnX9w+NJ1dwD4KtMND0WDj5ZqL0se3vB/BhzZl5s3iwz1rj9ntSxvRn8EMBnstp6Q5H+8qLwjP8u9Ixy/748ufUTivUK0x8A9WAY5msLzb/s8QXwLGtrTmzeN39rbGlp2R2om/jmpQRaAMKpAFSxbZfbF6/eiuSWj2qtbmXC+c67ARwC46dQiETDoZ/na98ZWwqsB9E3ANQCeJWAhc2R0NbsOu6YrgPwn9FI6NxKbS61fjyZ+jQ0ngDh50M9f9A6AXQTsMOuxbWLrwzt9Z6bNZ7mv19lIBoLB1P+d69UOwuVjydSdwK4PrscE10VCwfNe5bzV6y9bRt3jNOHumMEugLAcX3LImbHGkP3FbKtkr+b+T/qhDfnMdN8d51SAK2KRoILi5x/9Qy8Q0QbKVB7S/PsC98dVM9Z31N3AXQlE03LtRaJABcYxdb29CwiTjLzKkvxg8xqEgO3MWFZLBwyIpPzF0+kvmMmLgE3Euk9tqZvgWi+Al3RHAluM5XKbbuSidf33M0fJrJ2A/iNzbqJSI1TQBLAn7vrOqe2XHFFd67J1JZMb2bG6azoBgv287amMwkUh+LvRMMNZrFDazI9hZi3MPPqHk2rxqjAaFvZrWA+39LqqwvnTX+xUvvzviCJ1LkEmEXhbQDHM9HMQgLsjQEYa4hxn61wrALWMeO1nvrOBsPCE2AGb7aI+xd7W7Pd88bx/zvURqySvrat2fx+rrGM8L9EUMuIMvu9+QfgrmgkdEuu9pe3d3xZEX2XwTs1c9yUsUitAjDB4sDUhY3T3mxLpM9mcDuDNinN28jSGZtpOoGWmD1HvrYr6Y+pu3r19+u6ag88BOAoIo4T+NUMq+MUYxUI72e2J8caZ/4u+zlmocahnl0MHE3E15h6mtUsMK4B02XRecGdpo67oLcT6CyzsQTwyyMtwEZU63vGfB/AJwC8ONTzHYFjBAG+crx664dv4+hPa1ZGfN4c3Tv2vOuu+1pP27otn2RLPQmiJy1txTp1pqtO8QKznlhMsxY1Br9X6bgMsY7dyYzPWkrP9pfpyqg3Wq4OHchVr1h73ffqUTA+DqJYt83Oumh++doejn6aOdhZd2ADGBeCsLTOwsZ3rM6u+t4xddFwyKwdg35OndoDWwn4kCJ9+dF4++f79TFnAXQviB6PRoJzB83ZRHoaM68BoZaJZokAlzh67mLxpDkZRCPBoLfTjLenlwF8kYXAJLOYZTe7Yl3qeG3hX8G0NdoYvMn5u9kNJdJpEI4xL5b5r67aAyW3XWIXchaPJzoWAHStZWHSwqtCr5hC8WTqNDC2KqY5uV7o5Xdv+bjS6imAbopGgg94Dbcl0vMYHLE48BXDwiwoDJzNmcCkxddM+7OzKK5PncqEZ1jR4qF2zZX0zX2ZtxPRdtb6JRA9wETfGlKA+8bkcTMU/vF1FhClvqtA8w2LlRtSH7Ft7AEhFg2HHqnEzlLr3n57alTT/GC3/5QTT6Q2OadxwuRcC4a7qH+JauvO9nbm/ZsI5vtjjQ135LSjzyOzC4A+0qLVajZPjAdY0SW5xszZ2GneBIWGaDj0rGe/e0L7lCdW8faOq0B0MWtrNil7vSl3xPuSTC0kxiyAXwBoYr7nD3hW6NloJHhN1jv1bc+70ppMzyHNy4lxevO80K9NueVrt72PApk9BDwVjYRuKHVeFVu+NZH6ZwUcbI6EQkXXKdJe95AyG4SpQ3k+in1useXcTfcaDb5kcaTBbJQK/hyvDavnCHRrcyTozCtn3Uyk1wJ8Wm0AZzXNCe3z/n9pe+rEAGEXQDuNVjDRPBHggpgPL+AuvM8wY4nfJdKW7JjMmh4ixZc0hxvMSfKwX76/t7anLifCUsvC6aaCbaPktkvsQs7i5qUyf4hFQhf0T6Rk6mgwdgP0VC43jHuyfTBb1BxxVdjJRBEzwVrbO+YDdH0ggMmHibtGByu6otCJdFj613cKH2Rrdts+1/KewxaxASH6lfl/9+Xble8lGg6bS2nDFZ1J2S/9wKKQesL8O3vhdxeLU/IJgrfhNK41/9woxbZyy7a2py4iwt1EHMr1TjkixLw02+XvCDewXpH+anYoIJ7IzaFcG4up53oftmhwWIGmmFNwAd6Pg/HWoA0+8Xne+K5oT5+vie8BYbq3+TBrUyaD3QReFm1s2FCMbeWUcRm+XIrIF2Ovb/Px77lOj+XYWlQdb9NNqPU2bcXUW9m+7TgbmT0AbR90qAJGRyPB8/yhRddbeJQNvcgi9ZgIcDGUs8rkEx1vN8RES3Kd6PIuFj5hMI/KJRKF2i6jG4dVySs6zm4u/4K1PJH6ogK2M6Mx1hja7hPu05jxOIhuNCyciUoZIwCjQZjD2onV3UvE26PhUNNIxqs8m/KNWza7lnWpsfUWfmBcvNFIyMSgnJ9xY3Jvz1Mg7DOLp9v3NBNdeSQ2EEONsSeSBLyR71TSlkilGJg4unfsFOPCdNob8MCckku4+8bt0BIwzSDFDblEsNK5l6t+Xyx67xnUFwJ5YfShsbP6bfZViCdTF4NxO6DPiUZmvDCw2UhfCvBqJgplj82RFuABNzn/RzQcuj6eTBtPQ14BNn2Ir09PheKHATxFljWfbX05mK/zu9WNS7uue0wHAZ9nQhNBvwyoTf4wyYiMzcD78ZNSBLgYe+OJLZ8B1C4Qmo6kV8nzTjLz5lhjQ0sp3OLJjqvB1Arwxoytb6+xrCWacY6GPv+mxhm/6F9/2tPG+7GMFC5Q0F2aVd7Nu8SAhxgBEeABOL4Y3FgvBrJPjz+dCO0ATmGisLcZ6UuWqTEv1xf64nB0R/cf/yY2UrHS7CEsVoCdBdCN1TNzU0991yNjMmNOsG2YeOnXzaJoBNhtz8R+AwBGGRctGL9m8M2xSGjbkdhU9AtOn4u1jYlm5NsM+HML+uPwRlxBcwD8l1+AXZE6p0+k8VNNuH5xJPTjUhamcsq6TE3MbwyAd5mwugejlreEL+jK1Z4/b8GyEO4MdL4+qntMkAltAMbmSrg74gLc3rGKiSZ7cXbXUzGkAJu+tranJxHxYwCOBrAPmi7xYtoei2QyWbNfj98Mwjfd/9vWXdc5K2e+RjkDkqOOb7P+MScB0E3UY+J7VE19a87EI7edQvZ67yjAKwG61EsGzU4WHKau9DfTf8BhThDRGQBOMykSJleAlZ4dmzvjp0M9sy2Rms2AcUHXMuN/lNZTm6+e8ZJXxw23fQ+K7zR5MYW8ZyLAIsD9BAotWG5SkEkQmeRNWpM5CPAKZkSNm9511XyPFeoAWqgYZ2lwIwE/7K7rnDmSC0b/DrRIF7Qpb05g9RP/9B12EnucbPW9IF4B0FQGuhxXLDO13bPtRAW7xtbYB1InQduLAAox05xYY9CcYEb855zEGVtBnBrSm2DsTaavZEarydz3sjXB+hiAPuuPHS/b8MjEGq3Gsq0CrNAAYAGI26PhhuaR7JA5JZnNDmutGPRBdk4WmEAaX/PinNnPdzKLGQ8C+LSbYPUsMbYxYQkRz8w+tReaz8PZPzep7T5omuuJZzECHG/vOAdEDwP8OBHuY00LQTDJjQu9WKOb1GUSID8HRQuJ+QMAFoHxqoXA+bnyUIarb0aEM7YenzlU+5ZVx6OgM9OYqYWAJ5vDwZm5Np/F2Ovb1L5uvGo9b0x4OjBx78QAYRMBY1FTd85QAl9u/zwBBsMmIHqwvjNdd7B2FFm1q8A8idk+O1cSoHmem++yDEzrNennFNGtYJwM5pnRxoZdrndqCzOUl8ApAlzuSBngJtbL9AgTXeY/bRRyE7ux3lZF+jR/XMp/MlPQh8ppu4LuOFXj/bFePJ3tVipnwXJjcPd5C2A8kb4b4H/ykrKcHf761D+Swg6AEtFIcGmlfShUv5QTcK62BhJc6Il8nyUc6XjpsvYtn7JIPc7gZ3rquuaUvJFx49oM9AwV321NpGPEfI0VwGleDL8Q7+H4e9uGR0/ijL0bRI8N9SlI9rOcRZH5plz2ljOfy+mLG3YxyTZP+zdGhQS4P65I/APjsnbErG+czKcxzZrU1xeHp/+byasgohv9yUpmM6xrrF3EeDHaGJpVjt3l1nGSOJnm55sjxdjrvqNmUzHHH9Jy//9+Ir54JMIg/QIMXhWNNBhPl/Nzkkxttdv5VDTHJ1Ar12/9e5v0ThBWRCOhuwY273tXg3BOhnFGQPE3wNRks77Qc0mLAJc7ywAMmYTFtJmBy2ORkJPw4v8VSMKKk8aZqga9eZOwhmi7gu70Vy2QhPUjf0Zmoec5GeHE05WNMwN16HW/lz08qalAfLnQM0r9e6UC7GSEa2xjIOxfHLLtcJOaPt9t4ysj+dmEK747zCct5XoR+jO5wWv8C092n/LlL5Q6BqWWHyo3IW9bA3HtCYfFu90KR0qAs9zpOc3N9d1ssSGufP0olIxX6hgUW97NWN+oCdNzhSuKsbc7g1MVMCivopBgFWtjvnJL123+gKWsZ6BoqT9/p/8rAaK15eb1EHMTgL5wTu7fC9n5F+KCHoKWe8rJmaXI4Fm2tk9fcvXM15xd693po7xPQobMmCOcZBbsY+2xh7pqDxRuu9IZl6N+3kxlxg4QrvWSIsxpOTo3+E6+GKcrDOb7y0fNadp3un7Bn9RUTOLQcHZzKAE27rGj9o+hpqbQwVzP7E8gIXwoX5axqeclahHhd6V8olFqP90scyO+L+UV36z5N+gZfRcC3A7QdLL1FH/MatCmoj297LC5XarBZZb3NgjMvMlLjik0/9wEpocIdLP/0xDPhCMlwH53ur/7GtZi1vxR8w2t992s+azsnfGdbDwYroctxYy5hyU2ZiUomQ2zCY9kbzLcz9E+OdIbwEJzJPudKsbeUfV1ZBIdmWh7LBI04Qfn52bDt2vgohHJRXA3bazQFZsbvKz/09LspLCsd8r1aq4E9Ff8SYB+e9nK/NaEc/y8THhFa9qkgJsRsHY3z5n2e/96KgJcYMFYnuj4mgI9ZC6W8F/E4b8IIZ5ILwG4xXWnODe4xBMpc3vMtwlY5F3EQUQLmCnsxQyLabvM9WzIaq7LzGT//tF/EQcBB7zYS2syHSQ22Zl0l+cSNFnDNbWZMYd6A52jLJrCzG0gvGtx4FwvDuUlNQG4pdvGRucijr4EoIuh6VvZySUj0b98AuxmPe80cRvPfebciHPivuMPBt75U133uE8CuoUIZ0LTTM/W1mT6Rmg9ToO31igcZA6M16xvJuCLmnDhiCwUxgMzkFHeCaUiijOHXZDiLeqD5p+JAa/dcsLB2rFvjeaeExl6AQOzQNzsuzDlRmJ9EsF62LngYyAGbGKMyebGhgUjMjbtmz+sKLCcgScU2c+ZZ/hiwCeQxhQTA841/8wpxbPpUIZmMPgWZvzEi7cNEoq/wGdIfhuyXdDut6FPOxfFECZToE57l4sA3Die3vqxcxGHVubyhlHee+W/LMZC4A7nIg6LryZQFMRLvDEd7vGK353+EhizAd6koF8/LE8AWBWNhG7N9U4Va6/7zfYKBsfNBTc2rI+S5nUg/GJ079gZubLhh6OPbry+A+BHSNM65/IdcxGMQl2thSnme97sd8qXBPgKCNePx/6XnSRUIMnAr/LNwUInehHgIkbUvdbuNnNlmUloUcwbDtZ3LfHicG3JjuvMmsdEl8bCwbTTpHfNJGBuKxrvXvOX79rGvG0XYV5ZRVrXP3oyKdtcRWkyAc2NQYddVRhPps4DYzNAK7y4rbsLNHWcawtzZUM6SU3H770OgLnSzblazmQMk+LFzeEGk+k54r98AuyexL9rsrZNzGZJY+j3zskrg2fNLUwAjMD9iya1aHF4+sueoe5GyVwH+XEANW655zSpa/zlhrtjhVybnlsze/75PBGfc655BJ6Hoib/VaCmTwRqI+AUN8NVm+sNQbwqOjdkrnvsuy51mH+O5+BQz2owzgPhfc5cMhs/YDdr6wbvqsxc8y+eSK8E2Gx/+v25AAABiUlEQVQMNAG/N7YefP249fmy64/UCTgfomwB9m183+62MdWELZbfm5pg9WINA+ZyHnN6cuagn4VZS1qT6RAxloJwsnme6T8Tt43kWC1d++iHLMteTQRzq5ixzWT//9YkvXlXYOZ6p4q21/Qrkb6MgGX971/WNbDDPP36m3NF2NzeZzK8B61/udZ091rYtQC+bN4ZJ7kR/BjrzA3etbXZ9ooAj9QISrtCQAgIASEgBCogICfgCuBJVSEgBISAEBAC5RIQAS6XnNQTAkJACAgBIVABARHgCuBJVSEgBISAEBAC5RIQAS6XnNQTAkJACAgBIVABARHgCuBJVSEgBISAEBAC5RIQAS6XnNQTAkJACAgBIVABARHgCuBJVSEgBISAEBAC5RIQAS6XnNQTAkJACAgBIVABARHgCuBJVSEgBISAEBAC5RIQAS6XnNQTAkJACAgBIVABARHgCuBJVSEgBISAEBAC5RIQAS6XnNQTAkJACAgBIVABARHgCuBJVSEgBISAEBAC5RL4P2RZBMvXIvi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3" name="AutoShape 19" descr="data:image/png;base64,iVBORw0KGgoAAAANSUhEUgAAAeAAAAD6CAYAAAB57pTcAAAgAElEQVR4XuydC1yUVfrHf8/7DhfFSypoKZpoV7tsIth9y7aL2v0CVtb+111Ly7a2NgPMiu2fAtplVzPFrLYtVwVr/1lJaqXdTRG1srZMUUFTUbyDwLzn+X/OKDbAIDMwL8wMz/l85oMy5zznOd/zDr85t+cQAjhlzsy9CIqfBxAPwCRgq2I8mTY66XUQsR2uZ7z0Vh8i6w0Q+hqkLn5s1O0b7KhHbAoBISAEhEDrJkCB2vyMl3IGkIF3QPyepfjFMAPllqK7iehRZhqVdl/SbL/6zkxZ2bl/ZGASE4qJ0U0E2K+ExZgQEAJCQAi4EQhYAdY+pk/LaZc+Jvlgtb9TpiyMKAs/uJiB/Wmjk6/3tSezXnmnvaqsvMFwOpem/PmObe7ls17KOZ0JbxBhkiI6gZifEQH2lbDkFwJCQAgIAW8JBLQAe2pE5oycD/TvU0cnD3a9z0wZ2bnJBGQC6MXAQYP55fLIsvHpI0YcdrcxKXtuX8XGIia6P21U0uL6IGVk544UAfb2EZJ8QkAICAEh0BgCQSXAk6blnKhMfMLMc9LuG5auG5wxPXc4EWcz87Nk0AtguhzgGcQ8O+W+YY+KADfmsZAyQkAICAEhYDeBoBLgrOnznmWiYWSpq1PG3P6DnqKONPEhGMWpo5OSqjdmZU7PncDg4ZayLh0/5o6iaogyArb7cRL7QkAICAEh4C2BoBHgzOycO8GYAuKnUkcNm6YbeFRQvyDQ0ymjk16qbvTRvC8S8a0KRhgxvw0gyhMUJronbVTSLPf3ZAra28dH8gkBISAEhEBjCQS+AB/ZnTyDQfeAOT91dNL51SPdrOx5g5jpHQDtPQA4xES3uK/1ejMCdh1DMpyLwRRHBl+ZMmrY0sbClXJCQAgIASEgBOojENACnDV1TneEm3nMOBuMwyC8nDo6+S+1ppS/YKLxtUexnhp8XAF2O4YEQhkUursLcGHRL08xs2vd2dvEzGuI6Dxv80s+ISAEhIAQCFwClmUNOjWu5zJ/eRjQApw5I3ceoG4gNt5k4kQAy9wF+NgaMNG61HtvG9lQcI7JL88/12nxYkA9nDZ62Bx3iDWOIYGuJ+a73AV4fWHR5b5AN01zqWWphwFe40s5ySsEhIAQEAKBS6BVCPCE6XPPNsnIY/AnETD/XkXqX8z42iD1DBmGOuQ49Is+ZjRhxvy7TKhZAFUCHMVAGYE/hIHvDldRlvs5Yi3AlqUWM7iOALt3d8aM3NdrC7Cvj8PGLdvY39+WfPVB8gsBISAEhEDgEgjYEfDRjVAv14Pu2Pru0WNIs8B8EESdARgAFAHftKlsd8GDDw6tqLbhzRqwzisCHLgPrHgWAARWltSdDaoK/wYXdSwNAO/EBSEQNAQCVoDdCT4/K6dzpRMf1zsFHYDHkGQEHDSfAXHUGwKrdpwLNv8E5t8DOKGeInq5ZRkY+SDkIzHmR29MSx4h0FoJBLUAB/IxJBHg1vqRCrF2rywdAqiRAN/SiJa9CSdNxIXRPzSirBQRAiFPIKgF2I5jSK4paA+hKGUXdMh/FqSBbgQKqgivlxl497Be0Wl86mQwxkQp/LGtarwRKSkEAoSAv/f1BLUAV4+A/XIMya2DPQmw7IIOkE+AuGE7gWv3RYz6qYpur6+iria+6Ea83v39bYrO2cN0jmIO91Sui8Erb4h0vjmurfWN7Q2QCoSAjQRaxS5od34NrgF7eQzJ601YfriMQaagG/kJWFoYiQ5RiWBKBHsIsKJwAGQsxyHrGwzqeuymrEbWJsXcCXy17Uw4HM8BNMQDmDwQ5QGVc5DQfZdHcOs5Agd2XwKLLwEwDoAnMX4EiTEvCHghIASAoB4B6w6svoyBgNlOVlP1vcGKqR+REV/u5OfcjyEd7zpC94fBH6EoRYC9/Hh9vT0ODsdlUEgAql9sell6JYBVIKwFaDUSor/2spxkq01g5c7bAHpO3yhW661tIHoGCdHTfYL21fbz4TDTANzoodwrSIwZ6ZM9ySwEQpBA0Auw7pOs7Hk3saKJIJx+9BhSKYPnRlW2f8T9GJK3/ScC7C2pJuRbsesWGLgFSt0KosgmWPq1KGsxpkVgXoyBMZ/4xWZrMLKy5Cl9/XbdptIbIOtvSOi2odEYVpaMOjoarinszIswsOuRK0UlCYFWSiAoBDgY+0ZGwB56beXO/gBuBUjvqD3T5n5dB2ARlFqM87stsrmu4DSfv60X2DXlfFudBjDGYmDMs35pWP6uM8D4J8Dn17DH+AgDY670Sx1iRAgEIQERYJs6TQTYDWz+jqvBxgMArm8A914wfw+i7+AazeKnOvkN9IDiCwDSf8x1eFIvEq0DOBemkYv4Lt97USD0s6zcOQREz4FrfxHib2DxWFzQbbHfIazcuRigq2rZzUNizFC/1yUGhUAQEBABtqmTRIABLN9+AUzHGIDvqhcz8xow5oKgpyR9i5v9dXEXGOEDARoIwpVg6M0/DSTKBalcJHTNbShnyL6/csdYwJhUt330L1jWY7ig2w7b2u55unsBEmM8rRXb5oYYFgKBQEAE2KZeaNUCvGrXmWD1AJjurx8vzQdoLhK7vOW3LijY3Q+KrwSzntbUrzb12+aNAC0B1BJYjiW4oMt+v/kRqIZW7rgKMMcCXGsUymUgIxUJ0VObxXWPIkzzkRid1Cz1SyVCIEAIiADb1BGtUoC/3NUDDvUAiMbUc0fzDoD+CTbnYmAn30a7vvZTfslJYNIifD3Ax//DTiiBwhKAl8BBixEfs83X6gI6/4rdPUH8GMB6GaB2+gSmkYb4Ll81axs8j4TnIDHmzmb1QyoTAi1IQATYJvitToBX7LgfZKR4OMaiCeu7nF+EUfUi4rtvtgl5/Wb1yNhSSQAlAXxWA/WXA1qMaTEqK9/DxS3gr78A6c1PwP+A+Q8ATqxjlvAcEJ2GBKryV5U+2fEkwkSvIyFa+ytJCIQ8ARFgm7q4WoCv2PWvXUWJj39nUzUtb7Zg529hIbWe4A0A8yyYjqkY0DkwIiDl70yCMq4F8RUAeh4XIOMAgLlgmovzo/VlIMGR9G1FRMOOCm/dI16Ez8CcgcSueS3eIE8izJiFgTH3tLhv4oAQsJmACLBNgLUAj9m3cPq3VSX3KfCN2+LHLbCpqpYx65rixcMAxnp2gHLB6kUM7PppyzjYQK3MJvJ3XgEyB4FxRZ0jMrWLs+s2rrmoxFxcEqOFObDSqn2ngCtvAPPNANW3GU1f2TkRCdEZAeW8x5EwZiFBRDig+kmc8TsBEWC/Iz1iUAvwlbvf3FnJVleAPiqOTw2N845HhPdeEO4Fo7sHfDoAxvNIjAmuLxxHIjcNPjKSr3VetUYjaTOIc+G03sIFJy636fHxzqxLdKuGgFmHjvQUPtLdzkyAZyCx62rvjDdzLs/T0f9EQvSIZvZEqhMCzUZABNgm1DUFGHoqNqV4wDgPRz9scsDfZvO3tQWHjT2O8G52nSttrp20/m6fu70jYnw7CMPBiKm3KqLFUPwWosLn46xmuozeN9HVrs+EgZkYELPKTmR+se15Y9abSIy52y/2xYgQCDACIsA2dUgdAQZ2KtP47bbfpATfJeUrS/TNOI8B0JGs6ia9mcfA8yG3e1iP9hWGu4QYOO84j4re3T0fbH2MSmOJ36eoCw7EQFUkgfk6L0a62s2PQPQOKCwPAzr+bNMjbo9ZjyLMc5HY9Q57KhSrQqDlCAS+ADNT1sz5DzHzMwBmpY5O/otduDJmzk0kZbwCQO+UtZiRZzit+1L+fIfPx1K0AN+2Z/5HO61DvzvmL/PLxQPG3WuX/3636wodSVp467majnKhrBdwfrfmPcLi94Z6YXBliRYALcTXNpC7DMyfuc4YM97F+TF1o3kdz8Da7VGoDI8DKvuAjTiQcXGDx6i0PcLPAL0FrnobiSet8KJFgZtl5c4/AqQ/h78m5v/A4LFNiksduC0Wz1opgYAW4Kypc7pzmDmbgL585GqzuXYJcMb0Ob2JzKUA1lusHiEy2htANoDdhyMODUkfMeKwL8+IFuAXDyx/KKfix3/U+DsCvmhr/LjAF6wjIxEtvm09DHm/AqkXWmU0qRW7zwL4BkDdAKILvHgm9gNUBEIxmIsBFIHRDkAUiKNcP0H6Zycw4kDo6oVNd2V6yyW8bXe+hbPOqvStbADn1rvVmXJqebgBBo3FgOj/BLDn4poQ8JpAQAtw5ozcyQD3ZmWmkGG9DWBZUwT4eNcRZs6Y9yhAfzZNXD72nuRCTTAzO+cSMOYbTCMfuy/pPa+pHt2EZVnWoEF737zDtWnp1/RGcXza732x1ax583f0haLJILrZQ73boKebE2Keb1afArWy/NJLwNYNAPRL38TVHEkL+pGgIQhbgsQTNjZHpS1Sh2cR1q6kIzHmby3ik1QqBPxIIKAFuLqdz8/K6VzpdB0DqSvAzJSRnZtMQKYOAsHAQYP55fLIsvG1R62Tsuf2VWwsYqL700Yl1Qg2nzEj511dX9ro5GMXBmRm53QEY6nexZw6Oqme4zaee6P6HPDvSt88oAj57rlYqSu2JjyuR9uBlVbtuhmKJwPoW9cxngoz7DnEd2r+QBqBRcmzN/rsLXAZAP1Tv/yXGPkg+giglSiv/BS/PanEf8YD3FJ+ybVgvFQ3wAsvgVM9gQtPlDugA7wLxb36CQS9AGdMzx1OxNnM/CwZ9AKYLtfHLYh5dsp9wx51b3p9Anw8gc+ckfOBtpE6Otmnu0vdI2HFrs7Idh8FE5BbFJ+WHFAPZr13wmIBTIcW3sA8zxtQEI8641rHxe8A82IQnQbm08E4DQTzuO4SbQKr7wFa57oVCsY67HF+j2tOPBSIzWw2n/K3nwM2tQjXPt+suTyBxJgXms0XqUgI+JFAUAtw+rScdpEmPgSjOHV0UhKIWLPJnJ47gcHDLWVdOn7MHUXVvFpKgHutyhhQexQM0NDi+NSWj0RU/5SzXk8cj8QYPSKW5A8CmjVRd4DKUOUsB6MMbakMDqMM/WLKQKT8UU1I2sgv7Qi29GURHo4k0XwQnkBC9H9Dsu3SqJAlENQCfFRQvyDQ0ymjk/Q3ZFfKzM65E4wXifhWBSOMmPX6sd7oUicx0T0RJr9d3xS3P0bAulIPo+B3i+LT9Nphy6WVu+4Gq6dB1LuWE8tg8RO4oOvnLeec1CwEPBDI3/0Q2MoCKKLGu4RtYOMJJHZ5VbgJgWAhENQCnJU9bxAzvVPPzTuHmOgW97Xe+kbAv6714tPam7yqBXjYtZd+xczpvnQsM68hItf50Z+cuzFyb819XM93vAoJYZ6CSflSi+95SxTw94Mm5pQbdQrf19bCX9sr1H3H93qkhBCwg8DKKkLWARMFVXX/fCW1UXg4SuFE0zUZJkkI+JWA3lh7alzPZf4yGtQCXD0CZqLxaaOSZjUEpQmbsL689ZoL5jdk3/190zSXWpZ6GOBj1+7dve/dvxarfTqYgit1NaM+mtfhZn2+udnSQwfDL1tWYYwoY5zsXmk7YMPVkdYrWe2qAv+IVLPRkooClcBmmJH37nXcu9FZd7d+G0LRZWHq1akdKv32hzJQOYhfzU9ABPgo82NrwETrUu+9bWT1GnB9XXJcAZ4+72GAHnI4MKjWMaR3QPhz6qjkf/vS1XoT1vW7zH+ts1wj4HmA+q6LWmq2Cdukp8N/TSZfUPybcfbv5Fx7oCsqyh8H0YMe2jETVPU4Errv8qWNklcItDiBFTtHwKBMsIfz00RTAONJJHTe1+J+igNCwAOBoB4B6/ZU74ImYLaT1dQwA+WKqR+REV/u5OfSxyQfrG738c4BT57+dleLnB8C2O4eiIOAgwiLuCblTzf6dAOOFuBLdoV9tM3Su2F/TV2MJbvb0OYu1b8h5uyiAeNG2/Z0MhsoKH0QSmnhjatVz3aAH0diV1k3s60DxLDtBL7e8RuYZjqYb/JQVwHATyCx60Lb/ZAKhICPBIJegHV7s7Ln3cSKJoJcwRD08mUpg+dGVbZ/5MEHh1Z4yyTjpbf6kGHpEHi/1aEoAXzOyhyZdv+tPgc70AJ85s6wnRW1vplH0HbEGL+uBTMbVilfllqOvrOREPOLt756lW/Vrrug8CDAiXXy61jBih7HwC7rvLIFoPPy9A5twyIuIlInKBgnEFi/NqkqWrL1/HG7vbUj+YSALQRWlugwtTqC2wl17dNEFHZ5EsmkP9eShEBAEAgKAQ4IUj46oQX44l2OZb9Y+lxyzdTZ+Bht6VdNP6DOxT4MrACzPmv7CRS/h/O7rfWxyiPZV+zuCbaugEHD6g/c7xr1TvTWfs9VE64BGX9iIOk4ZT4A01Jl8pJt56UF5pV33jZY8gUvgRU7z4NhPOVxNMz4FISnkBgja8PB28Mh5bkIsE3d6R6IAyt3HrmvlehKMM6MpK2INn49AqwQiR3WzbBqnpTaCPBCEK0F42eE0XqcF721hrvr10dgX0wsuKonmH4HUr8D6MJ6m8SYDcua6m30oJ4Fmbcr8AMEXOw1JsZhBp4LMyKf3dT/4b1el5OMQUeAB/fuDRj9FPgsNrDdZPUdHFU/0rvbylq8MccdDUsoyxbvH3HARUAE2KYHoYYAu9exqmQAFC6NMd8bG4Htx84g7VcDsJ893/bnVrwchPVgOAHuCVD9d9XWbFcewFOR2NXrwB+xqzIeAEEHPmhUYuAHgDO2xo97o1EGpFBAEqi6Ju5SMvCoASQwUN8Zum8Y9D2x+q/BPJMWbfbv0oq3ZI43Ggb0KPhvMhr2Fqbks4OACLAdVN0uY6hvy3qPNROvI0Wu+NM6KbSt3K5uDVdcM75A09yjr8E8FQNjZvtiJ3Z1xlNgeDrz/BPAkwhmCaCimTkaoN+CjnNFH9OzxQNSfYqj7Yuvkrd5CPBVPburMPNRMD3sS40EbGPmmS0qxHo0TPQkmDt58F0udvClQyWvXwmIAPsV56/G6h0Bu9XXsyBjCQNXVv+qiju/sEPdqncm6ynrRgb0pxWuqWu9ltyIta7Yggx9SUTtussY+OvW+LQZnnCdtCrrTBNqBMh161PHOnkIi6EcY4sHjP3GJtxi1kYC1tC4MWDouOq1I6Z5XWuLC/Gq0nOhnE8CdKsHp2U07HVPSkZ/EhAB9idNN1veCHDsqgl3gYxfp2gZPyquiN+WkF6GL4vawBFxGQwjDor7gDgOoDgQxYE5DODtIPoFTNsBtR0wfoSz6n1ceNKmxjYptiDDU/igzZZSt/yS8HhBQ3Z7LM+KNSLUI8yoM0piYAeIU7b2H/d6Q3bk/cAhYA3u/RSIPEaAI2AjA58bRAss5ihiPoPIOIOZzwThDE+t0EKsCE85FhY2GDjHFgr5u+4D85MATqxjn3kcBnbNsKVeMSoEPBAQAbbpsfBGgHXVsQWZKwFO+NUNerA4PrXRa6+NbU7s6kw9XT3QvTwDq9q0j7r451Mf9Pooly7fI3/CtUTGEyCc78GfWaZST25OeLxF1gX7rUsP318eeToTRTFbe8OVYy8Ole3dNCj9cGPZhWo555C4qQQ8ULt9DLxrgidS3qbl9bWdB/dJVAbuB/MfPOehSWbexpQWYbey5HQQPQHm4XXqJ/oPgHFysUOL9Eyrq1QE2KYu91qA6252WlvcvyIelN5sN+PErpr4IojG1EBBWFfcP+3sxuI5Zf2UiIqDh55gxuMebPyXCU9u7Z+W21j73pTrtnZyVLjlvIEZFwE4jQmnUf3TqN8C9G+wuVCmygE1pPdHDLqiFudKgJ808zZlecNf56ka3Pty06D7meseYWPwf8wqYwR9uLFlIlWt3PlHgPRouEZYVhC2gmkcEqP/5W07JZ8QaAwBEeDGUPOijLcCHLMuvV1ERYQ+N3vKMbOEe4r7pzXLFF2PgszfE7j2tPC24vi0Hl40s8EsPfInDCLD0H/kPK1pTzEjVebmfv4bDZ+8dnKcZVnXHV1H12vpjUlfgrC42Oo8EQmjqhpjIJjLqCFxuQzc5t4GZlpqEj1BeRu+aEzbeHCfoRbxEwRcUKv8j1XKuC5y0YafG2O3yWXW7o1DZZWedtbn5msm5mkwHI9LKMsmUxYD9RAQAbbp0fBWgHX1PQsmjmfQ/7q58lVxfJoetdmaeub/b182HB8D6OVW0T4DfNGW+HHf+7Py4+ys3hauqmb9e9b73yRuKukGg88iRj8Gzjp6haSOsLWLgF0KtJvAu8C8SzG+drTBcvq/TXu7Lp/QLSzMuJEINwIY6ke/l7PBE7aeN67mNVZeVMC/69GlMiKie7hCRxjY53odxr4WG+154bPOYg2JmwngHvfsRMg1FhYme2mi3mx8ZZ+OKky9ANCI2pkM8IXHm9Juat0Nls8veQTARDBqH0MoAOFJJMS836ANySAEfCQgAuwjMG+z+yLAJxZMjHGAvnQfBRNwZ1F82hxv62tMvtjVGW+C4b4OZhH4lqL4cQsaY6+hMrErMy6HiafaH668PHHzDgzYsh2Jm7YjYfMOmNy4GfcdHaL2fdmne5v8k7uFF/Tshu9POhZm25M7+5jwLZi/JTIOQB+jIugCfcGof7qdeZrZhid4GqnrYBSWYVxEii9iQjwBJ+HI+djw+pWIV4FoFYjXKdAPYQsLlzTErjnet4b0yQS4xrqsv8TX3f/6NnYp5kFhH2xquShV+aWXgJ0ZAF1ShzdzJoyYJ5FArW5GpDmevdZaR/AJMDNlzZz/EDPra/xm1b6/t6kd6YoHTdYbIPQ1SF382KjbNzTGpi8CrO33KMgYTcD06roI+LAoPu2qxtTtTZna9ekyRPRAUf/Uad6U9zUPX9P3FJjW7yymKyvDzGsjqqw2vtrwJn+Fw8TqXt2wKrYrvukZc/Db7l0/Lu4U9SZb9PW2hNQt9dnoVTCxnwJuAOh6wLVmXDv9rM9GFz4+Y6MB8wIivsi1tkz1BqPwxl1XHgKWEegNtIt8k3K/r/S6oB8zWoN7TwRRmrtJO8S32n7AivDC9RGIOUGHadUj4trp86OjYX1UT5IQaDKBoBLgrKlzunOYOZuAvnxkhDHXbwKshT07948MTGJCMTG6NacA656sfS6YiG4q6p/6TpN7uZaBXmsyz1KMj8HctfotAv5VFJ/2P/6si6+LG6gsXEVMv2PiQb7Y3tKpA3a2b4PoQ+WIPliOdhVNGXjwBhB9BUVfKdNaYym1Y3/54R1dl5UcuynL3beeqzKGMfGjJ+0rS4jfsgPxRfq1E/rfdiYCfmDgzUOOipkd3t3WbFdDWoPjXgShxiY8O8W3mqFzaNzdxKiz0anFR8LawVW7boHC0wDrpZDa6WEkxvzdzmdBbLcOAkElwJkzcicD3JuVmUKGpe/VXeYvAc56Ked0JrxBhEmK6ARifqa5BTi2IHPI0SAarqfPrlFwbEHmWwDfcuwRZ/wXpnVl8Xnja8aabsRngAfHnasMupaYr2UvYkgfiAgv+vrkE8NWn9ztxI0xJ2BDtH51hNPUl1r9miKclkuMuxwoR1zpfpyztQTnbNuFs7eWNEWcDwK8gxk7DCIT4HYMag+g3dFX/dPI9bMpIVARwMX6ixwU76yRlagPAVceJ4yjzv4jgyY58jbafk2kNSROH3mrcdSoIfF1LZlYdBY50E8pnEWEfmDaywb2GOC9YOxh0F6Gcv1bMW+r7xy53iVtENUZUQaECOs7tCsrnwbUqDrdTTQDBw48jEFxcnytEX8npMgRAkElwNWd9vysnM6VTujNQ3UFmJkysnOTCcjUm4sYOGgwv1weWTY+fcQIrz4sGdm5I1tCgHX7YgsyZwH8p+q2MhkPb+2f4rdv2z0LMh9h8HPuHwAi4+ai/in/19gPxeGhfU4LU7iWyCW6Ne4/rsfmd2B+1wDNpQ8KXdGxYldnjARjMBEuYUa3hnxhYBMRvmfFC7LfXvbttat/PlkxDyBgAB+5TrKmgjdksBHvVzjMzeFVzi+JaJViXuUIj1hFC3706t5oHtL3YsXWlSC6q8YOeDc/iPGORcbksEbuPG6oSdbQuElg1AgTWp/4HvlyqIYApHeW/7pjv6FKjr1PVQxeAdDXgFpDHLa2+rhXQIuw9t91rSc/7eE+7WVgfhgDu67xGoNkFALun/FgpHE8Ac6YnjuciLOZ+Vky6AWwvg6QZxDz7JT7hulweg2mlhTgo2uRXwHUwfUNibCDYV5a3P+x9Q063kCGngWZv2XwhwDCqrMSkFEUnzbOF9s85JRYi60LyeALiekCBuq/genYNwnXxqNFFvGC8IWbvj5efT0LshIU4RKCqhHWkhU2w2H817KsDdvjx5Ucz4ZL4Ih/S4xLGawFOcqXNnrKuzq2K1b0OQkrTj4RX/c+CQciw7eB+c/FA8bp2ZhGJb6+e1s4I4ZbwF105IuDh0STDIueo8Ubao6mG1XjkULWkDgtKE+4m6gtvrGrJt4CopsYuJrQ8JciX91hwg4C5TMjp+Dpf26PrqhYVNtGQIyEtVPLd54K03gR4Ktr+bgdgJ6Snutr+yW/EAipEXD6tJx2kSY+BKM4dXRSEohcoRUzp+dOYPBwS1mXjh9zR1FD3d6SAqx983BkZ05xfNqdDfl9vPe756e3NYwILb7HxNJg9dHmtCk3IqJjm/IKq02bcI6Ek9tUGdyGFNoQoZt+gakbCN1Y4UQiPgOgvt74QsAXDF5sERY1JLre2GtKnsqr+w4wTb5UB11gqK76JikDiNE/Wa+FEywwHyKigwAdAvgQgEMMfGYo+hSG8VnPCSPuBYwptf1gose39k/1+n7l+trhvKb3jTAohTx8oSFCITFNwfkbp1A6GrdlHADfENdNVWIyCHd7Et/Ydc93RkXlcBAPB3uMZNaUbqi/LPOGYat+XD7pP5/WiU4VMCK8lB1ot+tFAHWnpCFXHNrzYIS21ZAS4EnZc/sqNr4g0NMpo5Nequ66zOycO8F4kYhvTRk1rMEdjC0twJ2Xp3doGxHxJdh1FtaV9B27W+PT6h3Bl+FeTNcAACAASURBVA+NOznSQi+LcDKR61zvyXwkwk8HAiJ3tm/bu9JhdoqsckKvp0ZWOhGmGv13vN5PBQEfadE1FC2iRYVrQ+3j03P1xJuYSe9WrxlLmPCmssIe3pbwaJM2T3ESTHUwTh8F0i/XLEgNoQRWEmMKfVD4pq9sq4bEXW0AkwGcW1t8e/3vyGcAGg4iLYD1BmFxxfQGvw3QN8TYpJg3hR+o3LS/DcLDIyI6k6U6k2F0JoM6Q6kuYOpMhNMBOgdgXe9xlwb0uv570+pOKASMCGtw+btSoI8l1U1zj05J61GxJCHQIIGQEuCs7HmDmEnvGtYbaWqnQ0ykNx71IuaX3d78R+2NXJ4EuLDol6eY2WNQ+vooM/MaIjqvwV7wkOGDig2YeODzGu/8rcNlGBTeG1RViYj1axD581pE/rTG9e+WSiqqA8pPj0fFqefhcL/zUXWie0yPlvLK3np/dO7CC4dW4PuqmrPgpzm64MGoRJwb1uASdoMOhhdvQIdFbyBqhecjwofPvhAHB16NsvjLwWHH3ytGlhPtP8pBp7fqnjDb0v8CpA+/ER9VFNbrU3ezAxLDTsJFEbG4MCy2Qd/ry1DFCoVqDzY49WsvNjpLkV9VNyR4r9J9+Oy5eXXMlIya4GpvIKT3Kww8dcBEqVXTm35hjPHtLFwQ7ulek0DwXHxoCgHLsgbVd8VsY+yGlABXj4CZaHzaqCSPoRz1NHVbhzr2F9JhGnseGZlc6g7PkwCvLyzy6ZNvmuZSy1IPA9xodfz9/nf+UmQduLHd4UokbNmOhC07cf+KDavNsgNng9WxddzGdHxTyqg27X5wxvT4uqzP2Wv3Dvnjd6p9e2dT7AVj2XVc2v6ZfZ88uJ0PHbtOUrfDAFWcHRbzyj/aXe2XONddX3nqsjY/5N/m6nMPiU3HAdWxy9cHT09YsvvulBXuWdr+/E3HE97JHhxe9NN1RmVFHeV85bL4nU9fnXDsKFpt853RZvnZ4TEf/i3qtx/Z1UczD60660vntiu2qQNXVEGdUF1Pp7LDWDOhbijmstMT/779oef8fjSvMe37R5l5xpvljvv3sh7d/5oMosoLTee0f55QZUtAm8b4KmX8R0AEuJ5d0MfWgInWpd5728jqNWBf0bf0FLT2l6/vfQaqjCuWntZjQv/ikhM6lPt0IdGxJjsNwuEwx5GXwwTIKD9p74H1BvMhA1yugMMGyPWTGOVMOEyEcjAOA1xqkLHTCS5hcInTcJa0+aXbTlq1qimHcn3tjoDOf5wQmwsZ/MzW+HFf+aMB1pC4PwP4C4A+x7Gn+0V/mSxloJTqOQa2MfoE5zNDL3B8dLrH2Yp9DP63qYx/b0lIrTkF44+G1GOj29rJXcOsqtsBur16n4JDKfw3/VWEWbWWSpjTzQ82/c1Gd7w3vZ4jsHeXjiVd5wpOAH9HYoyn33tvX3KGNIGQGgHrnqreBU3AbCerqWEGyhVTPyIjvtzJz6WPSfYYfMG9l1tKgHlw78sV0RUEXOHNGdpjPh/ZoLNWH80B1Gb985ULzgqbcmXis/vaRLj/lXXCwlXFiWktF+4vBD9OsaszhoN5CkCdazWvkoBniuLT3ON8N5oAX923qzKs+4jo3gbOEddbx/+ddwoyrjkf2zvU2RTuug1KKfz7eBHDGu28DwV7rs68kdkVEtO1YXD5pNk4aZ/eE1cjTTXzCh/0way9WfNL9D4TLcS1v9UsBZlPIqFzs32ZsbehYt2fBEJOgDWcrOx5N7GiiXBt/nBt+ihl8NyoyvaPPPjg0AaHks0lwDo4PRxqyBHRpSsY3ODuYkWEb2Nj8E33aGzr1G7pzsh2z/191Cs1AsX3WJXxBxCeqn31HgGPFsWn1TgD7M+HqTXbis2feD4M0htzPC1V+FXc+JqTT1JE94JI74w/rSHuZeFhWHhOH3zatwfe+U2tI7yM92HQv4v7p/67ITvN+j6nGz3WRKQQuzajddQbs/QGrZqJ/23mbap7p2+zOupW2ep9p8Kpb1biW2u54ATTkxgYrQVakhA4RiAoBTgY+u94saCdg08eSoZ5AzHfwEeC9x83EfD5tg5t85+8/pI/5vc+sUNp28ga+RmYZ7B6TcE4GQYuJIaHS9D5oeL4cXWO0DRUt7zvG4HjTElrQ67pXSLjcyheUTwgrdFX8PVYmxULpS68pWD9bf2Ld150XvHO2LO27cL+yAjsbxOOA5ER2NSpA945ry8+OyXWtQThllpkmtk3kkdyx+ZnngPiFBCGz371PVyyYVsNMwQsMvIKBzfGtm1l8nelgtmT2C6EwlM4PybftrrFcFAREAG2qbtqCzAP7X2+Ylegf31lXkMX3evzpx/pUJSGoT6k9zf/oN3s8fXELhROr4NxrU9uE9KL+6cFxpqZT44HZ+bqW5/qGQ27NYo3EKiAQZ/B4m89ttZEFxg4CQqxBPRRgA5lqdeBO/lIp5yI3lXMS1nRwpaeZvbRd7jicxt44pV/LTrryv9urv0FNN+RV5joq01b8+eX6NjnfwNDnz13TwcA40kkdvFbdDtb2yHGbSUgAmwTXi3AHeZP+3OnJXN6EtS1DPIU1N29dh0/+EOG8ZEZxh/SgkKPkf/7rUsP318ZMRWMe71xnZlGbx2Qmu1NXsnjXwKu0bDC7SCc4V/LXlvTdyf/h00sqNxTuaxkUHqD+x+8ttwCGV1R4ohyps356Kzrvq11SRmh0FxYeLwNas3vsQ7c0b7kaXDNW6aOOrIQUBOR2O2L5ndMagwUAiLANvWEFuBeDwzaSVWV9R7zIOAXJlrAylpglkQv8WV3ca9VGQOUgXvrFWLC11BILx6Q9oFNTRSz3hDIyTFjT904jJmHkeu6Q7sSbdexlgn0FSxejjBrvT8u17DL28barQ5S89z8T866reDH2mb2m3mFNcKXNrYev5ZbWToEsHToz4SadklHX5uIQwcnyqUOfiUeNMZEgG3qKi3AJz901UYcLqv9rbyKgQUgvGNW0gL6cOO+prighZgJtyomHSayGwM/kOLc4oRxx4233JQ6pWzjCPRcnZHIbJzLUGcScCbAZwIU1whr+l7jjWCsZOIVrIwVwTal3Ig21ygSuzrju2cWfH7W3cu/r2PKzCsMvL9rn5e0Rzg/DSJ9lKxWIn1+eyISowPifHNT+0bKe08g8B5U730P6JxagE8cP+y9iJLi6446+joDX5iG9RG9v2VjQDsvzjUbgejPs9pHRlSdCcPsDBhtmawogKIMcFv9UzEfIMPYaYBKLLI2b91TuRGD0ltd4BNPHRK7OvPrxxd+NfDez10XatVIASnC2sMVJdeDXJdgeFizprdh4iXER9sW+KTZHmypyCsCIsBeYfI9kxbg9u+9Nip6wSur6YONK323ICWEgBBoiEBsQUbxXz/M7/Hg0oLgEeH8bW2hHE+AKNVj+xizAfUSBnb7sqH2y/vBTUAE2Kb+O94xJJuqFLNCoNURiF3zTA8os/gvH63Cwx+vCh4R1p4W7PodLNaj4cs8dhzhZRiOaYjvFHKXmrS6B7WeBosA2/QkiADbBFbMCoFaBI4e+1oalCKs27Ky5GEwHgHB000XlQCmoYpfwkVdG31uXB6awCQgAmxTv4gA2wRWzAoBDwRiV2eMBOPloBXhtbtjUakeqSemNAAqBfE0ONU0XNDN4xFFeTCCj4AIsE19JgJsE1gxKwTqIRC7KuPvIDwUtCKs2/X1jgthmPoWtSTPzaTNYH4Rhw6+KEeXgv+jEHwCzExZM+c/xMzPAJhV+y7fxnZJ1ivvtFdVh9OIaSQIMYC+DQiLqMq6P+XPd9SMf+dFJSLAXkCSLELAjwRi1z3fGYcrPgHh7KAWYc0kf9dNYB4DoMZ1l7/i4m8A42WQsQAJnfWxNElBSCCoBDhr6pzuHGbOJqAvA/oW8rn+EuDMGfNeB+h8Ao0jstY62ehqANkEHERYxDUpf7rxgC/9KwLsCy3JKwT8Q6DH6owkYuRoa55EmAg7jIWFJ/qntmawsmLXXYAaA6IL6qmtHMzvArQAlViAS2J8+jvVDC2QKo5DIKgEOHNG7mSAe7MyU8iw3gawzF8CnJ2d7brgftSoUcfuus2YnnMzEWYScXLKqGFLfXmSRIB9oSV5hYD/CPQsyJjOwOh6RRhYaeQVDvRfjc1gadXuEVB8J8D1jIhdPuiZugWAuQAn7P4Yp57a4M1vzeC5VBEqAlzdjudn5XSudOJjjwLMTBnZuckE6KvhejFw0GB+uTyybHz6iBF6WtnrlJGdezUxv8FEd6eNSlrsdUEdpmjLNrYsa9CpcT3l7l1fwEleIdBEAj0LsrozlP7cnapNjV2yEg8sW13DKgFvGXmFtzWxquYv7jq6BC3E2vcO9TvAJQA+BeFTIPx9JJxQK3h287suNdYlEFQjYG8EOGN67nAizmbmZ8mgF8B0OcAziHl2yn3DHvXlIcicMe9RZnrAUtal48fcUeRLWRFgX2hJXiHgXwKxazLvguI3qq1O+s8nGJZfK3Y08Qvmwk1653HwpYKS7nCqm0DmjQBf3XAD+DsQfQDX/c/hxajYvxUX9SxvuJzksJNASAlw+rScdpEmPgSjOHV0UhKIWMPLnJ47gcHDfRHSrJdyTmcDetT7n8ZMc4sA2/nYim0h0DCBHqsyXiP69W7s2a++f/CSDVvbuZc0QA9T3sbgvhowvyTedc0p4yYA5zZM5mgORikMFIOx1fUiFDdYlmCCEQWitmCOcr30v4Gal5RrQwwLhAoQV4DpyEv/m6gCiitd/wbKwLwHZJRCqT0w9MsshbNyDwb2KK3+G96gX0GaIaQEeFL23L6KjS8I9HTK6KSXqvskMzvnTjBeJOJbvVnLzXhpdicywuYBiDbZMXjsfbfs9LV/RYB9JSb5hYB/CZxU8MzJJpsfg1z3J7vSJ8/N3dW7dH90DRE26FZ6f6PeUxL8acXOwTAMHVnrcjDXt3ErmNq51yXQBpWCsQfAbhBKwfpctNoJhR0g2gEn9iMsbB8Mcz/ab98fLOvfISXAWdnzBjGTvlGkvYcn7BAT3aLXhYn5Zbf3/+E+wk1/7bXIiMNR84hwBinckHJ/smveqrDol6eYOd2XJ5eZ1xDReb6UkbxCQAj4j8DiwxvxzMHPahhc99zbaFe6q8bvto97BRUnt9S1zf5rr7ulbRbwRaWBzysJyysNlCh76glEq+FgtDOAdgR0IBz999HfQf+ecYIJdDYInQxGJ53PYHTUvzcIYXBNntZJ/t7XE1ICXD0CZqLxaaOSZnkCqKep2zpUt+r3HKax55GRyaX6/1p8Iyui5uhpHIvVjY/fd/t31fnWFxZd7suDZprmUstS+kD9Gl/KSV4hIAT8S+Dufe/8tVgdqL6VDGEwdq8fP7MDsXKdfKhOO/78/M2HzkzY69/aA8dadrnRd3VVWN+tTL1KFXodVDi5jNErcDwMDE+ISDnA+8JA+yJI7QsDDkQQDrQhHJjR7vCrV5zaa5G/PA0pAT62Bky0LvXe20b6sn7gGvlWtJ1FoAtri29jYMsUdGOoSRkh4H8CvVdMOrHKYX185A7mIyncUm+tf3LWrbVrC9hrDP2P5VeLa7dHAYjC4cgoGCoKpPTabpt6q2TnISgcgiPiICzHIXRtfwhxVPeEST6HoU1JBA5WRiAsIgJVVgRMFQHLjACZ4TCMCBC3g1N1hkGdwNwZhE4gt38zdQK4M4BOAOr3yU4+7rZL9kZiqP+Od4WUAGtO1bugCZjtZDU1zEC5YupHZMSXO/m59DHJB+v0FTNlZuc8D9CdBtOfYFg/uOepMtTBx++506f4qyLAzfWJkHqEQMME3AN0VOc+55eSSe+9+J/HapX+ycwrPL1hi5Kj2Ql8WdQGbdt0xmGrC0yjM4hjACMGrH+i45FjWdwRMI7+RAcQdQDr36HG5rtG+06bw5GQcCxWRKPtHC0YcgKs25WVPe8mVjQRBP1BMgCUMnhuVGX7Rx58cGidw+lu54p/Uw/QRamjkwf7AlsE2BdaklcI2E8gtmDiFID+7F7TbWt+yngud1ma+++IkGssLEy23yOpodkIMBv4fF9HRHEHVFZ2hEMLs9EFUNEgRENRNMDRwNGfpH9Cv06o4WPhUgeSky1/+R2UAuyvxttpRwTYTrpiWwj4TqDXNxmdlEUfg7nGxshxeV89NurzbyfVsEh401xYeLfvtUiJkCOgR94OIxoUFo3ErjUjujSxsSLATQRYX3ERYJvAilkh0AQCPQomXkg6bvKR0U11Ki/IfPO+LgfK/lnL9ONmXuHEJlQnRYXAcQmIANv0gIgA2wRWzAqBJhKIXZVxMwi1z/1u2/x4tp6i1iFsjyUGkhx5hfObWKUUFwIeCYgA2/RgiADbBFbMCgE/EOixeuL/EFONES8TPt8yLns9QCPcR8cG8S20cNMHfqhWTAiBGgREgG16IESAbQIrZoWAnwj0XDVhDJPxoru5jmUV21Zkzd4R6XT2d/v9LqVwS9iiwpoRPfzkh5hpvQREgG3qexFgm8CKWSHgRwKxBRkpOly8u8lztu3C/OwFuyOdzi5uv99kQN1CeZv9ugnHj00RU0FIQATYpk4TAbYJrJgVAn4mELsq4wEQprqbveLHIrz6xgeK9PGVX9M3RhiupgWFPsUEqC4e/XlW+8iIqjP1jlpS1J7BHYjQnolqhs5lqiDi/axoP5HazxbtV2xVOkyzQjFV6leYqqxUYeEVljIrDzsPVnYoR+Wmy5/SFx14jqHoZ2Zizj8ERID9w7GOFRFgm8CKWSFgA4EeBZm/IfBy91t9klf9iMlvf1KzNsYb5geFv6/PhVPWT4moOHw4lg9bPZn4TDLoDAafSSAdhSvWBtdrm9zJQBExFYFUEZiKyMQWS//f4Szads54n65VbQZ/W3UVIsA2db8IsE1gxawQsIlAj68ndjHCaLre+VxdxQPLVmPskpU1anz54nO/fWbI+XlkUBgzdCCHLsR0IoN7AtBRmQI7MVaDsBqM1crg1bAqV29LSC8LbKdD0zsRYJv6VQTYJrBiVgjYTKDnqoznmfBwdTWT/vMJhuW7LkU7lu76w1B8dmpzDGhtbmy1ecaPMOhTgloYZhlLNyak7mummlt1NcEnwMyUNXP+Q8z8DIBZ7lcJNqUnXTcpKeNpJlynb6YCUAXGShgYnToq+VtfbYsA+0pM8guBwCHQY03WIEPxMAaGRVVUnfD66wuRuHn7MQd/OLEz7hpxLXa18+p+gENgFDJhIzEKQbS99hqve8vJUBHKMDoQcwc2qAMx9CtCAeH6JwyEc/W/9U8gnPXvCeEg9MKRG44cTaFJwIdMWMzK+GzrgBQ9NS/JBgJBJcBZU+d05zBzNgF99QMIYK4/BHjKlIURZeEH39TBvIk4k8BbnGx0NRjPgtCd2RqUdt8dm3zhLwLsCy3JKwQCk0CPtVmxhqWGDdy4/a7suYvO6XSowqz29K3+p+GR247dUloG0E/M6icQfiLD+BGk1lchrHDHb8bubO7W9SzI6q60EJvcy2D0Yla9ANLCrNeiT/PNH97AZHwKS33CSn28baCsI/vGr/7cQSXAmTNyJwPcm5WZQoalI9ks84cA14cnY0bOYGL8iw26K21U0mJfoIsA+0JL8gqBwCfgHNznDiL+t7unW2I6/m3A/Tc9X3pB+v7Ab8ERD4/sxlYDyMQABgbgyMtbUXaC8TEIHxPh46L+aTUXyIMFQoD4GVQCXM3M7faiugLMTBnZucl05GxfLwYOGswvl0eWjU8fMaLunZXH6YiM6Tk3E2EmESenjBq21Jc+EwH2hZbkFQLBQcAa3PspEKVXe0uEcmLjKsrb8EVwtMCzl71Xp59gWeGXwzQuY8blQM0LK+ptG0Mvz30Mg1ZA8YriAWk/BzOH5vY95AS4+j5gZn6WDHoBTPphmkHMs1PuG/aoN4DT05c6IrqV/JaAbABr21a1G+7pGsPj2RIB9oa05BECwUdADYlbwMD1x0QY+JzK+SpatsmnL/iB3PLu+Zm9DBOXMKtLCHQJgHO885c3EKiAQZ8R8XIuj/iu+KJHyr0r2/pyhZQAp0/LaRdp4kMwilNHJyVVH0rPnJ47gcHDLWVdOn7MHfWeg8vIzr2amPXUdhSAA0yYUoE2E9NHXe/zFn0R4Nb3YZIWtw4CPKRXP4a5hIHuv7aY/mHmbfxLqBKIzZ94PkzSd6IPAeN839rJGwD6jgnfGUzfwbK+K0p8/DvfbIRm7pASYNdOZja+INDTKaOTXqrusszsnDvBeJGIbz3eVHL6a69FRjmjTmKlDAb10rPZ+lwfKQxNuT+55jmEBp4HEeDQ/MBIq4SAJsBD4+5WjH+50zAIv6eFhW+EOqGmibEbHUYRCEXMKCIDW1xBQ0gVkaKiCoejqCU2rzV334WUAGdlzxvETO8AqBna7QjVQ0x0i14XJuaX3UD/o76NXFkvvxXLTmspiP4vdXTSWF86RwTYF1qSVwgEHwFrSJ+/A/yQm+c7LeJrwhduWhN8rWmcxy4xNoyBBE5gIAFAv8ZZ8lCKcRiEjfoIFwiFDC40yNzoNGhLpFG1tfCcxxsVEtRv/vnBUEgJcPUImInGp41KmuWJj56mbutQ3arfc5jGnkdGJpd6yuu+2WvYtZfuYeZjmy+8Yc/Ma4joPG/ySh4hIASCiwBVVaLb3x9CxM/fHHP88BkDsOOhFwDj2Gml4GpUE73dqw7jv85d+MG5C4XOfSi09mCzZU9MDxOEaLMtYoy26GF0QE+zA3o6OqCn0RG9HB0QDv/3gWVZg06N67msiZiOFQ8pAT62Bky0LvXe20Y2NTD55Jdz4iwLy5j5tdsGX+QTdNM0l1qWehjgVvNt2F8PpdgRAsFCoMvb08/q+PG8SVCqbbXPVSfFzS964vVpwdIGu/08YFSaCw6tj/ueS+J2OA/F7eHDceXsPLGCq7oq4Bg3f/sRTubOtkbYlvYqvLiz2baoF7UvOje8a9GV4XG/RlRpRKUiwLNyOlc68bGnc8DVu6AJmO1kNTXMQLli6kdkxJc7+bn0MckHazPPmD6nt0GOiQx8YJDlOk7gtgZ8EilcLWvAjXhSpYgQaAUErMG97wWRPjFxLDFjpOODwldaQfOb1MTOy9M7tAsPj2XmnkwUC/1iV0xt/e/eYMThSNAlf6ZKAHpPz09E+K9i/hFsrg+zaNOmgY81SZx9dTKkRsDVjc/KnncTK5oIwukA9HVipQyeG1XZ/hFPx4myXnmnPVdVTAHjWh1Y/WgZLdRLWZl/Sbv/1o2+gpU1YF+JSX4hELwEnEPiphLwgFsL9homrqH3ClcEb6sCw/Mey7NijTArTpERR8RxAPUAcw8A1a9oP3r6ixZnAv/IwCYCb1Ls2GSXOAelAPsRtm2mRIBtQyuGhUDAEeCkfuF8sHwRQwexOJKI8Nl2s2Jw93e3+XyMMeAaGMAOdc9PbwtHxOmmotOZ+HRmPoOYTj86APPXFHcVgA2GAxdtOTdtj79wiAD7i2QtOyLANoEVs0IgQAnwtX0HKEstOjqLdtRLnm7mbbo/QF0Oebe6rZ3c1QHn2eREPy3ITHQ6KXUGiPQ0t89JqYoof17dKALscxd4V0AE2DtOkksIhBIB5+DefyCi12q1aayZV/hsKLUzFNpy8trJcVVW1TnExtlEfDYYZzQ0ai7+ua8DycmWv9ovAuwvkjICtomkmBUCwUXAGhKnxfav7l4z8D+OvMIagTuCq1Wty9ueayecDcs4B8xnK6KzCXwOM/ZsHTBOX1zhtyQC7DeUNQ3JCNgmsGJWCAQBATWkz0IGD3FztdJQ6kJatLkgCNwXF5uJgAiwTaBFgG0CK2aFQBAQ4MG9eyuiJQBOcXO32MwrbNTaYxA0WVxsBAER4EZA86aICLA3lCSPEAhdAnztyYOUMnS8ArdEBWbeRr9OY4YuwdBvmQiwTX0sAmwTWDErBIKIgHNInz8SuFZADn7VzNv0pyBqhrhqEwERYJvAigDbBFbMCoEgI2ANiXsawBM13GZONz/Y9Lcga4q462cCIsB+BlptTgTYJrBiVggEIQHn0Lg3iHGXiHAQdp6NLosA2wRXBNgmsGJWCAQpATUkbql7pCxXM2QkHKS96R+3RYD9w7GOFRFgm8CKWSEQxAREhIO482xwXQTYBqjapAiwTWDFrBAIcgIiwkHegX50XwTYjzDdTYkA2wRWzAqBECDgUYSB1828wj+EQPOkCV4SEAH2EpSv2USAfSUm+YVA6yLgSYQJyN+6t+q3Pb8qLm9dNFpna0WAbep3EWCbwIpZIRBCBJxD4hYRcHWtJpVbUBeH521eHUJNlaZ4ICACbNNjIQJsE1gxKwRCjIA1uPdEEKXVbhYz3+n4YNOcEGuuNMeNgAiwTY+DCLBNYMWsEAhBAs6hfW4l5vl1m0ZPm3kbnwrBJkuTAIgA2/QYiADbBFbMCoEQJVB19ckXGabxRZ3mMXIMy/kwLSnaFqJNb7XNEgG2qetFgG0CK2aFQAgT4Gv6nsKGepuBc2o18xsD+F/KK/QwSg5hICHeNBFgmzpYBNgmsGJWCIQ4Ab6yT0cO55eZkVS7qQx+1QlrYmRe0YYQx+Bz8/QVkCA6DcBpCjgJoCgwR8HgKGKKAqBfhxi8G6DdYNptEO+2iEpZqd3K5B3h4O30/pY9PlfeyAIiwI0E11AxEeCGCMn7QkAIHI+ANTRuGhj3e5iS3gYDE82FhdNaK0G+HA6rbe9rielaAi5g4HQA4X7iUQlgBwM7wNgF8B4i7AWMA4bj8N/o3W1lfqpH1oD9BbK2HRFgu8iKXSHQeghYg3s/BaKxR0dvNRrOwHvMamLYB5u/ai1EeGif6xTz7QCGAOjc3O02HBVRIsDNTb0R9YkANwKaFBECQqAOgcqhvc8zGGMJdKcHPE6AJhowJlLezxWhik8LLzPfy8D1LdlGEeCWpO9D3SLAPsCSrEJACDRIwDk43d/eNAAAIABJREFULgmkhRiJtTMzYQXAEx0LN73ToKEgyuCD8JYQsI4J30PROgX1PRvGwTDFB+CoOojD4QfRaeNB7OnTrsKkmAjDigYZ0RYQQ+BoxehKQFfon0RdAe4K/f9a09oiwEHy8IgAB0lHiZtCIIgI8IABYaprqZ6S1q8TartOwCIFfs2Rt2leEDWrjqs8OO50RfwYQH+spx3FRPiKGZ8ZysijRRt+tqO9fH33tqCI9lDUAVVWe4RX/VemoO0g7WebIsB+BirmhIAQOEaAh/Tqp8gxFsweL28g4HMFes2Rt/HVYMNmDen9GIHGMhBdV5l5FYCZ5gebZgZbuzz5K7ugbepFEWCbwIpZISAEjhFwDul9E/T6MNFF9fyBX03Aq7DKXqPFOw4FMjoeHHcDEx5j4OJQF97q9okA2/REigDbBFbMCgEhUIeAc2jcSDBGEnB+PXh+AvjVMst8rf3iDTsDCWHlNXG/MQ08AuD3HvzaC3CmmbcpK5B89pcvIsD+IlnLjgiwTWDFrBAQAvUScA7u/T+GQX9ixqWeM/FWwJivFN4LW7Txw5ZEuefy3id0aENaeP8KoG1tX5jwpmmZmbTo53Ut6aeddYsA20RXBNgmsGJWCAiBBgnw0D53MKuRDLriOJm/AfCeYvVec54l5qR+4epQ2Qhi40EG9/Pg32oGZwX7RrIGO0kuY/AGUePyiAA3jpuUEgJCwH8EnEPibjOAkQxcczyrDHxFRO86gfciFm781n8e/GqJr4ntrIywEQQewaCzPNRxAMBko13Vs5RbXG6HD4FmU0bANvWICLBNYMWsEBACPhNwDu19I5j0GvF1DRVmYDEBSxRhrcOs+KIpx254yCkRYHWJgroE5DpS1Kue+v/lJHrWLvFvqM0t9b4IsE3kRYBtAitmhYAQaDQBHtr7PMV0C8C3wPMo1JPt1QB+AmMLDGw2QJuheAuctBltDlehok0XmM5oJxnRDsVdFFE0mLuQQZeAcQkDkfU5zMxfmoTJlLfp/xrdqCAuKAJsU+eJANsEVswKASHgFwJHR8W3HB0VN2tcZQIWKOa5jg82zfFLY4LUiAiwTR0nAmwTWDErBISAXwnotVnLCB9CYH3BgZ2XHOwEaI5Bag4t3PS1XxsRpMZEgG3qOBFgm8CKWSEgBGwjoMUYjvDLleJ4AvdnUH+47tZtdNIhIt9hxqcHDvOnnZZt2ttoSyFYUATYpk4VAbYJrJgVAkKgWQnwkFM6wKjqAZg9LEvFElEPgHswKNYAORhqD0ClAFw/mdUeEJVahlEY8f6G75rV2SCrTATYpg4TAbYJrJgVAkJACIQIARFgmzpSBNgmsGJWCAgBIRAiBESAbepIEWCbwIpZISAEhECIEBABtqkjRYBtAitmhYAQEAIhQkAE2KaOFAG2CayYFQJCQAiECAERYJs6UgTYJrBiVggIASEQIgREgG3qSBFgm8CKWSEgBIRAiBAQAbapI0WAbQIrZoWAEBACIUJABNimjhQBtgmsmBUCQkAIhAgBEWCbOlIE2CawYlYICAEhECIERIBt6kgRYJvAilkhIASEQIgQEAG2qSNFgG0CK2aFgBAQAiFCQATYpo4UAbYJrJgVAkJACIQIARFgmzpSBNgmsGJWCAgBIRAiBESAbepIEWCbwIpZISAEhECIEBABtqkjRYBtAitmhYAQEAIhQkAE2KaOFAG2CayYFQJCQAiECAERYJs6UgTYJrBiVggIASEQIgREgG3qSBFgm8CKWSEgBIRAiBAIPgFmpqyZ8x9i5mcAzEodnfwXf/ZF5szci6D4OQDnAYgEsBqEQamjkvf5Uo8IsC+0JK8QEAJCoPURCCoBzpo6pzuHmbMJ6MtAOIC5/hTgrOk5dzNhGoBFBoxxZdu7FIZH7+k4bszNpSBiXx4PEWBfaEleISAEhEDrIxBUApw5I3cywL1ZmSlkWG8DWOYvAc6YPqc3kbkU4HdTRyU/5Kvg1n50RIBb34dJWiwEhIAQ8IVAUAlwdcOen5XTudKJjz0KMDNlZOcmE5AJoBcDBw3ml8sjy8anjxhxuD44mdPn3QOiZ0xlXDX2/tu+8QWip7wiwE0lKOWFgBAQAqFNIOQEOGN67nAizmbmZ8mgF8B0OcAziHl2yn3DHq1XgGfkvAbgzMMWrkwfk3ywqd0uAtxUglJeCAgBIRDaBEJKgNOn5bSLNPEhGMWpo5OSqqeRM6fnTmDwcEtZl44fc0eRpy7NnJHzAYAwYl6tiO4hoAMYJSBMSB2VNMXXKWkR4ND+4EjrhIAQEAJNJRBSAjwpe25fxcYXBHo6ZXTSS9VwMrNz7gTjRSK+NWXUsKXHEeDLmGmmA+aEQzs6lUZ0K7mLCM8y00Np9yXN9gW2CLAvtCSvEBACQqD1EQgpAc7KnjeImd4B0N5DVx5iolv0ujAxv+z2/j/0Rq6jI+A2bSvbXf3gg0MrXO8zU+aM3PeZYN1+7aX5zJzuyyPCzGuISB9nkiQEhIAQEAJBTsCyrEGnxvVc5q9mhJQAV4+AmWh82qikWZ4g6Wnqtg7Vrfo9h2nseWRkcmnWjJwcBjqkjk4e7F4uc0bO3wGcces1F+pNXV4n0zSXWpZ6GOA1XheSjEJACAgBIRDQBESA69kFfWwNmGhd6r23jfRl3TZzRu7vwZxKDvPqlHtuLdZPwJQpCyPKwg8uJmBHyujkZF+eCpmC9oWW5BUCQkAItD4CITUC1t1XvQuagNlOVlPDDJQrpn5ERny5k5+rb4ez62iThcVQqFCER02FUjZ4DEB3EmhYyuikj3x5PESAfaEleYWAEBACrY9AyAmw7sKs7Hk3saKJIJwOwABQyuC5UZXtHzm2vuuhr3WkLeUwpxNhCAATwBYCxqaMTp7v66MhAuwrMckvBISAEGhdBIJSgIOhi0SAg6GXxEchIASEQMsREAG2ib0IsE1gxawQEAJCIEQIiADb1JEiwDaBFbNCQAgIgRAhIAJsU0eKANsEVswKASEgBEKEgAiwTR0pAmwTWDErBISAEAgRAiLANnWkCLBNYMWsEBACQiBECIgA29SRIsA2gRWzQkAICIEQISACbFNHigDbBFbMCgEhIARChIAIsE0dKQJsE1gxKwSEgBAIEQIiwDZ1pAiwTWDFrBAQAkIgRAiIANvUkSLANoEVs0JACAiBECEQfALMTFkz5z/EzM8AmKXv8m1qX1RfYwjg2DWFtWwuqn1NYUN1igA3REjeFwJCQAi0bgJBJcD6sgQOM2cT0JeBcABz/SHA6elLHRHdtseaBukLGI4lxWgHGG8AtDx1dNK9vjwqIsC+0JK8QkAICIHWRyCoBDhzRu5kgHuzMlPIsN4GsMwfAlxft2fNyL2FwS+BcFvqqOTPfXk8RIB9oSV5hYAQEAKtj0BQCXB197ju7nXiY48CzEwZ2bnJBGQC6MXAQYP55fLIsvHpI0Yc9raLp0xZGFEWfvB9nb9tZbtrj3eNoSebIsDekpZ8QkAICIHWSSDkBDhjeu5wIs5m5mfJoBfAdDnAM4h5dsp9wx71tpszs3MuAWO+wTTysfuS3vO2XHU+EWBfiUl+ISAEhEDrIhBSApw+LaddpIkPwShOHZ2UBCLW3Zk5PXcCg4dbyrp0/Jg7irzp4swZuTPBfB6FR/wu5U83HvCmjHseEWBfiUl+ISAEhEDrIhBSAly9m5lAT6eMTnqpuiszs3PuBONFIr41ZdSwpQ118eSX5p9rGWoJM2em3Tfs/9s59zipiiuP/07dngcvFbOIRvMyJia7ySbZTT6fTeIDNEGJGiOhe0CML5DuwScjMN2IceIHmB7AF6/pFhHfMN0Iko1B3BhYH0l2sx83modm89mY1U2MkoAPZpgZ+tbZT925d+bS0z39miFp9/RffJiquqe+Vbd+VeecW3cUKi8u6HIISR0hIASEwP9vAu8pAW5Ldkxmph0AxuUY1k4mmmbiwsS8wff3u7ITucyJGcSXWBYmLbwq9Iop+8prr9/CzC2lTBdm/hkRfbaUOlJWCAgBISAE/joJ2LY9+WMf+cCe4bLuPSXA3gmYiZbEwsF7ckEyburRAd3/vW/AUvub5oT2eWVXtm87zkZmD4ie9X969JtXXptUOnQjvvyz0utJDSEgBISAEPhrJCACnCcLuj8GTPTL6Nzpc7wYcCmD2JZIz2PwzYr0eYvCM54vpa6UFQJCQAgIASFQLIH31AnYdNrLgibg4QzrNTUKBzXT3xKpfziY4dtarg4dyAenbeOOcdzb8xSAV/1JXMXClHJCQAgIASEgBIol8J4TYNPxtmTHN1jTchBOBaAA7GPwljG945qG+p53RXv6fE38gGK6tJxPj4qFLuWEgBAQAkJACFSlAMuwCQEhIASEgBCodgIiwNU+gmK/EBACQkAIVCUBEeCqHDYxWggIASEgBKqdgAhwtY+g2C8EhIAQEAJVSUAEuCqHTYwWAkJACAiBaicgAlztIyj2CwEhIASEQFUSEAGuymETo4WAEBACQqDaCYgAV/sIiv1CQAgIASFQlQREgKty2MRoISAEhIAQqHYCIsDVPoJivxAQAkJACFQlARHgqhw2MVoICAEhIASqnYAIcLWPoNgvBISAEBACVUlABLgqh02MFgJCQAgIgWonIAJc7SMo9gsBISAEhEBVEhABrsphE6OFgBAQAkKg2gmIAFf7CIr9QkAICAEhUJUERICrctjEaCEgBISAEKh2AiLA1T6CYr8QEAJCQAhUJQER4KocNjFaCAgBISAEqp2ACHC1j6DYLwSEgBAQAlVJQAS4KodNjBYCQkAICIFqJyACXO0jKPYLASEgBIRAVRIQAS40bMwUT6avA+MmECYA2A/gzu4/Tlje0jI5k696y6ZN9aO6Ry/VRFcRcBQYf2DgplgkeD+I2KlXZtuFTC7m7613b/kCabURwN8BsJmxU2XsxuZrZ/6hhD7tBWFZNBxc3d8nAG2J1HQGVgL4oNvWL6EoEp0b/FExtlVSpnX9w+NJ1dwD4KtMND0WDj5ZqL0se3vB/BhzZl5s3iwz1rj9ntSxvRn8EMBnstp6Q5H+8qLwjP8u9Ixy/748ufUTivUK0x8A9WAY5msLzb/s8QXwLGtrTmzeN39rbGlp2R2om/jmpQRaAMKpAFSxbZfbF6/eiuSWj2qtbmXC+c67ARwC46dQiETDoZ/na98ZWwqsB9E3ANQCeJWAhc2R0NbsOu6YrgPwn9FI6NxKbS61fjyZ+jQ0ngDh50M9f9A6AXQTsMOuxbWLrwzt9Z6bNZ7mv19lIBoLB1P+d69UOwuVjydSdwK4PrscE10VCwfNe5bzV6y9bRt3jNOHumMEugLAcX3LImbHGkP3FbKtkr+b+T/qhDfnMdN8d51SAK2KRoILi5x/9Qy8Q0QbKVB7S/PsC98dVM9Z31N3AXQlE03LtRaJABcYxdb29CwiTjLzKkvxg8xqEgO3MWFZLBwyIpPzF0+kvmMmLgE3Euk9tqZvgWi+Al3RHAluM5XKbbuSidf33M0fJrJ2A/iNzbqJSI1TQBLAn7vrOqe2XHFFd67J1JZMb2bG6azoBgv287amMwkUh+LvRMMNZrFDazI9hZi3MPPqHk2rxqjAaFvZrWA+39LqqwvnTX+xUvvzviCJ1LkEmEXhbQDHM9HMQgLsjQEYa4hxn61wrALWMeO1nvrOBsPCE2AGb7aI+xd7W7Pd88bx/zvURqySvrat2fx+rrGM8L9EUMuIMvu9+QfgrmgkdEuu9pe3d3xZEX2XwTs1c9yUsUitAjDB4sDUhY3T3mxLpM9mcDuDNinN28jSGZtpOoGWmD1HvrYr6Y+pu3r19+u6ag88BOAoIo4T+NUMq+MUYxUI72e2J8caZ/4u+zlmocahnl0MHE3E15h6mtUsMK4B02XRecGdpo67oLcT6CyzsQTwyyMtwEZU63vGfB/AJwC8ONTzHYFjBAG+crx664dv4+hPa1ZGfN4c3Tv2vOuu+1pP27otn2RLPQmiJy1txTp1pqtO8QKznlhMsxY1Br9X6bgMsY7dyYzPWkrP9pfpyqg3Wq4OHchVr1h73ffqUTA+DqJYt83Oumh++doejn6aOdhZd2ADGBeCsLTOwsZ3rM6u+t4xddFwyKwdg35OndoDWwn4kCJ9+dF4++f79TFnAXQviB6PRoJzB83ZRHoaM68BoZaJZokAlzh67mLxpDkZRCPBoLfTjLenlwF8kYXAJLOYZTe7Yl3qeG3hX8G0NdoYvMn5u9kNJdJpEI4xL5b5r67aAyW3XWIXchaPJzoWAHStZWHSwqtCr5hC8WTqNDC2KqY5uV7o5Xdv+bjS6imAbopGgg94Dbcl0vMYHLE48BXDwiwoDJzNmcCkxddM+7OzKK5PncqEZ1jR4qF2zZX0zX2ZtxPRdtb6JRA9wETfGlKA+8bkcTMU/vF1FhClvqtA8w2LlRtSH7Ft7AEhFg2HHqnEzlLr3n57alTT/GC3/5QTT6Q2OadxwuRcC4a7qH+JauvO9nbm/ZsI5vtjjQ135LSjzyOzC4A+0qLVajZPjAdY0SW5xszZ2GneBIWGaDj0rGe/e0L7lCdW8faOq0B0MWtrNil7vSl3xPuSTC0kxiyAXwBoYr7nD3hW6NloJHhN1jv1bc+70ppMzyHNy4lxevO80K9NueVrt72PApk9BDwVjYRuKHVeFVu+NZH6ZwUcbI6EQkXXKdJe95AyG4SpQ3k+in1useXcTfcaDb5kcaTBbJQK/hyvDavnCHRrcyTozCtn3Uyk1wJ8Wm0AZzXNCe3z/n9pe+rEAGEXQDuNVjDRPBHggpgPL+AuvM8wY4nfJdKW7JjMmh4ixZc0hxvMSfKwX76/t7anLifCUsvC6aaCbaPktkvsQs7i5qUyf4hFQhf0T6Rk6mgwdgP0VC43jHuyfTBb1BxxVdjJRBEzwVrbO+YDdH0ggMmHibtGByu6otCJdFj613cKH2Rrdts+1/KewxaxASH6lfl/9+Xble8lGg6bS2nDFZ1J2S/9wKKQesL8O3vhdxeLU/IJgrfhNK41/9woxbZyy7a2py4iwt1EHMr1TjkixLw02+XvCDewXpH+anYoIJ7IzaFcG4up53oftmhwWIGmmFNwAd6Pg/HWoA0+8Xne+K5oT5+vie8BYbq3+TBrUyaD3QReFm1s2FCMbeWUcRm+XIrIF2Ovb/Px77lOj+XYWlQdb9NNqPU2bcXUW9m+7TgbmT0AbR90qAJGRyPB8/yhRddbeJQNvcgi9ZgIcDGUs8rkEx1vN8RES3Kd6PIuFj5hMI/KJRKF2i6jG4dVySs6zm4u/4K1PJH6ogK2M6Mx1hja7hPu05jxOIhuNCyciUoZIwCjQZjD2onV3UvE26PhUNNIxqs8m/KNWza7lnWpsfUWfmBcvNFIyMSgnJ9xY3Jvz1Mg7DOLp9v3NBNdeSQ2EEONsSeSBLyR71TSlkilGJg4unfsFOPCdNob8MCckku4+8bt0BIwzSDFDblEsNK5l6t+Xyx67xnUFwJ5YfShsbP6bfZViCdTF4NxO6DPiUZmvDCw2UhfCvBqJgplj82RFuABNzn/RzQcuj6eTBtPQ14BNn2Ir09PheKHATxFljWfbX05mK/zu9WNS7uue0wHAZ9nQhNBvwyoTf4wyYiMzcD78ZNSBLgYe+OJLZ8B1C4Qmo6kV8nzTjLz5lhjQ0sp3OLJjqvB1Arwxoytb6+xrCWacY6GPv+mxhm/6F9/2tPG+7GMFC5Q0F2aVd7Nu8SAhxgBEeABOL4Y3FgvBrJPjz+dCO0ATmGisLcZ6UuWqTEv1xf64nB0R/cf/yY2UrHS7CEsVoCdBdCN1TNzU0991yNjMmNOsG2YeOnXzaJoBNhtz8R+AwBGGRctGL9m8M2xSGjbkdhU9AtOn4u1jYlm5NsM+HML+uPwRlxBcwD8l1+AXZE6p0+k8VNNuH5xJPTjUhamcsq6TE3MbwyAd5mwugejlreEL+jK1Z4/b8GyEO4MdL4+qntMkAltAMbmSrg74gLc3rGKiSZ7cXbXUzGkAJu+tranJxHxYwCOBrAPmi7xYtoei2QyWbNfj98Mwjfd/9vWXdc5K2e+RjkDkqOOb7P+MScB0E3UY+J7VE19a87EI7edQvZ67yjAKwG61EsGzU4WHKau9DfTf8BhThDRGQBOMykSJleAlZ4dmzvjp0M9sy2Rms2AcUHXMuN/lNZTm6+e8ZJXxw23fQ+K7zR5MYW8ZyLAIsD9BAotWG5SkEkQmeRNWpM5CPAKZkSNm9511XyPFeoAWqgYZ2lwIwE/7K7rnDmSC0b/DrRIF7Qpb05g9RP/9B12EnucbPW9IF4B0FQGuhxXLDO13bPtRAW7xtbYB1InQduLAAox05xYY9CcYEb855zEGVtBnBrSm2DsTaavZEarydz3sjXB+hiAPuuPHS/b8MjEGq3Gsq0CrNAAYAGI26PhhuaR7JA5JZnNDmutGPRBdk4WmEAaX/PinNnPdzKLGQ8C+LSbYPUsMbYxYQkRz8w+tReaz8PZPzep7T5omuuJZzECHG/vOAdEDwP8OBHuY00LQTDJjQu9WKOb1GUSID8HRQuJ+QMAFoHxqoXA+bnyUIarb0aEM7YenzlU+5ZVx6OgM9OYqYWAJ5vDwZm5Np/F2Ovb1L5uvGo9b0x4OjBx78QAYRMBY1FTd85QAl9u/zwBBsMmIHqwvjNdd7B2FFm1q8A8idk+O1cSoHmem++yDEzrNennFNGtYJwM5pnRxoZdrndqCzOUl8ApAlzuSBngJtbL9AgTXeY/bRRyE7ux3lZF+jR/XMp/MlPQh8ppu4LuOFXj/bFePJ3tVipnwXJjcPd5C2A8kb4b4H/ykrKcHf761D+Swg6AEtFIcGmlfShUv5QTcK62BhJc6Il8nyUc6XjpsvYtn7JIPc7gZ3rquuaUvJFx49oM9AwV321NpGPEfI0VwGleDL8Q7+H4e9uGR0/ijL0bRI8N9SlI9rOcRZH5plz2ljOfy+mLG3YxyTZP+zdGhQS4P65I/APjsnbErG+czKcxzZrU1xeHp/+byasgohv9yUpmM6xrrF3EeDHaGJpVjt3l1nGSOJnm55sjxdjrvqNmUzHHH9Jy//9+Ir54JMIg/QIMXhWNNBhPl/Nzkkxttdv5VDTHJ1Ar12/9e5v0ThBWRCOhuwY273tXg3BOhnFGQPE3wNRks77Qc0mLAJc7ywAMmYTFtJmBy2ORkJPw4v8VSMKKk8aZqga9eZOwhmi7gu70Vy2QhPUjf0Zmoec5GeHE05WNMwN16HW/lz08qalAfLnQM0r9e6UC7GSEa2xjIOxfHLLtcJOaPt9t4ysj+dmEK747zCct5XoR+jO5wWv8C092n/LlL5Q6BqWWHyo3IW9bA3HtCYfFu90KR0qAs9zpOc3N9d1ssSGufP0olIxX6hgUW97NWN+oCdNzhSuKsbc7g1MVMCivopBgFWtjvnJL123+gKWsZ6BoqT9/p/8rAaK15eb1EHMTgL5wTu7fC9n5F+KCHoKWe8rJmaXI4Fm2tk9fcvXM15xd693po7xPQobMmCOcZBbsY+2xh7pqDxRuu9IZl6N+3kxlxg4QrvWSIsxpOTo3+E6+GKcrDOb7y0fNadp3un7Bn9RUTOLQcHZzKAE27rGj9o+hpqbQwVzP7E8gIXwoX5axqeclahHhd6V8olFqP90scyO+L+UV36z5N+gZfRcC3A7QdLL1FH/MatCmoj297LC5XarBZZb3NgjMvMlLjik0/9wEpocIdLP/0xDPhCMlwH53ur/7GtZi1vxR8w2t992s+azsnfGdbDwYroctxYy5hyU2ZiUomQ2zCY9kbzLcz9E+OdIbwEJzJPudKsbeUfV1ZBIdmWh7LBI04Qfn52bDt2vgohHJRXA3bazQFZsbvKz/09LspLCsd8r1aq4E9Ff8SYB+e9nK/NaEc/y8THhFa9qkgJsRsHY3z5n2e/96KgJcYMFYnuj4mgI9ZC6W8F/E4b8IIZ5ILwG4xXWnODe4xBMpc3vMtwlY5F3EQUQLmCnsxQyLabvM9WzIaq7LzGT//tF/EQcBB7zYS2syHSQ22Zl0l+cSNFnDNbWZMYd6A52jLJrCzG0gvGtx4FwvDuUlNQG4pdvGRucijr4EoIuh6VvZySUj0b98AuxmPe80cRvPfebciHPivuMPBt75U133uE8CuoUIZ0LTTM/W1mT6Rmg9ToO31igcZA6M16xvJuCLmnDhiCwUxgMzkFHeCaUiijOHXZDiLeqD5p+JAa/dcsLB2rFvjeaeExl6AQOzQNzsuzDlRmJ9EsF62LngYyAGbGKMyebGhgUjMjbtmz+sKLCcgScU2c+ZZ/hiwCeQxhQTA841/8wpxbPpUIZmMPgWZvzEi7cNEoq/wGdIfhuyXdDut6FPOxfFECZToE57l4sA3Die3vqxcxGHVubyhlHee+W/LMZC4A7nIg6LryZQFMRLvDEd7vGK353+EhizAd6koF8/LE8AWBWNhG7N9U4Va6/7zfYKBsfNBTc2rI+S5nUg/GJ079gZubLhh6OPbry+A+BHSNM65/IdcxGMQl2thSnme97sd8qXBPgKCNePx/6XnSRUIMnAr/LNwUInehHgIkbUvdbuNnNlmUloUcwbDtZ3LfHicG3JjuvMmsdEl8bCwbTTpHfNJGBuKxrvXvOX79rGvG0XYV5ZRVrXP3oyKdtcRWkyAc2NQYddVRhPps4DYzNAK7y4rbsLNHWcawtzZUM6SU3H770OgLnSzblazmQMk+LFzeEGk+k54r98AuyexL9rsrZNzGZJY+j3zskrg2fNLUwAjMD9iya1aHF4+sueoe5GyVwH+XEANW655zSpa/zlhrtjhVybnlsze/75PBGfc655BJ6Hoib/VaCmTwRqI+AUN8NVm+sNQbwqOjdkrnvsuy51mH+O5+BQz2owzgPhfc5cMhs/YDdr6wbvqsxc8y+eSK8E2Gx/+v25AAABiUlEQVQMNAG/N7YefP249fmy64/UCTgfomwB9m183+62MdWELZbfm5pg9WINA+ZyHnN6cuagn4VZS1qT6RAxloJwsnme6T8Tt43kWC1d++iHLMteTQRzq5ixzWT//9YkvXlXYOZ6p4q21/Qrkb6MgGX971/WNbDDPP36m3NF2NzeZzK8B61/udZ091rYtQC+bN4ZJ7kR/BjrzA3etbXZ9ooAj9QISrtCQAgIASEgBCogICfgCuBJVSEgBISAEBAC5RIQAS6XnNQTAkJACAgBIVABARHgCuBJVSEgBISAEBAC5RIQAS6XnNQTAkJACAgBIVABARHgCuBJVSEgBISAEBAC5RIQAS6XnNQTAkJACAgBIVABARHgCuBJVSEgBISAEBAC5RIQAS6XnNQTAkJACAgBIVABARHgCuBJVSEgBISAEBAC5RIQAS6XnNQTAkJACAgBIVABARHgCuBJVSEgBISAEBAC5RIQAS6XnNQTAkJACAgBIVABARHgCuBJVSEgBISAEBAC5RL4P2RZBMvXIvi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84" name="Picture 2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00210" y="3297461"/>
            <a:ext cx="1958638" cy="1232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11281" name="AutoShape 17" descr="data:image/png;base64,iVBORw0KGgoAAAANSUhEUgAAAeAAAAD6CAYAAAB57pTcAAAgAElEQVR4XuydC1yUVfrHf8/7DhfFSypoKZpoV7tsIth9y7aL2v0CVtb+111Ly7a2NgPMiu2fAtplVzPFrLYtVwVr/1lJaqXdTRG1srZMUUFTUbyDwLzn+X/OKDbAIDMwL8wMz/l85oMy5zznOd/zDr85t+cQAjhlzsy9CIqfBxAPwCRgq2I8mTY66XUQsR2uZ7z0Vh8i6w0Q+hqkLn5s1O0b7KhHbAoBISAEhEDrJkCB2vyMl3IGkIF3QPyepfjFMAPllqK7iehRZhqVdl/SbL/6zkxZ2bl/ZGASE4qJ0U0E2K+ExZgQEAJCQAi4EQhYAdY+pk/LaZc+Jvlgtb9TpiyMKAs/uJiB/Wmjk6/3tSezXnmnvaqsvMFwOpem/PmObe7ls17KOZ0JbxBhkiI6gZifEQH2lbDkFwJCQAgIAW8JBLQAe2pE5oycD/TvU0cnD3a9z0wZ2bnJBGQC6MXAQYP55fLIsvHpI0YcdrcxKXtuX8XGIia6P21U0uL6IGVk544UAfb2EZJ8QkAICAEh0BgCQSXAk6blnKhMfMLMc9LuG5auG5wxPXc4EWcz87Nk0AtguhzgGcQ8O+W+YY+KADfmsZAyQkAICAEhYDeBoBLgrOnznmWiYWSpq1PG3P6DnqKONPEhGMWpo5OSqjdmZU7PncDg4ZayLh0/5o6iaogyArb7cRL7QkAICAEh4C2BoBHgzOycO8GYAuKnUkcNm6YbeFRQvyDQ0ymjk16qbvTRvC8S8a0KRhgxvw0gyhMUJronbVTSLPf3ZAra28dH8gkBISAEhEBjCQS+AB/ZnTyDQfeAOT91dNL51SPdrOx5g5jpHQDtPQA4xES3uK/1ejMCdh1DMpyLwRRHBl+ZMmrY0sbClXJCQAgIASEgBOojENACnDV1TneEm3nMOBuMwyC8nDo6+S+1ppS/YKLxtUexnhp8XAF2O4YEQhkUursLcGHRL08xs2vd2dvEzGuI6Dxv80s+ISAEhIAQCFwClmUNOjWu5zJ/eRjQApw5I3ceoG4gNt5k4kQAy9wF+NgaMNG61HtvG9lQcI7JL88/12nxYkA9nDZ62Bx3iDWOIYGuJ+a73AV4fWHR5b5AN01zqWWphwFe40s5ySsEhIAQEAKBS6BVCPCE6XPPNsnIY/AnETD/XkXqX8z42iD1DBmGOuQ49Is+ZjRhxvy7TKhZAFUCHMVAGYE/hIHvDldRlvs5Yi3AlqUWM7iOALt3d8aM3NdrC7Cvj8PGLdvY39+WfPVB8gsBISAEhEDgEgjYEfDRjVAv14Pu2Pru0WNIs8B8EESdARgAFAHftKlsd8GDDw6tqLbhzRqwzisCHLgPrHgWAARWltSdDaoK/wYXdSwNAO/EBSEQNAQCVoDdCT4/K6dzpRMf1zsFHYDHkGQEHDSfAXHUGwKrdpwLNv8E5t8DOKGeInq5ZRkY+SDkIzHmR29MSx4h0FoJBLUAB/IxJBHg1vqRCrF2rywdAqiRAN/SiJa9CSdNxIXRPzSirBQRAiFPIKgF2I5jSK4paA+hKGUXdMh/FqSBbgQKqgivlxl497Be0Wl86mQwxkQp/LGtarwRKSkEAoSAv/f1BLUAV4+A/XIMya2DPQmw7IIOkE+AuGE7gWv3RYz6qYpur6+iria+6Ea83v39bYrO2cN0jmIO91Sui8Erb4h0vjmurfWN7Q2QCoSAjQRaxS5od34NrgF7eQzJ601YfriMQaagG/kJWFoYiQ5RiWBKBHsIsKJwAGQsxyHrGwzqeuymrEbWJsXcCXy17Uw4HM8BNMQDmDwQ5QGVc5DQfZdHcOs5Agd2XwKLLwEwDoAnMX4EiTEvCHghIASAoB4B6w6svoyBgNlOVlP1vcGKqR+REV/u5OfcjyEd7zpC94fBH6EoRYC9/Hh9vT0ODsdlUEgAql9sell6JYBVIKwFaDUSor/2spxkq01g5c7bAHpO3yhW661tIHoGCdHTfYL21fbz4TDTANzoodwrSIwZ6ZM9ySwEQpBA0Auw7pOs7Hk3saKJIJx+9BhSKYPnRlW2f8T9GJK3/ScC7C2pJuRbsesWGLgFSt0KosgmWPq1KGsxpkVgXoyBMZ/4xWZrMLKy5Cl9/XbdptIbIOtvSOi2odEYVpaMOjoarinszIswsOuRK0UlCYFWSiAoBDgY+0ZGwB56beXO/gBuBUjvqD3T5n5dB2ARlFqM87stsrmu4DSfv60X2DXlfFudBjDGYmDMs35pWP6uM8D4J8Dn17DH+AgDY670Sx1iRAgEIQERYJs6TQTYDWz+jqvBxgMArm8A914wfw+i7+AazeKnOvkN9IDiCwDSf8x1eFIvEq0DOBemkYv4Lt97USD0s6zcOQREz4FrfxHib2DxWFzQbbHfIazcuRigq2rZzUNizFC/1yUGhUAQEBABtqmTRIABLN9+AUzHGIDvqhcz8xow5oKgpyR9i5v9dXEXGOEDARoIwpVg6M0/DSTKBalcJHTNbShnyL6/csdYwJhUt330L1jWY7ig2w7b2u55unsBEmM8rRXb5oYYFgKBQEAE2KZeaNUCvGrXmWD1AJjurx8vzQdoLhK7vOW3LijY3Q+KrwSzntbUrzb12+aNAC0B1BJYjiW4oMt+v/kRqIZW7rgKMMcCXGsUymUgIxUJ0VObxXWPIkzzkRid1Cz1SyVCIEAIiADb1BGtUoC/3NUDDvUAiMbUc0fzDoD+CTbnYmAn30a7vvZTfslJYNIifD3Ax//DTiiBwhKAl8BBixEfs83X6gI6/4rdPUH8GMB6GaB2+gSmkYb4Ll81axs8j4TnIDHmzmb1QyoTAi1IQATYJvitToBX7LgfZKR4OMaiCeu7nF+EUfUi4rtvtgl5/Wb1yNhSSQAlAXxWA/WXA1qMaTEqK9/DxS3gr78A6c1PwP+A+Q8ATqxjlvAcEJ2GBKryV5U+2fEkwkSvIyFa+ytJCIQ8ARFgm7q4WoCv2PWvXUWJj39nUzUtb7Zg529hIbWe4A0A8yyYjqkY0DkwIiDl70yCMq4F8RUAeh4XIOMAgLlgmovzo/VlIMGR9G1FRMOOCm/dI16Ez8CcgcSueS3eIE8izJiFgTH3tLhv4oAQsJmACLBNgLUAj9m3cPq3VSX3KfCN2+LHLbCpqpYx65rixcMAxnp2gHLB6kUM7PppyzjYQK3MJvJ3XgEyB4FxRZ0jMrWLs+s2rrmoxFxcEqOFObDSqn2ngCtvAPPNANW3GU1f2TkRCdEZAeW8x5EwZiFBRDig+kmc8TsBEWC/Iz1iUAvwlbvf3FnJVleAPiqOTw2N845HhPdeEO4Fo7sHfDoAxvNIjAmuLxxHIjcNPjKSr3VetUYjaTOIc+G03sIFJy636fHxzqxLdKuGgFmHjvQUPtLdzkyAZyCx62rvjDdzLs/T0f9EQvSIZvZEqhMCzUZABNgm1DUFGHoqNqV4wDgPRz9scsDfZvO3tQWHjT2O8G52nSttrp20/m6fu70jYnw7CMPBiKm3KqLFUPwWosLn46xmuozeN9HVrs+EgZkYELPKTmR+se15Y9abSIy52y/2xYgQCDACIsA2dUgdAQZ2KtP47bbfpATfJeUrS/TNOI8B0JGs6ia9mcfA8yG3e1iP9hWGu4QYOO84j4re3T0fbH2MSmOJ36eoCw7EQFUkgfk6L0a62s2PQPQOKCwPAzr+bNMjbo9ZjyLMc5HY9Q57KhSrQqDlCAS+ADNT1sz5DzHzMwBmpY5O/otduDJmzk0kZbwCQO+UtZiRZzit+1L+fIfPx1K0AN+2Z/5HO61DvzvmL/PLxQPG3WuX/3636wodSVp467majnKhrBdwfrfmPcLi94Z6YXBliRYALcTXNpC7DMyfuc4YM97F+TF1o3kdz8Da7VGoDI8DKvuAjTiQcXGDx6i0PcLPAL0FrnobiSet8KJFgZtl5c4/AqQ/h78m5v/A4LFNiksduC0Wz1opgYAW4Kypc7pzmDmbgL585GqzuXYJcMb0Ob2JzKUA1lusHiEy2htANoDdhyMODUkfMeKwL8+IFuAXDyx/KKfix3/U+DsCvmhr/LjAF6wjIxEtvm09DHm/AqkXWmU0qRW7zwL4BkDdAKILvHgm9gNUBEIxmIsBFIHRDkAUiKNcP0H6Zycw4kDo6oVNd2V6yyW8bXe+hbPOqvStbADn1rvVmXJqebgBBo3FgOj/BLDn4poQ8JpAQAtw5ozcyQD3ZmWmkGG9DWBZUwT4eNcRZs6Y9yhAfzZNXD72nuRCTTAzO+cSMOYbTCMfuy/pPa+pHt2EZVnWoEF737zDtWnp1/RGcXza732x1ax583f0haLJILrZQ73boKebE2Keb1afArWy/NJLwNYNAPRL38TVHEkL+pGgIQhbgsQTNjZHpS1Sh2cR1q6kIzHmby3ik1QqBPxIIKAFuLqdz8/K6VzpdB0DqSvAzJSRnZtMQKYOAsHAQYP55fLIsvG1R62Tsuf2VWwsYqL700Yl1Qg2nzEj511dX9ro5GMXBmRm53QEY6nexZw6Oqme4zaee6P6HPDvSt88oAj57rlYqSu2JjyuR9uBlVbtuhmKJwPoW9cxngoz7DnEd2r+QBqBRcmzN/rsLXAZAP1Tv/yXGPkg+giglSiv/BS/PanEf8YD3FJ+ybVgvFQ3wAsvgVM9gQtPlDugA7wLxb36CQS9AGdMzx1OxNnM/CwZ9AKYLtfHLYh5dsp9wx51b3p9Anw8gc+ckfOBtpE6Otmnu0vdI2HFrs7Idh8FE5BbFJ+WHFAPZr13wmIBTIcW3sA8zxtQEI8641rHxe8A82IQnQbm08E4DQTzuO4SbQKr7wFa57oVCsY67HF+j2tOPBSIzWw2n/K3nwM2tQjXPt+suTyBxJgXms0XqUgI+JFAUAtw+rScdpEmPgSjOHV0UhKIWLPJnJ47gcHDLWVdOn7MHUXVvFpKgHutyhhQexQM0NDi+NSWj0RU/5SzXk8cj8QYPSKW5A8CmjVRd4DKUOUsB6MMbakMDqMM/WLKQKT8UU1I2sgv7Qi29GURHo4k0XwQnkBC9H9Dsu3SqJAlENQCfFRQvyDQ0ymjk/Q3ZFfKzM65E4wXifhWBSOMmPX6sd7oUicx0T0RJr9d3xS3P0bAulIPo+B3i+LT9Nphy6WVu+4Gq6dB1LuWE8tg8RO4oOvnLeec1CwEPBDI3/0Q2MoCKKLGu4RtYOMJJHZ5VbgJgWAhENQCnJU9bxAzvVPPzTuHmOgW97Xe+kbAv6714tPam7yqBXjYtZd+xczpvnQsM68hItf50Z+cuzFyb819XM93vAoJYZ6CSflSi+95SxTw94Mm5pQbdQrf19bCX9sr1H3H93qkhBCwg8DKKkLWARMFVXX/fCW1UXg4SuFE0zUZJkkI+JWA3lh7alzPZf4yGtQCXD0CZqLxaaOSZjUEpQmbsL689ZoL5jdk3/190zSXWpZ6GOBj1+7dve/dvxarfTqYgit1NaM+mtfhZn2+udnSQwfDL1tWYYwoY5zsXmk7YMPVkdYrWe2qAv+IVLPRkooClcBmmJH37nXcu9FZd7d+G0LRZWHq1akdKv32hzJQOYhfzU9ABPgo82NrwETrUu+9bWT1GnB9XXJcAZ4+72GAHnI4MKjWMaR3QPhz6qjkf/vS1XoT1vW7zH+ts1wj4HmA+q6LWmq2Cdukp8N/TSZfUPybcfbv5Fx7oCsqyh8H0YMe2jETVPU4Errv8qWNklcItDiBFTtHwKBMsIfz00RTAONJJHTe1+J+igNCwAOBoB4B6/ZU74ImYLaT1dQwA+WKqR+REV/u5OfSxyQfrG738c4BT57+dleLnB8C2O4eiIOAgwiLuCblTzf6dAOOFuBLdoV9tM3Su2F/TV2MJbvb0OYu1b8h5uyiAeNG2/Z0MhsoKH0QSmnhjatVz3aAH0diV1k3s60DxLDtBL7e8RuYZjqYb/JQVwHATyCx60Lb/ZAKhICPBIJegHV7s7Ln3cSKJoJcwRD08mUpg+dGVbZ/5MEHh1Z4yyTjpbf6kGHpEHi/1aEoAXzOyhyZdv+tPgc70AJ85s6wnRW1vplH0HbEGL+uBTMbVilfllqOvrOREPOLt756lW/Vrrug8CDAiXXy61jBih7HwC7rvLIFoPPy9A5twyIuIlInKBgnEFi/NqkqWrL1/HG7vbUj+YSALQRWlugwtTqC2wl17dNEFHZ5EsmkP9eShEBAEAgKAQ4IUj46oQX44l2OZb9Y+lxyzdTZ+Bht6VdNP6DOxT4MrACzPmv7CRS/h/O7rfWxyiPZV+zuCbaugEHD6g/c7xr1TvTWfs9VE64BGX9iIOk4ZT4A01Jl8pJt56UF5pV33jZY8gUvgRU7z4NhPOVxNMz4FISnkBgja8PB28Mh5bkIsE3d6R6IAyt3HrmvlehKMM6MpK2INn49AqwQiR3WzbBqnpTaCPBCEK0F42eE0XqcF721hrvr10dgX0wsuKonmH4HUr8D6MJ6m8SYDcua6m30oJ4Fmbcr8AMEXOw1JsZhBp4LMyKf3dT/4b1el5OMQUeAB/fuDRj9FPgsNrDdZPUdHFU/0rvbylq8MccdDUsoyxbvH3HARUAE2KYHoYYAu9exqmQAFC6NMd8bG4Htx84g7VcDsJ893/bnVrwchPVgOAHuCVD9d9XWbFcewFOR2NXrwB+xqzIeAEEHPmhUYuAHgDO2xo97o1EGpFBAEqi6Ju5SMvCoASQwUN8Zum8Y9D2x+q/BPJMWbfbv0oq3ZI43Ggb0KPhvMhr2Fqbks4OACLAdVN0uY6hvy3qPNROvI0Wu+NM6KbSt3K5uDVdcM75A09yjr8E8FQNjZvtiJ3Z1xlNgeDrz/BPAkwhmCaCimTkaoN+CjnNFH9OzxQNSfYqj7Yuvkrd5CPBVPburMPNRMD3sS40EbGPmmS0qxHo0TPQkmDt58F0udvClQyWvXwmIAPsV56/G6h0Bu9XXsyBjCQNXVv+qiju/sEPdqncm6ynrRgb0pxWuqWu9ltyIta7Yggx9SUTtussY+OvW+LQZnnCdtCrrTBNqBMh161PHOnkIi6EcY4sHjP3GJtxi1kYC1tC4MWDouOq1I6Z5XWuLC/Gq0nOhnE8CdKsHp2U07HVPSkZ/EhAB9idNN1veCHDsqgl3gYxfp2gZPyquiN+WkF6GL4vawBFxGQwjDor7gDgOoDgQxYE5DODtIPoFTNsBtR0wfoSz6n1ceNKmxjYptiDDU/igzZZSt/yS8HhBQ3Z7LM+KNSLUI8yoM0piYAeIU7b2H/d6Q3bk/cAhYA3u/RSIPEaAI2AjA58bRAss5ihiPoPIOIOZzwThDE+t0EKsCE85FhY2GDjHFgr5u+4D85MATqxjn3kcBnbNsKVeMSoEPBAQAbbpsfBGgHXVsQWZKwFO+NUNerA4PrXRa6+NbU7s6kw9XT3QvTwDq9q0j7r451Mf9Pooly7fI3/CtUTGEyCc78GfWaZST25OeLxF1gX7rUsP318eeToTRTFbe8OVYy8Ole3dNCj9cGPZhWo555C4qQQ8ULt9DLxrgidS3qbl9bWdB/dJVAbuB/MfPOehSWbexpQWYbey5HQQPQHm4XXqJ/oPgHFysUOL9Eyrq1QE2KYu91qA6252WlvcvyIelN5sN+PErpr4IojG1EBBWFfcP+3sxuI5Zf2UiIqDh55gxuMebPyXCU9u7Z+W21j73pTrtnZyVLjlvIEZFwE4jQmnUf3TqN8C9G+wuVCmygE1pPdHDLqiFudKgJ808zZlecNf56ka3Pty06D7meseYWPwf8wqYwR9uLFlIlWt3PlHgPRouEZYVhC2gmkcEqP/5W07JZ8QaAwBEeDGUPOijLcCHLMuvV1ERYQ+N3vKMbOEe4r7pzXLFF2PgszfE7j2tPC24vi0Hl40s8EsPfInDCLD0H/kPK1pTzEjVebmfv4bDZ+8dnKcZVnXHV1H12vpjUlfgrC42Oo8EQmjqhpjIJjLqCFxuQzc5t4GZlpqEj1BeRu+aEzbeHCfoRbxEwRcUKv8j1XKuC5y0YafG2O3yWXW7o1DZZWedtbn5msm5mkwHI9LKMsmUxYD9RAQAbbp0fBWgHX1PQsmjmfQ/7q58lVxfJoetdmaeub/b182HB8D6OVW0T4DfNGW+HHf+7Py4+ys3hauqmb9e9b73yRuKukGg88iRj8Gzjp6haSOsLWLgF0KtJvAu8C8SzG+drTBcvq/TXu7Lp/QLSzMuJEINwIY6ke/l7PBE7aeN67mNVZeVMC/69GlMiKie7hCRxjY53odxr4WG+154bPOYg2JmwngHvfsRMg1FhYme2mi3mx8ZZ+OKky9ANCI2pkM8IXHm9Juat0Nls8veQTARDBqH0MoAOFJJMS836ANySAEfCQgAuwjMG+z+yLAJxZMjHGAvnQfBRNwZ1F82hxv62tMvtjVGW+C4b4OZhH4lqL4cQsaY6+hMrErMy6HiafaH668PHHzDgzYsh2Jm7YjYfMOmNy4GfcdHaL2fdmne5v8k7uFF/Tshu9POhZm25M7+5jwLZi/JTIOQB+jIugCfcGof7qdeZrZhid4GqnrYBSWYVxEii9iQjwBJ+HI+djw+pWIV4FoFYjXKdAPYQsLlzTErjnet4b0yQS4xrqsv8TX3f/6NnYp5kFhH2xquShV+aWXgJ0ZAF1ShzdzJoyYJ5FArW5GpDmevdZaR/AJMDNlzZz/EDPra/xm1b6/t6kd6YoHTdYbIPQ1SF382KjbNzTGpi8CrO33KMgYTcD06roI+LAoPu2qxtTtTZna9ekyRPRAUf/Uad6U9zUPX9P3FJjW7yymKyvDzGsjqqw2vtrwJn+Fw8TqXt2wKrYrvukZc/Db7l0/Lu4U9SZb9PW2hNQt9dnoVTCxnwJuAOh6wLVmXDv9rM9GFz4+Y6MB8wIivsi1tkz1BqPwxl1XHgKWEegNtIt8k3K/r/S6oB8zWoN7TwRRmrtJO8S32n7AivDC9RGIOUGHadUj4trp86OjYX1UT5IQaDKBoBLgrKlzunOYOZuAvnxkhDHXbwKshT07948MTGJCMTG6NacA656sfS6YiG4q6p/6TpN7uZaBXmsyz1KMj8HctfotAv5VFJ/2P/6si6+LG6gsXEVMv2PiQb7Y3tKpA3a2b4PoQ+WIPliOdhVNGXjwBhB9BUVfKdNaYym1Y3/54R1dl5UcuynL3beeqzKGMfGjJ+0rS4jfsgPxRfq1E/rfdiYCfmDgzUOOipkd3t3WbFdDWoPjXgShxiY8O8W3mqFzaNzdxKiz0anFR8LawVW7boHC0wDrpZDa6WEkxvzdzmdBbLcOAkElwJkzcicD3JuVmUKGpe/VXeYvAc56Ked0JrxBhEmK6ARifqa5BTi2IHPI0SAarqfPrlFwbEHmWwDfcuwRZ/wXpnVl8Xnja8aabsRngAfHnasMupaYr2UvYkgfiAgv+vrkE8NWn9ztxI0xJ2BDtH51hNPUl1r9miKclkuMuxwoR1zpfpyztQTnbNuFs7eWNEWcDwK8gxk7DCIT4HYMag+g3dFX/dPI9bMpIVARwMX6ixwU76yRlagPAVceJ4yjzv4jgyY58jbafk2kNSROH3mrcdSoIfF1LZlYdBY50E8pnEWEfmDaywb2GOC9YOxh0F6Gcv1bMW+r7xy53iVtENUZUQaECOs7tCsrnwbUqDrdTTQDBw48jEFxcnytEX8npMgRAkElwNWd9vysnM6VTujNQ3UFmJkysnOTCcjUm4sYOGgwv1weWTY+fcQIrz4sGdm5I1tCgHX7YgsyZwH8p+q2MhkPb+2f4rdv2z0LMh9h8HPuHwAi4+ai/in/19gPxeGhfU4LU7iWyCW6Ne4/rsfmd2B+1wDNpQ8KXdGxYldnjARjMBEuYUa3hnxhYBMRvmfFC7LfXvbttat/PlkxDyBgAB+5TrKmgjdksBHvVzjMzeFVzi+JaJViXuUIj1hFC3706t5oHtL3YsXWlSC6q8YOeDc/iPGORcbksEbuPG6oSdbQuElg1AgTWp/4HvlyqIYApHeW/7pjv6FKjr1PVQxeAdDXgFpDHLa2+rhXQIuw9t91rSc/7eE+7WVgfhgDu67xGoNkFALun/FgpHE8Ac6YnjuciLOZ+Vky6AWwvg6QZxDz7JT7hulweg2mlhTgo2uRXwHUwfUNibCDYV5a3P+x9Q063kCGngWZv2XwhwDCqrMSkFEUnzbOF9s85JRYi60LyeALiekCBuq/genYNwnXxqNFFvGC8IWbvj5efT0LshIU4RKCqhHWkhU2w2H817KsDdvjx5Ucz4ZL4Ih/S4xLGawFOcqXNnrKuzq2K1b0OQkrTj4RX/c+CQciw7eB+c/FA8bp2ZhGJb6+e1s4I4ZbwF105IuDh0STDIueo8Ubao6mG1XjkULWkDgtKE+4m6gtvrGrJt4CopsYuJrQ8JciX91hwg4C5TMjp+Dpf26PrqhYVNtGQIyEtVPLd54K03gR4Ktr+bgdgJ6Snutr+yW/EAipEXD6tJx2kSY+BKM4dXRSEohcoRUzp+dOYPBwS1mXjh9zR1FD3d6SAqx983BkZ05xfNqdDfl9vPe756e3NYwILb7HxNJg9dHmtCk3IqJjm/IKq02bcI6Ek9tUGdyGFNoQoZt+gakbCN1Y4UQiPgOgvt74QsAXDF5sERY1JLre2GtKnsqr+w4wTb5UB11gqK76JikDiNE/Wa+FEywwHyKigwAdAvgQgEMMfGYo+hSG8VnPCSPuBYwptf1gose39k/1+n7l+trhvKb3jTAohTx8oSFCITFNwfkbp1A6GrdlHADfENdNVWIyCHd7Et/Ydc93RkXlcBAPB3uMZNaUbqi/LPOGYat+XD7pP5/WiU4VMCK8lB1ot+tFAHWnpCFXHNrzYIS21ZAS4EnZc/sqNr4g0NMpo5Nequ66zOycO8F4kYhvTRk1rMEdjC0twJ2Xp3doGxHxJdh1FtaV9B27W+PT6h3Bl+FeTNcAACAASURBVA+NOznSQi+LcDKR61zvyXwkwk8HAiJ3tm/bu9JhdoqsckKvp0ZWOhGmGv13vN5PBQEfadE1FC2iRYVrQ+3j03P1xJuYSe9WrxlLmPCmssIe3pbwaJM2T3ESTHUwTh8F0i/XLEgNoQRWEmMKfVD4pq9sq4bEXW0AkwGcW1t8e/3vyGcAGg4iLYD1BmFxxfQGvw3QN8TYpJg3hR+o3LS/DcLDIyI6k6U6k2F0JoM6Q6kuYOpMhNMBOgdgXe9xlwb0uv570+pOKASMCGtw+btSoI8l1U1zj05J61GxJCHQIIGQEuCs7HmDmEnvGtYbaWqnQ0ykNx71IuaX3d78R+2NXJ4EuLDol6eY2WNQ+vooM/MaIjqvwV7wkOGDig2YeODzGu/8rcNlGBTeG1RViYj1axD581pE/rTG9e+WSiqqA8pPj0fFqefhcL/zUXWie0yPlvLK3np/dO7CC4dW4PuqmrPgpzm64MGoRJwb1uASdoMOhhdvQIdFbyBqhecjwofPvhAHB16NsvjLwWHH3ytGlhPtP8pBp7fqnjDb0v8CpA+/ER9VFNbrU3ezAxLDTsJFEbG4MCy2Qd/ry1DFCoVqDzY49WsvNjpLkV9VNyR4r9J9+Oy5eXXMlIya4GpvIKT3Kww8dcBEqVXTm35hjPHtLFwQ7ulek0DwXHxoCgHLsgbVd8VsY+yGlABXj4CZaHzaqCSPoRz1NHVbhzr2F9JhGnseGZlc6g7PkwCvLyzy6ZNvmuZSy1IPA9xodfz9/nf+UmQduLHd4UokbNmOhC07cf+KDavNsgNng9WxddzGdHxTyqg27X5wxvT4uqzP2Wv3Dvnjd6p9e2dT7AVj2XVc2v6ZfZ88uJ0PHbtOUrfDAFWcHRbzyj/aXe2XONddX3nqsjY/5N/m6nMPiU3HAdWxy9cHT09YsvvulBXuWdr+/E3HE97JHhxe9NN1RmVFHeV85bL4nU9fnXDsKFpt853RZvnZ4TEf/i3qtx/Z1UczD60660vntiu2qQNXVEGdUF1Pp7LDWDOhbijmstMT/779oef8fjSvMe37R5l5xpvljvv3sh7d/5oMosoLTee0f55QZUtAm8b4KmX8R0AEuJ5d0MfWgInWpd5728jqNWBf0bf0FLT2l6/vfQaqjCuWntZjQv/ikhM6lPt0IdGxJjsNwuEwx5GXwwTIKD9p74H1BvMhA1yugMMGyPWTGOVMOEyEcjAOA1xqkLHTCS5hcInTcJa0+aXbTlq1qimHcn3tjoDOf5wQmwsZ/MzW+HFf+aMB1pC4PwP4C4A+x7Gn+0V/mSxloJTqOQa2MfoE5zNDL3B8dLrH2Yp9DP63qYx/b0lIrTkF44+G1GOj29rJXcOsqtsBur16n4JDKfw3/VWEWbWWSpjTzQ82/c1Gd7w3vZ4jsHeXjiVd5wpOAH9HYoyn33tvX3KGNIGQGgHrnqreBU3AbCerqWEGyhVTPyIjvtzJz6WPSfYYfMG9l1tKgHlw78sV0RUEXOHNGdpjPh/ZoLNWH80B1Gb985ULzgqbcmXis/vaRLj/lXXCwlXFiWktF+4vBD9OsaszhoN5CkCdazWvkoBniuLT3ON8N5oAX923qzKs+4jo3gbOEddbx/+ddwoyrjkf2zvU2RTuug1KKfz7eBHDGu28DwV7rs68kdkVEtO1YXD5pNk4aZ/eE1cjTTXzCh/0way9WfNL9D4TLcS1v9UsBZlPIqFzs32ZsbehYt2fBEJOgDWcrOx5N7GiiXBt/nBt+ihl8NyoyvaPPPjg0AaHks0lwDo4PRxqyBHRpSsY3ODuYkWEb2Nj8E33aGzr1G7pzsh2z/191Cs1AsX3WJXxBxCeqn31HgGPFsWn1TgD7M+HqTXbis2feD4M0htzPC1V+FXc+JqTT1JE94JI74w/rSHuZeFhWHhOH3zatwfe+U2tI7yM92HQv4v7p/67ITvN+j6nGz3WRKQQuzajddQbs/QGrZqJ/23mbap7p2+zOupW2ep9p8Kpb1biW2u54ATTkxgYrQVakhA4RiAoBTgY+u94saCdg08eSoZ5AzHfwEeC9x83EfD5tg5t85+8/pI/5vc+sUNp28ga+RmYZ7B6TcE4GQYuJIaHS9D5oeL4cXWO0DRUt7zvG4HjTElrQ67pXSLjcyheUTwgrdFX8PVYmxULpS68pWD9bf2Ld150XvHO2LO27cL+yAjsbxOOA5ER2NSpA945ry8+OyXWtQThllpkmtk3kkdyx+ZnngPiFBCGz371PVyyYVsNMwQsMvIKBzfGtm1l8nelgtmT2C6EwlM4PybftrrFcFAREAG2qbtqCzAP7X2+Ylegf31lXkMX3evzpx/pUJSGoT6k9zf/oN3s8fXELhROr4NxrU9uE9KL+6cFxpqZT44HZ+bqW5/qGQ27NYo3EKiAQZ/B4m89ttZEFxg4CQqxBPRRgA5lqdeBO/lIp5yI3lXMS1nRwpaeZvbRd7jicxt44pV/LTrryv9urv0FNN+RV5joq01b8+eX6NjnfwNDnz13TwcA40kkdvFbdDtb2yHGbSUgAmwTXi3AHeZP+3OnJXN6EtS1DPIU1N29dh0/+EOG8ZEZxh/SgkKPkf/7rUsP318ZMRWMe71xnZlGbx2Qmu1NXsnjXwKu0bDC7SCc4V/LXlvTdyf/h00sqNxTuaxkUHqD+x+8ttwCGV1R4ohyps356Kzrvq11SRmh0FxYeLwNas3vsQ7c0b7kaXDNW6aOOrIQUBOR2O2L5ndMagwUAiLANvWEFuBeDwzaSVWV9R7zIOAXJlrAylpglkQv8WV3ca9VGQOUgXvrFWLC11BILx6Q9oFNTRSz3hDIyTFjT904jJmHkeu6Q7sSbdexlgn0FSxejjBrvT8u17DL28barQ5S89z8T866reDH2mb2m3mFNcKXNrYev5ZbWToEsHToz4SadklHX5uIQwcnyqUOfiUeNMZEgG3qKi3AJz901UYcLqv9rbyKgQUgvGNW0gL6cOO+prighZgJtyomHSayGwM/kOLc4oRxx4233JQ6pWzjCPRcnZHIbJzLUGcScCbAZwIU1whr+l7jjWCsZOIVrIwVwTal3Ig21ygSuzrju2cWfH7W3cu/r2PKzCsMvL9rn5e0Rzg/DSJ9lKxWIn1+eyISowPifHNT+0bKe08g8B5U730P6JxagE8cP+y9iJLi6446+joDX5iG9RG9v2VjQDsvzjUbgejPs9pHRlSdCcPsDBhtmawogKIMcFv9UzEfIMPYaYBKLLI2b91TuRGD0ltd4BNPHRK7OvPrxxd+NfDez10XatVIASnC2sMVJdeDXJdgeFizprdh4iXER9sW+KTZHmypyCsCIsBeYfI9kxbg9u+9Nip6wSur6YONK323ICWEgBBoiEBsQUbxXz/M7/Hg0oLgEeH8bW2hHE+AKNVj+xizAfUSBnb7sqH2y/vBTUAE2Kb+O94xJJuqFLNCoNURiF3zTA8os/gvH63Cwx+vCh4R1p4W7PodLNaj4cs8dhzhZRiOaYjvFHKXmrS6B7WeBosA2/QkiADbBFbMCoFaBI4e+1oalCKs27Ky5GEwHgHB000XlQCmoYpfwkVdG31uXB6awCQgAmxTv4gA2wRWzAoBDwRiV2eMBOPloBXhtbtjUakeqSemNAAqBfE0ONU0XNDN4xFFeTCCj4AIsE19JgJsE1gxKwTqIRC7KuPvIDwUtCKs2/X1jgthmPoWtSTPzaTNYH4Rhw6+KEeXgv+jEHwCzExZM+c/xMzPAJhV+y7fxnZJ1ivvtFdVh9OIaSQIMYC+DQiLqMq6P+XPd9SMf+dFJSLAXkCSLELAjwRi1z3fGYcrPgHh7KAWYc0kf9dNYB4DoMZ1l7/i4m8A42WQsQAJnfWxNElBSCCoBDhr6pzuHGbOJqAvA/oW8rn+EuDMGfNeB+h8Ao0jstY62ehqANkEHERYxDUpf7rxgC/9KwLsCy3JKwT8Q6DH6owkYuRoa55EmAg7jIWFJ/qntmawsmLXXYAaA6IL6qmtHMzvArQAlViAS2J8+jvVDC2QKo5DIKgEOHNG7mSAe7MyU8iw3gawzF8CnJ2d7brgftSoUcfuus2YnnMzEWYScXLKqGFLfXmSRIB9oSV5hYD/CPQsyJjOwOh6RRhYaeQVDvRfjc1gadXuEVB8J8D1jIhdPuiZugWAuQAn7P4Yp57a4M1vzeC5VBEqAlzdjudn5XSudOJjjwLMTBnZuckE6KvhejFw0GB+uTyybHz6iBF6WtnrlJGdezUxv8FEd6eNSlrsdUEdpmjLNrYsa9CpcT3l7l1fwEleIdBEAj0LsrozlP7cnapNjV2yEg8sW13DKgFvGXmFtzWxquYv7jq6BC3E2vcO9TvAJQA+BeFTIPx9JJxQK3h287suNdYlEFQjYG8EOGN67nAizmbmZ8mgF8B0OcAziHl2yn3DHvXlIcicMe9RZnrAUtal48fcUeRLWRFgX2hJXiHgXwKxazLvguI3qq1O+s8nGJZfK3Y08Qvmwk1653HwpYKS7nCqm0DmjQBf3XAD+DsQfQDX/c/hxajYvxUX9SxvuJzksJNASAlw+rScdpEmPgSjOHV0UhKIWMPLnJ47gcHDfRHSrJdyTmcDetT7n8ZMc4sA2/nYim0h0DCBHqsyXiP69W7s2a++f/CSDVvbuZc0QA9T3sbgvhowvyTedc0p4yYA5zZM5mgORikMFIOx1fUiFDdYlmCCEQWitmCOcr30v4Gal5RrQwwLhAoQV4DpyEv/m6gCiitd/wbKwLwHZJRCqT0w9MsshbNyDwb2KK3+G96gX0GaIaQEeFL23L6KjS8I9HTK6KSXqvskMzvnTjBeJOJbvVnLzXhpdicywuYBiDbZMXjsfbfs9LV/RYB9JSb5hYB/CZxU8MzJJpsfg1z3J7vSJ8/N3dW7dH90DRE26FZ6f6PeUxL8acXOwTAMHVnrcjDXt3ErmNq51yXQBpWCsQfAbhBKwfpctNoJhR0g2gEn9iMsbB8Mcz/ab98fLOvfISXAWdnzBjGTvlGkvYcn7BAT3aLXhYn5Zbf3/+E+wk1/7bXIiMNR84hwBinckHJ/smveqrDol6eYOd2XJ5eZ1xDReb6UkbxCQAj4j8DiwxvxzMHPahhc99zbaFe6q8bvto97BRUnt9S1zf5rr7ulbRbwRaWBzysJyysNlCh76glEq+FgtDOAdgR0IBz999HfQf+ecYIJdDYInQxGJ53PYHTUvzcIYXBNntZJ/t7XE1ICXD0CZqLxaaOSZnkCqKep2zpUt+r3HKax55GRyaX6/1p8Iyui5uhpHIvVjY/fd/t31fnWFxZd7suDZprmUstS+kD9Gl/KSV4hIAT8S+Dufe/8tVgdqL6VDGEwdq8fP7MDsXKdfKhOO/78/M2HzkzY69/aA8dadrnRd3VVWN+tTL1KFXodVDi5jNErcDwMDE+ISDnA+8JA+yJI7QsDDkQQDrQhHJjR7vCrV5zaa5G/PA0pAT62Bky0LvXe20b6sn7gGvlWtJ1FoAtri29jYMsUdGOoSRkh4H8CvVdMOrHKYX185A7mIyncUm+tf3LWrbVrC9hrDP2P5VeLa7dHAYjC4cgoGCoKpPTabpt6q2TnISgcgiPiICzHIXRtfwhxVPeEST6HoU1JBA5WRiAsIgJVVgRMFQHLjACZ4TCMCBC3g1N1hkGdwNwZhE4gt38zdQK4M4BOAOr3yU4+7rZL9kZiqP+Od4WUAGtO1bugCZjtZDU1zEC5YupHZMSXO/m59DHJB+v0FTNlZuc8D9CdBtOfYFg/uOepMtTBx++506f4qyLAzfWJkHqEQMME3AN0VOc+55eSSe+9+J/HapX+ycwrPL1hi5Kj2Ql8WdQGbdt0xmGrC0yjM4hjACMGrH+i45FjWdwRMI7+RAcQdQDr36HG5rtG+06bw5GQcCxWRKPtHC0YcgKs25WVPe8mVjQRBP1BMgCUMnhuVGX7Rx58cGidw+lu54p/Uw/QRamjkwf7AlsE2BdaklcI2E8gtmDiFID+7F7TbWt+yngud1ma+++IkGssLEy23yOpodkIMBv4fF9HRHEHVFZ2hEMLs9EFUNEgRENRNMDRwNGfpH9Cv06o4WPhUgeSky1/+R2UAuyvxttpRwTYTrpiWwj4TqDXNxmdlEUfg7nGxshxeV89NurzbyfVsEh401xYeLfvtUiJkCOgR94OIxoUFo3ErjUjujSxsSLATQRYX3ERYJvAilkh0AQCPQomXkg6bvKR0U11Ki/IfPO+LgfK/lnL9ONmXuHEJlQnRYXAcQmIANv0gIgA2wRWzAqBJhKIXZVxMwi1z/1u2/x4tp6i1iFsjyUGkhx5hfObWKUUFwIeCYgA2/RgiADbBFbMCgE/EOixeuL/EFONES8TPt8yLns9QCPcR8cG8S20cNMHfqhWTAiBGgREgG16IESAbQIrZoWAnwj0XDVhDJPxoru5jmUV21Zkzd4R6XT2d/v9LqVwS9iiwpoRPfzkh5hpvQREgG3qexFgm8CKWSHgRwKxBRkpOly8u8lztu3C/OwFuyOdzi5uv99kQN1CeZv9ugnHj00RU0FIQATYpk4TAbYJrJgVAn4mELsq4wEQprqbveLHIrz6xgeK9PGVX9M3RhiupgWFPsUEqC4e/XlW+8iIqjP1jlpS1J7BHYjQnolqhs5lqiDi/axoP5HazxbtV2xVOkyzQjFV6leYqqxUYeEVljIrDzsPVnYoR+Wmy5/SFx14jqHoZ2Zizj8ERID9w7GOFRFgm8CKWSFgA4EeBZm/IfBy91t9klf9iMlvf1KzNsYb5geFv6/PhVPWT4moOHw4lg9bPZn4TDLoDAafSSAdhSvWBtdrm9zJQBExFYFUEZiKyMQWS//f4Szads54n65VbQZ/W3UVIsA2db8IsE1gxawQsIlAj68ndjHCaLre+VxdxQPLVmPskpU1anz54nO/fWbI+XlkUBgzdCCHLsR0IoN7AtBRmQI7MVaDsBqM1crg1bAqV29LSC8LbKdD0zsRYJv6VQTYJrBiVgjYTKDnqoznmfBwdTWT/vMJhuW7LkU7lu76w1B8dmpzDGhtbmy1ecaPMOhTgloYZhlLNyak7mummlt1NcEnwMyUNXP+Q8z8DIBZ7lcJNqUnXTcpKeNpJlynb6YCUAXGShgYnToq+VtfbYsA+0pM8guBwCHQY03WIEPxMAaGRVVUnfD66wuRuHn7MQd/OLEz7hpxLXa18+p+gENgFDJhIzEKQbS99hqve8vJUBHKMDoQcwc2qAMx9CtCAeH6JwyEc/W/9U8gnPXvCeEg9MKRG44cTaFJwIdMWMzK+GzrgBQ9NS/JBgJBJcBZU+d05zBzNgF99QMIYK4/BHjKlIURZeEH39TBvIk4k8BbnGx0NRjPgtCd2RqUdt8dm3zhLwLsCy3JKwQCk0CPtVmxhqWGDdy4/a7suYvO6XSowqz29K3+p+GR247dUloG0E/M6icQfiLD+BGk1lchrHDHb8bubO7W9SzI6q60EJvcy2D0Yla9ANLCrNeiT/PNH97AZHwKS33CSn28baCsI/vGr/7cQSXAmTNyJwPcm5WZQoalI9ks84cA14cnY0bOYGL8iw26K21U0mJfoIsA+0JL8gqBwCfgHNznDiL+t7unW2I6/m3A/Tc9X3pB+v7Ab8ERD4/sxlYDyMQABgbgyMtbUXaC8TEIHxPh46L+aTUXyIMFQoD4GVQCXM3M7faiugLMTBnZucl05GxfLwYOGswvl0eWjU8fMaLunZXH6YiM6Tk3E2EmESenjBq21Jc+EwH2hZbkFQLBQcAa3PspEKVXe0uEcmLjKsrb8EVwtMCzl71Xp59gWeGXwzQuY8blQM0LK+ptG0Mvz30Mg1ZA8YriAWk/BzOH5vY95AS4+j5gZn6WDHoBTPphmkHMs1PuG/aoN4DT05c6IrqV/JaAbABr21a1G+7pGsPj2RIB9oa05BECwUdADYlbwMD1x0QY+JzK+SpatsmnL/iB3PLu+Zm9DBOXMKtLCHQJgHO885c3EKiAQZ8R8XIuj/iu+KJHyr0r2/pyhZQAp0/LaRdp4kMwilNHJyVVH0rPnJ47gcHDLWVdOn7MHfWeg8vIzr2amPXUdhSAA0yYUoE2E9NHXe/zFn0R4Nb3YZIWtw4CPKRXP4a5hIHuv7aY/mHmbfxLqBKIzZ94PkzSd6IPAeN839rJGwD6jgnfGUzfwbK+K0p8/DvfbIRm7pASYNdOZja+INDTKaOTXqrusszsnDvBeJGIbz3eVHL6a69FRjmjTmKlDAb10rPZ+lwfKQxNuT+55jmEBp4HEeDQ/MBIq4SAJsBD4+5WjH+50zAIv6eFhW+EOqGmibEbHUYRCEXMKCIDW1xBQ0gVkaKiCoejqCU2rzV334WUAGdlzxvETO8AqBna7QjVQ0x0i14XJuaX3UD/o76NXFkvvxXLTmspiP4vdXTSWF86RwTYF1qSVwgEHwFrSJ+/A/yQm+c7LeJrwhduWhN8rWmcxy4xNoyBBE5gIAFAv8ZZ8lCKcRiEjfoIFwiFDC40yNzoNGhLpFG1tfCcxxsVEtRv/vnBUEgJcPUImInGp41KmuWJj56mbutQ3arfc5jGnkdGJpd6yuu+2WvYtZfuYeZjmy+8Yc/Ma4joPG/ySh4hIASCiwBVVaLb3x9CxM/fHHP88BkDsOOhFwDj2Gml4GpUE73dqw7jv85d+MG5C4XOfSi09mCzZU9MDxOEaLMtYoy26GF0QE+zA3o6OqCn0RG9HB0QDv/3gWVZg06N67msiZiOFQ8pAT62Bky0LvXe20Y2NTD55Jdz4iwLy5j5tdsGX+QTdNM0l1qWehjgVvNt2F8PpdgRAsFCoMvb08/q+PG8SVCqbbXPVSfFzS964vVpwdIGu/08YFSaCw6tj/ueS+J2OA/F7eHDceXsPLGCq7oq4Bg3f/sRTubOtkbYlvYqvLiz2baoF7UvOje8a9GV4XG/RlRpRKUiwLNyOlc68bGnc8DVu6AJmO1kNTXMQLli6kdkxJc7+bn0MckHazPPmD6nt0GOiQx8YJDlOk7gtgZ8EilcLWvAjXhSpYgQaAUErMG97wWRPjFxLDFjpOODwldaQfOb1MTOy9M7tAsPj2XmnkwUC/1iV0xt/e/eYMThSNAlf6ZKAHpPz09E+K9i/hFsrg+zaNOmgY81SZx9dTKkRsDVjc/KnncTK5oIwukA9HVipQyeG1XZ/hFPx4myXnmnPVdVTAHjWh1Y/WgZLdRLWZl/Sbv/1o2+gpU1YF+JSX4hELwEnEPiphLwgFsL9homrqH3ClcEb6sCw/Mey7NijTArTpERR8RxAPUAcw8A1a9oP3r6ixZnAv/IwCYCb1Ls2GSXOAelAPsRtm2mRIBtQyuGhUDAEeCkfuF8sHwRQwexOJKI8Nl2s2Jw93e3+XyMMeAaGMAOdc9PbwtHxOmmotOZ+HRmPoOYTj86APPXFHcVgA2GAxdtOTdtj79wiAD7i2QtOyLANoEVs0IgQAnwtX0HKEstOjqLdtRLnm7mbbo/QF0Oebe6rZ3c1QHn2eREPy3ITHQ6KXUGiPQ0t89JqYoof17dKALscxd4V0AE2DtOkksIhBIB5+DefyCi12q1aayZV/hsKLUzFNpy8trJcVVW1TnExtlEfDYYZzQ0ai7+ua8DycmWv9ovAuwvkjICtomkmBUCwUXAGhKnxfav7l4z8D+OvMIagTuCq1Wty9ueayecDcs4B8xnK6KzCXwOM/ZsHTBOX1zhtyQC7DeUNQ3JCNgmsGJWCAQBATWkz0IGD3FztdJQ6kJatLkgCNwXF5uJgAiwTaBFgG0CK2aFQBAQ4MG9eyuiJQBOcXO32MwrbNTaYxA0WVxsBAER4EZA86aICLA3lCSPEAhdAnztyYOUMnS8ArdEBWbeRr9OY4YuwdBvmQiwTX0sAmwTWDErBIKIgHNInz8SuFZADn7VzNv0pyBqhrhqEwERYJvAigDbBFbMCoEgI2ANiXsawBM13GZONz/Y9Lcga4q462cCIsB+BlptTgTYJrBiVggEIQHn0Lg3iHGXiHAQdp6NLosA2wRXBNgmsGJWCAQpATUkbql7pCxXM2QkHKS96R+3RYD9w7GOFRFgm8CKWSEQxAREhIO482xwXQTYBqjapAiwTWDFrBAIcgIiwkHegX50XwTYjzDdTYkA2wRWzAqBECDgUYSB1828wj+EQPOkCV4SEAH2EpSv2USAfSUm+YVA6yLgSYQJyN+6t+q3Pb8qLm9dNFpna0WAbep3EWCbwIpZIRBCBJxD4hYRcHWtJpVbUBeH521eHUJNlaZ4ICACbNNjIQJsE1gxKwRCjIA1uPdEEKXVbhYz3+n4YNOcEGuuNMeNgAiwTY+DCLBNYMWsEAhBAs6hfW4l5vl1m0ZPm3kbnwrBJkuTAIgA2/QYiADbBFbMCoEQJVB19ckXGabxRZ3mMXIMy/kwLSnaFqJNb7XNEgG2qetFgG0CK2aFQAgT4Gv6nsKGepuBc2o18xsD+F/KK/QwSg5hICHeNBFgmzpYBNgmsGJWCIQ4Ab6yT0cO55eZkVS7qQx+1QlrYmRe0YYQx+Bz8/QVkCA6DcBpCjgJoCgwR8HgKGKKAqBfhxi8G6DdYNptEO+2iEpZqd3K5B3h4O30/pY9PlfeyAIiwI0E11AxEeCGCMn7QkAIHI+ANTRuGhj3e5iS3gYDE82FhdNaK0G+HA6rbe9rielaAi5g4HQA4X7iUQlgBwM7wNgF8B4i7AWMA4bj8N/o3W1lfqpH1oD9BbK2HRFgu8iKXSHQeghYg3s/BaKxR0dvNRrOwHvMamLYB5u/ai1EeGif6xTz7QCGAOjc3O02HBVRIsDNTb0R9YkANwKaFBECQqAOgcqhvc8zGGMJdKcHPE6AJhowJlLezxWhik8LLzPfy8D1LdlGEeCWpO9D3SLAPsCSrEJACDRIwDk43d/eNAAAIABJREFULgmkhRiJtTMzYQXAEx0LN73ToKEgyuCD8JYQsI4J30PROgX1PRvGwTDFB+CoOojD4QfRaeNB7OnTrsKkmAjDigYZ0RYQQ+BoxehKQFfon0RdAe4K/f9a09oiwEHy8IgAB0lHiZtCIIgI8IABYaprqZ6S1q8TartOwCIFfs2Rt2leEDWrjqs8OO50RfwYQH+spx3FRPiKGZ8ZysijRRt+tqO9fH33tqCI9lDUAVVWe4RX/VemoO0g7WebIsB+BirmhIAQOEaAh/Tqp8gxFsweL28g4HMFes2Rt/HVYMNmDen9GIHGMhBdV5l5FYCZ5gebZgZbuzz5K7ugbepFEWCbwIpZISAEjhFwDul9E/T6MNFF9fyBX03Aq7DKXqPFOw4FMjoeHHcDEx5j4OJQF97q9okA2/REigDbBFbMCgEhUIeAc2jcSDBGEnB+PXh+AvjVMst8rf3iDTsDCWHlNXG/MQ08AuD3HvzaC3CmmbcpK5B89pcvIsD+IlnLjgiwTWDFrBAQAvUScA7u/T+GQX9ixqWeM/FWwJivFN4LW7Txw5ZEuefy3id0aENaeP8KoG1tX5jwpmmZmbTo53Ut6aeddYsA20RXBNgmsGJWCAiBBgnw0D53MKuRDLriOJm/AfCeYvVec54l5qR+4epQ2Qhi40EG9/Pg32oGZwX7RrIGO0kuY/AGUePyiAA3jpuUEgJCwH8EnEPibjOAkQxcczyrDHxFRO86gfciFm781n8e/GqJr4ntrIywEQQewaCzPNRxAMBko13Vs5RbXG6HD4FmU0bANvWICLBNYMWsEBACPhNwDu19I5j0GvF1DRVmYDEBSxRhrcOs+KIpx254yCkRYHWJgroE5DpS1Kue+v/lJHrWLvFvqM0t9b4IsE3kRYBtAitmhYAQaDQBHtr7PMV0C8C3wPMo1JPt1QB+AmMLDGw2QJuheAuctBltDlehok0XmM5oJxnRDsVdFFE0mLuQQZeAcQkDkfU5zMxfmoTJlLfp/xrdqCAuKAJsU+eJANsEVswKASHgFwJHR8W3HB0VN2tcZQIWKOa5jg82zfFLY4LUiAiwTR0nAmwTWDErBISAXwnotVnLCB9CYH3BgZ2XHOwEaI5Bag4t3PS1XxsRpMZEgG3qOBFgm8CKWSEgBGwjoMUYjvDLleJ4AvdnUH+47tZtdNIhIt9hxqcHDvOnnZZt2ttoSyFYUATYpk4VAbYJrJgVAkKgWQnwkFM6wKjqAZg9LEvFElEPgHswKNYAORhqD0ClAFw/mdUeEJVahlEY8f6G75rV2SCrTATYpg4TAbYJrJgVAkJACIQIARFgmzpSBNgmsGJWCAgBIRAiBESAbepIEWCbwIpZISAEhECIEBABtqkjRYBtAitmhYAQEAIhQkAE2KaOFAG2CayYFQJCQAiECAERYJs6UgTYJrBiVggIASEQIgREgG3qSBFgm8CKWSEgBIRAiBAQAbapI0WAbQIrZoWAEBACIUJABNimjhQBtgmsmBUCQkAIhAgBEWCbOlIE2CawYlYICAEhECIERIBt6kgRYJvAilkhIASEQIgQEAG2qSNFgG0CK2aFgBAQAiFCQATYpo4UAbYJrJgVAkJACIQIARFgmzpSBNgmsGJWCAgBIRAiBESAbepIEWCbwIpZISAEhECIEBABtqkjRYBtAitmhYAQEAIhQkAE2KaOFAG2CayYFQJCQAiECAERYJs6UgTYJrBiVggIASEQIgREgG3qSBFgm8CKWSEgBIRAiBAIPgFmpqyZ8x9i5mcAzEodnfwXf/ZF5szci6D4OQDnAYgEsBqEQamjkvf5Uo8IsC+0JK8QEAJCoPURCCoBzpo6pzuHmbMJ6MtAOIC5/hTgrOk5dzNhGoBFBoxxZdu7FIZH7+k4bszNpSBiXx4PEWBfaEleISAEhEDrIxBUApw5I3cywL1ZmSlkWG8DWOYvAc6YPqc3kbkU4HdTRyU/5Kvg1n50RIBb34dJWiwEhIAQ8IVAUAlwdcOen5XTudKJjz0KMDNlZOcmE5AJoBcDBw3ml8sjy8anjxhxuD44mdPn3QOiZ0xlXDX2/tu+8QWip7wiwE0lKOWFgBAQAqFNIOQEOGN67nAizmbmZ8mgF8B0OcAziHl2yn3DHq1XgGfkvAbgzMMWrkwfk3ywqd0uAtxUglJeCAgBIRDaBEJKgNOn5bSLNPEhGMWpo5OSqqeRM6fnTmDwcEtZl44fc0eRpy7NnJHzAYAwYl6tiO4hoAMYJSBMSB2VNMXXKWkR4ND+4EjrhIAQEAJNJRBSAjwpe25fxcYXBHo6ZXTSS9VwMrNz7gTjRSK+NWXUsKXHEeDLmGmmA+aEQzs6lUZ0K7mLCM8y00Np9yXN9gW2CLAvtCSvEBACQqD1EQgpAc7KnjeImd4B0N5DVx5iolv0ujAxv+z2/j/0Rq6jI+A2bSvbXf3gg0MrXO8zU+aM3PeZYN1+7aX5zJzuyyPCzGuISB9nkiQEhIAQEAJBTsCyrEGnxvVc5q9mhJQAV4+AmWh82qikWZ4g6Wnqtg7Vrfo9h2nseWRkcmnWjJwcBjqkjk4e7F4uc0bO3wGcces1F+pNXV4n0zSXWpZ6GOA1XheSjEJACAgBIRDQBESA69kFfWwNmGhd6r23jfRl3TZzRu7vwZxKDvPqlHtuLdZPwJQpCyPKwg8uJmBHyujkZF+eCpmC9oWW5BUCQkAItD4CITUC1t1XvQuagNlOVlPDDJQrpn5ERny5k5+rb4ez62iThcVQqFCER02FUjZ4DEB3EmhYyuikj3x5PESAfaEleYWAEBACrY9AyAmw7sKs7Hk3saKJIJwOwABQyuC5UZXtHzm2vuuhr3WkLeUwpxNhCAATwBYCxqaMTp7v66MhAuwrMckvBISAEGhdBIJSgIOhi0SAg6GXxEchIASEQMsREAG2ib0IsE1gxawQEAJCIEQIiADb1JEiwDaBFbNCQAgIgRAhIAJsU0eKANsEVswKASEgBEKEgAiwTR0pAmwTWDErBISAEAgRAiLANnWkCLBNYMWsEBACQiBECIgA29SRIsA2gRWzQkAICIEQISACbFNHigDbBFbMCgEhIARChIAIsE0dKQJsE1gxKwSEgBAIEQIiwDZ1pAiwTWDFrBAQAkIgRAiIANvUkSLANoEVs0JACAiBECEQfALMTFkz5z/EzM8AmKXv8m1qX1RfYwjg2DWFtWwuqn1NYUN1igA3REjeFwJCQAi0bgJBJcD6sgQOM2cT0JeBcABz/SHA6elLHRHdtseaBukLGI4lxWgHGG8AtDx1dNK9vjwqIsC+0JK8QkAICIHWRyCoBDhzRu5kgHuzMlPIsN4GsMwfAlxft2fNyL2FwS+BcFvqqOTPfXk8RIB9oSV5hYAQEAKtj0BQCXB197ju7nXiY48CzEwZ2bnJBGQC6MXAQYP55fLIsvHpI0Yc9raLp0xZGFEWfvB9nb9tZbtrj3eNoSebIsDekpZ8QkAICIHWSSDkBDhjeu5wIs5m5mfJoBfAdDnAM4h5dsp9wx71tpszs3MuAWO+wTTysfuS3vO2XHU+EWBfiUl+ISAEhEDrIhBSApw+LaddpIkPwShOHZ2UBCLW3Zk5PXcCg4dbyrp0/Jg7irzp4swZuTPBfB6FR/wu5U83HvCmjHseEWBfiUl+ISAEhEDrIhBSAly9m5lAT6eMTnqpuiszs3PuBONFIr41ZdSwpQ118eSX5p9rGWoJM2em3Tfs/9s59zipiiuP/07dngcvFbOIRvMyJia7ySbZTT6fTeIDNEGJGiOhe0CML5DuwScjMN2IceIHmB7AF6/pFhHfMN0Iko1B3BhYH0l2sx83modm89mY1U2MkoAPZpgZ+tbZT925d+bS0z39miFp9/RffJiquqe+Vbd+VeecW3cUKi8u6HIISR0hIASEwP9vAu8pAW5Ldkxmph0AxuUY1k4mmmbiwsS8wff3u7ITucyJGcSXWBYmLbwq9Iop+8prr9/CzC2lTBdm/hkRfbaUOlJWCAgBISAE/joJ2LY9+WMf+cCe4bLuPSXA3gmYiZbEwsF7ckEyburRAd3/vW/AUvub5oT2eWVXtm87zkZmD4ie9X969JtXXptUOnQjvvyz0utJDSEgBISAEPhrJCACnCcLuj8GTPTL6Nzpc7wYcCmD2JZIz2PwzYr0eYvCM54vpa6UFQJCQAgIASFQLIH31AnYdNrLgibg4QzrNTUKBzXT3xKpfziY4dtarg4dyAenbeOOcdzb8xSAV/1JXMXClHJCQAgIASEgBIol8J4TYNPxtmTHN1jTchBOBaAA7GPwljG945qG+p53RXv6fE38gGK6tJxPj4qFLuWEgBAQAkJACFSlAMuwCQEhIASEgBCodgIiwNU+gmK/EBACQkAIVCUBEeCqHDYxWggIASEgBKqdgAhwtY+g2C8EhIAQEAJVSUAEuCqHTYwWAkJACAiBaicgAlztIyj2CwEhIASEQFUSEAGuymETo4WAEBACQqDaCYgAV/sIiv1CQAgIASFQlQREgKty2MRoISAEhIAQqHYCIsDVPoJivxAQAkJACFQlARHgqhw2MVoICAEhIASqnYAIcLWPoNgvBISAEBACVUlABLgqh02MFgJCQAgIgWonIAJc7SMo9gsBISAEhEBVEhABrsphE6OFgBAQAkKg2gmIAFf7CIr9QkAICAEhUJUERICrctjEaCEgBISAEKh2AiLA1T6CYr8QEAJCQAhUJQER4KocNjFaCAgBISAEqp2ACHC1j6DYLwSEgBAQAlVJQAS4KodNjBYCQkAICIFqJyACXO0jKPYLASEgBIRAVRIQAS40bMwUT6avA+MmECYA2A/gzu4/Tlje0jI5k696y6ZN9aO6Ry/VRFcRcBQYf2DgplgkeD+I2KlXZtuFTC7m7613b/kCabURwN8BsJmxU2XsxuZrZ/6hhD7tBWFZNBxc3d8nAG2J1HQGVgL4oNvWL6EoEp0b/FExtlVSpnX9w+NJ1dwD4KtMND0WDj5ZqL0se3vB/BhzZl5s3iwz1rj9ntSxvRn8EMBnstp6Q5H+8qLwjP8u9Ixy/748ufUTivUK0x8A9WAY5msLzb/s8QXwLGtrTmzeN39rbGlp2R2om/jmpQRaAMKpAFSxbZfbF6/eiuSWj2qtbmXC+c67ARwC46dQiETDoZ/na98ZWwqsB9E3ANQCeJWAhc2R0NbsOu6YrgPwn9FI6NxKbS61fjyZ+jQ0ngDh50M9f9A6AXQTsMOuxbWLrwzt9Z6bNZ7mv19lIBoLB1P+d69UOwuVjydSdwK4PrscE10VCwfNe5bzV6y9bRt3jNOHumMEugLAcX3LImbHGkP3FbKtkr+b+T/qhDfnMdN8d51SAK2KRoILi5x/9Qy8Q0QbKVB7S/PsC98dVM9Z31N3AXQlE03LtRaJABcYxdb29CwiTjLzKkvxg8xqEgO3MWFZLBwyIpPzF0+kvmMmLgE3Euk9tqZvgWi+Al3RHAluM5XKbbuSidf33M0fJrJ2A/iNzbqJSI1TQBLAn7vrOqe2XHFFd67J1JZMb2bG6azoBgv287amMwkUh+LvRMMNZrFDazI9hZi3MPPqHk2rxqjAaFvZrWA+39LqqwvnTX+xUvvzviCJ1LkEmEXhbQDHM9HMQgLsjQEYa4hxn61wrALWMeO1nvrOBsPCE2AGb7aI+xd7W7Pd88bx/zvURqySvrat2fx+rrGM8L9EUMuIMvu9+QfgrmgkdEuu9pe3d3xZEX2XwTs1c9yUsUitAjDB4sDUhY3T3mxLpM9mcDuDNinN28jSGZtpOoGWmD1HvrYr6Y+pu3r19+u6ag88BOAoIo4T+NUMq+MUYxUI72e2J8caZ/4u+zlmocahnl0MHE3E15h6mtUsMK4B02XRecGdpo67oLcT6CyzsQTwyyMtwEZU63vGfB/AJwC8ONTzHYFjBAG+crx664dv4+hPa1ZGfN4c3Tv2vOuu+1pP27otn2RLPQmiJy1txTp1pqtO8QKznlhMsxY1Br9X6bgMsY7dyYzPWkrP9pfpyqg3Wq4OHchVr1h73ffqUTA+DqJYt83Oumh++doejn6aOdhZd2ADGBeCsLTOwsZ3rM6u+t4xddFwyKwdg35OndoDWwn4kCJ9+dF4++f79TFnAXQviB6PRoJzB83ZRHoaM68BoZaJZokAlzh67mLxpDkZRCPBoLfTjLenlwF8kYXAJLOYZTe7Yl3qeG3hX8G0NdoYvMn5u9kNJdJpEI4xL5b5r67aAyW3XWIXchaPJzoWAHStZWHSwqtCr5hC8WTqNDC2KqY5uV7o5Xdv+bjS6imAbopGgg94Dbcl0vMYHLE48BXDwiwoDJzNmcCkxddM+7OzKK5PncqEZ1jR4qF2zZX0zX2ZtxPRdtb6JRA9wETfGlKA+8bkcTMU/vF1FhClvqtA8w2LlRtSH7Ft7AEhFg2HHqnEzlLr3n57alTT/GC3/5QTT6Q2OadxwuRcC4a7qH+JauvO9nbm/ZsI5vtjjQ135LSjzyOzC4A+0qLVajZPjAdY0SW5xszZ2GneBIWGaDj0rGe/e0L7lCdW8faOq0B0MWtrNil7vSl3xPuSTC0kxiyAXwBoYr7nD3hW6NloJHhN1jv1bc+70ppMzyHNy4lxevO80K9NueVrt72PApk9BDwVjYRuKHVeFVu+NZH6ZwUcbI6EQkXXKdJe95AyG4SpQ3k+in1useXcTfcaDb5kcaTBbJQK/hyvDavnCHRrcyTozCtn3Uyk1wJ8Wm0AZzXNCe3z/n9pe+rEAGEXQDuNVjDRPBHggpgPL+AuvM8wY4nfJdKW7JjMmh4ixZc0hxvMSfKwX76/t7anLifCUsvC6aaCbaPktkvsQs7i5qUyf4hFQhf0T6Rk6mgwdgP0VC43jHuyfTBb1BxxVdjJRBEzwVrbO+YDdH0ggMmHibtGByu6otCJdFj613cKH2Rrdts+1/KewxaxASH6lfl/9+Xble8lGg6bS2nDFZ1J2S/9wKKQesL8O3vhdxeLU/IJgrfhNK41/9woxbZyy7a2py4iwt1EHMr1TjkixLw02+XvCDewXpH+anYoIJ7IzaFcG4up53oftmhwWIGmmFNwAd6Pg/HWoA0+8Xne+K5oT5+vie8BYbq3+TBrUyaD3QReFm1s2FCMbeWUcRm+XIrIF2Ovb/Px77lOj+XYWlQdb9NNqPU2bcXUW9m+7TgbmT0AbR90qAJGRyPB8/yhRddbeJQNvcgi9ZgIcDGUs8rkEx1vN8RES3Kd6PIuFj5hMI/KJRKF2i6jG4dVySs6zm4u/4K1PJH6ogK2M6Mx1hja7hPu05jxOIhuNCyciUoZIwCjQZjD2onV3UvE26PhUNNIxqs8m/KNWza7lnWpsfUWfmBcvNFIyMSgnJ9xY3Jvz1Mg7DOLp9v3NBNdeSQ2EEONsSeSBLyR71TSlkilGJg4unfsFOPCdNob8MCckku4+8bt0BIwzSDFDblEsNK5l6t+Xyx67xnUFwJ5YfShsbP6bfZViCdTF4NxO6DPiUZmvDCw2UhfCvBqJgplj82RFuABNzn/RzQcuj6eTBtPQ14BNn2Ir09PheKHATxFljWfbX05mK/zu9WNS7uue0wHAZ9nQhNBvwyoTf4wyYiMzcD78ZNSBLgYe+OJLZ8B1C4Qmo6kV8nzTjLz5lhjQ0sp3OLJjqvB1Arwxoytb6+xrCWacY6GPv+mxhm/6F9/2tPG+7GMFC5Q0F2aVd7Nu8SAhxgBEeABOL4Y3FgvBrJPjz+dCO0ATmGisLcZ6UuWqTEv1xf64nB0R/cf/yY2UrHS7CEsVoCdBdCN1TNzU0991yNjMmNOsG2YeOnXzaJoBNhtz8R+AwBGGRctGL9m8M2xSGjbkdhU9AtOn4u1jYlm5NsM+HML+uPwRlxBcwD8l1+AXZE6p0+k8VNNuH5xJPTjUhamcsq6TE3MbwyAd5mwugejlreEL+jK1Z4/b8GyEO4MdL4+qntMkAltAMbmSrg74gLc3rGKiSZ7cXbXUzGkAJu+tranJxHxYwCOBrAPmi7xYtoei2QyWbNfj98Mwjfd/9vWXdc5K2e+RjkDkqOOb7P+MScB0E3UY+J7VE19a87EI7edQvZ67yjAKwG61EsGzU4WHKau9DfTf8BhThDRGQBOMykSJleAlZ4dmzvjp0M9sy2Rms2AcUHXMuN/lNZTm6+e8ZJXxw23fQ+K7zR5MYW8ZyLAIsD9BAotWG5SkEkQmeRNWpM5CPAKZkSNm9511XyPFeoAWqgYZ2lwIwE/7K7rnDmSC0b/DrRIF7Qpb05g9RP/9B12EnucbPW9IF4B0FQGuhxXLDO13bPtRAW7xtbYB1InQduLAAox05xYY9CcYEb855zEGVtBnBrSm2DsTaavZEarydz3sjXB+hiAPuuPHS/b8MjEGq3Gsq0CrNAAYAGI26PhhuaR7JA5JZnNDmutGPRBdk4WmEAaX/PinNnPdzKLGQ8C+LSbYPUsMbYxYQkRz8w+tReaz8PZPzep7T5omuuJZzECHG/vOAdEDwP8OBHuY00LQTDJjQu9WKOb1GUSID8HRQuJ+QMAFoHxqoXA+bnyUIarb0aEM7YenzlU+5ZVx6OgM9OYqYWAJ5vDwZm5Np/F2Ovb1L5uvGo9b0x4OjBx78QAYRMBY1FTd85QAl9u/zwBBsMmIHqwvjNdd7B2FFm1q8A8idk+O1cSoHmem++yDEzrNennFNGtYJwM5pnRxoZdrndqCzOUl8ApAlzuSBngJtbL9AgTXeY/bRRyE7ux3lZF+jR/XMp/MlPQh8ppu4LuOFXj/bFePJ3tVipnwXJjcPd5C2A8kb4b4H/ykrKcHf761D+Swg6AEtFIcGmlfShUv5QTcK62BhJc6Il8nyUc6XjpsvYtn7JIPc7gZ3rquuaUvJFx49oM9AwV321NpGPEfI0VwGleDL8Q7+H4e9uGR0/ijL0bRI8N9SlI9rOcRZH5plz2ljOfy+mLG3YxyTZP+zdGhQS4P65I/APjsnbErG+czKcxzZrU1xeHp/+byasgohv9yUpmM6xrrF3EeDHaGJpVjt3l1nGSOJnm55sjxdjrvqNmUzHHH9Jy//9+Ir54JMIg/QIMXhWNNBhPl/Nzkkxttdv5VDTHJ1Ar12/9e5v0ThBWRCOhuwY273tXg3BOhnFGQPE3wNRks77Qc0mLAJc7ywAMmYTFtJmBy2ORkJPw4v8VSMKKk8aZqga9eZOwhmi7gu70Vy2QhPUjf0Zmoec5GeHE05WNMwN16HW/lz08qalAfLnQM0r9e6UC7GSEa2xjIOxfHLLtcJOaPt9t4ysj+dmEK747zCct5XoR+jO5wWv8C092n/LlL5Q6BqWWHyo3IW9bA3HtCYfFu90KR0qAs9zpOc3N9d1ssSGufP0olIxX6hgUW97NWN+oCdNzhSuKsbc7g1MVMCivopBgFWtjvnJL123+gKWsZ6BoqT9/p/8rAaK15eb1EHMTgL5wTu7fC9n5F+KCHoKWe8rJmaXI4Fm2tk9fcvXM15xd693po7xPQobMmCOcZBbsY+2xh7pqDxRuu9IZl6N+3kxlxg4QrvWSIsxpOTo3+E6+GKcrDOb7y0fNadp3un7Bn9RUTOLQcHZzKAE27rGj9o+hpqbQwVzP7E8gIXwoX5axqeclahHhd6V8olFqP90scyO+L+UV36z5N+gZfRcC3A7QdLL1FH/MatCmoj297LC5XarBZZb3NgjMvMlLjik0/9wEpocIdLP/0xDPhCMlwH53ur/7GtZi1vxR8w2t992s+azsnfGdbDwYroctxYy5hyU2ZiUomQ2zCY9kbzLcz9E+OdIbwEJzJPudKsbeUfV1ZBIdmWh7LBI04Qfn52bDt2vgohHJRXA3bazQFZsbvKz/09LspLCsd8r1aq4E9Ff8SYB+e9nK/NaEc/y8THhFa9qkgJsRsHY3z5n2e/96KgJcYMFYnuj4mgI9ZC6W8F/E4b8IIZ5ILwG4xXWnODe4xBMpc3vMtwlY5F3EQUQLmCnsxQyLabvM9WzIaq7LzGT//tF/EQcBB7zYS2syHSQ22Zl0l+cSNFnDNbWZMYd6A52jLJrCzG0gvGtx4FwvDuUlNQG4pdvGRucijr4EoIuh6VvZySUj0b98AuxmPe80cRvPfebciHPivuMPBt75U133uE8CuoUIZ0LTTM/W1mT6Rmg9ToO31igcZA6M16xvJuCLmnDhiCwUxgMzkFHeCaUiijOHXZDiLeqD5p+JAa/dcsLB2rFvjeaeExl6AQOzQNzsuzDlRmJ9EsF62LngYyAGbGKMyebGhgUjMjbtmz+sKLCcgScU2c+ZZ/hiwCeQxhQTA841/8wpxbPpUIZmMPgWZvzEi7cNEoq/wGdIfhuyXdDut6FPOxfFECZToE57l4sA3Die3vqxcxGHVubyhlHee+W/LMZC4A7nIg6LryZQFMRLvDEd7vGK353+EhizAd6koF8/LE8AWBWNhG7N9U4Va6/7zfYKBsfNBTc2rI+S5nUg/GJ079gZubLhh6OPbry+A+BHSNM65/IdcxGMQl2thSnme97sd8qXBPgKCNePx/6XnSRUIMnAr/LNwUInehHgIkbUvdbuNnNlmUloUcwbDtZ3LfHicG3JjuvMmsdEl8bCwbTTpHfNJGBuKxrvXvOX79rGvG0XYV5ZRVrXP3oyKdtcRWkyAc2NQYddVRhPps4DYzNAK7y4rbsLNHWcawtzZUM6SU3H770OgLnSzblazmQMk+LFzeEGk+k54r98AuyexL9rsrZNzGZJY+j3zskrg2fNLUwAjMD9iya1aHF4+sueoe5GyVwH+XEANW655zSpa/zlhrtjhVybnlsze/75PBGfc655BJ6Hoib/VaCmTwRqI+AUN8NVm+sNQbwqOjdkrnvsuy51mH+O5+BQz2owzgPhfc5cMhs/YDdr6wbvqsxc8y+eSK8E2Gx/+v25AAABiUlEQVQMNAG/N7YefP249fmy64/UCTgfomwB9m183+62MdWELZbfm5pg9WINA+ZyHnN6cuagn4VZS1qT6RAxloJwsnme6T8Tt43kWC1d++iHLMteTQRzq5ixzWT//9YkvXlXYOZ6p4q21/Qrkb6MgGX971/WNbDDPP36m3NF2NzeZzK8B61/udZ091rYtQC+bN4ZJ7kR/BjrzA3etbXZ9ooAj9QISrtCQAgIASEgBCogICfgCuBJVSEgBISAEBAC5RIQAS6XnNQTAkJACAgBIVABARHgCuBJVSEgBISAEBAC5RIQAS6XnNQTAkJACAgBIVABARHgCuBJVSEgBISAEBAC5RIQAS6XnNQTAkJACAgBIVABARHgCuBJVSEgBISAEBAC5RIQAS6XnNQTAkJACAgBIVABARHgCuBJVSEgBISAEBAC5RIQAS6XnNQTAkJACAgBIVABARHgCuBJVSEgBISAEBAC5RIQAS6XnNQTAkJACAgBIVABARHgCuBJVSEgBISAEBAC5RL4P2RZBMvXIvi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3" name="AutoShape 19" descr="data:image/png;base64,iVBORw0KGgoAAAANSUhEUgAAAeAAAAD6CAYAAAB57pTcAAAgAElEQVR4XuydC1yUVfrHf8/7DhfFSypoKZpoV7tsIth9y7aL2v0CVtb+111Ly7a2NgPMiu2fAtplVzPFrLYtVwVr/1lJaqXdTRG1srZMUUFTUbyDwLzn+X/OKDbAIDMwL8wMz/l85oMy5zznOd/zDr85t+cQAjhlzsy9CIqfBxAPwCRgq2I8mTY66XUQsR2uZ7z0Vh8i6w0Q+hqkLn5s1O0b7KhHbAoBISAEhEDrJkCB2vyMl3IGkIF3QPyepfjFMAPllqK7iehRZhqVdl/SbL/6zkxZ2bl/ZGASE4qJ0U0E2K+ExZgQEAJCQAi4EQhYAdY+pk/LaZc+Jvlgtb9TpiyMKAs/uJiB/Wmjk6/3tSezXnmnvaqsvMFwOpem/PmObe7ls17KOZ0JbxBhkiI6gZifEQH2lbDkFwJCQAgIAW8JBLQAe2pE5oycD/TvU0cnD3a9z0wZ2bnJBGQC6MXAQYP55fLIsvHpI0YcdrcxKXtuX8XGIia6P21U0uL6IGVk544UAfb2EZJ8QkAICAEh0BgCQSXAk6blnKhMfMLMc9LuG5auG5wxPXc4EWcz87Nk0AtguhzgGcQ8O+W+YY+KADfmsZAyQkAICAEhYDeBoBLgrOnznmWiYWSpq1PG3P6DnqKONPEhGMWpo5OSqjdmZU7PncDg4ZayLh0/5o6iaogyArb7cRL7QkAICAEh4C2BoBHgzOycO8GYAuKnUkcNm6YbeFRQvyDQ0ymjk16qbvTRvC8S8a0KRhgxvw0gyhMUJronbVTSLPf3ZAra28dH8gkBISAEhEBjCQS+AB/ZnTyDQfeAOT91dNL51SPdrOx5g5jpHQDtPQA4xES3uK/1ejMCdh1DMpyLwRRHBl+ZMmrY0sbClXJCQAgIASEgBOojENACnDV1TneEm3nMOBuMwyC8nDo6+S+1ppS/YKLxtUexnhp8XAF2O4YEQhkUursLcGHRL08xs2vd2dvEzGuI6Dxv80s+ISAEhIAQCFwClmUNOjWu5zJ/eRjQApw5I3ceoG4gNt5k4kQAy9wF+NgaMNG61HtvG9lQcI7JL88/12nxYkA9nDZ62Bx3iDWOIYGuJ+a73AV4fWHR5b5AN01zqWWphwFe40s5ySsEhIAQEAKBS6BVCPCE6XPPNsnIY/AnETD/XkXqX8z42iD1DBmGOuQ49Is+ZjRhxvy7TKhZAFUCHMVAGYE/hIHvDldRlvs5Yi3AlqUWM7iOALt3d8aM3NdrC7Cvj8PGLdvY39+WfPVB8gsBISAEhEDgEgjYEfDRjVAv14Pu2Pru0WNIs8B8EESdARgAFAHftKlsd8GDDw6tqLbhzRqwzisCHLgPrHgWAARWltSdDaoK/wYXdSwNAO/EBSEQNAQCVoDdCT4/K6dzpRMf1zsFHYDHkGQEHDSfAXHUGwKrdpwLNv8E5t8DOKGeInq5ZRkY+SDkIzHmR29MSx4h0FoJBLUAB/IxJBHg1vqRCrF2rywdAqiRAN/SiJa9CSdNxIXRPzSirBQRAiFPIKgF2I5jSK4paA+hKGUXdMh/FqSBbgQKqgivlxl497Be0Wl86mQwxkQp/LGtarwRKSkEAoSAv/f1BLUAV4+A/XIMya2DPQmw7IIOkE+AuGE7gWv3RYz6qYpur6+iria+6Ea83v39bYrO2cN0jmIO91Sui8Erb4h0vjmurfWN7Q2QCoSAjQRaxS5od34NrgF7eQzJ601YfriMQaagG/kJWFoYiQ5RiWBKBHsIsKJwAGQsxyHrGwzqeuymrEbWJsXcCXy17Uw4HM8BNMQDmDwQ5QGVc5DQfZdHcOs5Agd2XwKLLwEwDoAnMX4EiTEvCHghIASAoB4B6w6svoyBgNlOVlP1vcGKqR+REV/u5OfcjyEd7zpC94fBH6EoRYC9/Hh9vT0ODsdlUEgAql9sell6JYBVIKwFaDUSor/2spxkq01g5c7bAHpO3yhW661tIHoGCdHTfYL21fbz4TDTANzoodwrSIwZ6ZM9ySwEQpBA0Auw7pOs7Hk3saKJIJx+9BhSKYPnRlW2f8T9GJK3/ScC7C2pJuRbsesWGLgFSt0KosgmWPq1KGsxpkVgXoyBMZ/4xWZrMLKy5Cl9/XbdptIbIOtvSOi2odEYVpaMOjoarinszIswsOuRK0UlCYFWSiAoBDgY+0ZGwB56beXO/gBuBUjvqD3T5n5dB2ARlFqM87stsrmu4DSfv60X2DXlfFudBjDGYmDMs35pWP6uM8D4J8Dn17DH+AgDY670Sx1iRAgEIQERYJs6TQTYDWz+jqvBxgMArm8A914wfw+i7+AazeKnOvkN9IDiCwDSf8x1eFIvEq0DOBemkYv4Lt97USD0s6zcOQREz4FrfxHib2DxWFzQbbHfIazcuRigq2rZzUNizFC/1yUGhUAQEBABtqmTRIABLN9+AUzHGIDvqhcz8xow5oKgpyR9i5v9dXEXGOEDARoIwpVg6M0/DSTKBalcJHTNbShnyL6/csdYwJhUt330L1jWY7ig2w7b2u55unsBEmM8rRXb5oYYFgKBQEAE2KZeaNUCvGrXmWD1AJjurx8vzQdoLhK7vOW3LijY3Q+KrwSzntbUrzb12+aNAC0B1BJYjiW4oMt+v/kRqIZW7rgKMMcCXGsUymUgIxUJ0VObxXWPIkzzkRid1Cz1SyVCIEAIiADb1BGtUoC/3NUDDvUAiMbUc0fzDoD+CTbnYmAn30a7vvZTfslJYNIifD3Ax//DTiiBwhKAl8BBixEfs83X6gI6/4rdPUH8GMB6GaB2+gSmkYb4Ll81axs8j4TnIDHmzmb1QyoTAi1IQATYJvitToBX7LgfZKR4OMaiCeu7nF+EUfUi4rtvtgl5/Wb1yNhSSQAlAXxWA/WXA1qMaTEqK9/DxS3gr78A6c1PwP+A+Q8ATqxjlvAcEJ2GBKryV5U+2fEkwkSvIyFa+ytJCIQ8ARFgm7q4WoCv2PWvXUWJj39nUzUtb7Zg529hIbWe4A0A8yyYjqkY0DkwIiDl70yCMq4F8RUAeh4XIOMAgLlgmovzo/VlIMGR9G1FRMOOCm/dI16Ez8CcgcSueS3eIE8izJiFgTH3tLhv4oAQsJmACLBNgLUAj9m3cPq3VSX3KfCN2+LHLbCpqpYx65rixcMAxnp2gHLB6kUM7PppyzjYQK3MJvJ3XgEyB4FxRZ0jMrWLs+s2rrmoxFxcEqOFObDSqn2ngCtvAPPNANW3GU1f2TkRCdEZAeW8x5EwZiFBRDig+kmc8TsBEWC/Iz1iUAvwlbvf3FnJVleAPiqOTw2N845HhPdeEO4Fo7sHfDoAxvNIjAmuLxxHIjcNPjKSr3VetUYjaTOIc+G03sIFJy636fHxzqxLdKuGgFmHjvQUPtLdzkyAZyCx62rvjDdzLs/T0f9EQvSIZvZEqhMCzUZABNgm1DUFGHoqNqV4wDgPRz9scsDfZvO3tQWHjT2O8G52nSttrp20/m6fu70jYnw7CMPBiKm3KqLFUPwWosLn46xmuozeN9HVrs+EgZkYELPKTmR+se15Y9abSIy52y/2xYgQCDACIsA2dUgdAQZ2KtP47bbfpATfJeUrS/TNOI8B0JGs6ia9mcfA8yG3e1iP9hWGu4QYOO84j4re3T0fbH2MSmOJ36eoCw7EQFUkgfk6L0a62s2PQPQOKCwPAzr+bNMjbo9ZjyLMc5HY9Q57KhSrQqDlCAS+ADNT1sz5DzHzMwBmpY5O/otduDJmzk0kZbwCQO+UtZiRZzit+1L+fIfPx1K0AN+2Z/5HO61DvzvmL/PLxQPG3WuX/3636wodSVp467majnKhrBdwfrfmPcLi94Z6YXBliRYALcTXNpC7DMyfuc4YM97F+TF1o3kdz8Da7VGoDI8DKvuAjTiQcXGDx6i0PcLPAL0FrnobiSet8KJFgZtl5c4/AqQ/h78m5v/A4LFNiksduC0Wz1opgYAW4Kypc7pzmDmbgL585GqzuXYJcMb0Ob2JzKUA1lusHiEy2htANoDdhyMODUkfMeKwL8+IFuAXDyx/KKfix3/U+DsCvmhr/LjAF6wjIxEtvm09DHm/AqkXWmU0qRW7zwL4BkDdAKILvHgm9gNUBEIxmIsBFIHRDkAUiKNcP0H6Zycw4kDo6oVNd2V6yyW8bXe+hbPOqvStbADn1rvVmXJqebgBBo3FgOj/BLDn4poQ8JpAQAtw5ozcyQD3ZmWmkGG9DWBZUwT4eNcRZs6Y9yhAfzZNXD72nuRCTTAzO+cSMOYbTCMfuy/pPa+pHt2EZVnWoEF737zDtWnp1/RGcXza732x1ax583f0haLJILrZQ73boKebE2Keb1afArWy/NJLwNYNAPRL38TVHEkL+pGgIQhbgsQTNjZHpS1Sh2cR1q6kIzHmby3ik1QqBPxIIKAFuLqdz8/K6VzpdB0DqSvAzJSRnZtMQKYOAsHAQYP55fLIsvG1R62Tsuf2VWwsYqL700Yl1Qg2nzEj511dX9ro5GMXBmRm53QEY6nexZw6Oqme4zaee6P6HPDvSt88oAj57rlYqSu2JjyuR9uBlVbtuhmKJwPoW9cxngoz7DnEd2r+QBqBRcmzN/rsLXAZAP1Tv/yXGPkg+giglSiv/BS/PanEf8YD3FJ+ybVgvFQ3wAsvgVM9gQtPlDugA7wLxb36CQS9AGdMzx1OxNnM/CwZ9AKYLtfHLYh5dsp9wx51b3p9Anw8gc+ckfOBtpE6Otmnu0vdI2HFrs7Idh8FE5BbFJ+WHFAPZr13wmIBTIcW3sA8zxtQEI8641rHxe8A82IQnQbm08E4DQTzuO4SbQKr7wFa57oVCsY67HF+j2tOPBSIzWw2n/K3nwM2tQjXPt+suTyBxJgXms0XqUgI+JFAUAtw+rScdpEmPgSjOHV0UhKIWLPJnJ47gcHDLWVdOn7MHUXVvFpKgHutyhhQexQM0NDi+NSWj0RU/5SzXk8cj8QYPSKW5A8CmjVRd4DKUOUsB6MMbakMDqMM/WLKQKT8UU1I2sgv7Qi29GURHo4k0XwQnkBC9H9Dsu3SqJAlENQCfFRQvyDQ0ymjk/Q3ZFfKzM65E4wXifhWBSOMmPX6sd7oUicx0T0RJr9d3xS3P0bAulIPo+B3i+LT9Nphy6WVu+4Gq6dB1LuWE8tg8RO4oOvnLeec1CwEPBDI3/0Q2MoCKKLGu4RtYOMJJHZ5VbgJgWAhENQCnJU9bxAzvVPPzTuHmOgW97Xe+kbAv6714tPam7yqBXjYtZd+xczpvnQsM68hItf50Z+cuzFyb819XM93vAoJYZ6CSflSi+95SxTw94Mm5pQbdQrf19bCX9sr1H3H93qkhBCwg8DKKkLWARMFVXX/fCW1UXg4SuFE0zUZJkkI+JWA3lh7alzPZf4yGtQCXD0CZqLxaaOSZjUEpQmbsL689ZoL5jdk3/190zSXWpZ6GOBj1+7dve/dvxarfTqYgit1NaM+mtfhZn2+udnSQwfDL1tWYYwoY5zsXmk7YMPVkdYrWe2qAv+IVLPRkooClcBmmJH37nXcu9FZd7d+G0LRZWHq1akdKv32hzJQOYhfzU9ABPgo82NrwETrUu+9bWT1GnB9XXJcAZ4+72GAHnI4MKjWMaR3QPhz6qjkf/vS1XoT1vW7zH+ts1wj4HmA+q6LWmq2Cdukp8N/TSZfUPybcfbv5Fx7oCsqyh8H0YMe2jETVPU4Errv8qWNklcItDiBFTtHwKBMsIfz00RTAONJJHTe1+J+igNCwAOBoB4B6/ZU74ImYLaT1dQwA+WKqR+REV/u5OfSxyQfrG738c4BT57+dleLnB8C2O4eiIOAgwiLuCblTzf6dAOOFuBLdoV9tM3Su2F/TV2MJbvb0OYu1b8h5uyiAeNG2/Z0MhsoKH0QSmnhjatVz3aAH0diV1k3s60DxLDtBL7e8RuYZjqYb/JQVwHATyCx60Lb/ZAKhICPBIJegHV7s7Ln3cSKJoJcwRD08mUpg+dGVbZ/5MEHh1Z4yyTjpbf6kGHpEHi/1aEoAXzOyhyZdv+tPgc70AJ85s6wnRW1vplH0HbEGL+uBTMbVilfllqOvrOREPOLt756lW/Vrrug8CDAiXXy61jBih7HwC7rvLIFoPPy9A5twyIuIlInKBgnEFi/NqkqWrL1/HG7vbUj+YSALQRWlugwtTqC2wl17dNEFHZ5EsmkP9eShEBAEAgKAQ4IUj46oQX44l2OZb9Y+lxyzdTZ+Bht6VdNP6DOxT4MrACzPmv7CRS/h/O7rfWxyiPZV+zuCbaugEHD6g/c7xr1TvTWfs9VE64BGX9iIOk4ZT4A01Jl8pJt56UF5pV33jZY8gUvgRU7z4NhPOVxNMz4FISnkBgja8PB28Mh5bkIsE3d6R6IAyt3HrmvlehKMM6MpK2INn49AqwQiR3WzbBqnpTaCPBCEK0F42eE0XqcF721hrvr10dgX0wsuKonmH4HUr8D6MJ6m8SYDcua6m30oJ4Fmbcr8AMEXOw1JsZhBp4LMyKf3dT/4b1el5OMQUeAB/fuDRj9FPgsNrDdZPUdHFU/0rvbylq8MccdDUsoyxbvH3HARUAE2KYHoYYAu9exqmQAFC6NMd8bG4Htx84g7VcDsJ893/bnVrwchPVgOAHuCVD9d9XWbFcewFOR2NXrwB+xqzIeAEEHPmhUYuAHgDO2xo97o1EGpFBAEqi6Ju5SMvCoASQwUN8Zum8Y9D2x+q/BPJMWbfbv0oq3ZI43Ggb0KPhvMhr2Fqbks4OACLAdVN0uY6hvy3qPNROvI0Wu+NM6KbSt3K5uDVdcM75A09yjr8E8FQNjZvtiJ3Z1xlNgeDrz/BPAkwhmCaCimTkaoN+CjnNFH9OzxQNSfYqj7Yuvkrd5CPBVPburMPNRMD3sS40EbGPmmS0qxHo0TPQkmDt58F0udvClQyWvXwmIAPsV56/G6h0Bu9XXsyBjCQNXVv+qiju/sEPdqncm6ynrRgb0pxWuqWu9ltyIta7Yggx9SUTtussY+OvW+LQZnnCdtCrrTBNqBMh161PHOnkIi6EcY4sHjP3GJtxi1kYC1tC4MWDouOq1I6Z5XWuLC/Gq0nOhnE8CdKsHp2U07HVPSkZ/EhAB9idNN1veCHDsqgl3gYxfp2gZPyquiN+WkF6GL4vawBFxGQwjDor7gDgOoDgQxYE5DODtIPoFTNsBtR0wfoSz6n1ceNKmxjYptiDDU/igzZZSt/yS8HhBQ3Z7LM+KNSLUI8yoM0piYAeIU7b2H/d6Q3bk/cAhYA3u/RSIPEaAI2AjA58bRAss5ihiPoPIOIOZzwThDE+t0EKsCE85FhY2GDjHFgr5u+4D85MATqxjn3kcBnbNsKVeMSoEPBAQAbbpsfBGgHXVsQWZKwFO+NUNerA4PrXRa6+NbU7s6kw9XT3QvTwDq9q0j7r451Mf9Pooly7fI3/CtUTGEyCc78GfWaZST25OeLxF1gX7rUsP318eeToTRTFbe8OVYy8Ole3dNCj9cGPZhWo555C4qQQ8ULt9DLxrgidS3qbl9bWdB/dJVAbuB/MfPOehSWbexpQWYbey5HQQPQHm4XXqJ/oPgHFysUOL9Eyrq1QE2KYu91qA6252WlvcvyIelN5sN+PErpr4IojG1EBBWFfcP+3sxuI5Zf2UiIqDh55gxuMebPyXCU9u7Z+W21j73pTrtnZyVLjlvIEZFwE4jQmnUf3TqN8C9G+wuVCmygE1pPdHDLqiFudKgJ808zZlecNf56ka3Pty06D7meseYWPwf8wqYwR9uLFlIlWt3PlHgPRouEZYVhC2gmkcEqP/5W07JZ8QaAwBEeDGUPOijLcCHLMuvV1ERYQ+N3vKMbOEe4r7pzXLFF2PgszfE7j2tPC24vi0Hl40s8EsPfInDCLD0H/kPK1pTzEjVebmfv4bDZ+8dnKcZVnXHV1H12vpjUlfgrC42Oo8EQmjqhpjIJjLqCFxuQzc5t4GZlpqEj1BeRu+aEzbeHCfoRbxEwRcUKv8j1XKuC5y0YafG2O3yWXW7o1DZZWedtbn5msm5mkwHI9LKMsmUxYD9RAQAbbp0fBWgHX1PQsmjmfQ/7q58lVxfJoetdmaeub/b182HB8D6OVW0T4DfNGW+HHf+7Py4+ys3hauqmb9e9b73yRuKukGg88iRj8Gzjp6haSOsLWLgF0KtJvAu8C8SzG+drTBcvq/TXu7Lp/QLSzMuJEINwIY6ke/l7PBE7aeN67mNVZeVMC/69GlMiKie7hCRxjY53odxr4WG+154bPOYg2JmwngHvfsRMg1FhYme2mi3mx8ZZ+OKky9ANCI2pkM8IXHm9Juat0Nls8veQTARDBqH0MoAOFJJMS836ANySAEfCQgAuwjMG+z+yLAJxZMjHGAvnQfBRNwZ1F82hxv62tMvtjVGW+C4b4OZhH4lqL4cQsaY6+hMrErMy6HiafaH668PHHzDgzYsh2Jm7YjYfMOmNy4GfcdHaL2fdmne5v8k7uFF/Tshu9POhZm25M7+5jwLZi/JTIOQB+jIugCfcGof7qdeZrZhid4GqnrYBSWYVxEii9iQjwBJ+HI+djw+pWIV4FoFYjXKdAPYQsLlzTErjnet4b0yQS4xrqsv8TX3f/6NnYp5kFhH2xquShV+aWXgJ0ZAF1ShzdzJoyYJ5FArW5GpDmevdZaR/AJMDNlzZz/EDPra/xm1b6/t6kd6YoHTdYbIPQ1SF382KjbNzTGpi8CrO33KMgYTcD06roI+LAoPu2qxtTtTZna9ekyRPRAUf/Uad6U9zUPX9P3FJjW7yymKyvDzGsjqqw2vtrwJn+Fw8TqXt2wKrYrvukZc/Db7l0/Lu4U9SZb9PW2hNQt9dnoVTCxnwJuAOh6wLVmXDv9rM9GFz4+Y6MB8wIivsi1tkz1BqPwxl1XHgKWEegNtIt8k3K/r/S6oB8zWoN7TwRRmrtJO8S32n7AivDC9RGIOUGHadUj4trp86OjYX1UT5IQaDKBoBLgrKlzunOYOZuAvnxkhDHXbwKshT07948MTGJCMTG6NacA656sfS6YiG4q6p/6TpN7uZaBXmsyz1KMj8HctfotAv5VFJ/2P/6si6+LG6gsXEVMv2PiQb7Y3tKpA3a2b4PoQ+WIPliOdhVNGXjwBhB9BUVfKdNaYym1Y3/54R1dl5UcuynL3beeqzKGMfGjJ+0rS4jfsgPxRfq1E/rfdiYCfmDgzUOOipkd3t3WbFdDWoPjXgShxiY8O8W3mqFzaNzdxKiz0anFR8LawVW7boHC0wDrpZDa6WEkxvzdzmdBbLcOAkElwJkzcicD3JuVmUKGpe/VXeYvAc56Ked0JrxBhEmK6ARifqa5BTi2IHPI0SAarqfPrlFwbEHmWwDfcuwRZ/wXpnVl8Xnja8aabsRngAfHnasMupaYr2UvYkgfiAgv+vrkE8NWn9ztxI0xJ2BDtH51hNPUl1r9miKclkuMuxwoR1zpfpyztQTnbNuFs7eWNEWcDwK8gxk7DCIT4HYMag+g3dFX/dPI9bMpIVARwMX6ixwU76yRlagPAVceJ4yjzv4jgyY58jbafk2kNSROH3mrcdSoIfF1LZlYdBY50E8pnEWEfmDaywb2GOC9YOxh0F6Gcv1bMW+r7xy53iVtENUZUQaECOs7tCsrnwbUqDrdTTQDBw48jEFxcnytEX8npMgRAkElwNWd9vysnM6VTujNQ3UFmJkysnOTCcjUm4sYOGgwv1weWTY+fcQIrz4sGdm5I1tCgHX7YgsyZwH8p+q2MhkPb+2f4rdv2z0LMh9h8HPuHwAi4+ai/in/19gPxeGhfU4LU7iWyCW6Ne4/rsfmd2B+1wDNpQ8KXdGxYldnjARjMBEuYUa3hnxhYBMRvmfFC7LfXvbttat/PlkxDyBgAB+5TrKmgjdksBHvVzjMzeFVzi+JaJViXuUIj1hFC3706t5oHtL3YsXWlSC6q8YOeDc/iPGORcbksEbuPG6oSdbQuElg1AgTWp/4HvlyqIYApHeW/7pjv6FKjr1PVQxeAdDXgFpDHLa2+rhXQIuw9t91rSc/7eE+7WVgfhgDu67xGoNkFALun/FgpHE8Ac6YnjuciLOZ+Vky6AWwvg6QZxDz7JT7hulweg2mlhTgo2uRXwHUwfUNibCDYV5a3P+x9Q063kCGngWZv2XwhwDCqrMSkFEUnzbOF9s85JRYi60LyeALiekCBuq/genYNwnXxqNFFvGC8IWbvj5efT0LshIU4RKCqhHWkhU2w2H817KsDdvjx5Ucz4ZL4Ih/S4xLGawFOcqXNnrKuzq2K1b0OQkrTj4RX/c+CQciw7eB+c/FA8bp2ZhGJb6+e1s4I4ZbwF105IuDh0STDIueo8Ubao6mG1XjkULWkDgtKE+4m6gtvrGrJt4CopsYuJrQ8JciX91hwg4C5TMjp+Dpf26PrqhYVNtGQIyEtVPLd54K03gR4Ktr+bgdgJ6Snutr+yW/EAipEXD6tJx2kSY+BKM4dXRSEohcoRUzp+dOYPBwS1mXjh9zR1FD3d6SAqx983BkZ05xfNqdDfl9vPe756e3NYwILb7HxNJg9dHmtCk3IqJjm/IKq02bcI6Ek9tUGdyGFNoQoZt+gakbCN1Y4UQiPgOgvt74QsAXDF5sERY1JLre2GtKnsqr+w4wTb5UB11gqK76JikDiNE/Wa+FEywwHyKigwAdAvgQgEMMfGYo+hSG8VnPCSPuBYwptf1gose39k/1+n7l+trhvKb3jTAohTx8oSFCITFNwfkbp1A6GrdlHADfENdNVWIyCHd7Et/Ydc93RkXlcBAPB3uMZNaUbqi/LPOGYat+XD7pP5/WiU4VMCK8lB1ot+tFAHWnpCFXHNrzYIS21ZAS4EnZc/sqNr4g0NMpo5Nequ66zOycO8F4kYhvTRk1rMEdjC0twJ2Xp3doGxHxJdh1FtaV9B27W+PT6h3Bl+FeTNcAACAASURBVA+NOznSQi+LcDKR61zvyXwkwk8HAiJ3tm/bu9JhdoqsckKvp0ZWOhGmGv13vN5PBQEfadE1FC2iRYVrQ+3j03P1xJuYSe9WrxlLmPCmssIe3pbwaJM2T3ESTHUwTh8F0i/XLEgNoQRWEmMKfVD4pq9sq4bEXW0AkwGcW1t8e/3vyGcAGg4iLYD1BmFxxfQGvw3QN8TYpJg3hR+o3LS/DcLDIyI6k6U6k2F0JoM6Q6kuYOpMhNMBOgdgXe9xlwb0uv570+pOKASMCGtw+btSoI8l1U1zj05J61GxJCHQIIGQEuCs7HmDmEnvGtYbaWqnQ0ykNx71IuaX3d78R+2NXJ4EuLDol6eY2WNQ+vooM/MaIjqvwV7wkOGDig2YeODzGu/8rcNlGBTeG1RViYj1axD581pE/rTG9e+WSiqqA8pPj0fFqefhcL/zUXWie0yPlvLK3np/dO7CC4dW4PuqmrPgpzm64MGoRJwb1uASdoMOhhdvQIdFbyBqhecjwofPvhAHB16NsvjLwWHH3ytGlhPtP8pBp7fqnjDb0v8CpA+/ER9VFNbrU3ezAxLDTsJFEbG4MCy2Qd/ry1DFCoVqDzY49WsvNjpLkV9VNyR4r9J9+Oy5eXXMlIya4GpvIKT3Kww8dcBEqVXTm35hjPHtLFwQ7ulek0DwXHxoCgHLsgbVd8VsY+yGlABXj4CZaHzaqCSPoRz1NHVbhzr2F9JhGnseGZlc6g7PkwCvLyzy6ZNvmuZSy1IPA9xodfz9/nf+UmQduLHd4UokbNmOhC07cf+KDavNsgNng9WxddzGdHxTyqg27X5wxvT4uqzP2Wv3Dvnjd6p9e2dT7AVj2XVc2v6ZfZ88uJ0PHbtOUrfDAFWcHRbzyj/aXe2XONddX3nqsjY/5N/m6nMPiU3HAdWxy9cHT09YsvvulBXuWdr+/E3HE97JHhxe9NN1RmVFHeV85bL4nU9fnXDsKFpt853RZvnZ4TEf/i3qtx/Z1UczD60660vntiu2qQNXVEGdUF1Pp7LDWDOhbijmstMT/779oef8fjSvMe37R5l5xpvljvv3sh7d/5oMosoLTee0f55QZUtAm8b4KmX8R0AEuJ5d0MfWgInWpd5728jqNWBf0bf0FLT2l6/vfQaqjCuWntZjQv/ikhM6lPt0IdGxJjsNwuEwx5GXwwTIKD9p74H1BvMhA1yugMMGyPWTGOVMOEyEcjAOA1xqkLHTCS5hcInTcJa0+aXbTlq1qimHcn3tjoDOf5wQmwsZ/MzW+HFf+aMB1pC4PwP4C4A+x7Gn+0V/mSxloJTqOQa2MfoE5zNDL3B8dLrH2Yp9DP63qYx/b0lIrTkF44+G1GOj29rJXcOsqtsBur16n4JDKfw3/VWEWbWWSpjTzQ82/c1Gd7w3vZ4jsHeXjiVd5wpOAH9HYoyn33tvX3KGNIGQGgHrnqreBU3AbCerqWEGyhVTPyIjvtzJz6WPSfYYfMG9l1tKgHlw78sV0RUEXOHNGdpjPh/ZoLNWH80B1Gb985ULzgqbcmXis/vaRLj/lXXCwlXFiWktF+4vBD9OsaszhoN5CkCdazWvkoBniuLT3ON8N5oAX923qzKs+4jo3gbOEddbx/+ddwoyrjkf2zvU2RTuug1KKfz7eBHDGu28DwV7rs68kdkVEtO1YXD5pNk4aZ/eE1cjTTXzCh/0way9WfNL9D4TLcS1v9UsBZlPIqFzs32ZsbehYt2fBEJOgDWcrOx5N7GiiXBt/nBt+ihl8NyoyvaPPPjg0AaHks0lwDo4PRxqyBHRpSsY3ODuYkWEb2Nj8E33aGzr1G7pzsh2z/191Cs1AsX3WJXxBxCeqn31HgGPFsWn1TgD7M+HqTXbis2feD4M0htzPC1V+FXc+JqTT1JE94JI74w/rSHuZeFhWHhOH3zatwfe+U2tI7yM92HQv4v7p/67ITvN+j6nGz3WRKQQuzajddQbs/QGrZqJ/23mbap7p2+zOupW2ep9p8Kpb1biW2u54ATTkxgYrQVakhA4RiAoBTgY+u94saCdg08eSoZ5AzHfwEeC9x83EfD5tg5t85+8/pI/5vc+sUNp28ga+RmYZ7B6TcE4GQYuJIaHS9D5oeL4cXWO0DRUt7zvG4HjTElrQ67pXSLjcyheUTwgrdFX8PVYmxULpS68pWD9bf2Ld150XvHO2LO27cL+yAjsbxOOA5ER2NSpA945ry8+OyXWtQThllpkmtk3kkdyx+ZnngPiFBCGz371PVyyYVsNMwQsMvIKBzfGtm1l8nelgtmT2C6EwlM4PybftrrFcFAREAG2qbtqCzAP7X2+Ylegf31lXkMX3evzpx/pUJSGoT6k9zf/oN3s8fXELhROr4NxrU9uE9KL+6cFxpqZT44HZ+bqW5/qGQ27NYo3EKiAQZ/B4m89ttZEFxg4CQqxBPRRgA5lqdeBO/lIp5yI3lXMS1nRwpaeZvbRd7jicxt44pV/LTrryv9urv0FNN+RV5joq01b8+eX6NjnfwNDnz13TwcA40kkdvFbdDtb2yHGbSUgAmwTXi3AHeZP+3OnJXN6EtS1DPIU1N29dh0/+EOG8ZEZxh/SgkKPkf/7rUsP318ZMRWMe71xnZlGbx2Qmu1NXsnjXwKu0bDC7SCc4V/LXlvTdyf/h00sqNxTuaxkUHqD+x+8ttwCGV1R4ohyps356Kzrvq11SRmh0FxYeLwNas3vsQ7c0b7kaXDNW6aOOrIQUBOR2O2L5ndMagwUAiLANvWEFuBeDwzaSVWV9R7zIOAXJlrAylpglkQv8WV3ca9VGQOUgXvrFWLC11BILx6Q9oFNTRSz3hDIyTFjT904jJmHkeu6Q7sSbdexlgn0FSxejjBrvT8u17DL28barQ5S89z8T866reDH2mb2m3mFNcKXNrYev5ZbWToEsHToz4SadklHX5uIQwcnyqUOfiUeNMZEgG3qKi3AJz901UYcLqv9rbyKgQUgvGNW0gL6cOO+prighZgJtyomHSayGwM/kOLc4oRxx4233JQ6pWzjCPRcnZHIbJzLUGcScCbAZwIU1whr+l7jjWCsZOIVrIwVwTal3Ig21ygSuzrju2cWfH7W3cu/r2PKzCsMvL9rn5e0Rzg/DSJ9lKxWIn1+eyISowPifHNT+0bKe08g8B5U730P6JxagE8cP+y9iJLi6446+joDX5iG9RG9v2VjQDsvzjUbgejPs9pHRlSdCcPsDBhtmawogKIMcFv9UzEfIMPYaYBKLLI2b91TuRGD0ltd4BNPHRK7OvPrxxd+NfDez10XatVIASnC2sMVJdeDXJdgeFizprdh4iXER9sW+KTZHmypyCsCIsBeYfI9kxbg9u+9Nip6wSur6YONK323ICWEgBBoiEBsQUbxXz/M7/Hg0oLgEeH8bW2hHE+AKNVj+xizAfUSBnb7sqH2y/vBTUAE2Kb+O94xJJuqFLNCoNURiF3zTA8os/gvH63Cwx+vCh4R1p4W7PodLNaj4cs8dhzhZRiOaYjvFHKXmrS6B7WeBosA2/QkiADbBFbMCoFaBI4e+1oalCKs27Ky5GEwHgHB000XlQCmoYpfwkVdG31uXB6awCQgAmxTv4gA2wRWzAoBDwRiV2eMBOPloBXhtbtjUakeqSemNAAqBfE0ONU0XNDN4xFFeTCCj4AIsE19JgJsE1gxKwTqIRC7KuPvIDwUtCKs2/X1jgthmPoWtSTPzaTNYH4Rhw6+KEeXgv+jEHwCzExZM+c/xMzPAJhV+y7fxnZJ1ivvtFdVh9OIaSQIMYC+DQiLqMq6P+XPd9SMf+dFJSLAXkCSLELAjwRi1z3fGYcrPgHh7KAWYc0kf9dNYB4DoMZ1l7/i4m8A42WQsQAJnfWxNElBSCCoBDhr6pzuHGbOJqAvA/oW8rn+EuDMGfNeB+h8Ao0jstY62ehqANkEHERYxDUpf7rxgC/9KwLsCy3JKwT8Q6DH6owkYuRoa55EmAg7jIWFJ/qntmawsmLXXYAaA6IL6qmtHMzvArQAlViAS2J8+jvVDC2QKo5DIKgEOHNG7mSAe7MyU8iw3gawzF8CnJ2d7brgftSoUcfuus2YnnMzEWYScXLKqGFLfXmSRIB9oSV5hYD/CPQsyJjOwOh6RRhYaeQVDvRfjc1gadXuEVB8J8D1jIhdPuiZugWAuQAn7P4Yp57a4M1vzeC5VBEqAlzdjudn5XSudOJjjwLMTBnZuckE6KvhejFw0GB+uTyybHz6iBF6WtnrlJGdezUxv8FEd6eNSlrsdUEdpmjLNrYsa9CpcT3l7l1fwEleIdBEAj0LsrozlP7cnapNjV2yEg8sW13DKgFvGXmFtzWxquYv7jq6BC3E2vcO9TvAJQA+BeFTIPx9JJxQK3h287suNdYlEFQjYG8EOGN67nAizmbmZ8mgF8B0OcAziHl2yn3DHvXlIcicMe9RZnrAUtal48fcUeRLWRFgX2hJXiHgXwKxazLvguI3qq1O+s8nGJZfK3Y08Qvmwk1653HwpYKS7nCqm0DmjQBf3XAD+DsQfQDX/c/hxajYvxUX9SxvuJzksJNASAlw+rScdpEmPgSjOHV0UhKIWMPLnJ47gcHDfRHSrJdyTmcDetT7n8ZMc4sA2/nYim0h0DCBHqsyXiP69W7s2a++f/CSDVvbuZc0QA9T3sbgvhowvyTedc0p4yYA5zZM5mgORikMFIOx1fUiFDdYlmCCEQWitmCOcr30v4Gal5RrQwwLhAoQV4DpyEv/m6gCiitd/wbKwLwHZJRCqT0w9MsshbNyDwb2KK3+G96gX0GaIaQEeFL23L6KjS8I9HTK6KSXqvskMzvnTjBeJOJbvVnLzXhpdicywuYBiDbZMXjsfbfs9LV/RYB9JSb5hYB/CZxU8MzJJpsfg1z3J7vSJ8/N3dW7dH90DRE26FZ6f6PeUxL8acXOwTAMHVnrcjDXt3ErmNq51yXQBpWCsQfAbhBKwfpctNoJhR0g2gEn9iMsbB8Mcz/ab98fLOvfISXAWdnzBjGTvlGkvYcn7BAT3aLXhYn5Zbf3/+E+wk1/7bXIiMNR84hwBinckHJ/smveqrDol6eYOd2XJ5eZ1xDReb6UkbxCQAj4j8DiwxvxzMHPahhc99zbaFe6q8bvto97BRUnt9S1zf5rr7ulbRbwRaWBzysJyysNlCh76glEq+FgtDOAdgR0IBz999HfQf+ecYIJdDYInQxGJ53PYHTUvzcIYXBNntZJ/t7XE1ICXD0CZqLxaaOSZnkCqKep2zpUt+r3HKax55GRyaX6/1p8Iyui5uhpHIvVjY/fd/t31fnWFxZd7suDZprmUstS+kD9Gl/KSV4hIAT8S+Dufe/8tVgdqL6VDGEwdq8fP7MDsXKdfKhOO/78/M2HzkzY69/aA8dadrnRd3VVWN+tTL1KFXodVDi5jNErcDwMDE+ISDnA+8JA+yJI7QsDDkQQDrQhHJjR7vCrV5zaa5G/PA0pAT62Bky0LvXe20b6sn7gGvlWtJ1FoAtri29jYMsUdGOoSRkh4H8CvVdMOrHKYX185A7mIyncUm+tf3LWrbVrC9hrDP2P5VeLa7dHAYjC4cgoGCoKpPTabpt6q2TnISgcgiPiICzHIXRtfwhxVPeEST6HoU1JBA5WRiAsIgJVVgRMFQHLjACZ4TCMCBC3g1N1hkGdwNwZhE4gt38zdQK4M4BOAOr3yU4+7rZL9kZiqP+Od4WUAGtO1bugCZjtZDU1zEC5YupHZMSXO/m59DHJB+v0FTNlZuc8D9CdBtOfYFg/uOepMtTBx++506f4qyLAzfWJkHqEQMME3AN0VOc+55eSSe+9+J/HapX+ycwrPL1hi5Kj2Ql8WdQGbdt0xmGrC0yjM4hjACMGrH+i45FjWdwRMI7+RAcQdQDr36HG5rtG+06bw5GQcCxWRKPtHC0YcgKs25WVPe8mVjQRBP1BMgCUMnhuVGX7Rx58cGidw+lu54p/Uw/QRamjkwf7AlsE2BdaklcI2E8gtmDiFID+7F7TbWt+yngud1ma+++IkGssLEy23yOpodkIMBv4fF9HRHEHVFZ2hEMLs9EFUNEgRENRNMDRwNGfpH9Cv06o4WPhUgeSky1/+R2UAuyvxttpRwTYTrpiWwj4TqDXNxmdlEUfg7nGxshxeV89NurzbyfVsEh401xYeLfvtUiJkCOgR94OIxoUFo3ErjUjujSxsSLATQRYX3ERYJvAilkh0AQCPQomXkg6bvKR0U11Ki/IfPO+LgfK/lnL9ONmXuHEJlQnRYXAcQmIANv0gIgA2wRWzAqBJhKIXZVxMwi1z/1u2/x4tp6i1iFsjyUGkhx5hfObWKUUFwIeCYgA2/RgiADbBFbMCgE/EOixeuL/EFONES8TPt8yLns9QCPcR8cG8S20cNMHfqhWTAiBGgREgG16IESAbQIrZoWAnwj0XDVhDJPxoru5jmUV21Zkzd4R6XT2d/v9LqVwS9iiwpoRPfzkh5hpvQREgG3qexFgm8CKWSHgRwKxBRkpOly8u8lztu3C/OwFuyOdzi5uv99kQN1CeZv9ugnHj00RU0FIQATYpk4TAbYJrJgVAn4mELsq4wEQprqbveLHIrz6xgeK9PGVX9M3RhiupgWFPsUEqC4e/XlW+8iIqjP1jlpS1J7BHYjQnolqhs5lqiDi/axoP5HazxbtV2xVOkyzQjFV6leYqqxUYeEVljIrDzsPVnYoR+Wmy5/SFx14jqHoZ2Zizj8ERID9w7GOFRFgm8CKWSFgA4EeBZm/IfBy91t9klf9iMlvf1KzNsYb5geFv6/PhVPWT4moOHw4lg9bPZn4TDLoDAafSSAdhSvWBtdrm9zJQBExFYFUEZiKyMQWS//f4Szads54n65VbQZ/W3UVIsA2db8IsE1gxawQsIlAj68ndjHCaLre+VxdxQPLVmPskpU1anz54nO/fWbI+XlkUBgzdCCHLsR0IoN7AtBRmQI7MVaDsBqM1crg1bAqV29LSC8LbKdD0zsRYJv6VQTYJrBiVgjYTKDnqoznmfBwdTWT/vMJhuW7LkU7lu76w1B8dmpzDGhtbmy1ecaPMOhTgloYZhlLNyak7mummlt1NcEnwMyUNXP+Q8z8DIBZ7lcJNqUnXTcpKeNpJlynb6YCUAXGShgYnToq+VtfbYsA+0pM8guBwCHQY03WIEPxMAaGRVVUnfD66wuRuHn7MQd/OLEz7hpxLXa18+p+gENgFDJhIzEKQbS99hqve8vJUBHKMDoQcwc2qAMx9CtCAeH6JwyEc/W/9U8gnPXvCeEg9MKRG44cTaFJwIdMWMzK+GzrgBQ9NS/JBgJBJcBZU+d05zBzNgF99QMIYK4/BHjKlIURZeEH39TBvIk4k8BbnGx0NRjPgtCd2RqUdt8dm3zhLwLsCy3JKwQCk0CPtVmxhqWGDdy4/a7suYvO6XSowqz29K3+p+GR247dUloG0E/M6icQfiLD+BGk1lchrHDHb8bubO7W9SzI6q60EJvcy2D0Yla9ANLCrNeiT/PNH97AZHwKS33CSn28baCsI/vGr/7cQSXAmTNyJwPcm5WZQoalI9ks84cA14cnY0bOYGL8iw26K21U0mJfoIsA+0JL8gqBwCfgHNznDiL+t7unW2I6/m3A/Tc9X3pB+v7Ab8ERD4/sxlYDyMQABgbgyMtbUXaC8TEIHxPh46L+aTUXyIMFQoD4GVQCXM3M7faiugLMTBnZucl05GxfLwYOGswvl0eWjU8fMaLunZXH6YiM6Tk3E2EmESenjBq21Jc+EwH2hZbkFQLBQcAa3PspEKVXe0uEcmLjKsrb8EVwtMCzl71Xp59gWeGXwzQuY8blQM0LK+ptG0Mvz30Mg1ZA8YriAWk/BzOH5vY95AS4+j5gZn6WDHoBTPphmkHMs1PuG/aoN4DT05c6IrqV/JaAbABr21a1G+7pGsPj2RIB9oa05BECwUdADYlbwMD1x0QY+JzK+SpatsmnL/iB3PLu+Zm9DBOXMKtLCHQJgHO885c3EKiAQZ8R8XIuj/iu+KJHyr0r2/pyhZQAp0/LaRdp4kMwilNHJyVVH0rPnJ47gcHDLWVdOn7MHfWeg8vIzr2amPXUdhSAA0yYUoE2E9NHXe/zFn0R4Nb3YZIWtw4CPKRXP4a5hIHuv7aY/mHmbfxLqBKIzZ94PkzSd6IPAeN839rJGwD6jgnfGUzfwbK+K0p8/DvfbIRm7pASYNdOZja+INDTKaOTXqrusszsnDvBeJGIbz3eVHL6a69FRjmjTmKlDAb10rPZ+lwfKQxNuT+55jmEBp4HEeDQ/MBIq4SAJsBD4+5WjH+50zAIv6eFhW+EOqGmibEbHUYRCEXMKCIDW1xBQ0gVkaKiCoejqCU2rzV334WUAGdlzxvETO8AqBna7QjVQ0x0i14XJuaX3UD/o76NXFkvvxXLTmspiP4vdXTSWF86RwTYF1qSVwgEHwFrSJ+/A/yQm+c7LeJrwhduWhN8rWmcxy4xNoyBBE5gIAFAv8ZZ8lCKcRiEjfoIFwiFDC40yNzoNGhLpFG1tfCcxxsVEtRv/vnBUEgJcPUImInGp41KmuWJj56mbutQ3arfc5jGnkdGJpd6yuu+2WvYtZfuYeZjmy+8Yc/Ma4joPG/ySh4hIASCiwBVVaLb3x9CxM/fHHP88BkDsOOhFwDj2Gml4GpUE73dqw7jv85d+MG5C4XOfSi09mCzZU9MDxOEaLMtYoy26GF0QE+zA3o6OqCn0RG9HB0QDv/3gWVZg06N67msiZiOFQ8pAT62Bky0LvXe20Y2NTD55Jdz4iwLy5j5tdsGX+QTdNM0l1qWehjgVvNt2F8PpdgRAsFCoMvb08/q+PG8SVCqbbXPVSfFzS964vVpwdIGu/08YFSaCw6tj/ueS+J2OA/F7eHDceXsPLGCq7oq4Bg3f/sRTubOtkbYlvYqvLiz2baoF7UvOje8a9GV4XG/RlRpRKUiwLNyOlc68bGnc8DVu6AJmO1kNTXMQLli6kdkxJc7+bn0MckHazPPmD6nt0GOiQx8YJDlOk7gtgZ8EilcLWvAjXhSpYgQaAUErMG97wWRPjFxLDFjpOODwldaQfOb1MTOy9M7tAsPj2XmnkwUC/1iV0xt/e/eYMThSNAlf6ZKAHpPz09E+K9i/hFsrg+zaNOmgY81SZx9dTKkRsDVjc/KnncTK5oIwukA9HVipQyeG1XZ/hFPx4myXnmnPVdVTAHjWh1Y/WgZLdRLWZl/Sbv/1o2+gpU1YF+JSX4hELwEnEPiphLwgFsL9homrqH3ClcEb6sCw/Mey7NijTArTpERR8RxAPUAcw8A1a9oP3r6ixZnAv/IwCYCb1Ls2GSXOAelAPsRtm2mRIBtQyuGhUDAEeCkfuF8sHwRQwexOJKI8Nl2s2Jw93e3+XyMMeAaGMAOdc9PbwtHxOmmotOZ+HRmPoOYTj86APPXFHcVgA2GAxdtOTdtj79wiAD7i2QtOyLANoEVs0IgQAnwtX0HKEstOjqLdtRLnm7mbbo/QF0Oebe6rZ3c1QHn2eREPy3ITHQ6KXUGiPQ0t89JqYoof17dKALscxd4V0AE2DtOkksIhBIB5+DefyCi12q1aayZV/hsKLUzFNpy8trJcVVW1TnExtlEfDYYZzQ0ai7+ua8DycmWv9ovAuwvkjICtomkmBUCwUXAGhKnxfav7l4z8D+OvMIagTuCq1Wty9ueayecDcs4B8xnK6KzCXwOM/ZsHTBOX1zhtyQC7DeUNQ3JCNgmsGJWCAQBATWkz0IGD3FztdJQ6kJatLkgCNwXF5uJgAiwTaBFgG0CK2aFQBAQ4MG9eyuiJQBOcXO32MwrbNTaYxA0WVxsBAER4EZA86aICLA3lCSPEAhdAnztyYOUMnS8ArdEBWbeRr9OY4YuwdBvmQiwTX0sAmwTWDErBIKIgHNInz8SuFZADn7VzNv0pyBqhrhqEwERYJvAigDbBFbMCoEgI2ANiXsawBM13GZONz/Y9Lcga4q462cCIsB+BlptTgTYJrBiVggEIQHn0Lg3iHGXiHAQdp6NLosA2wRXBNgmsGJWCAQpATUkbql7pCxXM2QkHKS96R+3RYD9w7GOFRFgm8CKWSEQxAREhIO482xwXQTYBqjapAiwTWDFrBAIcgIiwkHegX50XwTYjzDdTYkA2wRWzAqBECDgUYSB1828wj+EQPOkCV4SEAH2EpSv2USAfSUm+YVA6yLgSYQJyN+6t+q3Pb8qLm9dNFpna0WAbep3EWCbwIpZIRBCBJxD4hYRcHWtJpVbUBeH521eHUJNlaZ4ICACbNNjIQJsE1gxKwRCjIA1uPdEEKXVbhYz3+n4YNOcEGuuNMeNgAiwTY+DCLBNYMWsEAhBAs6hfW4l5vl1m0ZPm3kbnwrBJkuTAIgA2/QYiADbBFbMCoEQJVB19ckXGabxRZ3mMXIMy/kwLSnaFqJNb7XNEgG2qetFgG0CK2aFQAgT4Gv6nsKGepuBc2o18xsD+F/KK/QwSg5hICHeNBFgmzpYBNgmsGJWCIQ4Ab6yT0cO55eZkVS7qQx+1QlrYmRe0YYQx+Bz8/QVkCA6DcBpCjgJoCgwR8HgKGKKAqBfhxi8G6DdYNptEO+2iEpZqd3K5B3h4O30/pY9PlfeyAIiwI0E11AxEeCGCMn7QkAIHI+ANTRuGhj3e5iS3gYDE82FhdNaK0G+HA6rbe9rielaAi5g4HQA4X7iUQlgBwM7wNgF8B4i7AWMA4bj8N/o3W1lfqpH1oD9BbK2HRFgu8iKXSHQeghYg3s/BaKxR0dvNRrOwHvMamLYB5u/ai1EeGif6xTz7QCGAOjc3O02HBVRIsDNTb0R9YkANwKaFBECQqAOgcqhvc8zGGMJdKcHPE6AJhowJlLezxWhik8LLzPfy8D1LdlGEeCWpO9D3SLAPsCSrEJACDRIwDk43d/eNAAAIABJREFULgmkhRiJtTMzYQXAEx0LN73ToKEgyuCD8JYQsI4J30PROgX1PRvGwTDFB+CoOojD4QfRaeNB7OnTrsKkmAjDigYZ0RYQQ+BoxehKQFfon0RdAe4K/f9a09oiwEHy8IgAB0lHiZtCIIgI8IABYaprqZ6S1q8TartOwCIFfs2Rt2leEDWrjqs8OO50RfwYQH+spx3FRPiKGZ8ZysijRRt+tqO9fH33tqCI9lDUAVVWe4RX/VemoO0g7WebIsB+BirmhIAQOEaAh/Tqp8gxFsweL28g4HMFes2Rt/HVYMNmDen9GIHGMhBdV5l5FYCZ5gebZgZbuzz5K7ugbepFEWCbwIpZISAEjhFwDul9E/T6MNFF9fyBX03Aq7DKXqPFOw4FMjoeHHcDEx5j4OJQF97q9okA2/REigDbBFbMCgEhUIeAc2jcSDBGEnB+PXh+AvjVMst8rf3iDTsDCWHlNXG/MQ08AuD3HvzaC3CmmbcpK5B89pcvIsD+IlnLjgiwTWDFrBAQAvUScA7u/T+GQX9ixqWeM/FWwJivFN4LW7Txw5ZEuefy3id0aENaeP8KoG1tX5jwpmmZmbTo53Ut6aeddYsA20RXBNgmsGJWCAiBBgnw0D53MKuRDLriOJm/AfCeYvVec54l5qR+4epQ2Qhi40EG9/Pg32oGZwX7RrIGO0kuY/AGUePyiAA3jpuUEgJCwH8EnEPibjOAkQxcczyrDHxFRO86gfciFm781n8e/GqJr4ntrIywEQQewaCzPNRxAMBko13Vs5RbXG6HD4FmU0bANvWICLBNYMWsEBACPhNwDu19I5j0GvF1DRVmYDEBSxRhrcOs+KIpx254yCkRYHWJgroE5DpS1Kue+v/lJHrWLvFvqM0t9b4IsE3kRYBtAitmhYAQaDQBHtr7PMV0C8C3wPMo1JPt1QB+AmMLDGw2QJuheAuctBltDlehok0XmM5oJxnRDsVdFFE0mLuQQZeAcQkDkfU5zMxfmoTJlLfp/xrdqCAuKAJsU+eJANsEVswKASHgFwJHR8W3HB0VN2tcZQIWKOa5jg82zfFLY4LUiAiwTR0nAmwTWDErBISAXwnotVnLCB9CYH3BgZ2XHOwEaI5Bag4t3PS1XxsRpMZEgG3qOBFgm8CKWSEgBGwjoMUYjvDLleJ4AvdnUH+47tZtdNIhIt9hxqcHDvOnnZZt2ttoSyFYUATYpk4VAbYJrJgVAkKgWQnwkFM6wKjqAZg9LEvFElEPgHswKNYAORhqD0ClAFw/mdUeEJVahlEY8f6G75rV2SCrTATYpg4TAbYJrJgVAkJACIQIARFgmzpSBNgmsGJWCAgBIRAiBESAbepIEWCbwIpZISAEhECIEBABtqkjRYBtAitmhYAQEAIhQkAE2KaOFAG2CayYFQJCQAiECAERYJs6UgTYJrBiVggIASEQIgREgG3qSBFgm8CKWSEgBIRAiBAQAbapI0WAbQIrZoWAEBACIUJABNimjhQBtgmsmBUCQkAIhAgBEWCbOlIE2CawYlYICAEhECIERIBt6kgRYJvAilkhIASEQIgQEAG2qSNFgG0CK2aFgBAQAiFCQATYpo4UAbYJrJgVAkJACIQIARFgmzpSBNgmsGJWCAgBIRAiBESAbepIEWCbwIpZISAEhECIEBABtqkjRYBtAitmhYAQEAIhQkAE2KaOFAG2CayYFQJCQAiECAERYJs6UgTYJrBiVggIASEQIgREgG3qSBFgm8CKWSEgBIRAiBAIPgFmpqyZ8x9i5mcAzEodnfwXf/ZF5szci6D4OQDnAYgEsBqEQamjkvf5Uo8IsC+0JK8QEAJCoPURCCoBzpo6pzuHmbMJ6MtAOIC5/hTgrOk5dzNhGoBFBoxxZdu7FIZH7+k4bszNpSBiXx4PEWBfaEleISAEhEDrIxBUApw5I3cywL1ZmSlkWG8DWOYvAc6YPqc3kbkU4HdTRyU/5Kvg1n50RIBb34dJWiwEhIAQ8IVAUAlwdcOen5XTudKJjz0KMDNlZOcmE5AJoBcDBw3ml8sjy8anjxhxuD44mdPn3QOiZ0xlXDX2/tu+8QWip7wiwE0lKOWFgBAQAqFNIOQEOGN67nAizmbmZ8mgF8B0OcAziHl2yn3DHq1XgGfkvAbgzMMWrkwfk3ywqd0uAtxUglJeCAgBIRDaBEJKgNOn5bSLNPEhGMWpo5OSqqeRM6fnTmDwcEtZl44fc0eRpy7NnJHzAYAwYl6tiO4hoAMYJSBMSB2VNMXXKWkR4ND+4EjrhIAQEAJNJRBSAjwpe25fxcYXBHo6ZXTSS9VwMrNz7gTjRSK+NWXUsKXHEeDLmGmmA+aEQzs6lUZ0K7mLCM8y00Np9yXN9gW2CLAvtCSvEBACQqD1EQgpAc7KnjeImd4B0N5DVx5iolv0ujAxv+z2/j/0Rq6jI+A2bSvbXf3gg0MrXO8zU+aM3PeZYN1+7aX5zJzuyyPCzGuISB9nkiQEhIAQEAJBTsCyrEGnxvVc5q9mhJQAV4+AmWh82qikWZ4g6Wnqtg7Vrfo9h2nseWRkcmnWjJwcBjqkjk4e7F4uc0bO3wGcces1F+pNXV4n0zSXWpZ6GOA1XheSjEJACAgBIRDQBESA69kFfWwNmGhd6r23jfRl3TZzRu7vwZxKDvPqlHtuLdZPwJQpCyPKwg8uJmBHyujkZF+eCpmC9oWW5BUCQkAItD4CITUC1t1XvQuagNlOVlPDDJQrpn5ERny5k5+rb4ez62iThcVQqFCER02FUjZ4DEB3EmhYyuikj3x5PESAfaEleYWAEBACrY9AyAmw7sKs7Hk3saKJIJwOwABQyuC5UZXtHzm2vuuhr3WkLeUwpxNhCAATwBYCxqaMTp7v66MhAuwrMckvBISAEGhdBIJSgIOhi0SAg6GXxEchIASEQMsREAG2ib0IsE1gxawQEAJCIEQIiADb1JEiwDaBFbNCQAgIgRAhIAJsU0eKANsEVswKASEgBEKEgAiwTR0pAmwTWDErBISAEAgRAiLANnWkCLBNYMWsEBACQiBECIgA29SRIsA2gRWzQkAICIEQISACbFNHigDbBFbMCgEhIARChIAIsE0dKQJsE1gxKwSEgBAIEQIiwDZ1pAiwTWDFrBAQAkIgRAiIANvUkSLANoEVs0JACAiBECEQfALMTFkz5z/EzM8AmKXv8m1qX1RfYwjg2DWFtWwuqn1NYUN1igA3REjeFwJCQAi0bgJBJcD6sgQOM2cT0JeBcABz/SHA6elLHRHdtseaBukLGI4lxWgHGG8AtDx1dNK9vjwqIsC+0JK8QkAICIHWRyCoBDhzRu5kgHuzMlPIsN4GsMwfAlxft2fNyL2FwS+BcFvqqOTPfXk8RIB9oSV5hYAQEAKtj0BQCXB197ju7nXiY48CzEwZ2bnJBGQC6MXAQYP55fLIsvHpI0Yc9raLp0xZGFEWfvB9nb9tZbtrj3eNoSebIsDekpZ8QkAICIHWSSDkBDhjeu5wIs5m5mfJoBfAdDnAM4h5dsp9wx71tpszs3MuAWO+wTTysfuS3vO2XHU+EWBfiUl+ISAEhEDrIhBSApw+LaddpIkPwShOHZ2UBCLW3Zk5PXcCg4dbyrp0/Jg7irzp4swZuTPBfB6FR/wu5U83HvCmjHseEWBfiUl+ISAEhEDrIhBSAly9m5lAT6eMTnqpuiszs3PuBONFIr41ZdSwpQ118eSX5p9rGWoJM2em3Tfs/9s59zipiiuP/07dngcvFbOIRvMyJia7ySbZTT6fTeIDNEGJGiOhe0CML5DuwScjMN2IceIHmB7AF6/pFhHfMN0Iko1B3BhYH0l2sx83modm89mY1U2MkoAPZpgZ+tbZT925d+bS0z39miFp9/RffJiquqe+Vbd+VeecW3cUKi8u6HIISR0hIASEwP9vAu8pAW5Ldkxmph0AxuUY1k4mmmbiwsS8wff3u7ITucyJGcSXWBYmLbwq9Iop+8prr9/CzC2lTBdm/hkRfbaUOlJWCAgBISAE/joJ2LY9+WMf+cCe4bLuPSXA3gmYiZbEwsF7ckEyburRAd3/vW/AUvub5oT2eWVXtm87zkZmD4ie9X969JtXXptUOnQjvvyz0utJDSEgBISAEPhrJCACnCcLuj8GTPTL6Nzpc7wYcCmD2JZIz2PwzYr0eYvCM54vpa6UFQJCQAgIASFQLIH31AnYdNrLgibg4QzrNTUKBzXT3xKpfziY4dtarg4dyAenbeOOcdzb8xSAV/1JXMXClHJCQAgIASEgBIol8J4TYNPxtmTHN1jTchBOBaAA7GPwljG945qG+p53RXv6fE38gGK6tJxPj4qFLuWEgBAQAkJACFSlAMuwCQEhIASEgBCodgIiwNU+gmK/EBACQkAIVCUBEeCqHDYxWggIASEgBKqdgAhwtY+g2C8EhIAQEAJVSUAEuCqHTYwWAkJACAiBaicgAlztIyj2CwEhIASEQFUSEAGuymETo4WAEBACQqDaCYgAV/sIiv1CQAgIASFQlQREgKty2MRoISAEhIAQqHYCIsDVPoJivxAQAkJACFQlARHgqhw2MVoICAEhIASqnYAIcLWPoNgvBISAEBACVUlABLgqh02MFgJCQAgIgWonIAJc7SMo9gsBISAEhEBVEhABrsphE6OFgBAQAkKg2gmIAFf7CIr9QkAICAEhUJUERICrctjEaCEgBISAEKh2AiLA1T6CYr8QEAJCQAhUJQER4KocNjFaCAgBISAEqp2ACHC1j6DYLwSEgBAQAlVJQAS4KodNjBYCQkAICIFqJyACXO0jKPYLASEgBIRAVRIQAS40bMwUT6avA+MmECYA2A/gzu4/Tlje0jI5k696y6ZN9aO6Ry/VRFcRcBQYf2DgplgkeD+I2KlXZtuFTC7m7613b/kCabURwN8BsJmxU2XsxuZrZ/6hhD7tBWFZNBxc3d8nAG2J1HQGVgL4oNvWL6EoEp0b/FExtlVSpnX9w+NJ1dwD4KtMND0WDj5ZqL0se3vB/BhzZl5s3iwz1rj9ntSxvRn8EMBnstp6Q5H+8qLwjP8u9Ixy/748ufUTivUK0x8A9WAY5msLzb/s8QXwLGtrTmzeN39rbGlp2R2om/jmpQRaAMKpAFSxbZfbF6/eiuSWj2qtbmXC+c67ARwC46dQiETDoZ/na98ZWwqsB9E3ANQCeJWAhc2R0NbsOu6YrgPwn9FI6NxKbS61fjyZ+jQ0ngDh50M9f9A6AXQTsMOuxbWLrwzt9Z6bNZ7mv19lIBoLB1P+d69UOwuVjydSdwK4PrscE10VCwfNe5bzV6y9bRt3jNOHumMEugLAcX3LImbHGkP3FbKtkr+b+T/qhDfnMdN8d51SAK2KRoILi5x/9Qy8Q0QbKVB7S/PsC98dVM9Z31N3AXQlE03LtRaJABcYxdb29CwiTjLzKkvxg8xqEgO3MWFZLBwyIpPzF0+kvmMmLgE3Euk9tqZvgWi+Al3RHAluM5XKbbuSidf33M0fJrJ2A/iNzbqJSI1TQBLAn7vrOqe2XHFFd67J1JZMb2bG6azoBgv287amMwkUh+LvRMMNZrFDazI9hZi3MPPqHk2rxqjAaFvZrWA+39LqqwvnTX+xUvvzviCJ1LkEmEXhbQDHM9HMQgLsjQEYa4hxn61wrALWMeO1nvrOBsPCE2AGb7aI+xd7W7Pd88bx/zvURqySvrat2fx+rrGM8L9EUMuIMvu9+QfgrmgkdEuu9pe3d3xZEX2XwTs1c9yUsUitAjDB4sDUhY3T3mxLpM9mcDuDNinN28jSGZtpOoGWmD1HvrYr6Y+pu3r19+u6ag88BOAoIo4T+NUMq+MUYxUI72e2J8caZ/4u+zlmocahnl0MHE3E15h6mtUsMK4B02XRecGdpo67oLcT6CyzsQTwyyMtwEZU63vGfB/AJwC8ONTzHYFjBAG+crx664dv4+hPa1ZGfN4c3Tv2vOuu+1pP27otn2RLPQmiJy1txTp1pqtO8QKznlhMsxY1Br9X6bgMsY7dyYzPWkrP9pfpyqg3Wq4OHchVr1h73ffqUTA+DqJYt83Oumh++doejn6aOdhZd2ADGBeCsLTOwsZ3rM6u+t4xddFwyKwdg35OndoDWwn4kCJ9+dF4++f79TFnAXQviB6PRoJzB83ZRHoaM68BoZaJZokAlzh67mLxpDkZRCPBoLfTjLenlwF8kYXAJLOYZTe7Yl3qeG3hX8G0NdoYvMn5u9kNJdJpEI4xL5b5r67aAyW3XWIXchaPJzoWAHStZWHSwqtCr5hC8WTqNDC2KqY5uV7o5Xdv+bjS6imAbopGgg94Dbcl0vMYHLE48BXDwiwoDJzNmcCkxddM+7OzKK5PncqEZ1jR4qF2zZX0zX2ZtxPRdtb6JRA9wETfGlKA+8bkcTMU/vF1FhClvqtA8w2LlRtSH7Ft7AEhFg2HHqnEzlLr3n57alTT/GC3/5QTT6Q2OadxwuRcC4a7qH+JauvO9nbm/ZsI5vtjjQ135LSjzyOzC4A+0qLVajZPjAdY0SW5xszZ2GneBIWGaDj0rGe/e0L7lCdW8faOq0B0MWtrNil7vSl3xPuSTC0kxiyAXwBoYr7nD3hW6NloJHhN1jv1bc+70ppMzyHNy4lxevO80K9NueVrt72PApk9BDwVjYRuKHVeFVu+NZH6ZwUcbI6EQkXXKdJe95AyG4SpQ3k+in1useXcTfcaDb5kcaTBbJQK/hyvDavnCHRrcyTozCtn3Uyk1wJ8Wm0AZzXNCe3z/n9pe+rEAGEXQDuNVjDRPBHggpgPL+AuvM8wY4nfJdKW7JjMmh4ixZc0hxvMSfKwX76/t7anLifCUsvC6aaCbaPktkvsQs7i5qUyf4hFQhf0T6Rk6mgwdgP0VC43jHuyfTBb1BxxVdjJRBEzwVrbO+YDdH0ggMmHibtGByu6otCJdFj613cKH2Rrdts+1/KewxaxASH6lfl/9+Xble8lGg6bS2nDFZ1J2S/9wKKQesL8O3vhdxeLU/IJgrfhNK41/9woxbZyy7a2py4iwt1EHMr1TjkixLw02+XvCDewXpH+anYoIJ7IzaFcG4up53oftmhwWIGmmFNwAd6Pg/HWoA0+8Xne+K5oT5+vie8BYbq3+TBrUyaD3QReFm1s2FCMbeWUcRm+XIrIF2Ovb/Px77lOj+XYWlQdb9NNqPU2bcXUW9m+7TgbmT0AbR90qAJGRyPB8/yhRddbeJQNvcgi9ZgIcDGUs8rkEx1vN8RES3Kd6PIuFj5hMI/KJRKF2i6jG4dVySs6zm4u/4K1PJH6ogK2M6Mx1hja7hPu05jxOIhuNCyciUoZIwCjQZjD2onV3UvE26PhUNNIxqs8m/KNWza7lnWpsfUWfmBcvNFIyMSgnJ9xY3Jvz1Mg7DOLp9v3NBNdeSQ2EEONsSeSBLyR71TSlkilGJg4unfsFOPCdNob8MCckku4+8bt0BIwzSDFDblEsNK5l6t+Xyx67xnUFwJ5YfShsbP6bfZViCdTF4NxO6DPiUZmvDCw2UhfCvBqJgplj82RFuABNzn/RzQcuj6eTBtPQ14BNn2Ir09PheKHATxFljWfbX05mK/zu9WNS7uue0wHAZ9nQhNBvwyoTf4wyYiMzcD78ZNSBLgYe+OJLZ8B1C4Qmo6kV8nzTjLz5lhjQ0sp3OLJjqvB1Arwxoytb6+xrCWacY6GPv+mxhm/6F9/2tPG+7GMFC5Q0F2aVd7Nu8SAhxgBEeABOL4Y3FgvBrJPjz+dCO0ATmGisLcZ6UuWqTEv1xf64nB0R/cf/yY2UrHS7CEsVoCdBdCN1TNzU0991yNjMmNOsG2YeOnXzaJoBNhtz8R+AwBGGRctGL9m8M2xSGjbkdhU9AtOn4u1jYlm5NsM+HML+uPwRlxBcwD8l1+AXZE6p0+k8VNNuH5xJPTjUhamcsq6TE3MbwyAd5mwugejlreEL+jK1Z4/b8GyEO4MdL4+qntMkAltAMbmSrg74gLc3rGKiSZ7cXbXUzGkAJu+tranJxHxYwCOBrAPmi7xYtoei2QyWbNfj98Mwjfd/9vWXdc5K2e+RjkDkqOOb7P+MScB0E3UY+J7VE19a87EI7edQvZ67yjAKwG61EsGzU4WHKau9DfTf8BhThDRGQBOMykSJleAlZ4dmzvjp0M9sy2Rms2AcUHXMuN/lNZTm6+e8ZJXxw23fQ+K7zR5MYW8ZyLAIsD9BAotWG5SkEkQmeRNWpM5CPAKZkSNm9511XyPFeoAWqgYZ2lwIwE/7K7rnDmSC0b/DrRIF7Qpb05g9RP/9B12EnucbPW9IF4B0FQGuhxXLDO13bPtRAW7xtbYB1InQduLAAox05xYY9CcYEb855zEGVtBnBrSm2DsTaavZEarydz3sjXB+hiAPuuPHS/b8MjEGq3Gsq0CrNAAYAGI26PhhuaR7JA5JZnNDmutGPRBdk4WmEAaX/PinNnPdzKLGQ8C+LSbYPUsMbYxYQkRz8w+tReaz8PZPzep7T5omuuJZzECHG/vOAdEDwP8OBHuY00LQTDJjQu9WKOb1GUSID8HRQuJ+QMAFoHxqoXA+bnyUIarb0aEM7YenzlU+5ZVx6OgM9OYqYWAJ5vDwZm5Np/F2Ovb1L5uvGo9b0x4OjBx78QAYRMBY1FTd85QAl9u/zwBBsMmIHqwvjNdd7B2FFm1q8A8idk+O1cSoHmem++yDEzrNennFNGtYJwM5pnRxoZdrndqCzOUl8ApAlzuSBngJtbL9AgTXeY/bRRyE7ux3lZF+jR/XMp/MlPQh8ppu4LuOFXj/bFePJ3tVipnwXJjcPd5C2A8kb4b4H/ykrKcHf761D+Swg6AEtFIcGmlfShUv5QTcK62BhJc6Il8nyUc6XjpsvYtn7JIPc7gZ3rquuaUvJFx49oM9AwV321NpGPEfI0VwGleDL8Q7+H4e9uGR0/ijL0bRI8N9SlI9rOcRZH5plz2ljOfy+mLG3YxyTZP+zdGhQS4P65I/APjsnbErG+czKcxzZrU1xeHp/+byasgohv9yUpmM6xrrF3EeDHaGJpVjt3l1nGSOJnm55sjxdjrvqNmUzHHH9Jy//9+Ir54JMIg/QIMXhWNNBhPl/Nzkkxttdv5VDTHJ1Ar12/9e5v0ThBWRCOhuwY273tXg3BOhnFGQPE3wNRks77Qc0mLAJc7ywAMmYTFtJmBy2ORkJPw4v8VSMKKk8aZqga9eZOwhmi7gu70Vy2QhPUjf0Zmoec5GeHE05WNMwN16HW/lz08qalAfLnQM0r9e6UC7GSEa2xjIOxfHLLtcJOaPt9t4ysj+dmEK747zCct5XoR+jO5wWv8C092n/LlL5Q6BqWWHyo3IW9bA3HtCYfFu90KR0qAs9zpOc3N9d1ssSGufP0olIxX6hgUW97NWN+oCdNzhSuKsbc7g1MVMCivopBgFWtjvnJL123+gKWsZ6BoqT9/p/8rAaK15eb1EHMTgL5wTu7fC9n5F+KCHoKWe8rJmaXI4Fm2tk9fcvXM15xd693po7xPQobMmCOcZBbsY+2xh7pqDxRuu9IZl6N+3kxlxg4QrvWSIsxpOTo3+E6+GKcrDOb7y0fNadp3un7Bn9RUTOLQcHZzKAE27rGj9o+hpqbQwVzP7E8gIXwoX5axqeclahHhd6V8olFqP90scyO+L+UV36z5N+gZfRcC3A7QdLL1FH/MatCmoj297LC5XarBZZb3NgjMvMlLjik0/9wEpocIdLP/0xDPhCMlwH53ur/7GtZi1vxR8w2t992s+azsnfGdbDwYroctxYy5hyU2ZiUomQ2zCY9kbzLcz9E+OdIbwEJzJPudKsbeUfV1ZBIdmWh7LBI04Qfn52bDt2vgohHJRXA3bazQFZsbvKz/09LspLCsd8r1aq4E9Ff8SYB+e9nK/NaEc/y8THhFa9qkgJsRsHY3z5n2e/96KgJcYMFYnuj4mgI9ZC6W8F/E4b8IIZ5ILwG4xXWnODe4xBMpc3vMtwlY5F3EQUQLmCnsxQyLabvM9WzIaq7LzGT//tF/EQcBB7zYS2syHSQ22Zl0l+cSNFnDNbWZMYd6A52jLJrCzG0gvGtx4FwvDuUlNQG4pdvGRucijr4EoIuh6VvZySUj0b98AuxmPe80cRvPfebciHPivuMPBt75U133uE8CuoUIZ0LTTM/W1mT6Rmg9ToO31igcZA6M16xvJuCLmnDhiCwUxgMzkFHeCaUiijOHXZDiLeqD5p+JAa/dcsLB2rFvjeaeExl6AQOzQNzsuzDlRmJ9EsF62LngYyAGbGKMyebGhgUjMjbtmz+sKLCcgScU2c+ZZ/hiwCeQxhQTA841/8wpxbPpUIZmMPgWZvzEi7cNEoq/wGdIfhuyXdDut6FPOxfFECZToE57l4sA3Die3vqxcxGHVubyhlHee+W/LMZC4A7nIg6LryZQFMRLvDEd7vGK353+EhizAd6koF8/LE8AWBWNhG7N9U4Va6/7zfYKBsfNBTc2rI+S5nUg/GJ079gZubLhh6OPbry+A+BHSNM65/IdcxGMQl2thSnme97sd8qXBPgKCNePx/6XnSRUIMnAr/LNwUInehHgIkbUvdbuNnNlmUloUcwbDtZ3LfHicG3JjuvMmsdEl8bCwbTTpHfNJGBuKxrvXvOX79rGvG0XYV5ZRVrXP3oyKdtcRWkyAc2NQYddVRhPps4DYzNAK7y4rbsLNHWcawtzZUM6SU3H770OgLnSzblazmQMk+LFzeEGk+k54r98AuyexL9rsrZNzGZJY+j3zskrg2fNLUwAjMD9iya1aHF4+sueoe5GyVwH+XEANW655zSpa/zlhrtjhVybnlsze/75PBGfc655BJ6Hoib/VaCmTwRqI+AUN8NVm+sNQbwqOjdkrnvsuy51mH+O5+BQz2owzgPhfc5cMhs/YDdr6wbvqsxc8y+eSK8E2Gx/+v25AAABiUlEQVQMNAG/N7YefP249fmy64/UCTgfomwB9m183+62MdWELZbfm5pg9WINA+ZyHnN6cuagn4VZS1qT6RAxloJwsnme6T8Tt43kWC1d++iHLMteTQRzq5ixzWT//9YkvXlXYOZ6p4q21/Qrkb6MgGX971/WNbDDPP36m3NF2NzeZzK8B61/udZ091rYtQC+bN4ZJ7kR/BjrzA3etbXZ9ooAj9QISrtCQAgIASEgBCogICfgCuBJVSEgBISAEBAC5RIQAS6XnNQTAkJACAgBIVABARHgCuBJVSEgBISAEBAC5RIQAS6XnNQTAkJACAgBIVABARHgCuBJVSEgBISAEBAC5RIQAS6XnNQTAkJACAgBIVABARHgCuBJVSEgBISAEBAC5RIQAS6XnNQTAkJACAgBIVABARHgCuBJVSEgBISAEBAC5RIQAS6XnNQTAkJACAgBIVABARHgCuBJVSEgBISAEBAC5RIQAS6XnNQTAkJACAgBIVABARHgCuBJVSEgBISAEBAC5RL4P2RZBMvXIvi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5" descr="E:\Google Drive\Editing - Video\Course - Embedded Machine Learning Vision\1.1.2 - Overview of Digital Images\elephant_zoom_mo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5315" y="1995680"/>
            <a:ext cx="2279843" cy="1822859"/>
          </a:xfrm>
          <a:prstGeom prst="rect">
            <a:avLst/>
          </a:prstGeom>
          <a:noFill/>
        </p:spPr>
      </p:pic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715316" y="1995680"/>
          <a:ext cx="2284885" cy="18134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6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9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33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 baseline="-400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 baseline="-40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 baseline="-40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 baseline="-40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6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 baseline="-40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6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3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 baseline="-40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6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 baseline="-40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6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 baseline="-400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6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 baseline="-40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6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 baseline="-40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16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3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 baseline="-400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6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 baseline="-400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16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 baseline="-4000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6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 baseline="-4000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16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 baseline="-4000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16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3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 baseline="-400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6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 baseline="-4000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sz="16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 baseline="-4000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US" sz="16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 baseline="-4000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US" sz="16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 baseline="-4000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en-US" sz="16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5268357" y="1822859"/>
            <a:ext cx="107112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sz="1200" baseline="-40000" dirty="0"/>
              <a:t>0 </a:t>
            </a:r>
            <a:r>
              <a:rPr lang="en-US" dirty="0"/>
              <a:t>= 0.22</a:t>
            </a:r>
          </a:p>
          <a:p>
            <a:pPr algn="ctr"/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sz="1200" baseline="-40000" dirty="0"/>
              <a:t>1 </a:t>
            </a:r>
            <a:r>
              <a:rPr lang="en-US" dirty="0"/>
              <a:t>= 0.23</a:t>
            </a:r>
          </a:p>
          <a:p>
            <a:pPr algn="ctr"/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sz="1200" baseline="-40000" dirty="0"/>
              <a:t>2 </a:t>
            </a:r>
            <a:r>
              <a:rPr lang="en-US" dirty="0"/>
              <a:t>= 0.23</a:t>
            </a:r>
          </a:p>
          <a:p>
            <a:pPr algn="ctr"/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sz="1200" baseline="-40000" dirty="0"/>
              <a:t>3 </a:t>
            </a:r>
            <a:r>
              <a:rPr lang="en-US" dirty="0"/>
              <a:t>= 0.26</a:t>
            </a:r>
          </a:p>
          <a:p>
            <a:pPr algn="ctr"/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sz="1200" baseline="-40000" dirty="0"/>
              <a:t>4 </a:t>
            </a:r>
            <a:r>
              <a:rPr lang="en-US" dirty="0"/>
              <a:t>= 0.32</a:t>
            </a:r>
          </a:p>
          <a:p>
            <a:pPr algn="ctr"/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sz="1200" baseline="-40000" dirty="0"/>
              <a:t>5 </a:t>
            </a:r>
            <a:r>
              <a:rPr lang="en-US" dirty="0"/>
              <a:t>= 0.25</a:t>
            </a:r>
          </a:p>
          <a:p>
            <a:pPr algn="ctr"/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sz="1200" baseline="-40000" dirty="0"/>
              <a:t>6</a:t>
            </a:r>
            <a:r>
              <a:rPr lang="en-US" dirty="0"/>
              <a:t> = 0.26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5659044" y="377572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∙∙∙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8575" y="1592431"/>
            <a:ext cx="224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of sample x</a:t>
            </a:r>
            <a:r>
              <a:rPr lang="en-US" baseline="-25000" dirty="0"/>
              <a:t>0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28576" y="1419610"/>
            <a:ext cx="1267354" cy="3341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5148070" y="2802178"/>
            <a:ext cx="1267354" cy="195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  <a:p>
            <a:pPr algn="ctr"/>
            <a:r>
              <a:rPr lang="en-US" dirty="0"/>
              <a:t> set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48070" y="2168500"/>
            <a:ext cx="1267354" cy="6336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set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48070" y="1419610"/>
            <a:ext cx="1267354" cy="6336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</a:t>
            </a:r>
          </a:p>
          <a:p>
            <a:pPr algn="ctr"/>
            <a:r>
              <a:rPr lang="en-US" dirty="0"/>
              <a:t>set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26358" y="3090213"/>
            <a:ext cx="69128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15424" y="153482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10% - 20%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15424" y="228371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10% - 20%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15424" y="343585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60% - 80%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(Neuron)</a:t>
            </a:r>
          </a:p>
        </p:txBody>
      </p:sp>
      <p:sp>
        <p:nvSpPr>
          <p:cNvPr id="4" name="Oval 3"/>
          <p:cNvSpPr/>
          <p:nvPr/>
        </p:nvSpPr>
        <p:spPr>
          <a:xfrm>
            <a:off x="2901397" y="1189182"/>
            <a:ext cx="2765136" cy="2765136"/>
          </a:xfrm>
          <a:prstGeom prst="ellipse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6" name="Picture 4" descr="https://latex.codecogs.com/png.latex?%5Cdpi%7B300%7D%20%5Chuge%20f%28w_%7B0%7D&amp;plus;w_%7B1%7Dx_%7B1%7D&amp;plus;w_%7B2%7Dx_%7B2%7D&amp;plus;...%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0113" y="4127139"/>
            <a:ext cx="4188355" cy="394199"/>
          </a:xfrm>
          <a:prstGeom prst="rect">
            <a:avLst/>
          </a:prstGeom>
          <a:noFill/>
        </p:spPr>
      </p:pic>
      <p:sp>
        <p:nvSpPr>
          <p:cNvPr id="7" name="Rounded Rectangle 6"/>
          <p:cNvSpPr/>
          <p:nvPr/>
        </p:nvSpPr>
        <p:spPr>
          <a:xfrm rot="16200000">
            <a:off x="3391056" y="2312518"/>
            <a:ext cx="1152140" cy="518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Weighted </a:t>
            </a:r>
          </a:p>
          <a:p>
            <a:pPr algn="ctr"/>
            <a:r>
              <a:rPr lang="en-US" sz="1400" dirty="0"/>
              <a:t>Sum</a:t>
            </a:r>
          </a:p>
        </p:txBody>
      </p:sp>
      <p:sp>
        <p:nvSpPr>
          <p:cNvPr id="8" name="Rounded Rectangle 7"/>
          <p:cNvSpPr/>
          <p:nvPr/>
        </p:nvSpPr>
        <p:spPr>
          <a:xfrm rot="16200000">
            <a:off x="4197555" y="2312518"/>
            <a:ext cx="1152140" cy="5184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Activation Function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22078" y="2168501"/>
            <a:ext cx="178581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922078" y="2398929"/>
            <a:ext cx="178581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22078" y="2974999"/>
            <a:ext cx="178581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318" name="Picture 6" descr="https://latex.codecogs.com/png.latex?%5Cdpi%7B300%7D%20%5Chuge%20x_%7B1%7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15" y="2053287"/>
            <a:ext cx="288035" cy="213600"/>
          </a:xfrm>
          <a:prstGeom prst="rect">
            <a:avLst/>
          </a:prstGeom>
          <a:noFill/>
        </p:spPr>
      </p:pic>
      <p:pic>
        <p:nvPicPr>
          <p:cNvPr id="13320" name="Picture 8" descr="https://latex.codecogs.com/png.latex?%5Cdpi%7B300%7D%20%5Chuge%20x_%7B2%7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15" y="2305238"/>
            <a:ext cx="288035" cy="208905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 rot="5400000">
            <a:off x="2273491" y="250837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∙∙∙</a:t>
            </a:r>
          </a:p>
        </p:txBody>
      </p:sp>
      <p:cxnSp>
        <p:nvCxnSpPr>
          <p:cNvPr id="23" name="Straight Arrow Connector 22"/>
          <p:cNvCxnSpPr>
            <a:stCxn id="7" idx="2"/>
            <a:endCxn id="8" idx="0"/>
          </p:cNvCxnSpPr>
          <p:nvPr/>
        </p:nvCxnSpPr>
        <p:spPr>
          <a:xfrm>
            <a:off x="4226358" y="2571750"/>
            <a:ext cx="28803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032856" y="2571750"/>
            <a:ext cx="178581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797992" y="1131575"/>
            <a:ext cx="1" cy="103692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279530" y="1650038"/>
            <a:ext cx="1036926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7282815" y="1477217"/>
            <a:ext cx="1032510" cy="173465"/>
          </a:xfrm>
          <a:custGeom>
            <a:avLst/>
            <a:gdLst>
              <a:gd name="connsiteX0" fmla="*/ 0 w 1032510"/>
              <a:gd name="connsiteY0" fmla="*/ 86360 h 87312"/>
              <a:gd name="connsiteX1" fmla="*/ 415290 w 1032510"/>
              <a:gd name="connsiteY1" fmla="*/ 74930 h 87312"/>
              <a:gd name="connsiteX2" fmla="*/ 600075 w 1032510"/>
              <a:gd name="connsiteY2" fmla="*/ 12065 h 87312"/>
              <a:gd name="connsiteX3" fmla="*/ 1032510 w 1032510"/>
              <a:gd name="connsiteY3" fmla="*/ 2540 h 8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510" h="87312">
                <a:moveTo>
                  <a:pt x="0" y="86360"/>
                </a:moveTo>
                <a:cubicBezTo>
                  <a:pt x="157639" y="86836"/>
                  <a:pt x="315278" y="87312"/>
                  <a:pt x="415290" y="74930"/>
                </a:cubicBezTo>
                <a:cubicBezTo>
                  <a:pt x="515302" y="62548"/>
                  <a:pt x="497205" y="24130"/>
                  <a:pt x="600075" y="12065"/>
                </a:cubicBezTo>
                <a:cubicBezTo>
                  <a:pt x="702945" y="0"/>
                  <a:pt x="867727" y="1270"/>
                  <a:pt x="1032510" y="254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316455" y="1304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991494" y="1477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pic>
        <p:nvPicPr>
          <p:cNvPr id="13326" name="Picture 14" descr="https://latex.codecogs.com/png.latex?%5Cdpi%7B300%7D%20%5Chuge%20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01241" y="1707645"/>
            <a:ext cx="93152" cy="115214"/>
          </a:xfrm>
          <a:prstGeom prst="rect">
            <a:avLst/>
          </a:prstGeom>
          <a:noFill/>
        </p:spPr>
      </p:pic>
      <p:pic>
        <p:nvPicPr>
          <p:cNvPr id="13328" name="Picture 16" descr="https://latex.codecogs.com/png.latex?%5Cdpi%7B300%7D%20%5Chuge%20f%28s%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5171" y="843540"/>
            <a:ext cx="392778" cy="241710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6876280" y="497898"/>
            <a:ext cx="184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Sigmoid function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7797992" y="3435854"/>
            <a:ext cx="1" cy="103692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7279530" y="3954317"/>
            <a:ext cx="1036926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991494" y="3781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pic>
        <p:nvPicPr>
          <p:cNvPr id="72" name="Picture 14" descr="https://latex.codecogs.com/png.latex?%5Cdpi%7B300%7D%20%5Chuge%20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01241" y="4011924"/>
            <a:ext cx="93152" cy="115214"/>
          </a:xfrm>
          <a:prstGeom prst="rect">
            <a:avLst/>
          </a:prstGeom>
          <a:noFill/>
        </p:spPr>
      </p:pic>
      <p:pic>
        <p:nvPicPr>
          <p:cNvPr id="73" name="Picture 16" descr="https://latex.codecogs.com/png.latex?%5Cdpi%7B300%7D%20%5Chuge%20f%28s%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5171" y="3147819"/>
            <a:ext cx="392778" cy="241710"/>
          </a:xfrm>
          <a:prstGeom prst="rect">
            <a:avLst/>
          </a:prstGeom>
          <a:noFill/>
        </p:spPr>
      </p:pic>
      <p:sp>
        <p:nvSpPr>
          <p:cNvPr id="74" name="TextBox 73"/>
          <p:cNvSpPr txBox="1"/>
          <p:nvPr/>
        </p:nvSpPr>
        <p:spPr>
          <a:xfrm>
            <a:off x="6876280" y="2802177"/>
            <a:ext cx="184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r>
              <a:rPr lang="en-US" dirty="0"/>
              <a:t> function</a:t>
            </a:r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7279529" y="3954317"/>
            <a:ext cx="51846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7797993" y="3493462"/>
            <a:ext cx="460855" cy="460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330" name="Picture 18" descr="https://latex.codecogs.com/png.latex?%5Cdpi%7B300%7D%20%5Chuge%20x_%7Bm%7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92466" y="2859785"/>
            <a:ext cx="472005" cy="230428"/>
          </a:xfrm>
          <a:prstGeom prst="rect">
            <a:avLst/>
          </a:prstGeom>
          <a:noFill/>
        </p:spPr>
      </p:pic>
      <p:pic>
        <p:nvPicPr>
          <p:cNvPr id="13332" name="Picture 20" descr="https://latex.codecogs.com/png.latex?%5Cdpi%7B300%7D%20%5Chuge%20%5Ctimes%20w_%7B1%7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86926" y="1995680"/>
            <a:ext cx="390542" cy="162155"/>
          </a:xfrm>
          <a:prstGeom prst="rect">
            <a:avLst/>
          </a:prstGeom>
          <a:noFill/>
        </p:spPr>
      </p:pic>
      <p:pic>
        <p:nvPicPr>
          <p:cNvPr id="13334" name="Picture 22" descr="https://latex.codecogs.com/png.latex?%5Cdpi%7B300%7D%20%5Chuge%20%5Ctimes%20w_%7B2%7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86925" y="2226107"/>
            <a:ext cx="390542" cy="160281"/>
          </a:xfrm>
          <a:prstGeom prst="rect">
            <a:avLst/>
          </a:prstGeom>
          <a:noFill/>
        </p:spPr>
      </p:pic>
      <p:pic>
        <p:nvPicPr>
          <p:cNvPr id="13336" name="Picture 24" descr="https://latex.codecogs.com/png.latex?%5Cdpi%7B300%7D%20%5Chuge%20%5Ctimes%20w_%7Bm%7D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74218" y="2744571"/>
            <a:ext cx="518463" cy="168687"/>
          </a:xfrm>
          <a:prstGeom prst="rect">
            <a:avLst/>
          </a:prstGeom>
          <a:noFill/>
        </p:spPr>
      </p:pic>
      <p:pic>
        <p:nvPicPr>
          <p:cNvPr id="13338" name="Picture 26" descr="https://latex.codecogs.com/png.latex?%5Cdpi%7B300%7D%20%5Chuge%20w_%7B0%7D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765502" y="1477217"/>
            <a:ext cx="230428" cy="144286"/>
          </a:xfrm>
          <a:prstGeom prst="rect">
            <a:avLst/>
          </a:prstGeom>
          <a:noFill/>
        </p:spPr>
      </p:pic>
      <p:cxnSp>
        <p:nvCxnSpPr>
          <p:cNvPr id="88" name="Straight Arrow Connector 87"/>
          <p:cNvCxnSpPr>
            <a:stCxn id="13338" idx="2"/>
          </p:cNvCxnSpPr>
          <p:nvPr/>
        </p:nvCxnSpPr>
        <p:spPr>
          <a:xfrm>
            <a:off x="3880716" y="1621503"/>
            <a:ext cx="0" cy="370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2021 </a:t>
            </a:r>
            <a:r>
              <a:rPr lang="en-US" dirty="0" err="1"/>
              <a:t>EdgeImpulse</a:t>
            </a:r>
            <a:r>
              <a:rPr lang="en-US" dirty="0"/>
              <a:t>, Inc.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54" grpId="0"/>
      <p:bldP spid="59" grpId="0"/>
      <p:bldP spid="71" grpId="0"/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6" name="Picture 12" descr="https://latex.codecogs.com/png.latex?%5Cdpi%7B300%7D%20%5Chuge%20x_%7Bn_%7Bx%7D%7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15" y="1650038"/>
            <a:ext cx="501219" cy="264729"/>
          </a:xfrm>
          <a:prstGeom prst="rect">
            <a:avLst/>
          </a:prstGeom>
          <a:noFill/>
        </p:spPr>
      </p:pic>
      <p:pic>
        <p:nvPicPr>
          <p:cNvPr id="16398" name="Picture 14" descr="https://latex.codecogs.com/png.latex?%5Cdpi%7B300%7D%20%5Chuge%20x_%7Bn_%7By%7D%7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685" y="1650038"/>
            <a:ext cx="494161" cy="314145"/>
          </a:xfrm>
          <a:prstGeom prst="rect">
            <a:avLst/>
          </a:prstGeom>
          <a:noFill/>
        </p:spPr>
      </p:pic>
      <p:pic>
        <p:nvPicPr>
          <p:cNvPr id="16400" name="Picture 16" descr="https://latex.codecogs.com/png.latex?%5Cdpi%7B300%7D%20%5Chuge%20x_%7Bn_%7Bz%7D%7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55" y="1650038"/>
            <a:ext cx="487100" cy="264728"/>
          </a:xfrm>
          <a:prstGeom prst="rect">
            <a:avLst/>
          </a:prstGeom>
          <a:noFill/>
        </p:spPr>
      </p:pic>
      <p:pic>
        <p:nvPicPr>
          <p:cNvPr id="16402" name="Picture 18" descr="https://latex.codecogs.com/png.latex?%5Cdpi%7B300%7D%20%5Chuge%20%5Chat%7By_%7Bn%7D%7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759" y="4069532"/>
            <a:ext cx="335323" cy="32826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Neural Network (DNN)</a:t>
            </a:r>
          </a:p>
        </p:txBody>
      </p:sp>
      <p:cxnSp>
        <p:nvCxnSpPr>
          <p:cNvPr id="26" name="Straight Arrow Connector 25"/>
          <p:cNvCxnSpPr>
            <a:stCxn id="29" idx="4"/>
            <a:endCxn id="33" idx="0"/>
          </p:cNvCxnSpPr>
          <p:nvPr/>
        </p:nvCxnSpPr>
        <p:spPr>
          <a:xfrm>
            <a:off x="1346008" y="2917392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0" idx="4"/>
            <a:endCxn id="33" idx="0"/>
          </p:cNvCxnSpPr>
          <p:nvPr/>
        </p:nvCxnSpPr>
        <p:spPr>
          <a:xfrm>
            <a:off x="1922078" y="2917392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1" idx="4"/>
            <a:endCxn id="33" idx="0"/>
          </p:cNvCxnSpPr>
          <p:nvPr/>
        </p:nvCxnSpPr>
        <p:spPr>
          <a:xfrm flipH="1">
            <a:off x="2210113" y="2917392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73187" y="2571750"/>
            <a:ext cx="345642" cy="34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749257" y="2571750"/>
            <a:ext cx="345642" cy="34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325327" y="2571750"/>
            <a:ext cx="345642" cy="34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037292" y="3147820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613362" y="3147820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461222" y="3147820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9" idx="4"/>
            <a:endCxn id="35" idx="0"/>
          </p:cNvCxnSpPr>
          <p:nvPr/>
        </p:nvCxnSpPr>
        <p:spPr>
          <a:xfrm>
            <a:off x="1346008" y="2917392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4"/>
            <a:endCxn id="34" idx="0"/>
          </p:cNvCxnSpPr>
          <p:nvPr/>
        </p:nvCxnSpPr>
        <p:spPr>
          <a:xfrm>
            <a:off x="1346008" y="2917392"/>
            <a:ext cx="144017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4"/>
            <a:endCxn id="35" idx="0"/>
          </p:cNvCxnSpPr>
          <p:nvPr/>
        </p:nvCxnSpPr>
        <p:spPr>
          <a:xfrm flipH="1">
            <a:off x="1634043" y="2917392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1" idx="4"/>
            <a:endCxn id="35" idx="0"/>
          </p:cNvCxnSpPr>
          <p:nvPr/>
        </p:nvCxnSpPr>
        <p:spPr>
          <a:xfrm flipH="1">
            <a:off x="1634043" y="2917392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1" idx="4"/>
            <a:endCxn id="34" idx="0"/>
          </p:cNvCxnSpPr>
          <p:nvPr/>
        </p:nvCxnSpPr>
        <p:spPr>
          <a:xfrm>
            <a:off x="2498148" y="2917392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46008" y="4162674"/>
            <a:ext cx="5760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P(class1)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64471" y="4162674"/>
            <a:ext cx="69128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P(class2)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40541" y="4162674"/>
            <a:ext cx="6912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P(class3)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1461222" y="3666282"/>
            <a:ext cx="1497782" cy="288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634043" y="3484044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210113" y="3484044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786183" y="3484044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634043" y="3944900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210113" y="3944900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786183" y="3944900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29" idx="0"/>
          </p:cNvCxnSpPr>
          <p:nvPr/>
        </p:nvCxnSpPr>
        <p:spPr>
          <a:xfrm flipH="1">
            <a:off x="1346008" y="1931477"/>
            <a:ext cx="288035" cy="64027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29" idx="0"/>
          </p:cNvCxnSpPr>
          <p:nvPr/>
        </p:nvCxnSpPr>
        <p:spPr>
          <a:xfrm flipH="1">
            <a:off x="1346008" y="1940341"/>
            <a:ext cx="1440175" cy="63140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30" idx="0"/>
          </p:cNvCxnSpPr>
          <p:nvPr/>
        </p:nvCxnSpPr>
        <p:spPr>
          <a:xfrm>
            <a:off x="1634043" y="1931477"/>
            <a:ext cx="288035" cy="64027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29" idx="0"/>
          </p:cNvCxnSpPr>
          <p:nvPr/>
        </p:nvCxnSpPr>
        <p:spPr>
          <a:xfrm flipH="1">
            <a:off x="1346008" y="1924203"/>
            <a:ext cx="838194" cy="64754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30" idx="0"/>
          </p:cNvCxnSpPr>
          <p:nvPr/>
        </p:nvCxnSpPr>
        <p:spPr>
          <a:xfrm flipH="1">
            <a:off x="1922078" y="1940341"/>
            <a:ext cx="864105" cy="63140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30" idx="0"/>
          </p:cNvCxnSpPr>
          <p:nvPr/>
        </p:nvCxnSpPr>
        <p:spPr>
          <a:xfrm flipH="1">
            <a:off x="1922078" y="1926489"/>
            <a:ext cx="260601" cy="6452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2901397" y="2571750"/>
            <a:ext cx="345642" cy="34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>
            <a:endCxn id="31" idx="0"/>
          </p:cNvCxnSpPr>
          <p:nvPr/>
        </p:nvCxnSpPr>
        <p:spPr>
          <a:xfrm>
            <a:off x="1634043" y="1931477"/>
            <a:ext cx="864105" cy="64027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endCxn id="31" idx="0"/>
          </p:cNvCxnSpPr>
          <p:nvPr/>
        </p:nvCxnSpPr>
        <p:spPr>
          <a:xfrm>
            <a:off x="2178868" y="1928394"/>
            <a:ext cx="319280" cy="64335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31" idx="0"/>
          </p:cNvCxnSpPr>
          <p:nvPr/>
        </p:nvCxnSpPr>
        <p:spPr>
          <a:xfrm flipH="1">
            <a:off x="2498148" y="1940341"/>
            <a:ext cx="288035" cy="63140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endCxn id="88" idx="0"/>
          </p:cNvCxnSpPr>
          <p:nvPr/>
        </p:nvCxnSpPr>
        <p:spPr>
          <a:xfrm>
            <a:off x="1634043" y="1938073"/>
            <a:ext cx="1440175" cy="63367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88" idx="0"/>
          </p:cNvCxnSpPr>
          <p:nvPr/>
        </p:nvCxnSpPr>
        <p:spPr>
          <a:xfrm>
            <a:off x="2175058" y="1924584"/>
            <a:ext cx="899160" cy="64716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endCxn id="88" idx="0"/>
          </p:cNvCxnSpPr>
          <p:nvPr/>
        </p:nvCxnSpPr>
        <p:spPr>
          <a:xfrm>
            <a:off x="2786183" y="1940341"/>
            <a:ext cx="288035" cy="63140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88" idx="4"/>
            <a:endCxn id="35" idx="0"/>
          </p:cNvCxnSpPr>
          <p:nvPr/>
        </p:nvCxnSpPr>
        <p:spPr>
          <a:xfrm flipH="1">
            <a:off x="1634043" y="2917392"/>
            <a:ext cx="144017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88" idx="4"/>
            <a:endCxn id="33" idx="0"/>
          </p:cNvCxnSpPr>
          <p:nvPr/>
        </p:nvCxnSpPr>
        <p:spPr>
          <a:xfrm flipH="1">
            <a:off x="2210113" y="2917392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88" idx="4"/>
            <a:endCxn id="34" idx="0"/>
          </p:cNvCxnSpPr>
          <p:nvPr/>
        </p:nvCxnSpPr>
        <p:spPr>
          <a:xfrm flipH="1">
            <a:off x="2786183" y="2917392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30" idx="4"/>
            <a:endCxn id="34" idx="0"/>
          </p:cNvCxnSpPr>
          <p:nvPr/>
        </p:nvCxnSpPr>
        <p:spPr>
          <a:xfrm>
            <a:off x="1922078" y="2917392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3407815" y="1650038"/>
            <a:ext cx="121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layer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407815" y="2571750"/>
            <a:ext cx="139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Hidden layer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3407815" y="3378248"/>
            <a:ext cx="139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layer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975249" y="2629357"/>
            <a:ext cx="391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Normalize input: [0, 255] → [0.0, 1.0]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975249" y="1707645"/>
            <a:ext cx="3917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 - Accelerometer: -20…20 m/s</a:t>
            </a:r>
            <a:r>
              <a:rPr lang="en-US" baseline="30000" dirty="0"/>
              <a:t>2</a:t>
            </a:r>
          </a:p>
          <a:p>
            <a:r>
              <a:rPr lang="en-US" dirty="0"/>
              <a:t> - Light sensor: 0...120,000 </a:t>
            </a:r>
            <a:r>
              <a:rPr lang="en-US" dirty="0" err="1"/>
              <a:t>lux</a:t>
            </a:r>
            <a:endParaRPr lang="en-US" dirty="0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54" name="Content Placeholder 5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Initialize weights with random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 features from training 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forward pass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loss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</a:t>
            </a:r>
            <a:r>
              <a:rPr lang="en-US" dirty="0" err="1"/>
              <a:t>backpropagation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2-5 until desired/acceptable performance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5" name="Straight Arrow Connector 4"/>
          <p:cNvCxnSpPr>
            <a:stCxn id="8" idx="4"/>
            <a:endCxn id="11" idx="0"/>
          </p:cNvCxnSpPr>
          <p:nvPr/>
        </p:nvCxnSpPr>
        <p:spPr>
          <a:xfrm>
            <a:off x="1346008" y="2917392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9" idx="4"/>
            <a:endCxn id="11" idx="0"/>
          </p:cNvCxnSpPr>
          <p:nvPr/>
        </p:nvCxnSpPr>
        <p:spPr>
          <a:xfrm>
            <a:off x="1922078" y="2917392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4"/>
            <a:endCxn id="11" idx="0"/>
          </p:cNvCxnSpPr>
          <p:nvPr/>
        </p:nvCxnSpPr>
        <p:spPr>
          <a:xfrm flipH="1">
            <a:off x="2210113" y="2917392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173187" y="2571750"/>
            <a:ext cx="345642" cy="34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49257" y="2571750"/>
            <a:ext cx="345642" cy="34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25327" y="2571750"/>
            <a:ext cx="345642" cy="34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37292" y="3147820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13362" y="3147820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61222" y="3147820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8" idx="4"/>
            <a:endCxn id="13" idx="0"/>
          </p:cNvCxnSpPr>
          <p:nvPr/>
        </p:nvCxnSpPr>
        <p:spPr>
          <a:xfrm>
            <a:off x="1346008" y="2917392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4"/>
            <a:endCxn id="12" idx="0"/>
          </p:cNvCxnSpPr>
          <p:nvPr/>
        </p:nvCxnSpPr>
        <p:spPr>
          <a:xfrm>
            <a:off x="1346008" y="2917392"/>
            <a:ext cx="144017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4"/>
            <a:endCxn id="13" idx="0"/>
          </p:cNvCxnSpPr>
          <p:nvPr/>
        </p:nvCxnSpPr>
        <p:spPr>
          <a:xfrm flipH="1">
            <a:off x="1634043" y="2917392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4"/>
            <a:endCxn id="13" idx="0"/>
          </p:cNvCxnSpPr>
          <p:nvPr/>
        </p:nvCxnSpPr>
        <p:spPr>
          <a:xfrm flipH="1">
            <a:off x="1634043" y="2917392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4"/>
            <a:endCxn id="12" idx="0"/>
          </p:cNvCxnSpPr>
          <p:nvPr/>
        </p:nvCxnSpPr>
        <p:spPr>
          <a:xfrm>
            <a:off x="2498148" y="2917392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46008" y="4162674"/>
            <a:ext cx="5760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P(class1)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64471" y="4162674"/>
            <a:ext cx="69128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P(class2)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40541" y="4162674"/>
            <a:ext cx="6912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P(class3)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461222" y="3666282"/>
            <a:ext cx="1497782" cy="288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634043" y="3484044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210113" y="3484044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786183" y="3484044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34043" y="3944900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210113" y="3944900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86183" y="3944900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0"/>
          </p:cNvCxnSpPr>
          <p:nvPr/>
        </p:nvCxnSpPr>
        <p:spPr>
          <a:xfrm flipH="1">
            <a:off x="1346008" y="1931477"/>
            <a:ext cx="288035" cy="64027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8" idx="0"/>
          </p:cNvCxnSpPr>
          <p:nvPr/>
        </p:nvCxnSpPr>
        <p:spPr>
          <a:xfrm flipH="1">
            <a:off x="1346008" y="1940341"/>
            <a:ext cx="1440175" cy="63140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9" idx="0"/>
          </p:cNvCxnSpPr>
          <p:nvPr/>
        </p:nvCxnSpPr>
        <p:spPr>
          <a:xfrm>
            <a:off x="1634043" y="1931477"/>
            <a:ext cx="288035" cy="64027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8" idx="0"/>
          </p:cNvCxnSpPr>
          <p:nvPr/>
        </p:nvCxnSpPr>
        <p:spPr>
          <a:xfrm flipH="1">
            <a:off x="1346008" y="1924203"/>
            <a:ext cx="838194" cy="64754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9" idx="0"/>
          </p:cNvCxnSpPr>
          <p:nvPr/>
        </p:nvCxnSpPr>
        <p:spPr>
          <a:xfrm flipH="1">
            <a:off x="1922078" y="1940341"/>
            <a:ext cx="864105" cy="63140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9" idx="0"/>
          </p:cNvCxnSpPr>
          <p:nvPr/>
        </p:nvCxnSpPr>
        <p:spPr>
          <a:xfrm flipH="1">
            <a:off x="1922078" y="1926489"/>
            <a:ext cx="260601" cy="6452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901397" y="2571750"/>
            <a:ext cx="345642" cy="34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10" idx="0"/>
          </p:cNvCxnSpPr>
          <p:nvPr/>
        </p:nvCxnSpPr>
        <p:spPr>
          <a:xfrm>
            <a:off x="1634043" y="1931477"/>
            <a:ext cx="864105" cy="64027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0" idx="0"/>
          </p:cNvCxnSpPr>
          <p:nvPr/>
        </p:nvCxnSpPr>
        <p:spPr>
          <a:xfrm>
            <a:off x="2178868" y="1928394"/>
            <a:ext cx="319280" cy="64335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0" idx="0"/>
          </p:cNvCxnSpPr>
          <p:nvPr/>
        </p:nvCxnSpPr>
        <p:spPr>
          <a:xfrm flipH="1">
            <a:off x="2498148" y="1940341"/>
            <a:ext cx="288035" cy="63140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5" idx="0"/>
          </p:cNvCxnSpPr>
          <p:nvPr/>
        </p:nvCxnSpPr>
        <p:spPr>
          <a:xfrm>
            <a:off x="1634043" y="1938073"/>
            <a:ext cx="1440175" cy="63367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5" idx="0"/>
          </p:cNvCxnSpPr>
          <p:nvPr/>
        </p:nvCxnSpPr>
        <p:spPr>
          <a:xfrm>
            <a:off x="2175058" y="1924584"/>
            <a:ext cx="899160" cy="64716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>
            <a:off x="2786183" y="1940341"/>
            <a:ext cx="288035" cy="63140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5" idx="4"/>
            <a:endCxn id="13" idx="0"/>
          </p:cNvCxnSpPr>
          <p:nvPr/>
        </p:nvCxnSpPr>
        <p:spPr>
          <a:xfrm flipH="1">
            <a:off x="1634043" y="2917392"/>
            <a:ext cx="144017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11" idx="0"/>
          </p:cNvCxnSpPr>
          <p:nvPr/>
        </p:nvCxnSpPr>
        <p:spPr>
          <a:xfrm flipH="1">
            <a:off x="2210113" y="2917392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" idx="4"/>
            <a:endCxn id="12" idx="0"/>
          </p:cNvCxnSpPr>
          <p:nvPr/>
        </p:nvCxnSpPr>
        <p:spPr>
          <a:xfrm flipH="1">
            <a:off x="2786183" y="2917392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4"/>
            <a:endCxn id="12" idx="0"/>
          </p:cNvCxnSpPr>
          <p:nvPr/>
        </p:nvCxnSpPr>
        <p:spPr>
          <a:xfrm>
            <a:off x="1922078" y="2917392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12" descr="https://latex.codecogs.com/png.latex?%5Cdpi%7B300%7D%20%5Chuge%20x_%7Bn_%7Bx%7D%7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15" y="1650038"/>
            <a:ext cx="501219" cy="264729"/>
          </a:xfrm>
          <a:prstGeom prst="rect">
            <a:avLst/>
          </a:prstGeom>
          <a:noFill/>
        </p:spPr>
      </p:pic>
      <p:pic>
        <p:nvPicPr>
          <p:cNvPr id="56" name="Picture 14" descr="https://latex.codecogs.com/png.latex?%5Cdpi%7B300%7D%20%5Chuge%20x_%7Bn_%7By%7D%7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685" y="1650038"/>
            <a:ext cx="494161" cy="314145"/>
          </a:xfrm>
          <a:prstGeom prst="rect">
            <a:avLst/>
          </a:prstGeom>
          <a:noFill/>
        </p:spPr>
      </p:pic>
      <p:pic>
        <p:nvPicPr>
          <p:cNvPr id="57" name="Picture 16" descr="https://latex.codecogs.com/png.latex?%5Cdpi%7B300%7D%20%5Chuge%20x_%7Bn_%7Bz%7D%7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55" y="1650038"/>
            <a:ext cx="487100" cy="264728"/>
          </a:xfrm>
          <a:prstGeom prst="rect">
            <a:avLst/>
          </a:prstGeom>
          <a:noFill/>
        </p:spPr>
      </p:pic>
      <p:pic>
        <p:nvPicPr>
          <p:cNvPr id="58" name="Picture 18" descr="https://latex.codecogs.com/png.latex?%5Cdpi%7B300%7D%20%5Chuge%20%5Chat%7By_%7Bn%7D%7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759" y="4069532"/>
            <a:ext cx="335323" cy="328263"/>
          </a:xfrm>
          <a:prstGeom prst="rect">
            <a:avLst/>
          </a:prstGeom>
          <a:noFill/>
        </p:spPr>
      </p:pic>
      <p:sp>
        <p:nvSpPr>
          <p:cNvPr id="50" name="Footer Placeholder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4296" y="1189182"/>
            <a:ext cx="8295408" cy="3394472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600"/>
              </a:spcBef>
              <a:buNone/>
            </a:pPr>
            <a:r>
              <a:rPr lang="en-US" b="1" dirty="0"/>
              <a:t>Gradient descent:</a:t>
            </a:r>
            <a:r>
              <a:rPr lang="en-US" dirty="0"/>
              <a:t> Algorithm to adjust parameters in a model to minimize loss during </a:t>
            </a:r>
            <a:r>
              <a:rPr lang="en-US" dirty="0" err="1"/>
              <a:t>backpropagation</a:t>
            </a:r>
            <a:endParaRPr lang="en-US" dirty="0"/>
          </a:p>
          <a:p>
            <a:pPr>
              <a:spcBef>
                <a:spcPts val="600"/>
              </a:spcBef>
              <a:buNone/>
            </a:pPr>
            <a:r>
              <a:rPr lang="en-US" b="1" dirty="0"/>
              <a:t>Epoch: </a:t>
            </a:r>
            <a:r>
              <a:rPr lang="en-US" dirty="0"/>
              <a:t>All training samples have been passed through the model to compute the loss and gradient(s)</a:t>
            </a:r>
          </a:p>
          <a:p>
            <a:pPr>
              <a:spcBef>
                <a:spcPts val="600"/>
              </a:spcBef>
              <a:buNone/>
            </a:pPr>
            <a:r>
              <a:rPr lang="en-US" b="1" dirty="0"/>
              <a:t>Batch gradient descent: </a:t>
            </a:r>
            <a:r>
              <a:rPr lang="en-US" dirty="0"/>
              <a:t>Update parameters with gradient descent once after computing the average gradient from all training data (1 iteration of gradient descent for 1 epoch)</a:t>
            </a:r>
          </a:p>
          <a:p>
            <a:pPr>
              <a:spcBef>
                <a:spcPts val="600"/>
              </a:spcBef>
              <a:buNone/>
            </a:pPr>
            <a:r>
              <a:rPr lang="en-US" b="1" dirty="0"/>
              <a:t>Stochastic gradient descent (SGD):</a:t>
            </a:r>
            <a:r>
              <a:rPr lang="en-US" dirty="0"/>
              <a:t> Update parameters with gradient descent once after computing the gradient from one training sample (1 iteration of gradient descent for 1 sample)</a:t>
            </a:r>
          </a:p>
          <a:p>
            <a:pPr>
              <a:spcBef>
                <a:spcPts val="600"/>
              </a:spcBef>
              <a:buNone/>
            </a:pPr>
            <a:r>
              <a:rPr lang="en-US" b="1" dirty="0"/>
              <a:t>Mini-batch gradient descent:</a:t>
            </a:r>
            <a:r>
              <a:rPr lang="en-US" dirty="0"/>
              <a:t> Update parameters with gradient descent once per group of training samples (1 iteration of gradient descent for 2..(n-1) samples, where n is the number of training samples.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837</Words>
  <Application>Microsoft Office PowerPoint</Application>
  <PresentationFormat>On-screen Show (16:9)</PresentationFormat>
  <Paragraphs>311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Computer Vision with Embedded Machine Learning</vt:lpstr>
      <vt:lpstr>Supervised Learning</vt:lpstr>
      <vt:lpstr>Features</vt:lpstr>
      <vt:lpstr>Features</vt:lpstr>
      <vt:lpstr>Datasets</vt:lpstr>
      <vt:lpstr>Node (Neuron)</vt:lpstr>
      <vt:lpstr>Dense Neural Network (DNN)</vt:lpstr>
      <vt:lpstr>Training</vt:lpstr>
      <vt:lpstr>Terminology</vt:lpstr>
      <vt:lpstr>Spotting Underfitting and Overfitting</vt:lpstr>
      <vt:lpstr>Spotting Underfitting and Overfitting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sgmustadio</dc:creator>
  <cp:lastModifiedBy>Shawn Hymel</cp:lastModifiedBy>
  <cp:revision>100</cp:revision>
  <dcterms:created xsi:type="dcterms:W3CDTF">2006-08-16T00:00:00Z</dcterms:created>
  <dcterms:modified xsi:type="dcterms:W3CDTF">2023-02-17T18:55:00Z</dcterms:modified>
</cp:coreProperties>
</file>