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62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46c624d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46c624d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47cb3e16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47cb3e16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47cb3e1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47cb3e16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47cb3e16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47cb3e167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47cb3e16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47cb3e16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871-D61F-4F53-876A-B693DFF3F128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69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8890-2F3E-4067-8390-AF83A6D75BFA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09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75C-27D1-49F2-93EE-1FE8FB4726E3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7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3B28-C735-4C81-955C-13AE4934B2A7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94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293E-D1B2-4AF5-A184-BE74A61951DA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6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315C-9270-4036-9869-EEFEF4F73B90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95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245748" y="4851600"/>
            <a:ext cx="1253400" cy="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"/>
              <a:buFont typeface="Montserrat Medium"/>
              <a:buNone/>
            </a:pPr>
            <a:r>
              <a:rPr lang="en" sz="500" b="0" i="0" u="none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Copyright © Edge Impulse Inc.</a:t>
            </a:r>
            <a:endParaRPr sz="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45748" y="4851600"/>
            <a:ext cx="1253400" cy="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"/>
              <a:buFont typeface="Montserrat Medium"/>
              <a:buNone/>
            </a:pPr>
            <a:r>
              <a:rPr lang="en" sz="500" b="0" i="0" u="none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Copyright © Edge Impulse Inc.</a:t>
            </a:r>
            <a:endParaRPr sz="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8BDB-C8C0-4196-AA36-CC902DCA4707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/>
              <a:t>Computer Vision with Embedded Machine Learning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Inference Results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24" y="4706147"/>
            <a:ext cx="1870177" cy="3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On-device Inference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25" y="2151275"/>
            <a:ext cx="1029125" cy="10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4430450" y="1914950"/>
            <a:ext cx="1501800" cy="150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237700" y="1914950"/>
            <a:ext cx="1501800" cy="1501800"/>
          </a:xfrm>
          <a:prstGeom prst="rect">
            <a:avLst/>
          </a:prstGeom>
          <a:solidFill>
            <a:srgbClr val="009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Preprocessing</a:t>
            </a:r>
            <a:endParaRPr b="1">
              <a:solidFill>
                <a:schemeClr val="lt1"/>
              </a:solidFill>
            </a:endParaRPr>
          </a:p>
          <a:p>
            <a:pPr marL="171450" lvl="0" indent="-146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Convert to grayscale</a:t>
            </a:r>
            <a:endParaRPr>
              <a:solidFill>
                <a:schemeClr val="lt1"/>
              </a:solidFill>
            </a:endParaRPr>
          </a:p>
          <a:p>
            <a:pPr marL="171450" lvl="0" indent="-146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Crop/scale to 30x30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" name="Google Shape;77;p15"/>
          <p:cNvCxnSpPr>
            <a:stCxn id="74" idx="3"/>
            <a:endCxn id="76" idx="1"/>
          </p:cNvCxnSpPr>
          <p:nvPr/>
        </p:nvCxnSpPr>
        <p:spPr>
          <a:xfrm>
            <a:off x="1546750" y="2665838"/>
            <a:ext cx="690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378050" y="3180400"/>
            <a:ext cx="130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from camera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460750" y="1665350"/>
            <a:ext cx="26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P(“_background”) = 0.00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460750" y="2065538"/>
            <a:ext cx="26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P(“_unknown”) = 0.02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460750" y="2465738"/>
            <a:ext cx="26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P(“paper”) = 0.00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460750" y="2865938"/>
            <a:ext cx="26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P(“rock”) = 0.98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460750" y="3266138"/>
            <a:ext cx="26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P(“scissors”) = 0.00</a:t>
            </a:r>
            <a:endParaRPr/>
          </a:p>
        </p:txBody>
      </p:sp>
      <p:cxnSp>
        <p:nvCxnSpPr>
          <p:cNvPr id="84" name="Google Shape;84;p15"/>
          <p:cNvCxnSpPr>
            <a:stCxn id="76" idx="3"/>
            <a:endCxn id="75" idx="2"/>
          </p:cNvCxnSpPr>
          <p:nvPr/>
        </p:nvCxnSpPr>
        <p:spPr>
          <a:xfrm>
            <a:off x="3739500" y="2665850"/>
            <a:ext cx="690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5"/>
          <p:cNvCxnSpPr>
            <a:stCxn id="75" idx="6"/>
            <a:endCxn id="81" idx="1"/>
          </p:cNvCxnSpPr>
          <p:nvPr/>
        </p:nvCxnSpPr>
        <p:spPr>
          <a:xfrm>
            <a:off x="5932250" y="2665850"/>
            <a:ext cx="52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5"/>
          <p:cNvCxnSpPr>
            <a:stCxn id="75" idx="6"/>
            <a:endCxn id="80" idx="1"/>
          </p:cNvCxnSpPr>
          <p:nvPr/>
        </p:nvCxnSpPr>
        <p:spPr>
          <a:xfrm rot="10800000" flipH="1">
            <a:off x="5932250" y="2265650"/>
            <a:ext cx="528600" cy="40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5"/>
          <p:cNvCxnSpPr>
            <a:stCxn id="75" idx="6"/>
            <a:endCxn id="79" idx="1"/>
          </p:cNvCxnSpPr>
          <p:nvPr/>
        </p:nvCxnSpPr>
        <p:spPr>
          <a:xfrm rot="10800000" flipH="1">
            <a:off x="5932250" y="1865450"/>
            <a:ext cx="528600" cy="80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5" idx="6"/>
            <a:endCxn id="82" idx="1"/>
          </p:cNvCxnSpPr>
          <p:nvPr/>
        </p:nvCxnSpPr>
        <p:spPr>
          <a:xfrm>
            <a:off x="5932250" y="2665850"/>
            <a:ext cx="528600" cy="40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75" idx="6"/>
            <a:endCxn id="83" idx="1"/>
          </p:cNvCxnSpPr>
          <p:nvPr/>
        </p:nvCxnSpPr>
        <p:spPr>
          <a:xfrm>
            <a:off x="5932250" y="2665850"/>
            <a:ext cx="528600" cy="80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24" y="4706147"/>
            <a:ext cx="1870177" cy="3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Threshold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274765" y="3752891"/>
            <a:ext cx="5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043742" y="1959318"/>
            <a:ext cx="435000" cy="1795800"/>
          </a:xfrm>
          <a:prstGeom prst="rect">
            <a:avLst/>
          </a:prstGeom>
          <a:solidFill>
            <a:srgbClr val="C4E6E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608565" y="2264570"/>
            <a:ext cx="435000" cy="1490400"/>
          </a:xfrm>
          <a:prstGeom prst="rect">
            <a:avLst/>
          </a:prstGeom>
          <a:solidFill>
            <a:srgbClr val="C4E6E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173458" y="3317485"/>
            <a:ext cx="435000" cy="437400"/>
          </a:xfrm>
          <a:prstGeom prst="rect">
            <a:avLst/>
          </a:prstGeom>
          <a:solidFill>
            <a:srgbClr val="C4E6E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481744" y="2264570"/>
            <a:ext cx="435000" cy="1490400"/>
          </a:xfrm>
          <a:prstGeom prst="rect">
            <a:avLst/>
          </a:prstGeom>
          <a:solidFill>
            <a:srgbClr val="C4E6E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914025" y="3317485"/>
            <a:ext cx="435000" cy="437400"/>
          </a:xfrm>
          <a:prstGeom prst="rect">
            <a:avLst/>
          </a:prstGeom>
          <a:solidFill>
            <a:srgbClr val="C4E6E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225206" y="1959318"/>
            <a:ext cx="435000" cy="17958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790029" y="2264570"/>
            <a:ext cx="435000" cy="14904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354923" y="3317485"/>
            <a:ext cx="435000" cy="4374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663208" y="2264570"/>
            <a:ext cx="435000" cy="14904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095489" y="3317485"/>
            <a:ext cx="435000" cy="4374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173458" y="1959370"/>
            <a:ext cx="1083414" cy="179552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366681" y="1959370"/>
            <a:ext cx="1083414" cy="179552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3246728" y="1959370"/>
            <a:ext cx="1083414" cy="179552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flipH="1">
            <a:off x="5439951" y="1959370"/>
            <a:ext cx="1083414" cy="179552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11;p16"/>
          <p:cNvCxnSpPr/>
          <p:nvPr/>
        </p:nvCxnSpPr>
        <p:spPr>
          <a:xfrm>
            <a:off x="4351957" y="1886449"/>
            <a:ext cx="0" cy="21735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2169316" y="1881043"/>
            <a:ext cx="0" cy="1871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2169284" y="3752891"/>
            <a:ext cx="46491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6"/>
          <p:cNvSpPr txBox="1"/>
          <p:nvPr/>
        </p:nvSpPr>
        <p:spPr>
          <a:xfrm rot="-5400000">
            <a:off x="638300" y="2236027"/>
            <a:ext cx="23541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times a particular result occurs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057811" y="4027553"/>
            <a:ext cx="2612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score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label “</a:t>
            </a:r>
            <a:r>
              <a:rPr lang="en" sz="1600"/>
              <a:t>rock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”): P</a:t>
            </a:r>
            <a:r>
              <a:rPr lang="en" sz="16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endParaRPr sz="16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901534" y="3752891"/>
            <a:ext cx="5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226389" y="1170125"/>
            <a:ext cx="45348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(“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vs. “not 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24" y="4706147"/>
            <a:ext cx="1870177" cy="3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Threshold</a:t>
            </a:r>
            <a:endParaRPr/>
          </a:p>
        </p:txBody>
      </p:sp>
      <p:cxnSp>
        <p:nvCxnSpPr>
          <p:cNvPr id="124" name="Google Shape;124;p17"/>
          <p:cNvCxnSpPr/>
          <p:nvPr/>
        </p:nvCxnSpPr>
        <p:spPr>
          <a:xfrm>
            <a:off x="2795264" y="2044916"/>
            <a:ext cx="0" cy="1527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7"/>
          <p:cNvCxnSpPr/>
          <p:nvPr/>
        </p:nvCxnSpPr>
        <p:spPr>
          <a:xfrm rot="10800000">
            <a:off x="2795247" y="3571797"/>
            <a:ext cx="37923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7"/>
          <p:cNvSpPr txBox="1"/>
          <p:nvPr/>
        </p:nvSpPr>
        <p:spPr>
          <a:xfrm rot="-5400000">
            <a:off x="1296100" y="2131800"/>
            <a:ext cx="2325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times a particular result occurs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151425" y="3795850"/>
            <a:ext cx="2373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score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label “</a:t>
            </a:r>
            <a:r>
              <a:rPr lang="en" sz="1600"/>
              <a:t>rock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”): P</a:t>
            </a:r>
            <a:r>
              <a:rPr lang="en" sz="16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endParaRPr sz="16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576824" y="3571800"/>
            <a:ext cx="51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6150674" y="3571800"/>
            <a:ext cx="478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805213" y="2398763"/>
            <a:ext cx="1005168" cy="117476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3651756" y="2790662"/>
            <a:ext cx="1357046" cy="782664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 flipH="1">
            <a:off x="3800894" y="2398763"/>
            <a:ext cx="1005168" cy="117476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 flipH="1">
            <a:off x="4996422" y="2790662"/>
            <a:ext cx="1357046" cy="782664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841819" y="1188300"/>
            <a:ext cx="3699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(“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vs. “not 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700185" y="1675754"/>
            <a:ext cx="2000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Positives (TP)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692150" y="1675750"/>
            <a:ext cx="2090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Negatives (TN)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4582232" y="2049325"/>
            <a:ext cx="0" cy="1773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8" name="Google Shape;138;p17"/>
          <p:cNvSpPr txBox="1"/>
          <p:nvPr/>
        </p:nvSpPr>
        <p:spPr>
          <a:xfrm>
            <a:off x="3680675" y="3822525"/>
            <a:ext cx="1538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Threshold: 0.5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472425" y="2269950"/>
            <a:ext cx="2090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Positives (FP)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7"/>
          <p:cNvCxnSpPr>
            <a:stCxn id="139" idx="1"/>
          </p:cNvCxnSpPr>
          <p:nvPr/>
        </p:nvCxnSpPr>
        <p:spPr>
          <a:xfrm flipH="1">
            <a:off x="4664325" y="2530350"/>
            <a:ext cx="1808100" cy="957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7"/>
          <p:cNvCxnSpPr>
            <a:stCxn id="135" idx="2"/>
          </p:cNvCxnSpPr>
          <p:nvPr/>
        </p:nvCxnSpPr>
        <p:spPr>
          <a:xfrm flipH="1">
            <a:off x="5171935" y="2032754"/>
            <a:ext cx="528600" cy="92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17"/>
          <p:cNvCxnSpPr>
            <a:stCxn id="136" idx="2"/>
          </p:cNvCxnSpPr>
          <p:nvPr/>
        </p:nvCxnSpPr>
        <p:spPr>
          <a:xfrm>
            <a:off x="3737500" y="2032750"/>
            <a:ext cx="46200" cy="507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17"/>
          <p:cNvSpPr txBox="1"/>
          <p:nvPr/>
        </p:nvSpPr>
        <p:spPr>
          <a:xfrm>
            <a:off x="790575" y="3863550"/>
            <a:ext cx="2223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Negatives (FN)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7"/>
          <p:cNvCxnSpPr>
            <a:stCxn id="143" idx="3"/>
          </p:cNvCxnSpPr>
          <p:nvPr/>
        </p:nvCxnSpPr>
        <p:spPr>
          <a:xfrm rot="10800000" flipH="1">
            <a:off x="3013575" y="3465750"/>
            <a:ext cx="855900" cy="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24" y="4706147"/>
            <a:ext cx="1870177" cy="3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Threshold</a:t>
            </a:r>
            <a:endParaRPr/>
          </a:p>
        </p:txBody>
      </p:sp>
      <p:cxnSp>
        <p:nvCxnSpPr>
          <p:cNvPr id="151" name="Google Shape;151;p18"/>
          <p:cNvCxnSpPr/>
          <p:nvPr/>
        </p:nvCxnSpPr>
        <p:spPr>
          <a:xfrm>
            <a:off x="2795264" y="2044916"/>
            <a:ext cx="0" cy="1527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8"/>
          <p:cNvCxnSpPr/>
          <p:nvPr/>
        </p:nvCxnSpPr>
        <p:spPr>
          <a:xfrm rot="10800000">
            <a:off x="2795247" y="3571797"/>
            <a:ext cx="37923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18"/>
          <p:cNvSpPr txBox="1"/>
          <p:nvPr/>
        </p:nvSpPr>
        <p:spPr>
          <a:xfrm rot="-5400000">
            <a:off x="1296100" y="2131800"/>
            <a:ext cx="2325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times a particular result occurs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151425" y="3795850"/>
            <a:ext cx="2373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score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label “</a:t>
            </a:r>
            <a:r>
              <a:rPr lang="en" sz="1600"/>
              <a:t>rock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”): P</a:t>
            </a:r>
            <a:r>
              <a:rPr lang="en" sz="16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endParaRPr sz="16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576824" y="3571800"/>
            <a:ext cx="51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150674" y="3571800"/>
            <a:ext cx="478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805213" y="2398763"/>
            <a:ext cx="1005168" cy="117476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651756" y="2790662"/>
            <a:ext cx="1357046" cy="782664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3800894" y="2398763"/>
            <a:ext cx="1005168" cy="117476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 flipH="1">
            <a:off x="4996422" y="2790662"/>
            <a:ext cx="1357046" cy="782664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2841819" y="1188300"/>
            <a:ext cx="3699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(“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vs. “not 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700185" y="1675754"/>
            <a:ext cx="2000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Positives (TP)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692150" y="1675750"/>
            <a:ext cx="2090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Negatives (TN)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>
            <a:off x="5133232" y="2049325"/>
            <a:ext cx="0" cy="1773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Google Shape;165;p18"/>
          <p:cNvSpPr txBox="1"/>
          <p:nvPr/>
        </p:nvSpPr>
        <p:spPr>
          <a:xfrm>
            <a:off x="3680675" y="3822525"/>
            <a:ext cx="1538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Threshold: 0.</a:t>
            </a:r>
            <a:r>
              <a:rPr lang="en" sz="1600">
                <a:solidFill>
                  <a:srgbClr val="C00000"/>
                </a:solidFill>
              </a:rPr>
              <a:t>7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8"/>
          <p:cNvCxnSpPr>
            <a:stCxn id="162" idx="2"/>
          </p:cNvCxnSpPr>
          <p:nvPr/>
        </p:nvCxnSpPr>
        <p:spPr>
          <a:xfrm flipH="1">
            <a:off x="5444035" y="2032754"/>
            <a:ext cx="256500" cy="957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18"/>
          <p:cNvCxnSpPr>
            <a:stCxn id="163" idx="2"/>
          </p:cNvCxnSpPr>
          <p:nvPr/>
        </p:nvCxnSpPr>
        <p:spPr>
          <a:xfrm>
            <a:off x="3737500" y="2032750"/>
            <a:ext cx="46200" cy="507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18"/>
          <p:cNvSpPr txBox="1"/>
          <p:nvPr/>
        </p:nvSpPr>
        <p:spPr>
          <a:xfrm>
            <a:off x="790575" y="3863550"/>
            <a:ext cx="2223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Negatives (FN)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8"/>
          <p:cNvCxnSpPr>
            <a:stCxn id="168" idx="3"/>
          </p:cNvCxnSpPr>
          <p:nvPr/>
        </p:nvCxnSpPr>
        <p:spPr>
          <a:xfrm rot="10800000" flipH="1">
            <a:off x="3013575" y="3465750"/>
            <a:ext cx="855900" cy="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24" y="4706147"/>
            <a:ext cx="1870177" cy="3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Threshold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2795264" y="2044916"/>
            <a:ext cx="0" cy="1527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19"/>
          <p:cNvCxnSpPr/>
          <p:nvPr/>
        </p:nvCxnSpPr>
        <p:spPr>
          <a:xfrm rot="10800000">
            <a:off x="2795247" y="3571797"/>
            <a:ext cx="37923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9"/>
          <p:cNvSpPr txBox="1"/>
          <p:nvPr/>
        </p:nvSpPr>
        <p:spPr>
          <a:xfrm rot="-5400000">
            <a:off x="1296100" y="2131800"/>
            <a:ext cx="2325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times a particular result occurs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151425" y="3795850"/>
            <a:ext cx="2373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score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label “</a:t>
            </a:r>
            <a:r>
              <a:rPr lang="en" sz="1600"/>
              <a:t>rock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”): P</a:t>
            </a:r>
            <a:r>
              <a:rPr lang="en" sz="16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endParaRPr sz="16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2576824" y="3571800"/>
            <a:ext cx="51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150674" y="3571800"/>
            <a:ext cx="478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805213" y="2398763"/>
            <a:ext cx="1005168" cy="117476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651756" y="2790662"/>
            <a:ext cx="1357046" cy="782664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 flipH="1">
            <a:off x="3800894" y="2398763"/>
            <a:ext cx="1005168" cy="1174763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9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flipH="1">
            <a:off x="4996422" y="2790662"/>
            <a:ext cx="1357046" cy="782664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EA8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2841819" y="1188300"/>
            <a:ext cx="3699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(“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vs. “not </a:t>
            </a:r>
            <a:r>
              <a:rPr lang="en" sz="1800"/>
              <a:t>rock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700185" y="1675754"/>
            <a:ext cx="2000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Positives (TP)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2692150" y="1675750"/>
            <a:ext cx="2090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Negatives (TN)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>
            <a:off x="3982157" y="2049325"/>
            <a:ext cx="0" cy="1773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0" name="Google Shape;190;p19"/>
          <p:cNvSpPr txBox="1"/>
          <p:nvPr/>
        </p:nvSpPr>
        <p:spPr>
          <a:xfrm>
            <a:off x="3680675" y="3822525"/>
            <a:ext cx="1538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Threshold: 0.</a:t>
            </a:r>
            <a:r>
              <a:rPr lang="en" sz="1600">
                <a:solidFill>
                  <a:srgbClr val="C00000"/>
                </a:solidFill>
              </a:rPr>
              <a:t>3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472425" y="2269950"/>
            <a:ext cx="2090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Positives (FP)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9"/>
          <p:cNvCxnSpPr>
            <a:stCxn id="191" idx="1"/>
          </p:cNvCxnSpPr>
          <p:nvPr/>
        </p:nvCxnSpPr>
        <p:spPr>
          <a:xfrm flipH="1">
            <a:off x="4664325" y="2530350"/>
            <a:ext cx="1808100" cy="957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9"/>
          <p:cNvCxnSpPr>
            <a:stCxn id="187" idx="2"/>
          </p:cNvCxnSpPr>
          <p:nvPr/>
        </p:nvCxnSpPr>
        <p:spPr>
          <a:xfrm flipH="1">
            <a:off x="5171935" y="2032754"/>
            <a:ext cx="528600" cy="92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19"/>
          <p:cNvCxnSpPr>
            <a:stCxn id="188" idx="2"/>
          </p:cNvCxnSpPr>
          <p:nvPr/>
        </p:nvCxnSpPr>
        <p:spPr>
          <a:xfrm>
            <a:off x="3737500" y="2032750"/>
            <a:ext cx="46200" cy="507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19"/>
          <p:cNvSpPr txBox="1"/>
          <p:nvPr/>
        </p:nvSpPr>
        <p:spPr>
          <a:xfrm>
            <a:off x="790575" y="3863550"/>
            <a:ext cx="2223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Negatives (FN)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9"/>
          <p:cNvCxnSpPr>
            <a:stCxn id="195" idx="3"/>
          </p:cNvCxnSpPr>
          <p:nvPr/>
        </p:nvCxnSpPr>
        <p:spPr>
          <a:xfrm rot="10800000" flipH="1">
            <a:off x="3013575" y="3465750"/>
            <a:ext cx="855900" cy="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On-screen Show (16:9)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Montserrat Medium</vt:lpstr>
      <vt:lpstr>Simple Light</vt:lpstr>
      <vt:lpstr>Office Theme</vt:lpstr>
      <vt:lpstr>Computer Vision with Embedded Machine Learning</vt:lpstr>
      <vt:lpstr>On-device Inference</vt:lpstr>
      <vt:lpstr>Setting a Threshold</vt:lpstr>
      <vt:lpstr>Setting a Threshold</vt:lpstr>
      <vt:lpstr>Setting a Threshold</vt:lpstr>
      <vt:lpstr>Setting a Threshold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with Embedded Machine Learning</dc:title>
  <cp:lastModifiedBy>Shawn Hymel</cp:lastModifiedBy>
  <cp:revision>1</cp:revision>
  <dcterms:modified xsi:type="dcterms:W3CDTF">2023-02-17T19:19:41Z</dcterms:modified>
</cp:coreProperties>
</file>