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754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442-55AD-49BD-9C26-9B4572E9D7EE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F131-5B27-4AB4-AA37-C07CF22C9E6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EF03-3DEF-474E-9EAF-8086748F01A7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A98F-7CA9-4C6D-9499-3107765C7056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5E8E-7BE8-4D64-B1EF-5DDF22692D18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9D-21CE-427E-BA2F-6FF1A631AEFB}" type="datetime1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9F13-D3C8-46E4-99AA-719425E388B7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/>
              <a:t>Computer Vision with Embedded Machine Learning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Image Classification?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(NN)</a:t>
            </a:r>
          </a:p>
        </p:txBody>
      </p:sp>
      <p:sp>
        <p:nvSpPr>
          <p:cNvPr id="8" name="Oval 7"/>
          <p:cNvSpPr/>
          <p:nvPr/>
        </p:nvSpPr>
        <p:spPr>
          <a:xfrm>
            <a:off x="382310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9179" y="3644211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3" idx="2"/>
            <a:endCxn id="8" idx="0"/>
          </p:cNvCxnSpPr>
          <p:nvPr/>
        </p:nvCxnSpPr>
        <p:spPr>
          <a:xfrm flipH="1">
            <a:off x="3995930" y="2456536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2"/>
            <a:endCxn id="9" idx="0"/>
          </p:cNvCxnSpPr>
          <p:nvPr/>
        </p:nvCxnSpPr>
        <p:spPr>
          <a:xfrm>
            <a:off x="4111144" y="2456536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3" idx="2"/>
            <a:endCxn id="10" idx="0"/>
          </p:cNvCxnSpPr>
          <p:nvPr/>
        </p:nvCxnSpPr>
        <p:spPr>
          <a:xfrm>
            <a:off x="4111144" y="2456536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4" idx="2"/>
            <a:endCxn id="8" idx="0"/>
          </p:cNvCxnSpPr>
          <p:nvPr/>
        </p:nvCxnSpPr>
        <p:spPr>
          <a:xfrm flipH="1">
            <a:off x="3995930" y="2456536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2"/>
            <a:endCxn id="9" idx="0"/>
          </p:cNvCxnSpPr>
          <p:nvPr/>
        </p:nvCxnSpPr>
        <p:spPr>
          <a:xfrm flipH="1">
            <a:off x="4572000" y="2456536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4" idx="2"/>
            <a:endCxn id="10" idx="0"/>
          </p:cNvCxnSpPr>
          <p:nvPr/>
        </p:nvCxnSpPr>
        <p:spPr>
          <a:xfrm>
            <a:off x="5032856" y="2456536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3995930" y="3413783"/>
            <a:ext cx="57607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>
            <a:off x="4572000" y="3413783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4572000" y="3413783"/>
            <a:ext cx="57607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72000" y="3989853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8751" y="4220281"/>
            <a:ext cx="8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P(cat)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0288" y="1533206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1 value [0, 1]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1533206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2 value [0, 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36105" y="182285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36105" y="3032606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Hidden layer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6105" y="3642593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(NN)</a:t>
            </a:r>
          </a:p>
        </p:txBody>
      </p: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 flipH="1">
            <a:off x="370789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 flipH="1">
            <a:off x="370789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370789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310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959004" y="3298569"/>
            <a:ext cx="3225992" cy="345642"/>
            <a:chOff x="1691650" y="3839104"/>
            <a:chExt cx="3225992" cy="345642"/>
          </a:xfrm>
        </p:grpSpPr>
        <p:sp>
          <p:nvSpPr>
            <p:cNvPr id="11" name="Oval 10"/>
            <p:cNvSpPr/>
            <p:nvPr/>
          </p:nvSpPr>
          <p:spPr>
            <a:xfrm>
              <a:off x="226772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4379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9165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6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9593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8" idx="4"/>
            <a:endCxn id="33" idx="0"/>
          </p:cNvCxnSpPr>
          <p:nvPr/>
        </p:nvCxnSpPr>
        <p:spPr>
          <a:xfrm flipH="1">
            <a:off x="313182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31" idx="0"/>
          </p:cNvCxnSpPr>
          <p:nvPr/>
        </p:nvCxnSpPr>
        <p:spPr>
          <a:xfrm>
            <a:off x="399593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6" idx="0"/>
          </p:cNvCxnSpPr>
          <p:nvPr/>
        </p:nvCxnSpPr>
        <p:spPr>
          <a:xfrm>
            <a:off x="399593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4"/>
            <a:endCxn id="37" idx="0"/>
          </p:cNvCxnSpPr>
          <p:nvPr/>
        </p:nvCxnSpPr>
        <p:spPr>
          <a:xfrm>
            <a:off x="399593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47" idx="0"/>
          </p:cNvCxnSpPr>
          <p:nvPr/>
        </p:nvCxnSpPr>
        <p:spPr>
          <a:xfrm>
            <a:off x="3995930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4"/>
            <a:endCxn id="33" idx="0"/>
          </p:cNvCxnSpPr>
          <p:nvPr/>
        </p:nvCxnSpPr>
        <p:spPr>
          <a:xfrm flipH="1">
            <a:off x="313182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4"/>
            <a:endCxn id="31" idx="0"/>
          </p:cNvCxnSpPr>
          <p:nvPr/>
        </p:nvCxnSpPr>
        <p:spPr>
          <a:xfrm flipH="1">
            <a:off x="428396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4"/>
            <a:endCxn id="36" idx="0"/>
          </p:cNvCxnSpPr>
          <p:nvPr/>
        </p:nvCxnSpPr>
        <p:spPr>
          <a:xfrm>
            <a:off x="457200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4"/>
            <a:endCxn id="37" idx="0"/>
          </p:cNvCxnSpPr>
          <p:nvPr/>
        </p:nvCxnSpPr>
        <p:spPr>
          <a:xfrm>
            <a:off x="457200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4"/>
            <a:endCxn id="37" idx="0"/>
          </p:cNvCxnSpPr>
          <p:nvPr/>
        </p:nvCxnSpPr>
        <p:spPr>
          <a:xfrm>
            <a:off x="514807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47" idx="0"/>
          </p:cNvCxnSpPr>
          <p:nvPr/>
        </p:nvCxnSpPr>
        <p:spPr>
          <a:xfrm>
            <a:off x="457200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4"/>
            <a:endCxn id="33" idx="0"/>
          </p:cNvCxnSpPr>
          <p:nvPr/>
        </p:nvCxnSpPr>
        <p:spPr>
          <a:xfrm flipH="1">
            <a:off x="3131825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4"/>
            <a:endCxn id="31" idx="0"/>
          </p:cNvCxnSpPr>
          <p:nvPr/>
        </p:nvCxnSpPr>
        <p:spPr>
          <a:xfrm flipH="1">
            <a:off x="428396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4"/>
            <a:endCxn id="36" idx="0"/>
          </p:cNvCxnSpPr>
          <p:nvPr/>
        </p:nvCxnSpPr>
        <p:spPr>
          <a:xfrm flipH="1">
            <a:off x="486003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4"/>
            <a:endCxn id="47" idx="0"/>
          </p:cNvCxnSpPr>
          <p:nvPr/>
        </p:nvCxnSpPr>
        <p:spPr>
          <a:xfrm>
            <a:off x="514807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3" idx="4"/>
          </p:cNvCxnSpPr>
          <p:nvPr/>
        </p:nvCxnSpPr>
        <p:spPr>
          <a:xfrm>
            <a:off x="313182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4"/>
          </p:cNvCxnSpPr>
          <p:nvPr/>
        </p:nvCxnSpPr>
        <p:spPr>
          <a:xfrm>
            <a:off x="370789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4"/>
          </p:cNvCxnSpPr>
          <p:nvPr/>
        </p:nvCxnSpPr>
        <p:spPr>
          <a:xfrm>
            <a:off x="428396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4"/>
          </p:cNvCxnSpPr>
          <p:nvPr/>
        </p:nvCxnSpPr>
        <p:spPr>
          <a:xfrm>
            <a:off x="486003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4"/>
          </p:cNvCxnSpPr>
          <p:nvPr/>
        </p:nvCxnSpPr>
        <p:spPr>
          <a:xfrm>
            <a:off x="543610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4"/>
          </p:cNvCxnSpPr>
          <p:nvPr/>
        </p:nvCxnSpPr>
        <p:spPr>
          <a:xfrm>
            <a:off x="601217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4379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1986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dog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9593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bird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14393" y="3874639"/>
            <a:ext cx="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human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90463" y="3874639"/>
            <a:ext cx="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dolphin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2414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field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cxnSp>
        <p:nvCxnSpPr>
          <p:cNvPr id="57" name="Straight Arrow Connector 56"/>
          <p:cNvCxnSpPr>
            <a:stCxn id="66" idx="2"/>
          </p:cNvCxnSpPr>
          <p:nvPr/>
        </p:nvCxnSpPr>
        <p:spPr>
          <a:xfrm flipH="1">
            <a:off x="3995930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6" idx="2"/>
          </p:cNvCxnSpPr>
          <p:nvPr/>
        </p:nvCxnSpPr>
        <p:spPr>
          <a:xfrm>
            <a:off x="4111144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6" idx="2"/>
          </p:cNvCxnSpPr>
          <p:nvPr/>
        </p:nvCxnSpPr>
        <p:spPr>
          <a:xfrm>
            <a:off x="4111144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7" idx="2"/>
          </p:cNvCxnSpPr>
          <p:nvPr/>
        </p:nvCxnSpPr>
        <p:spPr>
          <a:xfrm flipH="1">
            <a:off x="3995930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7" idx="2"/>
          </p:cNvCxnSpPr>
          <p:nvPr/>
        </p:nvCxnSpPr>
        <p:spPr>
          <a:xfrm flipH="1">
            <a:off x="4572000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7" idx="2"/>
          </p:cNvCxnSpPr>
          <p:nvPr/>
        </p:nvCxnSpPr>
        <p:spPr>
          <a:xfrm>
            <a:off x="5032856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0288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1 value [0, 1]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2000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2 value [0, 1]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(NN)</a:t>
            </a:r>
          </a:p>
        </p:txBody>
      </p: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 flipH="1">
            <a:off x="370789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 flipH="1">
            <a:off x="370789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370789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310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7"/>
          <p:cNvGrpSpPr/>
          <p:nvPr/>
        </p:nvGrpSpPr>
        <p:grpSpPr>
          <a:xfrm>
            <a:off x="2959004" y="3298569"/>
            <a:ext cx="3225992" cy="345642"/>
            <a:chOff x="1691650" y="3839104"/>
            <a:chExt cx="3225992" cy="345642"/>
          </a:xfrm>
        </p:grpSpPr>
        <p:sp>
          <p:nvSpPr>
            <p:cNvPr id="11" name="Oval 10"/>
            <p:cNvSpPr/>
            <p:nvPr/>
          </p:nvSpPr>
          <p:spPr>
            <a:xfrm>
              <a:off x="226772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4379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9165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6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9593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8" idx="4"/>
            <a:endCxn id="33" idx="0"/>
          </p:cNvCxnSpPr>
          <p:nvPr/>
        </p:nvCxnSpPr>
        <p:spPr>
          <a:xfrm flipH="1">
            <a:off x="313182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31" idx="0"/>
          </p:cNvCxnSpPr>
          <p:nvPr/>
        </p:nvCxnSpPr>
        <p:spPr>
          <a:xfrm>
            <a:off x="399593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6" idx="0"/>
          </p:cNvCxnSpPr>
          <p:nvPr/>
        </p:nvCxnSpPr>
        <p:spPr>
          <a:xfrm>
            <a:off x="399593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4"/>
            <a:endCxn id="37" idx="0"/>
          </p:cNvCxnSpPr>
          <p:nvPr/>
        </p:nvCxnSpPr>
        <p:spPr>
          <a:xfrm>
            <a:off x="399593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47" idx="0"/>
          </p:cNvCxnSpPr>
          <p:nvPr/>
        </p:nvCxnSpPr>
        <p:spPr>
          <a:xfrm>
            <a:off x="3995930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4"/>
            <a:endCxn id="33" idx="0"/>
          </p:cNvCxnSpPr>
          <p:nvPr/>
        </p:nvCxnSpPr>
        <p:spPr>
          <a:xfrm flipH="1">
            <a:off x="313182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4"/>
            <a:endCxn id="31" idx="0"/>
          </p:cNvCxnSpPr>
          <p:nvPr/>
        </p:nvCxnSpPr>
        <p:spPr>
          <a:xfrm flipH="1">
            <a:off x="428396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4"/>
            <a:endCxn id="36" idx="0"/>
          </p:cNvCxnSpPr>
          <p:nvPr/>
        </p:nvCxnSpPr>
        <p:spPr>
          <a:xfrm>
            <a:off x="457200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4"/>
            <a:endCxn id="37" idx="0"/>
          </p:cNvCxnSpPr>
          <p:nvPr/>
        </p:nvCxnSpPr>
        <p:spPr>
          <a:xfrm>
            <a:off x="457200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4"/>
            <a:endCxn id="37" idx="0"/>
          </p:cNvCxnSpPr>
          <p:nvPr/>
        </p:nvCxnSpPr>
        <p:spPr>
          <a:xfrm>
            <a:off x="514807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47" idx="0"/>
          </p:cNvCxnSpPr>
          <p:nvPr/>
        </p:nvCxnSpPr>
        <p:spPr>
          <a:xfrm>
            <a:off x="457200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4"/>
            <a:endCxn id="33" idx="0"/>
          </p:cNvCxnSpPr>
          <p:nvPr/>
        </p:nvCxnSpPr>
        <p:spPr>
          <a:xfrm flipH="1">
            <a:off x="3131825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4"/>
            <a:endCxn id="31" idx="0"/>
          </p:cNvCxnSpPr>
          <p:nvPr/>
        </p:nvCxnSpPr>
        <p:spPr>
          <a:xfrm flipH="1">
            <a:off x="428396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4"/>
            <a:endCxn id="36" idx="0"/>
          </p:cNvCxnSpPr>
          <p:nvPr/>
        </p:nvCxnSpPr>
        <p:spPr>
          <a:xfrm flipH="1">
            <a:off x="486003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4"/>
            <a:endCxn id="47" idx="0"/>
          </p:cNvCxnSpPr>
          <p:nvPr/>
        </p:nvCxnSpPr>
        <p:spPr>
          <a:xfrm>
            <a:off x="514807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43790" y="4335495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P(cat)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62253" y="4335495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P(dog)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3832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P(bird)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1439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P(human)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9046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P(dolphin)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24140" y="4335495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P(field)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959004" y="3829686"/>
            <a:ext cx="322599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3182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0789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28396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6003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610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1217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13182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0789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8396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86003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3610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01217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73031" y="3682885"/>
            <a:ext cx="2534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P(cat) + P(dog) + P(bird) + P(human) + P(dolphin) + P(field) = 1.0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43790" y="4546990"/>
            <a:ext cx="5760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0.06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62253" y="4546990"/>
            <a:ext cx="691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0.63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3832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1439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0.26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9046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24140" y="4546990"/>
            <a:ext cx="5760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77467" y="4299961"/>
            <a:ext cx="460856" cy="460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81" idx="2"/>
          </p:cNvCxnSpPr>
          <p:nvPr/>
        </p:nvCxnSpPr>
        <p:spPr>
          <a:xfrm flipH="1">
            <a:off x="3995930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1" idx="2"/>
          </p:cNvCxnSpPr>
          <p:nvPr/>
        </p:nvCxnSpPr>
        <p:spPr>
          <a:xfrm>
            <a:off x="4111144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1" idx="2"/>
          </p:cNvCxnSpPr>
          <p:nvPr/>
        </p:nvCxnSpPr>
        <p:spPr>
          <a:xfrm>
            <a:off x="4111144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3" idx="2"/>
          </p:cNvCxnSpPr>
          <p:nvPr/>
        </p:nvCxnSpPr>
        <p:spPr>
          <a:xfrm flipH="1">
            <a:off x="3995930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3" idx="2"/>
          </p:cNvCxnSpPr>
          <p:nvPr/>
        </p:nvCxnSpPr>
        <p:spPr>
          <a:xfrm flipH="1">
            <a:off x="4572000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3" idx="2"/>
          </p:cNvCxnSpPr>
          <p:nvPr/>
        </p:nvCxnSpPr>
        <p:spPr>
          <a:xfrm>
            <a:off x="5032856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50288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1 value [0, 1]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72000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2 value [0, 1]</a:t>
            </a: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Challenge: Illumination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0707" y="1938073"/>
            <a:ext cx="8122587" cy="1852641"/>
            <a:chOff x="539510" y="1938073"/>
            <a:chExt cx="8122587" cy="1852641"/>
          </a:xfrm>
        </p:grpSpPr>
        <p:pic>
          <p:nvPicPr>
            <p:cNvPr id="4" name="Picture 3" descr="C:\Users\sgmustadio\Downloads\cat-3169476_192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218" y="1938073"/>
              <a:ext cx="2765136" cy="1843424"/>
            </a:xfrm>
            <a:prstGeom prst="rect">
              <a:avLst/>
            </a:prstGeom>
            <a:noFill/>
          </p:spPr>
        </p:pic>
        <p:pic>
          <p:nvPicPr>
            <p:cNvPr id="5" name="Picture 12" descr="C:\Users\sgmustadio\Downloads\22553764744_8c9a37bb42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6961" y="1938073"/>
              <a:ext cx="2765136" cy="1852641"/>
            </a:xfrm>
            <a:prstGeom prst="rect">
              <a:avLst/>
            </a:prstGeom>
            <a:noFill/>
          </p:spPr>
        </p:pic>
        <p:pic>
          <p:nvPicPr>
            <p:cNvPr id="6" name="Picture 5" descr="C:\Users\sgmustadio\Downloads\9230474439_eb3a4975f6_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10" y="1938073"/>
              <a:ext cx="2457899" cy="1843424"/>
            </a:xfrm>
            <a:prstGeom prst="rect">
              <a:avLst/>
            </a:prstGeom>
            <a:noFill/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Challenge: Deformation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6302" y="1938073"/>
            <a:ext cx="7247591" cy="1640888"/>
            <a:chOff x="193868" y="1938073"/>
            <a:chExt cx="8142166" cy="1843424"/>
          </a:xfrm>
        </p:grpSpPr>
        <p:pic>
          <p:nvPicPr>
            <p:cNvPr id="7" name="Picture 11" descr="C:\Users\sgmustadio\Downloads\29573491896_49d804d597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5814" y="1938073"/>
              <a:ext cx="2457898" cy="1843424"/>
            </a:xfrm>
            <a:prstGeom prst="rect">
              <a:avLst/>
            </a:prstGeom>
            <a:noFill/>
          </p:spPr>
        </p:pic>
        <p:pic>
          <p:nvPicPr>
            <p:cNvPr id="8" name="Picture 2" descr="C:\Users\sgmustadio\Downloads\kitten-1285341_192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51319" y="1938073"/>
              <a:ext cx="2784715" cy="1843424"/>
            </a:xfrm>
            <a:prstGeom prst="rect">
              <a:avLst/>
            </a:prstGeom>
            <a:noFill/>
          </p:spPr>
        </p:pic>
        <p:pic>
          <p:nvPicPr>
            <p:cNvPr id="4098" name="Picture 2" descr="C:\Users\sgmustadio\Downloads\cat-2934720_64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3868" y="1938073"/>
              <a:ext cx="2769462" cy="1843423"/>
            </a:xfrm>
            <a:prstGeom prst="rect">
              <a:avLst/>
            </a:prstGeom>
            <a:noFill/>
          </p:spPr>
        </p:pic>
      </p:grpSp>
      <p:pic>
        <p:nvPicPr>
          <p:cNvPr id="11" name="Picture 9" descr="C:\Users\sgmustadio\Downloads\3566415050_2e13025aac_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5171" y="1938073"/>
            <a:ext cx="1230667" cy="1640888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Challenge: Occlusion</a:t>
            </a:r>
          </a:p>
        </p:txBody>
      </p:sp>
      <p:pic>
        <p:nvPicPr>
          <p:cNvPr id="9" name="Picture 8" descr="C:\Users\sgmustadio\Downloads\25843513336_d2d2b455d6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38073"/>
            <a:ext cx="2457897" cy="1843423"/>
          </a:xfrm>
          <a:prstGeom prst="rect">
            <a:avLst/>
          </a:prstGeom>
          <a:noFill/>
        </p:spPr>
      </p:pic>
      <p:pic>
        <p:nvPicPr>
          <p:cNvPr id="10" name="Picture 7" descr="E:\Google Drive\Editing - Video\Course - Embedded Machine Learning Vision\1.2.1 - What is Image Classification\cat-gr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348" y="1938073"/>
            <a:ext cx="2457898" cy="1843424"/>
          </a:xfrm>
          <a:prstGeom prst="rect">
            <a:avLst/>
          </a:prstGeom>
          <a:noFill/>
        </p:spPr>
      </p:pic>
      <p:pic>
        <p:nvPicPr>
          <p:cNvPr id="11" name="Picture 13" descr="C:\Users\sgmustadio\Downloads\44352240074_04f04b542e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328" y="1938073"/>
            <a:ext cx="1403306" cy="1843424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gmustadio\Downloads\animals-2222007_19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460" y="1048980"/>
            <a:ext cx="9150921" cy="304554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707645"/>
            <a:ext cx="2087880" cy="2377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19068E-6 L 0.13386 2.1906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2.19068E-6 L 0.25 2.1906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gmustadio\Downloads\9230474439_eb3a4975f6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73" y="440291"/>
            <a:ext cx="4939821" cy="37048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5207" y="2456536"/>
            <a:ext cx="2249127" cy="201404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89818" y="1938073"/>
            <a:ext cx="230428" cy="230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89818" y="2168501"/>
            <a:ext cx="1555389" cy="2304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0246" y="1938073"/>
            <a:ext cx="3571634" cy="5184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7775" y="440291"/>
            <a:ext cx="30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Resolution: 2048 x 1536 pixels</a:t>
            </a:r>
          </a:p>
          <a:p>
            <a:r>
              <a:rPr lang="en-US" dirty="0"/>
              <a:t>Bit depth: 24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7775" y="1073968"/>
            <a:ext cx="353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array shape: (1536, 2048, 3)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gmustadio\Downloads\9230474439_eb3a4975f6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73" y="440291"/>
            <a:ext cx="4939821" cy="370486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069782" y="1650038"/>
            <a:ext cx="1036926" cy="10369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2976" y="2168501"/>
            <a:ext cx="5468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06708" y="2168501"/>
            <a:ext cx="5468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778" y="1995680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3074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043" y="2053287"/>
            <a:ext cx="843540" cy="843540"/>
          </a:xfrm>
          <a:prstGeom prst="rect">
            <a:avLst/>
          </a:prstGeom>
          <a:noFill/>
        </p:spPr>
      </p:pic>
      <p:pic>
        <p:nvPicPr>
          <p:cNvPr id="3075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043" y="3530504"/>
            <a:ext cx="838004" cy="835909"/>
          </a:xfrm>
          <a:prstGeom prst="rect">
            <a:avLst/>
          </a:prstGeom>
          <a:noFill/>
        </p:spPr>
      </p:pic>
      <p:pic>
        <p:nvPicPr>
          <p:cNvPr id="3076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4568" y="3472897"/>
            <a:ext cx="979319" cy="734489"/>
          </a:xfrm>
          <a:prstGeom prst="rect">
            <a:avLst/>
          </a:prstGeom>
          <a:noFill/>
        </p:spPr>
      </p:pic>
      <p:pic>
        <p:nvPicPr>
          <p:cNvPr id="3078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45" y="3876146"/>
            <a:ext cx="979318" cy="734488"/>
          </a:xfrm>
          <a:prstGeom prst="rect">
            <a:avLst/>
          </a:prstGeom>
          <a:noFill/>
        </p:spPr>
      </p:pic>
      <p:pic>
        <p:nvPicPr>
          <p:cNvPr id="9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498" y="2053287"/>
            <a:ext cx="843540" cy="843540"/>
          </a:xfrm>
          <a:prstGeom prst="rect">
            <a:avLst/>
          </a:prstGeom>
          <a:noFill/>
        </p:spPr>
      </p:pic>
      <p:pic>
        <p:nvPicPr>
          <p:cNvPr id="3079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472897"/>
            <a:ext cx="1125093" cy="748890"/>
          </a:xfrm>
          <a:prstGeom prst="rect">
            <a:avLst/>
          </a:prstGeom>
          <a:noFill/>
        </p:spPr>
      </p:pic>
      <p:pic>
        <p:nvPicPr>
          <p:cNvPr id="3077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05677" y="3876146"/>
            <a:ext cx="1077542" cy="748891"/>
          </a:xfrm>
          <a:prstGeom prst="rect">
            <a:avLst/>
          </a:prstGeom>
          <a:noFill/>
        </p:spPr>
      </p:pic>
      <p:pic>
        <p:nvPicPr>
          <p:cNvPr id="11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144" y="3818539"/>
            <a:ext cx="838004" cy="83590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64471" y="300891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8926" y="300891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15" y="1419610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</a:t>
            </a:r>
            <a:r>
              <a:rPr lang="en-US" dirty="0" err="1"/>
              <a:t>vs</a:t>
            </a:r>
            <a:r>
              <a:rPr lang="en-US" dirty="0"/>
              <a:t>-One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70" y="1419610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</a:t>
            </a:r>
            <a:r>
              <a:rPr lang="en-US" dirty="0" err="1"/>
              <a:t>vs</a:t>
            </a:r>
            <a:r>
              <a:rPr lang="en-US" dirty="0"/>
              <a:t>-Rest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6972" y="2283715"/>
            <a:ext cx="8390057" cy="843540"/>
            <a:chOff x="41612" y="2283715"/>
            <a:chExt cx="8390057" cy="843540"/>
          </a:xfrm>
        </p:grpSpPr>
        <p:pic>
          <p:nvPicPr>
            <p:cNvPr id="4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54568" y="2283715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5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52351" y="2298118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6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28576" y="2341322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7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8563" y="2283715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8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03615" y="2283715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267720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6260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649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91494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pic>
          <p:nvPicPr>
            <p:cNvPr id="13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612" y="2283715"/>
              <a:ext cx="843540" cy="84354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910696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One-</a:t>
            </a:r>
            <a:r>
              <a:rPr lang="en-US" dirty="0" err="1"/>
              <a:t>vs</a:t>
            </a:r>
            <a:r>
              <a:rPr lang="en-US" dirty="0"/>
              <a:t>-One</a:t>
            </a:r>
          </a:p>
        </p:txBody>
      </p:sp>
      <p:pic>
        <p:nvPicPr>
          <p:cNvPr id="4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257" y="3493462"/>
            <a:ext cx="979319" cy="734489"/>
          </a:xfrm>
          <a:prstGeom prst="rect">
            <a:avLst/>
          </a:prstGeom>
          <a:noFill/>
        </p:spPr>
      </p:pic>
      <p:pic>
        <p:nvPicPr>
          <p:cNvPr id="5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257" y="4343165"/>
            <a:ext cx="979318" cy="734488"/>
          </a:xfrm>
          <a:prstGeom prst="rect">
            <a:avLst/>
          </a:prstGeom>
          <a:noFill/>
        </p:spPr>
      </p:pic>
      <p:pic>
        <p:nvPicPr>
          <p:cNvPr id="6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9257" y="1880466"/>
            <a:ext cx="1125093" cy="748890"/>
          </a:xfrm>
          <a:prstGeom prst="rect">
            <a:avLst/>
          </a:prstGeom>
          <a:noFill/>
        </p:spPr>
      </p:pic>
      <p:pic>
        <p:nvPicPr>
          <p:cNvPr id="7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9257" y="2686964"/>
            <a:ext cx="1077542" cy="748891"/>
          </a:xfrm>
          <a:prstGeom prst="rect">
            <a:avLst/>
          </a:prstGeom>
          <a:noFill/>
        </p:spPr>
      </p:pic>
      <p:pic>
        <p:nvPicPr>
          <p:cNvPr id="8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47381" y="1073969"/>
            <a:ext cx="750767" cy="7488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88401" y="2053287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954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6338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8400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3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1073968"/>
            <a:ext cx="748891" cy="74889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35773" y="130439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9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1880466"/>
            <a:ext cx="748891" cy="748891"/>
          </a:xfrm>
          <a:prstGeom prst="rect">
            <a:avLst/>
          </a:prstGeom>
          <a:noFill/>
        </p:spPr>
      </p:pic>
      <p:pic>
        <p:nvPicPr>
          <p:cNvPr id="20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2686964"/>
            <a:ext cx="748891" cy="748891"/>
          </a:xfrm>
          <a:prstGeom prst="rect">
            <a:avLst/>
          </a:prstGeom>
          <a:noFill/>
        </p:spPr>
      </p:pic>
      <p:pic>
        <p:nvPicPr>
          <p:cNvPr id="21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3493462"/>
            <a:ext cx="748891" cy="748891"/>
          </a:xfrm>
          <a:prstGeom prst="rect">
            <a:avLst/>
          </a:prstGeom>
          <a:noFill/>
        </p:spPr>
      </p:pic>
      <p:pic>
        <p:nvPicPr>
          <p:cNvPr id="22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4299960"/>
            <a:ext cx="748891" cy="748891"/>
          </a:xfrm>
          <a:prstGeom prst="rect">
            <a:avLst/>
          </a:prstGeom>
          <a:noFill/>
        </p:spPr>
      </p:pic>
      <p:pic>
        <p:nvPicPr>
          <p:cNvPr id="23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738" y="3493462"/>
            <a:ext cx="979319" cy="734489"/>
          </a:xfrm>
          <a:prstGeom prst="rect">
            <a:avLst/>
          </a:prstGeom>
          <a:noFill/>
        </p:spPr>
      </p:pic>
      <p:pic>
        <p:nvPicPr>
          <p:cNvPr id="24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738" y="4343165"/>
            <a:ext cx="979318" cy="734488"/>
          </a:xfrm>
          <a:prstGeom prst="rect">
            <a:avLst/>
          </a:prstGeom>
          <a:noFill/>
        </p:spPr>
      </p:pic>
      <p:pic>
        <p:nvPicPr>
          <p:cNvPr id="25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0738" y="1880466"/>
            <a:ext cx="1125093" cy="748890"/>
          </a:xfrm>
          <a:prstGeom prst="rect">
            <a:avLst/>
          </a:prstGeom>
          <a:noFill/>
        </p:spPr>
      </p:pic>
      <p:pic>
        <p:nvPicPr>
          <p:cNvPr id="26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00738" y="2686964"/>
            <a:ext cx="1077542" cy="74889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239882" y="2053287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8435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7819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9881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39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1880466"/>
            <a:ext cx="750767" cy="748890"/>
          </a:xfrm>
          <a:prstGeom prst="rect">
            <a:avLst/>
          </a:prstGeom>
          <a:noFill/>
        </p:spPr>
      </p:pic>
      <p:pic>
        <p:nvPicPr>
          <p:cNvPr id="40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2686964"/>
            <a:ext cx="750767" cy="748890"/>
          </a:xfrm>
          <a:prstGeom prst="rect">
            <a:avLst/>
          </a:prstGeom>
          <a:noFill/>
        </p:spPr>
      </p:pic>
      <p:pic>
        <p:nvPicPr>
          <p:cNvPr id="41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3493462"/>
            <a:ext cx="750767" cy="748890"/>
          </a:xfrm>
          <a:prstGeom prst="rect">
            <a:avLst/>
          </a:prstGeom>
          <a:noFill/>
        </p:spPr>
      </p:pic>
      <p:pic>
        <p:nvPicPr>
          <p:cNvPr id="42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4299960"/>
            <a:ext cx="750767" cy="748890"/>
          </a:xfrm>
          <a:prstGeom prst="rect">
            <a:avLst/>
          </a:prstGeom>
          <a:noFill/>
        </p:spPr>
      </p:pic>
      <p:pic>
        <p:nvPicPr>
          <p:cNvPr id="43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039" y="3493462"/>
            <a:ext cx="979319" cy="734489"/>
          </a:xfrm>
          <a:prstGeom prst="rect">
            <a:avLst/>
          </a:prstGeom>
          <a:noFill/>
        </p:spPr>
      </p:pic>
      <p:pic>
        <p:nvPicPr>
          <p:cNvPr id="44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5039" y="4343165"/>
            <a:ext cx="979318" cy="734488"/>
          </a:xfrm>
          <a:prstGeom prst="rect">
            <a:avLst/>
          </a:prstGeom>
          <a:noFill/>
        </p:spPr>
      </p:pic>
      <p:pic>
        <p:nvPicPr>
          <p:cNvPr id="46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5039" y="2686964"/>
            <a:ext cx="1077542" cy="748891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7372736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32120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64182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59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2686964"/>
            <a:ext cx="1125093" cy="748890"/>
          </a:xfrm>
          <a:prstGeom prst="rect">
            <a:avLst/>
          </a:prstGeom>
          <a:noFill/>
        </p:spPr>
      </p:pic>
      <p:pic>
        <p:nvPicPr>
          <p:cNvPr id="60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3493462"/>
            <a:ext cx="1125093" cy="748890"/>
          </a:xfrm>
          <a:prstGeom prst="rect">
            <a:avLst/>
          </a:prstGeom>
          <a:noFill/>
        </p:spPr>
      </p:pic>
      <p:pic>
        <p:nvPicPr>
          <p:cNvPr id="61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4299960"/>
            <a:ext cx="1125093" cy="748890"/>
          </a:xfrm>
          <a:prstGeom prst="rect">
            <a:avLst/>
          </a:prstGeom>
          <a:noFill/>
        </p:spPr>
      </p:pic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One-</a:t>
            </a:r>
            <a:r>
              <a:rPr lang="en-US" dirty="0" err="1"/>
              <a:t>vs</a:t>
            </a:r>
            <a:r>
              <a:rPr lang="en-US" dirty="0"/>
              <a:t>-Rest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4724" y="1707645"/>
            <a:ext cx="7834552" cy="2601161"/>
            <a:chOff x="193868" y="2053287"/>
            <a:chExt cx="7834552" cy="2601161"/>
          </a:xfrm>
        </p:grpSpPr>
        <p:pic>
          <p:nvPicPr>
            <p:cNvPr id="3076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7292" y="3472897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3078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70969" y="3876146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9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1222" y="2053287"/>
              <a:ext cx="843540" cy="843540"/>
            </a:xfrm>
            <a:prstGeom prst="rect">
              <a:avLst/>
            </a:prstGeom>
            <a:noFill/>
          </p:spPr>
        </p:pic>
        <p:pic>
          <p:nvPicPr>
            <p:cNvPr id="3079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724" y="3472897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3077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8401" y="3876146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11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3868" y="3818539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691650" y="3008916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pic>
          <p:nvPicPr>
            <p:cNvPr id="16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5425" y="3472897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17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9102" y="3876146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19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32857" y="3472897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20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66534" y="3876146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21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39355" y="2053287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69783" y="3008916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pic>
          <p:nvPicPr>
            <p:cNvPr id="18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29608" y="3839104"/>
              <a:ext cx="806498" cy="806498"/>
            </a:xfrm>
            <a:prstGeom prst="rect">
              <a:avLst/>
            </a:prstGeom>
            <a:noFill/>
          </p:spPr>
        </p:pic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1" idx="0"/>
          </p:cNvCxnSpPr>
          <p:nvPr/>
        </p:nvCxnSpPr>
        <p:spPr>
          <a:xfrm>
            <a:off x="2860183" y="4011925"/>
            <a:ext cx="29215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012583" y="1592431"/>
            <a:ext cx="4028" cy="257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(k-NN)</a:t>
            </a:r>
          </a:p>
        </p:txBody>
      </p:sp>
      <p:sp>
        <p:nvSpPr>
          <p:cNvPr id="13" name="Oval 12"/>
          <p:cNvSpPr/>
          <p:nvPr/>
        </p:nvSpPr>
        <p:spPr>
          <a:xfrm>
            <a:off x="3247039" y="285978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9860" y="2398929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92681" y="314782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0716" y="228371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1144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65502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56786" y="2802178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77467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77467" y="3493462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1144" y="326303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14393" y="245653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456786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226358" y="303260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802428" y="2168501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823109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032856" y="211089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5148070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263284" y="268696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4744821" y="188046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975249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436105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111144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54568" y="1650038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56786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436105" y="239892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5493712" y="297499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1572" y="211089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87214" y="320542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28576" y="4011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36105" y="4069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55755" y="1592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48" name="Oval 47"/>
          <p:cNvSpPr/>
          <p:nvPr/>
        </p:nvSpPr>
        <p:spPr>
          <a:xfrm>
            <a:off x="5954568" y="199568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69782" y="153482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69782" y="18804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2346563" y="2608121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8323" y="4069532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41572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98645" y="2400300"/>
            <a:ext cx="179070" cy="1181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4175760" y="2356485"/>
            <a:ext cx="223419" cy="424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399179" y="2165985"/>
            <a:ext cx="3276" cy="2329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54568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69782" y="2226108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/>
      <p:bldP spid="50" grpId="0"/>
      <p:bldP spid="53" grpId="0" animBg="1"/>
      <p:bldP spid="64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cxnSp>
        <p:nvCxnSpPr>
          <p:cNvPr id="4" name="Straight Arrow Connector 3"/>
          <p:cNvCxnSpPr>
            <a:stCxn id="34" idx="0"/>
          </p:cNvCxnSpPr>
          <p:nvPr/>
        </p:nvCxnSpPr>
        <p:spPr>
          <a:xfrm>
            <a:off x="2860183" y="4011925"/>
            <a:ext cx="29215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012583" y="1592431"/>
            <a:ext cx="4028" cy="257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47039" y="285978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860" y="2398929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92681" y="314782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0716" y="228371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1144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5502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56786" y="2802178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77467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77467" y="3493462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1144" y="326303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14393" y="245653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456786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226358" y="303260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4802428" y="2168501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3823109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032856" y="211089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48070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263284" y="268696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744821" y="188046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975249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436105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11144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954568" y="1650038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6786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436105" y="239892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493712" y="297499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1572" y="211089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87214" y="320542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8576" y="4011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6105" y="4069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5755" y="1592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37" name="Oval 36"/>
          <p:cNvSpPr/>
          <p:nvPr/>
        </p:nvSpPr>
        <p:spPr>
          <a:xfrm>
            <a:off x="5954568" y="199568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69782" y="153482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69782" y="18804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2346563" y="2608121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38323" y="4069532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54568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9782" y="2226108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283965" y="1707645"/>
            <a:ext cx="1267354" cy="20738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75249" y="2571750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385</Words>
  <Application>Microsoft Office PowerPoint</Application>
  <PresentationFormat>On-screen Show (16:9)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Computer Vision with Embedded Machine Learning</vt:lpstr>
      <vt:lpstr>PowerPoint Presentation</vt:lpstr>
      <vt:lpstr>PowerPoint Presentation</vt:lpstr>
      <vt:lpstr>Binary Classification</vt:lpstr>
      <vt:lpstr>Multiclass Classification</vt:lpstr>
      <vt:lpstr>Multiclass: One-vs-One</vt:lpstr>
      <vt:lpstr>Multiclass: One-vs-Rest</vt:lpstr>
      <vt:lpstr>k-Nearest Neighbors (k-NN)</vt:lpstr>
      <vt:lpstr>Support Vector Machine (SVM)</vt:lpstr>
      <vt:lpstr>Neural Network (NN)</vt:lpstr>
      <vt:lpstr>Neural Network (NN)</vt:lpstr>
      <vt:lpstr>Neural Network (NN)</vt:lpstr>
      <vt:lpstr>Challenge: Illumination</vt:lpstr>
      <vt:lpstr>Challenge: Deformation</vt:lpstr>
      <vt:lpstr>Challenge: Occlusion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176</cp:revision>
  <dcterms:created xsi:type="dcterms:W3CDTF">2006-08-16T00:00:00Z</dcterms:created>
  <dcterms:modified xsi:type="dcterms:W3CDTF">2023-02-25T04:16:03Z</dcterms:modified>
</cp:coreProperties>
</file>