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12.jpg" ContentType="image/jpeg"/>
  <Override PartName="/ppt/media/image17.jpg" ContentType="image/jpeg"/>
  <Override PartName="/ppt/media/image46.jpg" ContentType="image/jpeg"/>
  <Override PartName="/ppt/media/image47.jpg" ContentType="image/jpeg"/>
  <Override PartName="/ppt/media/image48.jpg" ContentType="image/jpeg"/>
  <Override PartName="/ppt/media/image4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78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1" r:id="rId21"/>
    <p:sldId id="282" r:id="rId22"/>
    <p:sldId id="279" r:id="rId23"/>
    <p:sldId id="280" r:id="rId24"/>
    <p:sldId id="276" r:id="rId25"/>
    <p:sldId id="277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mund sowah" initials="es" lastIdx="1" clrIdx="0">
    <p:extLst>
      <p:ext uri="{19B8F6BF-5375-455C-9EA6-DF929625EA0E}">
        <p15:presenceInfo xmlns:p15="http://schemas.microsoft.com/office/powerpoint/2012/main" userId="6ff4a8818e8a3b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32D6"/>
    <a:srgbClr val="FD730B"/>
    <a:srgbClr val="D03F18"/>
    <a:srgbClr val="F3ED73"/>
    <a:srgbClr val="46CECE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1B3695F-BCDC-4772-A634-CBD3DF5131A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6FB6733-9411-4B3F-9A96-B4DD43FB1B6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7D6FB-AA9B-44F4-8498-3E96809C3D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74" y="94510"/>
            <a:ext cx="1255603" cy="125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9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28575" cap="sq">
            <a:solidFill>
              <a:srgbClr val="FFC000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695F-BCDC-4772-A634-CBD3DF5131A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6733-9411-4B3F-9A96-B4DD43FB1B6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57F311-D6D5-481F-BC67-FBCA8776E0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434" y="70212"/>
            <a:ext cx="1255603" cy="125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0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3000" y="205971"/>
            <a:ext cx="9905999" cy="9298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1271542"/>
            <a:ext cx="3195240" cy="2919456"/>
          </a:xfrm>
          <a:prstGeom prst="round2DiagRect">
            <a:avLst/>
          </a:prstGeom>
          <a:ln w="19050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1271542"/>
            <a:ext cx="3198940" cy="2919456"/>
          </a:xfrm>
          <a:prstGeom prst="round2DiagRect">
            <a:avLst/>
          </a:prstGeom>
          <a:ln w="19050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1271542"/>
            <a:ext cx="3194969" cy="2919456"/>
          </a:xfrm>
          <a:prstGeom prst="round2DiagRect">
            <a:avLst/>
          </a:prstGeom>
          <a:ln w="19050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695F-BCDC-4772-A634-CBD3DF5131A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6733-9411-4B3F-9A96-B4DD43FB1B67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F6F4385-B31C-470D-83B1-126B597EE1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434" y="70212"/>
            <a:ext cx="1255603" cy="12556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8D9217-C669-4078-A91A-CCFB3F83AE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561" y="5553838"/>
            <a:ext cx="1324476" cy="125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9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3000" y="205971"/>
            <a:ext cx="9905999" cy="9298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1271542"/>
            <a:ext cx="3195240" cy="2919456"/>
          </a:xfrm>
          <a:prstGeom prst="round2DiagRect">
            <a:avLst/>
          </a:prstGeom>
          <a:ln w="19050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1271542"/>
            <a:ext cx="3198940" cy="2919456"/>
          </a:xfrm>
          <a:prstGeom prst="round2DiagRect">
            <a:avLst/>
          </a:prstGeom>
          <a:ln w="19050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1271542"/>
            <a:ext cx="3194969" cy="2919456"/>
          </a:xfrm>
          <a:prstGeom prst="round2DiagRect">
            <a:avLst/>
          </a:prstGeom>
          <a:ln w="19050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695F-BCDC-4772-A634-CBD3DF5131A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6733-9411-4B3F-9A96-B4DD43FB1B67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F6F4385-B31C-470D-83B1-126B597EE1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434" y="70212"/>
            <a:ext cx="1255603" cy="125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8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695F-BCDC-4772-A634-CBD3DF5131A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6733-9411-4B3F-9A96-B4DD43FB1B6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EAEA2A-DB9B-4B84-8163-1EBA7A9D52EA}"/>
              </a:ext>
            </a:extLst>
          </p:cNvPr>
          <p:cNvSpPr/>
          <p:nvPr userDrawn="1"/>
        </p:nvSpPr>
        <p:spPr>
          <a:xfrm>
            <a:off x="11047410" y="0"/>
            <a:ext cx="1144590" cy="1929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85B6B3-47A2-426D-BCA9-C5555300C9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434" y="70212"/>
            <a:ext cx="1255603" cy="125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50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695F-BCDC-4772-A634-CBD3DF5131A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6733-9411-4B3F-9A96-B4DD43FB1B6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C358CE-F497-41A8-A208-499BF0073B0E}"/>
              </a:ext>
            </a:extLst>
          </p:cNvPr>
          <p:cNvSpPr/>
          <p:nvPr userDrawn="1"/>
        </p:nvSpPr>
        <p:spPr>
          <a:xfrm>
            <a:off x="11047410" y="0"/>
            <a:ext cx="1144590" cy="1929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F66201-3395-4F2E-83C2-36D7EAC62C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434" y="70212"/>
            <a:ext cx="1255603" cy="125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7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61721" y="6302376"/>
            <a:ext cx="2743200" cy="365125"/>
          </a:xfrm>
        </p:spPr>
        <p:txBody>
          <a:bodyPr/>
          <a:lstStyle/>
          <a:p>
            <a:fld id="{F1B3695F-BCDC-4772-A634-CBD3DF5131A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0625" y="6302375"/>
            <a:ext cx="6239309" cy="365125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8723E-1D46-4B48-8945-7ED252FC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434" y="0"/>
            <a:ext cx="1255603" cy="1255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0A4AA4-7840-4FB9-9009-A8EF68A844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5532545"/>
            <a:ext cx="1381887" cy="131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3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7866" y="6369050"/>
            <a:ext cx="2743200" cy="365125"/>
          </a:xfrm>
        </p:spPr>
        <p:txBody>
          <a:bodyPr/>
          <a:lstStyle/>
          <a:p>
            <a:fld id="{F1B3695F-BCDC-4772-A634-CBD3DF5131A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61646" y="6369050"/>
            <a:ext cx="6239309" cy="365125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8723E-1D46-4B48-8945-7ED252FC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434" y="70212"/>
            <a:ext cx="1255603" cy="12556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AD85CC-C24C-4930-8C54-FFA664639469}"/>
              </a:ext>
            </a:extLst>
          </p:cNvPr>
          <p:cNvSpPr/>
          <p:nvPr userDrawn="1"/>
        </p:nvSpPr>
        <p:spPr>
          <a:xfrm>
            <a:off x="10851434" y="5359038"/>
            <a:ext cx="1340566" cy="1498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B469E2-192B-451B-A958-F6787E3329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887" y="5470887"/>
            <a:ext cx="1387113" cy="13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3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14071" y="6340476"/>
            <a:ext cx="2743200" cy="365125"/>
          </a:xfrm>
        </p:spPr>
        <p:txBody>
          <a:bodyPr/>
          <a:lstStyle/>
          <a:p>
            <a:fld id="{F1B3695F-BCDC-4772-A634-CBD3DF5131A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712" y="6340475"/>
            <a:ext cx="6239309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8723E-1D46-4B48-8945-7ED252FC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434" y="70212"/>
            <a:ext cx="1255603" cy="125560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1A06BE-22BD-46EC-B3AF-1984DD2D855A}"/>
              </a:ext>
            </a:extLst>
          </p:cNvPr>
          <p:cNvSpPr/>
          <p:nvPr userDrawn="1"/>
        </p:nvSpPr>
        <p:spPr>
          <a:xfrm>
            <a:off x="10851434" y="5359038"/>
            <a:ext cx="1340566" cy="1498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ACD65B-04D2-436C-A7E9-BCB5458F52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335" y="5404626"/>
            <a:ext cx="1779800" cy="14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6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695F-BCDC-4772-A634-CBD3DF5131A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8723E-1D46-4B48-8945-7ED252FC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434" y="70212"/>
            <a:ext cx="1255603" cy="1255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57F8D5-4849-4ECB-BDE8-559C88886E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55131" y="5257800"/>
            <a:ext cx="1351906" cy="142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6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695F-BCDC-4772-A634-CBD3DF5131A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6733-9411-4B3F-9A96-B4DD43FB1B6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2FBAEC-3D08-47EA-8479-1276C46A7C9A}"/>
              </a:ext>
            </a:extLst>
          </p:cNvPr>
          <p:cNvSpPr/>
          <p:nvPr userDrawn="1"/>
        </p:nvSpPr>
        <p:spPr>
          <a:xfrm>
            <a:off x="11047410" y="0"/>
            <a:ext cx="1144590" cy="1929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9E47FC-AC74-4DCF-8059-F8AFBB40E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434" y="70212"/>
            <a:ext cx="1255603" cy="125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7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28575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695F-BCDC-4772-A634-CBD3DF5131A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6733-9411-4B3F-9A96-B4DD43FB1B6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71EECC-5AB0-42F9-B442-F22D891543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434" y="70212"/>
            <a:ext cx="1255603" cy="125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28575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695F-BCDC-4772-A634-CBD3DF5131A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6733-9411-4B3F-9A96-B4DD43FB1B6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71EECC-5AB0-42F9-B442-F22D891543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434" y="70212"/>
            <a:ext cx="1255603" cy="125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0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28575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695F-BCDC-4772-A634-CBD3DF5131A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6733-9411-4B3F-9A96-B4DD43FB1B6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57F311-D6D5-481F-BC67-FBCA8776E0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434" y="70212"/>
            <a:ext cx="1255603" cy="125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9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158663" cy="6858001"/>
            <a:chOff x="-14288" y="0"/>
            <a:chExt cx="12158663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ln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30556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ln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531600" y="26193"/>
              <a:ext cx="612775" cy="6822283"/>
              <a:chOff x="11531600" y="26193"/>
              <a:chExt cx="612775" cy="6822283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758612" y="1563688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839575" y="2619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3695F-BCDC-4772-A634-CBD3DF5131A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6733-9411-4B3F-9A96-B4DD43FB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4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0" r:id="rId3"/>
    <p:sldLayoutId id="2147483678" r:id="rId4"/>
    <p:sldLayoutId id="2147483679" r:id="rId5"/>
    <p:sldLayoutId id="2147483667" r:id="rId6"/>
    <p:sldLayoutId id="2147483669" r:id="rId7"/>
    <p:sldLayoutId id="2147483681" r:id="rId8"/>
    <p:sldLayoutId id="2147483670" r:id="rId9"/>
    <p:sldLayoutId id="2147483682" r:id="rId10"/>
    <p:sldLayoutId id="2147483683" r:id="rId11"/>
    <p:sldLayoutId id="2147483675" r:id="rId12"/>
    <p:sldLayoutId id="2147483672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f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tif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06B96C-72DB-4A35-B0AF-AF766FBB8E2B}"/>
              </a:ext>
            </a:extLst>
          </p:cNvPr>
          <p:cNvSpPr txBox="1"/>
          <p:nvPr/>
        </p:nvSpPr>
        <p:spPr>
          <a:xfrm>
            <a:off x="3110474" y="761726"/>
            <a:ext cx="6464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A0061-952B-4F13-AFC2-67315A24DD68}"/>
              </a:ext>
            </a:extLst>
          </p:cNvPr>
          <p:cNvSpPr txBox="1"/>
          <p:nvPr/>
        </p:nvSpPr>
        <p:spPr>
          <a:xfrm>
            <a:off x="3767328" y="1757756"/>
            <a:ext cx="4581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770-Deco" panose="00000400000000000000" pitchFamily="2" charset="0"/>
              </a:rPr>
              <a:t>Group Project: Practice 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9FFA9-AFEE-4CF7-9E53-0E888E6AB79E}"/>
              </a:ext>
            </a:extLst>
          </p:cNvPr>
          <p:cNvSpPr/>
          <p:nvPr/>
        </p:nvSpPr>
        <p:spPr>
          <a:xfrm>
            <a:off x="3005155" y="3415760"/>
            <a:ext cx="64669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3-LAYER FORWARD NN WITH BP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41DD9B-BC97-4586-979E-7AB820251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984" y="4287524"/>
            <a:ext cx="1991975" cy="1897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A80246-3280-49B3-987E-66F20C287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095" y="3999308"/>
            <a:ext cx="1843750" cy="22720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DDC9B5-6B70-4816-9B31-E1EEF682A584}"/>
              </a:ext>
            </a:extLst>
          </p:cNvPr>
          <p:cNvSpPr txBox="1"/>
          <p:nvPr/>
        </p:nvSpPr>
        <p:spPr>
          <a:xfrm>
            <a:off x="3805428" y="2611088"/>
            <a:ext cx="4581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  <a:latin typeface="Arcanum" panose="020B0603050302020204" pitchFamily="34" charset="0"/>
              </a:rPr>
              <a:t>Group 14</a:t>
            </a:r>
          </a:p>
        </p:txBody>
      </p:sp>
    </p:spTree>
    <p:extLst>
      <p:ext uri="{BB962C8B-B14F-4D97-AF65-F5344CB8AC3E}">
        <p14:creationId xmlns:p14="http://schemas.microsoft.com/office/powerpoint/2010/main" val="726430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DA7EF6-D3FF-461B-A5B8-AB7670A93011}"/>
              </a:ext>
            </a:extLst>
          </p:cNvPr>
          <p:cNvSpPr/>
          <p:nvPr/>
        </p:nvSpPr>
        <p:spPr>
          <a:xfrm>
            <a:off x="896125" y="559030"/>
            <a:ext cx="3565720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3200" dirty="0"/>
              <a:t>5. For all Train Data: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BCAB2C-DFFF-4A43-BB0A-4BCD901B5090}"/>
              </a:ext>
            </a:extLst>
          </p:cNvPr>
          <p:cNvSpPr/>
          <p:nvPr/>
        </p:nvSpPr>
        <p:spPr>
          <a:xfrm>
            <a:off x="2008218" y="1301114"/>
            <a:ext cx="245362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5.2 Calculate 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846248-142C-4E8A-9311-DDDBAC1837E5}"/>
              </a:ext>
            </a:extLst>
          </p:cNvPr>
          <p:cNvSpPr/>
          <p:nvPr/>
        </p:nvSpPr>
        <p:spPr>
          <a:xfrm>
            <a:off x="896120" y="2138951"/>
            <a:ext cx="10012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 – Calculate </a:t>
            </a:r>
            <a:r>
              <a:rPr lang="en-US" sz="2400" b="1" dirty="0"/>
              <a:t>Beta</a:t>
            </a:r>
            <a:r>
              <a:rPr lang="en-US" sz="2400" dirty="0"/>
              <a:t> with each hidden layer nodes (</a:t>
            </a:r>
            <a:r>
              <a:rPr lang="en-US" sz="2400" b="1" i="1" dirty="0"/>
              <a:t>b</a:t>
            </a:r>
            <a:r>
              <a:rPr lang="en-US" sz="2400" dirty="0"/>
              <a:t>) by output layer </a:t>
            </a:r>
            <a:r>
              <a:rPr lang="en-US" sz="2400" b="1" dirty="0"/>
              <a:t>weight</a:t>
            </a:r>
            <a:r>
              <a:rPr lang="en-US" sz="2400" dirty="0"/>
              <a:t> (</a:t>
            </a:r>
            <a:r>
              <a:rPr lang="en-US" sz="2400" b="1" i="1" dirty="0"/>
              <a:t>w</a:t>
            </a:r>
            <a:r>
              <a:rPr lang="en-US" sz="2400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5EAD89-1456-4678-821C-922CA665A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144" y="2911610"/>
            <a:ext cx="2331701" cy="12718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21FF9B-DBF5-4E9E-98EA-17F5F3605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474" y="2706630"/>
            <a:ext cx="4614300" cy="168081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D4160C1-2059-4B57-9E18-AA53603F82F4}"/>
              </a:ext>
            </a:extLst>
          </p:cNvPr>
          <p:cNvSpPr/>
          <p:nvPr/>
        </p:nvSpPr>
        <p:spPr>
          <a:xfrm>
            <a:off x="896120" y="4493454"/>
            <a:ext cx="6012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 – Calculate predicted </a:t>
            </a:r>
            <a:r>
              <a:rPr lang="en-US" sz="2400" b="1" i="1" dirty="0"/>
              <a:t>y</a:t>
            </a:r>
            <a:r>
              <a:rPr lang="en-US" sz="2400" dirty="0"/>
              <a:t> by activation function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42758C-41B4-42FA-8FF9-CAC277649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35" y="5103150"/>
            <a:ext cx="2799156" cy="793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6D0149-3259-42C1-9477-9961477CE9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74" y="5061133"/>
            <a:ext cx="3456761" cy="97783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EF23F71-E693-4D4C-B05A-6AD48096170B}"/>
              </a:ext>
            </a:extLst>
          </p:cNvPr>
          <p:cNvSpPr/>
          <p:nvPr/>
        </p:nvSpPr>
        <p:spPr>
          <a:xfrm>
            <a:off x="8535896" y="5315455"/>
            <a:ext cx="2099755" cy="830997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Binary Sigmoid function</a:t>
            </a:r>
          </a:p>
        </p:txBody>
      </p:sp>
    </p:spTree>
    <p:extLst>
      <p:ext uri="{BB962C8B-B14F-4D97-AF65-F5344CB8AC3E}">
        <p14:creationId xmlns:p14="http://schemas.microsoft.com/office/powerpoint/2010/main" val="347585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2AE55A-54BC-4E64-A80D-3608DAEF20B5}"/>
              </a:ext>
            </a:extLst>
          </p:cNvPr>
          <p:cNvSpPr/>
          <p:nvPr/>
        </p:nvSpPr>
        <p:spPr>
          <a:xfrm>
            <a:off x="1706466" y="944498"/>
            <a:ext cx="4922934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5.2 Calculate Output Layer Error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DFDECE-2AB6-401E-973C-51EB4654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249" y="1643687"/>
            <a:ext cx="5584175" cy="9325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A67565-CDC3-4CE5-AC45-A4155ACB6A92}"/>
              </a:ext>
            </a:extLst>
          </p:cNvPr>
          <p:cNvSpPr/>
          <p:nvPr/>
        </p:nvSpPr>
        <p:spPr>
          <a:xfrm>
            <a:off x="1706466" y="2752248"/>
            <a:ext cx="4922934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5.3 Calculate Hidden Layer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D59D6-9D14-493D-8588-4D790C4B04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13" y="3451437"/>
            <a:ext cx="5412431" cy="1065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FC4781-5C6E-4787-91FF-262B2A737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331" y="5320155"/>
            <a:ext cx="1972693" cy="6854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F3864F-448F-4236-A022-3FBFEEF7E830}"/>
              </a:ext>
            </a:extLst>
          </p:cNvPr>
          <p:cNvSpPr/>
          <p:nvPr/>
        </p:nvSpPr>
        <p:spPr>
          <a:xfrm>
            <a:off x="1706466" y="4692619"/>
            <a:ext cx="4922934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5.4 Update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332320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B892EB-9A33-4442-BB05-7C141F3FAADD}"/>
              </a:ext>
            </a:extLst>
          </p:cNvPr>
          <p:cNvSpPr/>
          <p:nvPr/>
        </p:nvSpPr>
        <p:spPr>
          <a:xfrm>
            <a:off x="1322418" y="340075"/>
            <a:ext cx="4922934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5.4 Update the Parameters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4408D-BE98-4611-982A-DC178D5C6F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75" y="1180912"/>
            <a:ext cx="3439665" cy="10257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341574-26EF-4A10-BF9E-E86FC7805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477" y="1183897"/>
            <a:ext cx="4629432" cy="1163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DCAF4B-5B56-4AF0-B4D2-413A90D35E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74" y="2433170"/>
            <a:ext cx="3315121" cy="1007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E8E234-6D82-4653-93AE-DCE6B7CDB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92" y="2416597"/>
            <a:ext cx="4602170" cy="1219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092781-27BA-4884-A213-827D5A9C17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74" y="3769553"/>
            <a:ext cx="3034257" cy="10189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17BEDB-76B4-43FB-AB7B-C57D51438AC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477" y="3738617"/>
            <a:ext cx="4391102" cy="1112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2EC025-887E-421E-8BFD-BB074B27CF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35" y="4953886"/>
            <a:ext cx="4340429" cy="1061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C43035-F128-4562-B2F5-8812680C886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74" y="5009742"/>
            <a:ext cx="2915909" cy="9945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23E86D-5D1A-4C84-904F-B3308B749AFC}"/>
              </a:ext>
            </a:extLst>
          </p:cNvPr>
          <p:cNvSpPr/>
          <p:nvPr/>
        </p:nvSpPr>
        <p:spPr>
          <a:xfrm>
            <a:off x="1179576" y="1180912"/>
            <a:ext cx="9610344" cy="116598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D9A21-F1E8-4586-ABEC-B141923B0EFA}"/>
              </a:ext>
            </a:extLst>
          </p:cNvPr>
          <p:cNvSpPr/>
          <p:nvPr/>
        </p:nvSpPr>
        <p:spPr>
          <a:xfrm>
            <a:off x="1179576" y="3705722"/>
            <a:ext cx="9610344" cy="116598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5E5D37-D2E9-4740-917D-3421A687DDD6}"/>
              </a:ext>
            </a:extLst>
          </p:cNvPr>
          <p:cNvSpPr/>
          <p:nvPr/>
        </p:nvSpPr>
        <p:spPr>
          <a:xfrm>
            <a:off x="1179576" y="2443316"/>
            <a:ext cx="9610344" cy="116598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DDCB1C-8ADB-40B6-A4CF-5B4EF83E620E}"/>
              </a:ext>
            </a:extLst>
          </p:cNvPr>
          <p:cNvSpPr/>
          <p:nvPr/>
        </p:nvSpPr>
        <p:spPr>
          <a:xfrm>
            <a:off x="1187132" y="4968128"/>
            <a:ext cx="9610344" cy="116598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8AD8C1-B0D3-4C45-BB79-E6486A42F083}"/>
              </a:ext>
            </a:extLst>
          </p:cNvPr>
          <p:cNvSpPr/>
          <p:nvPr/>
        </p:nvSpPr>
        <p:spPr>
          <a:xfrm>
            <a:off x="1322418" y="1609344"/>
            <a:ext cx="478950" cy="3474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9EFEC-6012-4AEE-8616-BBFC493145B1}"/>
              </a:ext>
            </a:extLst>
          </p:cNvPr>
          <p:cNvSpPr/>
          <p:nvPr/>
        </p:nvSpPr>
        <p:spPr>
          <a:xfrm>
            <a:off x="1322418" y="2849527"/>
            <a:ext cx="478950" cy="3474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3F6CE7-21BB-45BB-B070-98F7C75E0AAD}"/>
              </a:ext>
            </a:extLst>
          </p:cNvPr>
          <p:cNvSpPr/>
          <p:nvPr/>
        </p:nvSpPr>
        <p:spPr>
          <a:xfrm>
            <a:off x="1317458" y="4114981"/>
            <a:ext cx="478950" cy="3474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48F951-9A08-46C6-8283-C9A228D51EF5}"/>
              </a:ext>
            </a:extLst>
          </p:cNvPr>
          <p:cNvSpPr/>
          <p:nvPr/>
        </p:nvSpPr>
        <p:spPr>
          <a:xfrm>
            <a:off x="1317458" y="5377386"/>
            <a:ext cx="478950" cy="3474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8929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325D-E50E-4339-AE33-5FA7B77E3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8025" y="1894521"/>
            <a:ext cx="3950798" cy="877455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A9AB8-833C-4067-8311-0A2C09B10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280" y="2982740"/>
            <a:ext cx="5904288" cy="446260"/>
          </a:xfrm>
          <a:ln w="19050">
            <a:solidFill>
              <a:schemeClr val="accent2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ANN with logistic regression on data set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50546-E291-41D2-839D-89AF60508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23" y="1664249"/>
            <a:ext cx="4134324" cy="301752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5C2E8F7-476D-4897-ACDA-6419BB584962}"/>
              </a:ext>
            </a:extLst>
          </p:cNvPr>
          <p:cNvSpPr txBox="1">
            <a:spLocks/>
          </p:cNvSpPr>
          <p:nvPr/>
        </p:nvSpPr>
        <p:spPr>
          <a:xfrm>
            <a:off x="1561280" y="3609124"/>
            <a:ext cx="5904288" cy="446260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ANN with </a:t>
            </a:r>
            <a:r>
              <a:rPr lang="en-US" sz="2400" dirty="0" err="1"/>
              <a:t>softmax</a:t>
            </a:r>
            <a:r>
              <a:rPr lang="en-US" sz="2400" dirty="0"/>
              <a:t> regression on data set (2)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546E3ED-9C8B-4350-9B85-84A0DEE2E29D}"/>
              </a:ext>
            </a:extLst>
          </p:cNvPr>
          <p:cNvSpPr txBox="1">
            <a:spLocks/>
          </p:cNvSpPr>
          <p:nvPr/>
        </p:nvSpPr>
        <p:spPr>
          <a:xfrm>
            <a:off x="1561280" y="4235508"/>
            <a:ext cx="8597704" cy="511983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draw the classification boundaries for all datasets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316298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43D5284-FCE4-4F71-82FE-14638B07537B}"/>
              </a:ext>
            </a:extLst>
          </p:cNvPr>
          <p:cNvSpPr txBox="1">
            <a:spLocks/>
          </p:cNvSpPr>
          <p:nvPr/>
        </p:nvSpPr>
        <p:spPr>
          <a:xfrm>
            <a:off x="1755999" y="9842"/>
            <a:ext cx="8680001" cy="64992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ANN WITH LOGISTIC REGRESSION ON DATA SET (1)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601B8C-B9B7-49B3-82B0-F463B979BBE9}"/>
              </a:ext>
            </a:extLst>
          </p:cNvPr>
          <p:cNvSpPr/>
          <p:nvPr/>
        </p:nvSpPr>
        <p:spPr>
          <a:xfrm>
            <a:off x="1427018" y="649922"/>
            <a:ext cx="93379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“classic” application of logistic regression model is </a:t>
            </a:r>
            <a:r>
              <a:rPr lang="en-US" sz="2000" b="1" dirty="0"/>
              <a:t>binary classification</a:t>
            </a:r>
            <a:r>
              <a:rPr lang="en-US" sz="2000" dirty="0"/>
              <a:t>. Although there are kernelized variants of logistic regression exist, the standard “model” is a linear classifier. Thus, logistic regression is useful if we are working with a dataset where the classes are more or less “linearly separable.” </a:t>
            </a:r>
          </a:p>
          <a:p>
            <a:endParaRPr lang="en-US" sz="2000" dirty="0"/>
          </a:p>
          <a:p>
            <a:r>
              <a:rPr lang="en-US" sz="2000" dirty="0"/>
              <a:t>Data Set 1 is linearly separable and directly usable in ANN analysis.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E96873-8F62-4703-8CF5-6527AD556792}"/>
              </a:ext>
            </a:extLst>
          </p:cNvPr>
          <p:cNvSpPr/>
          <p:nvPr/>
        </p:nvSpPr>
        <p:spPr>
          <a:xfrm>
            <a:off x="1427017" y="2967335"/>
            <a:ext cx="93379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Neural networks are somewhat related to logistic regression. </a:t>
            </a:r>
            <a:r>
              <a:rPr lang="en-US" sz="2000" b="1" dirty="0">
                <a:solidFill>
                  <a:srgbClr val="0070C0"/>
                </a:solidFill>
              </a:rPr>
              <a:t>Basically, we can think of logistic regression as a one layer neural network.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FF694-1005-4C44-ABB1-78D06DCDD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540" y="3745865"/>
            <a:ext cx="6131694" cy="252853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E2F6CB8-DA4B-455A-927F-C39C6B3AECDA}"/>
              </a:ext>
            </a:extLst>
          </p:cNvPr>
          <p:cNvSpPr/>
          <p:nvPr/>
        </p:nvSpPr>
        <p:spPr>
          <a:xfrm>
            <a:off x="6327648" y="4489704"/>
            <a:ext cx="521208" cy="5303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2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43D5284-FCE4-4F71-82FE-14638B07537B}"/>
              </a:ext>
            </a:extLst>
          </p:cNvPr>
          <p:cNvSpPr txBox="1">
            <a:spLocks/>
          </p:cNvSpPr>
          <p:nvPr/>
        </p:nvSpPr>
        <p:spPr>
          <a:xfrm>
            <a:off x="1755999" y="9842"/>
            <a:ext cx="8680001" cy="64992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ANN WITH LOGISTIC REGRESSION ON DATA SET (1)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601B8C-B9B7-49B3-82B0-F463B979BBE9}"/>
              </a:ext>
            </a:extLst>
          </p:cNvPr>
          <p:cNvSpPr/>
          <p:nvPr/>
        </p:nvSpPr>
        <p:spPr>
          <a:xfrm>
            <a:off x="1568335" y="1132060"/>
            <a:ext cx="52481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It is very common to use logistic sigmoid functions as activation functions in the hidden layer of a neural network.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E96873-8F62-4703-8CF5-6527AD556792}"/>
              </a:ext>
            </a:extLst>
          </p:cNvPr>
          <p:cNvSpPr/>
          <p:nvPr/>
        </p:nvSpPr>
        <p:spPr>
          <a:xfrm>
            <a:off x="5184372" y="3867346"/>
            <a:ext cx="57801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Although, neural networks (multi-layer </a:t>
            </a:r>
            <a:r>
              <a:rPr lang="en-US" sz="2000" dirty="0" err="1"/>
              <a:t>perceptrons</a:t>
            </a:r>
            <a:r>
              <a:rPr lang="en-US" sz="2000" dirty="0"/>
              <a:t> to be specific) may use logistic activation functions, the </a:t>
            </a:r>
            <a:r>
              <a:rPr lang="en-US" sz="2000" b="1" dirty="0">
                <a:solidFill>
                  <a:srgbClr val="0070C0"/>
                </a:solidFill>
              </a:rPr>
              <a:t>hyperbolic tangent (tanh) </a:t>
            </a:r>
            <a:r>
              <a:rPr lang="en-US" sz="2000" dirty="0"/>
              <a:t>often tends to work better in practice, since it’s not limited to only positive outputs in the hidden layer(s).</a:t>
            </a:r>
            <a:endParaRPr lang="en-US" sz="2000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819CB-0B26-4230-A1C7-0F638967F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902" y="549566"/>
            <a:ext cx="3908357" cy="26028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CF4B46-2C48-465B-AF08-DB6189DDE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27" y="3429000"/>
            <a:ext cx="4002435" cy="265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64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43D5284-FCE4-4F71-82FE-14638B07537B}"/>
              </a:ext>
            </a:extLst>
          </p:cNvPr>
          <p:cNvSpPr txBox="1">
            <a:spLocks/>
          </p:cNvSpPr>
          <p:nvPr/>
        </p:nvSpPr>
        <p:spPr>
          <a:xfrm>
            <a:off x="1755999" y="9842"/>
            <a:ext cx="8680001" cy="64992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ANN WITH LOGISTIC REGRESSION ON DATA SET (1)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601B8C-B9B7-49B3-82B0-F463B979BBE9}"/>
              </a:ext>
            </a:extLst>
          </p:cNvPr>
          <p:cNvSpPr/>
          <p:nvPr/>
        </p:nvSpPr>
        <p:spPr>
          <a:xfrm>
            <a:off x="1370591" y="659764"/>
            <a:ext cx="90654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One of the nice properties of logistic regression is that the logistic cost function (or max-entropy) is </a:t>
            </a:r>
            <a:r>
              <a:rPr lang="en-US" sz="2000" b="1" dirty="0"/>
              <a:t>convex</a:t>
            </a:r>
            <a:r>
              <a:rPr lang="en-US" sz="2000" dirty="0"/>
              <a:t>, and thus we are guaranteed to find the </a:t>
            </a:r>
            <a:r>
              <a:rPr lang="en-US" sz="2000" b="1" dirty="0"/>
              <a:t>global cost minimum</a:t>
            </a:r>
            <a:r>
              <a:rPr lang="en-US" sz="2000" dirty="0"/>
              <a:t>. But, once we stack logistic activation functions in a multi-layer neural network, </a:t>
            </a:r>
            <a:r>
              <a:rPr lang="en-US" sz="2000" b="1" dirty="0">
                <a:solidFill>
                  <a:srgbClr val="0070C0"/>
                </a:solidFill>
              </a:rPr>
              <a:t>we’ll lose this convexity.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E96873-8F62-4703-8CF5-6527AD556792}"/>
              </a:ext>
            </a:extLst>
          </p:cNvPr>
          <p:cNvSpPr/>
          <p:nvPr/>
        </p:nvSpPr>
        <p:spPr>
          <a:xfrm>
            <a:off x="1370591" y="5110383"/>
            <a:ext cx="90654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However, in practice, backpropagation works quite well for 2 or more layer neural networks to help with deeper architectures. Even if you may likely converge to a local minima, you often still end up with </a:t>
            </a:r>
            <a:r>
              <a:rPr lang="en-US" sz="2000" b="1" dirty="0">
                <a:solidFill>
                  <a:srgbClr val="0070C0"/>
                </a:solidFill>
              </a:rPr>
              <a:t>a powerful predictive model</a:t>
            </a:r>
            <a:r>
              <a:rPr lang="en-US" sz="2000" dirty="0"/>
              <a:t>.</a:t>
            </a:r>
            <a:endParaRPr lang="en-US" sz="2000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2EC997-7352-427C-B0AE-807FA27FF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3" y="2172024"/>
            <a:ext cx="5000366" cy="293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16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43D5284-FCE4-4F71-82FE-14638B07537B}"/>
              </a:ext>
            </a:extLst>
          </p:cNvPr>
          <p:cNvSpPr txBox="1">
            <a:spLocks/>
          </p:cNvSpPr>
          <p:nvPr/>
        </p:nvSpPr>
        <p:spPr>
          <a:xfrm>
            <a:off x="1755999" y="9842"/>
            <a:ext cx="8680001" cy="64992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ANN WITH SOFTMAX REGRESSION ON DATA SET (2)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601B8C-B9B7-49B3-82B0-F463B979BBE9}"/>
              </a:ext>
            </a:extLst>
          </p:cNvPr>
          <p:cNvSpPr/>
          <p:nvPr/>
        </p:nvSpPr>
        <p:spPr>
          <a:xfrm>
            <a:off x="6208777" y="659764"/>
            <a:ext cx="460212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Softmax</a:t>
            </a:r>
            <a:r>
              <a:rPr lang="en-US" sz="2000" dirty="0"/>
              <a:t> regression (or multinomial logistic regression) is a generalization of logistic regression to the case where we want to handle </a:t>
            </a:r>
            <a:r>
              <a:rPr lang="en-US" sz="2000" b="1" dirty="0"/>
              <a:t>multiple classes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In the </a:t>
            </a:r>
            <a:r>
              <a:rPr lang="en-US" sz="2000" dirty="0" err="1"/>
              <a:t>softmax</a:t>
            </a:r>
            <a:r>
              <a:rPr lang="en-US" sz="2000" dirty="0"/>
              <a:t> regression setting, we are interested in multi-class classification (as opposed to only binary classification), and so the label </a:t>
            </a:r>
            <a:r>
              <a:rPr lang="en-US" sz="2000" b="1" i="1" dirty="0"/>
              <a:t>y</a:t>
            </a:r>
            <a:r>
              <a:rPr lang="en-US" sz="2000" dirty="0"/>
              <a:t> can take on </a:t>
            </a:r>
            <a:r>
              <a:rPr lang="en-US" sz="2000" b="1" i="1" dirty="0"/>
              <a:t>K</a:t>
            </a:r>
            <a:r>
              <a:rPr lang="en-US" sz="2000" dirty="0"/>
              <a:t> different values, rather than only two. Data Set 2 is made up of three data classes.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E96873-8F62-4703-8CF5-6527AD556792}"/>
              </a:ext>
            </a:extLst>
          </p:cNvPr>
          <p:cNvSpPr/>
          <p:nvPr/>
        </p:nvSpPr>
        <p:spPr>
          <a:xfrm>
            <a:off x="6208777" y="4787561"/>
            <a:ext cx="54223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Softmax</a:t>
            </a:r>
            <a:r>
              <a:rPr lang="en-US" sz="2000" dirty="0"/>
              <a:t> regression (SMR), we replace the sigmoid logistic function by the so-called </a:t>
            </a:r>
            <a:r>
              <a:rPr lang="en-US" sz="2000" dirty="0" err="1"/>
              <a:t>Softmax</a:t>
            </a:r>
            <a:r>
              <a:rPr lang="en-US" sz="2000" dirty="0"/>
              <a:t> function φ</a:t>
            </a:r>
            <a:endParaRPr lang="en-US" sz="2000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A9AAB7-9B21-439F-98DD-9204C1D0C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85" y="665440"/>
            <a:ext cx="4916388" cy="571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86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43D5284-FCE4-4F71-82FE-14638B07537B}"/>
              </a:ext>
            </a:extLst>
          </p:cNvPr>
          <p:cNvSpPr txBox="1">
            <a:spLocks/>
          </p:cNvSpPr>
          <p:nvPr/>
        </p:nvSpPr>
        <p:spPr>
          <a:xfrm>
            <a:off x="1755999" y="9842"/>
            <a:ext cx="8680001" cy="64992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ANN WITH SOFTMAX REGRESSION ON DATA SET (2)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601B8C-B9B7-49B3-82B0-F463B979BBE9}"/>
              </a:ext>
            </a:extLst>
          </p:cNvPr>
          <p:cNvSpPr/>
          <p:nvPr/>
        </p:nvSpPr>
        <p:spPr>
          <a:xfrm>
            <a:off x="1289305" y="491655"/>
            <a:ext cx="9521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Softmax</a:t>
            </a:r>
            <a:r>
              <a:rPr lang="en-US" sz="2000" dirty="0"/>
              <a:t> is not a traditional activation function. For instance, the other activation functions produce a single output for a single input. In contrast, </a:t>
            </a:r>
            <a:r>
              <a:rPr lang="en-US" sz="2000" dirty="0" err="1"/>
              <a:t>softmax</a:t>
            </a:r>
            <a:r>
              <a:rPr lang="en-US" sz="2000" dirty="0"/>
              <a:t> produces </a:t>
            </a:r>
            <a:r>
              <a:rPr lang="en-US" sz="2000" b="1" dirty="0"/>
              <a:t>multiple outputs</a:t>
            </a:r>
            <a:r>
              <a:rPr lang="en-US" sz="2000" dirty="0"/>
              <a:t> for </a:t>
            </a:r>
            <a:r>
              <a:rPr lang="en-US" sz="2000" b="1" dirty="0"/>
              <a:t>an input array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For this reason, we can build neural networks models that can classify more than 2 classes instead of binary class solution.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E96873-8F62-4703-8CF5-6527AD556792}"/>
              </a:ext>
            </a:extLst>
          </p:cNvPr>
          <p:cNvSpPr/>
          <p:nvPr/>
        </p:nvSpPr>
        <p:spPr>
          <a:xfrm>
            <a:off x="1289305" y="5647097"/>
            <a:ext cx="9521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Softmax</a:t>
            </a:r>
            <a:r>
              <a:rPr lang="en-US" sz="2000" dirty="0"/>
              <a:t> normalizes the input array in scale of </a:t>
            </a:r>
            <a:r>
              <a:rPr lang="en-US" sz="2000" b="1" dirty="0"/>
              <a:t>[0, 1]. </a:t>
            </a:r>
            <a:r>
              <a:rPr lang="en-US" sz="2000" dirty="0"/>
              <a:t>Also, sum of the </a:t>
            </a:r>
            <a:r>
              <a:rPr lang="en-US" sz="2000" dirty="0" err="1"/>
              <a:t>softmax</a:t>
            </a:r>
            <a:r>
              <a:rPr lang="en-US" sz="2000" dirty="0"/>
              <a:t> outputs is always equal to </a:t>
            </a:r>
            <a:r>
              <a:rPr lang="en-US" sz="2000" b="1" dirty="0"/>
              <a:t>1</a:t>
            </a:r>
            <a:r>
              <a:rPr lang="en-US" sz="2000" dirty="0"/>
              <a:t>. So, neural networks model classifies the instance as a class that have an index of the maximum output.</a:t>
            </a:r>
            <a:endParaRPr lang="en-US" sz="2000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7A8DAE-34EF-4A92-BDD3-55C1726E1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30" y="2430647"/>
            <a:ext cx="76009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57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43D5284-FCE4-4F71-82FE-14638B07537B}"/>
              </a:ext>
            </a:extLst>
          </p:cNvPr>
          <p:cNvSpPr txBox="1">
            <a:spLocks/>
          </p:cNvSpPr>
          <p:nvPr/>
        </p:nvSpPr>
        <p:spPr>
          <a:xfrm>
            <a:off x="1920240" y="9842"/>
            <a:ext cx="8515760" cy="1133158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DRAW THE CLASSIFICATION BOUNDARIES FOR ALL DATASETS AND ALGORITHMS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5B7E1E-C799-4AD5-8093-07AC759CE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593" y="1857128"/>
            <a:ext cx="4689227" cy="3694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BF6CE2-66C1-46DA-9957-8883289E8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298" y="1857127"/>
            <a:ext cx="4706635" cy="369454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2A60A0-BFFB-461B-9A5F-041511535F0E}"/>
              </a:ext>
            </a:extLst>
          </p:cNvPr>
          <p:cNvSpPr/>
          <p:nvPr/>
        </p:nvSpPr>
        <p:spPr>
          <a:xfrm>
            <a:off x="1764792" y="5591149"/>
            <a:ext cx="35577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Data Set 1 – Exam Data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C9DC43-47F4-4AA9-88EB-C63EF7CEB554}"/>
              </a:ext>
            </a:extLst>
          </p:cNvPr>
          <p:cNvSpPr/>
          <p:nvPr/>
        </p:nvSpPr>
        <p:spPr>
          <a:xfrm>
            <a:off x="7491188" y="5613602"/>
            <a:ext cx="3162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Data Set 2 – Iris Data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A15796-03F0-4470-AE04-B3F9B4B23A3F}"/>
              </a:ext>
            </a:extLst>
          </p:cNvPr>
          <p:cNvSpPr txBox="1"/>
          <p:nvPr/>
        </p:nvSpPr>
        <p:spPr>
          <a:xfrm>
            <a:off x="3544648" y="1211998"/>
            <a:ext cx="526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Logistics Regression Decision Boundaries</a:t>
            </a:r>
          </a:p>
        </p:txBody>
      </p:sp>
    </p:spTree>
    <p:extLst>
      <p:ext uri="{BB962C8B-B14F-4D97-AF65-F5344CB8AC3E}">
        <p14:creationId xmlns:p14="http://schemas.microsoft.com/office/powerpoint/2010/main" val="365731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C68D45-6F30-4D6B-9EA8-3CEA01484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668" y="2249361"/>
            <a:ext cx="2967329" cy="29673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5051DB-0A67-4929-80C3-5973F35120C5}"/>
              </a:ext>
            </a:extLst>
          </p:cNvPr>
          <p:cNvSpPr txBox="1"/>
          <p:nvPr/>
        </p:nvSpPr>
        <p:spPr>
          <a:xfrm>
            <a:off x="2679192" y="67574"/>
            <a:ext cx="67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Members &amp; Division of Labor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9529328B-8B16-4AD0-A4A7-9230684A1215}"/>
              </a:ext>
            </a:extLst>
          </p:cNvPr>
          <p:cNvSpPr/>
          <p:nvPr/>
        </p:nvSpPr>
        <p:spPr>
          <a:xfrm>
            <a:off x="5282916" y="794050"/>
            <a:ext cx="5525210" cy="1849263"/>
          </a:xfrm>
          <a:prstGeom prst="borderCallout1">
            <a:avLst>
              <a:gd name="adj1" fmla="val 31122"/>
              <a:gd name="adj2" fmla="val 291"/>
              <a:gd name="adj3" fmla="val 144873"/>
              <a:gd name="adj4" fmla="val -4351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B7965-A015-4E97-8052-43FF81420450}"/>
              </a:ext>
            </a:extLst>
          </p:cNvPr>
          <p:cNvSpPr txBox="1"/>
          <p:nvPr/>
        </p:nvSpPr>
        <p:spPr>
          <a:xfrm>
            <a:off x="5355681" y="899232"/>
            <a:ext cx="263184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Edmund Sowah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44F11-07A9-4BD2-8B97-C839BEA889ED}"/>
              </a:ext>
            </a:extLst>
          </p:cNvPr>
          <p:cNvSpPr txBox="1"/>
          <p:nvPr/>
        </p:nvSpPr>
        <p:spPr>
          <a:xfrm>
            <a:off x="5355682" y="1497465"/>
            <a:ext cx="263184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Prince O. Y. Amoako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52C1E-24C7-422B-AFA7-BD9A9F1B979F}"/>
              </a:ext>
            </a:extLst>
          </p:cNvPr>
          <p:cNvSpPr txBox="1"/>
          <p:nvPr/>
        </p:nvSpPr>
        <p:spPr>
          <a:xfrm>
            <a:off x="8090123" y="899232"/>
            <a:ext cx="2631847" cy="461665"/>
          </a:xfrm>
          <a:prstGeom prst="rect">
            <a:avLst/>
          </a:prstGeom>
          <a:solidFill>
            <a:schemeClr val="bg1"/>
          </a:solidFill>
          <a:ln>
            <a:solidFill>
              <a:srgbClr val="F3ED7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Zeinab </a:t>
            </a:r>
            <a:r>
              <a:rPr lang="en-US" sz="2400" dirty="0" err="1"/>
              <a:t>Dehghan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88FCF-A76E-412D-85D4-96E5249CCF1C}"/>
              </a:ext>
            </a:extLst>
          </p:cNvPr>
          <p:cNvSpPr txBox="1"/>
          <p:nvPr/>
        </p:nvSpPr>
        <p:spPr>
          <a:xfrm>
            <a:off x="8090123" y="2095698"/>
            <a:ext cx="26318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Nguyen </a:t>
            </a:r>
            <a:r>
              <a:rPr lang="en-US" sz="2400" dirty="0" err="1"/>
              <a:t>Dinh</a:t>
            </a:r>
            <a:r>
              <a:rPr lang="en-US" sz="2400" dirty="0"/>
              <a:t> Hai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D4FA4-F7C6-4CD0-A976-FCD66A565001}"/>
              </a:ext>
            </a:extLst>
          </p:cNvPr>
          <p:cNvSpPr txBox="1"/>
          <p:nvPr/>
        </p:nvSpPr>
        <p:spPr>
          <a:xfrm>
            <a:off x="8090123" y="1487848"/>
            <a:ext cx="263184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Dore-</a:t>
            </a:r>
            <a:r>
              <a:rPr lang="en-US" sz="2400" dirty="0" err="1"/>
              <a:t>Natteh</a:t>
            </a:r>
            <a:r>
              <a:rPr lang="en-US" sz="2400" dirty="0"/>
              <a:t> Doris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2CE5E-C7D0-448A-9DFF-F333DA8D57C9}"/>
              </a:ext>
            </a:extLst>
          </p:cNvPr>
          <p:cNvSpPr txBox="1"/>
          <p:nvPr/>
        </p:nvSpPr>
        <p:spPr>
          <a:xfrm>
            <a:off x="5355683" y="2095698"/>
            <a:ext cx="26318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Zarrin</a:t>
            </a:r>
            <a:r>
              <a:rPr lang="en-US" sz="2400" dirty="0"/>
              <a:t> </a:t>
            </a:r>
            <a:r>
              <a:rPr lang="en-US" sz="2400" dirty="0" err="1"/>
              <a:t>Mahdavipour</a:t>
            </a:r>
            <a:endParaRPr lang="en-US" sz="2400" dirty="0"/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CF89344B-396A-490E-9595-9B35B426E139}"/>
              </a:ext>
            </a:extLst>
          </p:cNvPr>
          <p:cNvSpPr/>
          <p:nvPr/>
        </p:nvSpPr>
        <p:spPr>
          <a:xfrm>
            <a:off x="6499377" y="3168593"/>
            <a:ext cx="5525210" cy="1849263"/>
          </a:xfrm>
          <a:prstGeom prst="borderCallout1">
            <a:avLst>
              <a:gd name="adj1" fmla="val 48782"/>
              <a:gd name="adj2" fmla="val -384"/>
              <a:gd name="adj3" fmla="val 30722"/>
              <a:gd name="adj4" fmla="val -44804"/>
            </a:avLst>
          </a:prstGeom>
          <a:solidFill>
            <a:srgbClr val="F3ED73"/>
          </a:solidFill>
          <a:ln>
            <a:solidFill>
              <a:srgbClr val="F3ED7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16A468-D7AC-4E4A-B171-5DAE50F5E40E}"/>
              </a:ext>
            </a:extLst>
          </p:cNvPr>
          <p:cNvSpPr txBox="1"/>
          <p:nvPr/>
        </p:nvSpPr>
        <p:spPr>
          <a:xfrm>
            <a:off x="6572142" y="3273775"/>
            <a:ext cx="263184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Edmund Sowah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6402CA-0486-4B09-BAB5-C952DD6F7A7A}"/>
              </a:ext>
            </a:extLst>
          </p:cNvPr>
          <p:cNvSpPr txBox="1"/>
          <p:nvPr/>
        </p:nvSpPr>
        <p:spPr>
          <a:xfrm>
            <a:off x="6572143" y="3872008"/>
            <a:ext cx="263184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Prince O. Y. </a:t>
            </a:r>
            <a:r>
              <a:rPr lang="en-US" sz="2000"/>
              <a:t>Amoako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1F8B3D-C3F5-4239-BA64-B74F5E6AAA62}"/>
              </a:ext>
            </a:extLst>
          </p:cNvPr>
          <p:cNvSpPr txBox="1"/>
          <p:nvPr/>
        </p:nvSpPr>
        <p:spPr>
          <a:xfrm>
            <a:off x="9306584" y="3273775"/>
            <a:ext cx="263184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Zeinab </a:t>
            </a:r>
            <a:r>
              <a:rPr lang="en-US" sz="2400" dirty="0" err="1"/>
              <a:t>Dehghan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E86A35-601A-40E8-ADEC-AC0492EF7709}"/>
              </a:ext>
            </a:extLst>
          </p:cNvPr>
          <p:cNvSpPr txBox="1"/>
          <p:nvPr/>
        </p:nvSpPr>
        <p:spPr>
          <a:xfrm>
            <a:off x="9306584" y="4470241"/>
            <a:ext cx="26318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Nguyen </a:t>
            </a:r>
            <a:r>
              <a:rPr lang="en-US" sz="2400" dirty="0" err="1"/>
              <a:t>Dinh</a:t>
            </a:r>
            <a:r>
              <a:rPr lang="en-US" sz="2400" dirty="0"/>
              <a:t> Hai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7FA36A-E40A-46A9-B793-9C8D71651571}"/>
              </a:ext>
            </a:extLst>
          </p:cNvPr>
          <p:cNvSpPr txBox="1"/>
          <p:nvPr/>
        </p:nvSpPr>
        <p:spPr>
          <a:xfrm>
            <a:off x="9306584" y="3862391"/>
            <a:ext cx="263184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Dore-</a:t>
            </a:r>
            <a:r>
              <a:rPr lang="en-US" sz="2400" dirty="0" err="1"/>
              <a:t>Natteh</a:t>
            </a:r>
            <a:r>
              <a:rPr lang="en-US" sz="2400" dirty="0"/>
              <a:t> Doris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E62BA-2BD7-4AEE-BD5C-507301FDBA33}"/>
              </a:ext>
            </a:extLst>
          </p:cNvPr>
          <p:cNvSpPr txBox="1"/>
          <p:nvPr/>
        </p:nvSpPr>
        <p:spPr>
          <a:xfrm>
            <a:off x="6572144" y="4470241"/>
            <a:ext cx="26318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Zarrin</a:t>
            </a:r>
            <a:r>
              <a:rPr lang="en-US" sz="2400" dirty="0"/>
              <a:t> </a:t>
            </a:r>
            <a:r>
              <a:rPr lang="en-US" sz="2400" dirty="0" err="1"/>
              <a:t>Mahdavipour</a:t>
            </a:r>
            <a:endParaRPr lang="en-US" sz="2400" dirty="0"/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88AEBD5E-9B4C-4C95-8254-AE6C8A9094B1}"/>
              </a:ext>
            </a:extLst>
          </p:cNvPr>
          <p:cNvSpPr/>
          <p:nvPr/>
        </p:nvSpPr>
        <p:spPr>
          <a:xfrm>
            <a:off x="5282916" y="5485516"/>
            <a:ext cx="2807207" cy="578434"/>
          </a:xfrm>
          <a:prstGeom prst="borderCallout1">
            <a:avLst>
              <a:gd name="adj1" fmla="val 52021"/>
              <a:gd name="adj2" fmla="val -553"/>
              <a:gd name="adj3" fmla="val -93021"/>
              <a:gd name="adj4" fmla="val -86567"/>
            </a:avLst>
          </a:prstGeom>
          <a:solidFill>
            <a:srgbClr val="46CECE"/>
          </a:solidFill>
          <a:ln>
            <a:solidFill>
              <a:srgbClr val="46CECE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A23C36-3EAA-4DEB-A543-0363CB0906D2}"/>
              </a:ext>
            </a:extLst>
          </p:cNvPr>
          <p:cNvSpPr txBox="1"/>
          <p:nvPr/>
        </p:nvSpPr>
        <p:spPr>
          <a:xfrm>
            <a:off x="5308775" y="5548125"/>
            <a:ext cx="27539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Edmund Sowah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7B04A6-E291-4168-8100-F46EAD37021A}"/>
              </a:ext>
            </a:extLst>
          </p:cNvPr>
          <p:cNvSpPr txBox="1"/>
          <p:nvPr/>
        </p:nvSpPr>
        <p:spPr>
          <a:xfrm rot="436013">
            <a:off x="4532502" y="3548359"/>
            <a:ext cx="184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Codes &amp; Analysis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F90E11-223C-400A-8D4F-242B6FC34C2E}"/>
              </a:ext>
            </a:extLst>
          </p:cNvPr>
          <p:cNvSpPr txBox="1"/>
          <p:nvPr/>
        </p:nvSpPr>
        <p:spPr>
          <a:xfrm rot="19134895">
            <a:off x="3182673" y="1922477"/>
            <a:ext cx="184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Members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5EBD9B-E228-4A22-9655-5F35FE3800C1}"/>
              </a:ext>
            </a:extLst>
          </p:cNvPr>
          <p:cNvSpPr txBox="1"/>
          <p:nvPr/>
        </p:nvSpPr>
        <p:spPr>
          <a:xfrm rot="1223527">
            <a:off x="3342845" y="5068753"/>
            <a:ext cx="184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55126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9B4DBC-730F-4BBC-A7C8-D60FF8322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1" t="15580" r="7959" b="3748"/>
          <a:stretch/>
        </p:blipFill>
        <p:spPr>
          <a:xfrm>
            <a:off x="1203959" y="1453896"/>
            <a:ext cx="9784081" cy="4187196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67FD79D9-26AA-40FE-A262-E8B25D051205}"/>
              </a:ext>
            </a:extLst>
          </p:cNvPr>
          <p:cNvSpPr txBox="1">
            <a:spLocks/>
          </p:cNvSpPr>
          <p:nvPr/>
        </p:nvSpPr>
        <p:spPr>
          <a:xfrm>
            <a:off x="1920240" y="9842"/>
            <a:ext cx="8515760" cy="1133158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DRAW THE CLASSIFICATION BOUNDARIES FOR ALL DATASETS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1079576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239495-2483-444B-8B37-A53A87CD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982" y="987552"/>
            <a:ext cx="7008035" cy="4170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1EA7D17B-1DE2-4C82-AFBE-91774BE3C9B6}"/>
              </a:ext>
            </a:extLst>
          </p:cNvPr>
          <p:cNvSpPr txBox="1">
            <a:spLocks/>
          </p:cNvSpPr>
          <p:nvPr/>
        </p:nvSpPr>
        <p:spPr>
          <a:xfrm>
            <a:off x="1920240" y="9842"/>
            <a:ext cx="8515760" cy="541465"/>
          </a:xfrm>
          <a:prstGeom prst="rect">
            <a:avLst/>
          </a:prstGeom>
          <a:ln w="19050">
            <a:noFill/>
          </a:ln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RESULTS FROM THE CODES – Data Set 1 (Exam)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35AA2B-5D0D-4C3C-A6F8-778A08024A46}"/>
              </a:ext>
            </a:extLst>
          </p:cNvPr>
          <p:cNvSpPr txBox="1">
            <a:spLocks/>
          </p:cNvSpPr>
          <p:nvPr/>
        </p:nvSpPr>
        <p:spPr>
          <a:xfrm>
            <a:off x="3401743" y="5359082"/>
            <a:ext cx="5388512" cy="62109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Training Accuracy: 87.50%</a:t>
            </a:r>
          </a:p>
        </p:txBody>
      </p:sp>
    </p:spTree>
    <p:extLst>
      <p:ext uri="{BB962C8B-B14F-4D97-AF65-F5344CB8AC3E}">
        <p14:creationId xmlns:p14="http://schemas.microsoft.com/office/powerpoint/2010/main" val="153154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1E088A-61DF-4688-8A17-54C0E6125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0" t="13799" r="8200" b="3072"/>
          <a:stretch/>
        </p:blipFill>
        <p:spPr>
          <a:xfrm>
            <a:off x="1222247" y="1276772"/>
            <a:ext cx="9747505" cy="4304455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DC016F71-7AB1-4784-8D22-9FAB26B481DE}"/>
              </a:ext>
            </a:extLst>
          </p:cNvPr>
          <p:cNvSpPr txBox="1">
            <a:spLocks/>
          </p:cNvSpPr>
          <p:nvPr/>
        </p:nvSpPr>
        <p:spPr>
          <a:xfrm>
            <a:off x="1920240" y="9842"/>
            <a:ext cx="8515760" cy="1133158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DRAW THE CLASSIFICATION BOUNDARIES FOR ALL DATASETS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3658476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C4FA0D-EA8B-4BEE-9459-AA160617D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289" y="903386"/>
            <a:ext cx="6809422" cy="3993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EF92BE1-DDCB-4A84-8DE3-2F5400F5E281}"/>
              </a:ext>
            </a:extLst>
          </p:cNvPr>
          <p:cNvSpPr txBox="1">
            <a:spLocks/>
          </p:cNvSpPr>
          <p:nvPr/>
        </p:nvSpPr>
        <p:spPr>
          <a:xfrm>
            <a:off x="1920240" y="9842"/>
            <a:ext cx="8515760" cy="541465"/>
          </a:xfrm>
          <a:prstGeom prst="rect">
            <a:avLst/>
          </a:prstGeom>
          <a:ln w="19050">
            <a:noFill/>
          </a:ln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RESULTS FROM THE CODES – Data Set 2 (Iris)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9EAF05D-0DDF-4963-A289-B08EF52DDB40}"/>
              </a:ext>
            </a:extLst>
          </p:cNvPr>
          <p:cNvSpPr txBox="1">
            <a:spLocks/>
          </p:cNvSpPr>
          <p:nvPr/>
        </p:nvSpPr>
        <p:spPr>
          <a:xfrm>
            <a:off x="3401744" y="5249354"/>
            <a:ext cx="5388512" cy="62109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Training Accuracy: 96.67%</a:t>
            </a:r>
          </a:p>
        </p:txBody>
      </p:sp>
    </p:spTree>
    <p:extLst>
      <p:ext uri="{BB962C8B-B14F-4D97-AF65-F5344CB8AC3E}">
        <p14:creationId xmlns:p14="http://schemas.microsoft.com/office/powerpoint/2010/main" val="3408106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300889-FF06-48D1-972E-0C8C4C6D0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482" y="1908622"/>
            <a:ext cx="3171001" cy="3040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B55A0-65D4-4350-844A-3FD59EC9EAC2}"/>
              </a:ext>
            </a:extLst>
          </p:cNvPr>
          <p:cNvSpPr txBox="1"/>
          <p:nvPr/>
        </p:nvSpPr>
        <p:spPr>
          <a:xfrm>
            <a:off x="2834640" y="3180120"/>
            <a:ext cx="4270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619297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AB31DC-BD0F-46A9-BDC4-911D722CDD47}"/>
              </a:ext>
            </a:extLst>
          </p:cNvPr>
          <p:cNvSpPr txBox="1"/>
          <p:nvPr/>
        </p:nvSpPr>
        <p:spPr>
          <a:xfrm>
            <a:off x="1554480" y="1739609"/>
            <a:ext cx="6342889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1. Animation of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4F9B7-C402-433E-8B22-E71D4F7E2100}"/>
              </a:ext>
            </a:extLst>
          </p:cNvPr>
          <p:cNvSpPr txBox="1"/>
          <p:nvPr/>
        </p:nvSpPr>
        <p:spPr>
          <a:xfrm>
            <a:off x="1554480" y="3429000"/>
            <a:ext cx="781812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2. Standardization of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215A8-7D85-47C9-85F7-95FFF3B4FDA3}"/>
              </a:ext>
            </a:extLst>
          </p:cNvPr>
          <p:cNvSpPr/>
          <p:nvPr/>
        </p:nvSpPr>
        <p:spPr>
          <a:xfrm>
            <a:off x="1648968" y="5341167"/>
            <a:ext cx="781812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3. Plotting of boundary graphs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64CCF2-54A0-44A3-A595-769577EA6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153" y="4471630"/>
            <a:ext cx="2916936" cy="2184625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B72822-D570-4E5C-88DA-DCBF7084F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114" y="2725151"/>
            <a:ext cx="2065592" cy="1869361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D0E1AB23-0D93-4353-8ED7-78E653E818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51" t="5541" r="50035" b="37449"/>
          <a:stretch/>
        </p:blipFill>
        <p:spPr>
          <a:xfrm>
            <a:off x="6550153" y="1035298"/>
            <a:ext cx="2916935" cy="1768203"/>
          </a:xfrm>
          <a:prstGeom prst="rect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CA6FF8-1D22-4085-B1A2-2E021F3CCE53}"/>
              </a:ext>
            </a:extLst>
          </p:cNvPr>
          <p:cNvSpPr txBox="1"/>
          <p:nvPr/>
        </p:nvSpPr>
        <p:spPr>
          <a:xfrm>
            <a:off x="3727704" y="27497"/>
            <a:ext cx="4270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466026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6BF36B-9EFA-48DE-8040-724952B8A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" y="1207007"/>
            <a:ext cx="9160764" cy="46252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F209F4-B88D-4E1C-925B-012B7FB6F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0425" y="1280161"/>
            <a:ext cx="8791575" cy="178332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 the </a:t>
            </a:r>
            <a:br>
              <a:rPr lang="en-US" sz="5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5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codes</a:t>
            </a:r>
          </a:p>
        </p:txBody>
      </p:sp>
    </p:spTree>
    <p:extLst>
      <p:ext uri="{BB962C8B-B14F-4D97-AF65-F5344CB8AC3E}">
        <p14:creationId xmlns:p14="http://schemas.microsoft.com/office/powerpoint/2010/main" val="252321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222935-BB70-483F-9BE5-FA2F51E6C11D}"/>
              </a:ext>
            </a:extLst>
          </p:cNvPr>
          <p:cNvSpPr/>
          <p:nvPr/>
        </p:nvSpPr>
        <p:spPr>
          <a:xfrm>
            <a:off x="1929507" y="1418093"/>
            <a:ext cx="9064276" cy="923330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>ARTIFICIAL NEURAL NETWORKS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4B4E6-E3C0-454B-A4AB-A617BB6A1F6B}"/>
              </a:ext>
            </a:extLst>
          </p:cNvPr>
          <p:cNvSpPr txBox="1"/>
          <p:nvPr/>
        </p:nvSpPr>
        <p:spPr>
          <a:xfrm>
            <a:off x="3256579" y="2562617"/>
            <a:ext cx="6410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Brief Explanation . Hypothesis .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F713A8-F4DC-4451-90D6-D529B587A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347" y="3429000"/>
            <a:ext cx="4485305" cy="271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1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5C2707D-2E48-451C-BF61-B35238A553E1}"/>
              </a:ext>
            </a:extLst>
          </p:cNvPr>
          <p:cNvSpPr txBox="1"/>
          <p:nvPr/>
        </p:nvSpPr>
        <p:spPr>
          <a:xfrm>
            <a:off x="6652630" y="5822400"/>
            <a:ext cx="362960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Output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1E5D1C-B61F-4057-8757-4D99E9FCE389}"/>
              </a:ext>
            </a:extLst>
          </p:cNvPr>
          <p:cNvSpPr txBox="1"/>
          <p:nvPr/>
        </p:nvSpPr>
        <p:spPr>
          <a:xfrm>
            <a:off x="6652631" y="5101087"/>
            <a:ext cx="36296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Hidden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7DD56E-45E5-4164-87AF-62DA5F79D4EE}"/>
              </a:ext>
            </a:extLst>
          </p:cNvPr>
          <p:cNvSpPr txBox="1"/>
          <p:nvPr/>
        </p:nvSpPr>
        <p:spPr>
          <a:xfrm>
            <a:off x="6652631" y="4382079"/>
            <a:ext cx="36296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Input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03E742-B0B8-4E07-8991-242F787856EF}"/>
              </a:ext>
            </a:extLst>
          </p:cNvPr>
          <p:cNvSpPr txBox="1"/>
          <p:nvPr/>
        </p:nvSpPr>
        <p:spPr>
          <a:xfrm>
            <a:off x="6652631" y="2929673"/>
            <a:ext cx="362960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Neurons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9B4621-1CD2-431E-AFDB-A3F028CF9A7D}"/>
              </a:ext>
            </a:extLst>
          </p:cNvPr>
          <p:cNvSpPr/>
          <p:nvPr/>
        </p:nvSpPr>
        <p:spPr>
          <a:xfrm>
            <a:off x="3295521" y="71925"/>
            <a:ext cx="560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Artificial Neural Network?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8B0C2-8B53-4DCC-8019-4CD0424B7B77}"/>
              </a:ext>
            </a:extLst>
          </p:cNvPr>
          <p:cNvSpPr txBox="1"/>
          <p:nvPr/>
        </p:nvSpPr>
        <p:spPr>
          <a:xfrm>
            <a:off x="1676594" y="839754"/>
            <a:ext cx="7847045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… it is inspired by neurons in human brains – over 100 billion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724D4-8AD4-40C0-8CEF-A9CA0C6CA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826" y="172114"/>
            <a:ext cx="1083580" cy="13352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F380FA-A5C9-4C65-BCE2-1A764CE92D98}"/>
              </a:ext>
            </a:extLst>
          </p:cNvPr>
          <p:cNvSpPr/>
          <p:nvPr/>
        </p:nvSpPr>
        <p:spPr>
          <a:xfrm>
            <a:off x="3663826" y="1507393"/>
            <a:ext cx="4864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… also called a multilayer perceptron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176610-7009-4230-8ED1-85E5B3B401F1}"/>
              </a:ext>
            </a:extLst>
          </p:cNvPr>
          <p:cNvSpPr/>
          <p:nvPr/>
        </p:nvSpPr>
        <p:spPr>
          <a:xfrm>
            <a:off x="1536635" y="2176031"/>
            <a:ext cx="8838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… a neural network is a collection of </a:t>
            </a:r>
            <a:r>
              <a:rPr lang="en-US" sz="2400" b="1" dirty="0"/>
              <a:t>neurons</a:t>
            </a:r>
            <a:r>
              <a:rPr lang="en-US" sz="2400" dirty="0"/>
              <a:t> connected by </a:t>
            </a:r>
            <a:r>
              <a:rPr lang="en-US" sz="2400" b="1" dirty="0"/>
              <a:t>synapses</a:t>
            </a:r>
            <a:r>
              <a:rPr lang="en-US" sz="24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34E73C-3E69-4822-8A65-FF57879A0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35" y="2929673"/>
            <a:ext cx="4002736" cy="242380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6C1A2A6-EE73-4A98-B783-363224662884}"/>
              </a:ext>
            </a:extLst>
          </p:cNvPr>
          <p:cNvSpPr/>
          <p:nvPr/>
        </p:nvSpPr>
        <p:spPr>
          <a:xfrm>
            <a:off x="6789920" y="2915715"/>
            <a:ext cx="549970" cy="537179"/>
          </a:xfrm>
          <a:prstGeom prst="ellipse">
            <a:avLst/>
          </a:prstGeom>
          <a:noFill/>
          <a:ln w="57150">
            <a:solidFill>
              <a:srgbClr val="FD73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5317A1-9282-49F0-B8B3-6750A15A2EBC}"/>
              </a:ext>
            </a:extLst>
          </p:cNvPr>
          <p:cNvSpPr/>
          <p:nvPr/>
        </p:nvSpPr>
        <p:spPr>
          <a:xfrm>
            <a:off x="7479937" y="2915715"/>
            <a:ext cx="549970" cy="537179"/>
          </a:xfrm>
          <a:prstGeom prst="ellipse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7BEB06-AAB3-4A5A-9DFB-1CE107892241}"/>
              </a:ext>
            </a:extLst>
          </p:cNvPr>
          <p:cNvSpPr/>
          <p:nvPr/>
        </p:nvSpPr>
        <p:spPr>
          <a:xfrm>
            <a:off x="8169954" y="2915714"/>
            <a:ext cx="549970" cy="537179"/>
          </a:xfrm>
          <a:prstGeom prst="ellipse">
            <a:avLst/>
          </a:prstGeom>
          <a:noFill/>
          <a:ln w="57150">
            <a:solidFill>
              <a:srgbClr val="D23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303C25-5AA9-4F92-94D3-35801382C68B}"/>
              </a:ext>
            </a:extLst>
          </p:cNvPr>
          <p:cNvSpPr txBox="1"/>
          <p:nvPr/>
        </p:nvSpPr>
        <p:spPr>
          <a:xfrm>
            <a:off x="6652631" y="3697085"/>
            <a:ext cx="362960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Synapses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C0078F-956C-4F68-87D9-8A2C97BDE830}"/>
              </a:ext>
            </a:extLst>
          </p:cNvPr>
          <p:cNvSpPr/>
          <p:nvPr/>
        </p:nvSpPr>
        <p:spPr>
          <a:xfrm>
            <a:off x="6969967" y="3958695"/>
            <a:ext cx="105994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48C0EF-AA96-4D4F-9F84-5D5A54BA2374}"/>
              </a:ext>
            </a:extLst>
          </p:cNvPr>
          <p:cNvSpPr/>
          <p:nvPr/>
        </p:nvSpPr>
        <p:spPr>
          <a:xfrm>
            <a:off x="1313593" y="5418081"/>
            <a:ext cx="50965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collection is organized into three main layers: the input layer, the hidden layer, and the output layer.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856032-8CFE-4BCC-AC24-985624C42C94}"/>
              </a:ext>
            </a:extLst>
          </p:cNvPr>
          <p:cNvSpPr/>
          <p:nvPr/>
        </p:nvSpPr>
        <p:spPr>
          <a:xfrm>
            <a:off x="6602676" y="4382079"/>
            <a:ext cx="549970" cy="537179"/>
          </a:xfrm>
          <a:prstGeom prst="ellipse">
            <a:avLst/>
          </a:prstGeom>
          <a:noFill/>
          <a:ln w="57150">
            <a:solidFill>
              <a:srgbClr val="FD73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5A1A58-9886-47C9-BE7E-F8FD1D4A97A8}"/>
              </a:ext>
            </a:extLst>
          </p:cNvPr>
          <p:cNvSpPr/>
          <p:nvPr/>
        </p:nvSpPr>
        <p:spPr>
          <a:xfrm>
            <a:off x="6602676" y="5082017"/>
            <a:ext cx="549970" cy="537179"/>
          </a:xfrm>
          <a:prstGeom prst="ellipse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3DA9AFE-CAA1-40A3-B034-C2D0F22E080A}"/>
              </a:ext>
            </a:extLst>
          </p:cNvPr>
          <p:cNvSpPr/>
          <p:nvPr/>
        </p:nvSpPr>
        <p:spPr>
          <a:xfrm>
            <a:off x="6602676" y="5781955"/>
            <a:ext cx="549970" cy="537179"/>
          </a:xfrm>
          <a:prstGeom prst="ellipse">
            <a:avLst/>
          </a:prstGeom>
          <a:noFill/>
          <a:ln w="57150">
            <a:solidFill>
              <a:srgbClr val="D23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7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5C2707D-2E48-451C-BF61-B35238A553E1}"/>
              </a:ext>
            </a:extLst>
          </p:cNvPr>
          <p:cNvSpPr txBox="1"/>
          <p:nvPr/>
        </p:nvSpPr>
        <p:spPr>
          <a:xfrm>
            <a:off x="4132896" y="5847540"/>
            <a:ext cx="3629607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 · </a:t>
            </a:r>
            <a:r>
              <a:rPr lang="en-US" sz="2800" i="1" dirty="0" err="1"/>
              <a:t>W</a:t>
            </a:r>
            <a:r>
              <a:rPr lang="en-US" sz="2800" baseline="-25000" dirty="0" err="1"/>
              <a:t>l</a:t>
            </a:r>
            <a:r>
              <a:rPr lang="en-US" sz="2800" baseline="-25000" dirty="0"/>
              <a:t> </a:t>
            </a:r>
            <a:r>
              <a:rPr lang="en-US" sz="2800" dirty="0"/>
              <a:t>+</a:t>
            </a:r>
            <a:r>
              <a:rPr lang="en-US" sz="2800" baseline="-25000" dirty="0"/>
              <a:t> </a:t>
            </a:r>
            <a:r>
              <a:rPr lang="en-US" sz="2800" dirty="0" err="1"/>
              <a:t>ß</a:t>
            </a:r>
            <a:r>
              <a:rPr lang="en-US" sz="2800" baseline="-25000" dirty="0" err="1"/>
              <a:t>l</a:t>
            </a:r>
            <a:r>
              <a:rPr lang="en-US" sz="2800" baseline="-25000" dirty="0"/>
              <a:t>  </a:t>
            </a:r>
            <a:r>
              <a:rPr lang="en-US" sz="28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03E742-B0B8-4E07-8991-242F787856EF}"/>
              </a:ext>
            </a:extLst>
          </p:cNvPr>
          <p:cNvSpPr txBox="1"/>
          <p:nvPr/>
        </p:nvSpPr>
        <p:spPr>
          <a:xfrm>
            <a:off x="6652631" y="2929673"/>
            <a:ext cx="422686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Bias Unit (</a:t>
            </a:r>
            <a:r>
              <a:rPr lang="en-US" sz="2800" dirty="0" err="1"/>
              <a:t>ß</a:t>
            </a:r>
            <a:r>
              <a:rPr lang="en-US" sz="2800" baseline="-25000" dirty="0" err="1"/>
              <a:t>l</a:t>
            </a:r>
            <a:r>
              <a:rPr lang="en-US" sz="2800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9B4621-1CD2-431E-AFDB-A3F028CF9A7D}"/>
              </a:ext>
            </a:extLst>
          </p:cNvPr>
          <p:cNvSpPr/>
          <p:nvPr/>
        </p:nvSpPr>
        <p:spPr>
          <a:xfrm>
            <a:off x="3295521" y="71925"/>
            <a:ext cx="560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Artificial Neural Network?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176610-7009-4230-8ED1-85E5B3B401F1}"/>
              </a:ext>
            </a:extLst>
          </p:cNvPr>
          <p:cNvSpPr/>
          <p:nvPr/>
        </p:nvSpPr>
        <p:spPr>
          <a:xfrm>
            <a:off x="1313593" y="614215"/>
            <a:ext cx="9268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These neural networks try and approximate a function </a:t>
            </a:r>
            <a:r>
              <a:rPr lang="en-US" sz="2400" b="1" dirty="0"/>
              <a:t>f(X)</a:t>
            </a:r>
            <a:r>
              <a:rPr lang="en-US" sz="2400" dirty="0"/>
              <a:t> where X are the inputs that get fed forward through the network to give us an output.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C1A2A6-EE73-4A98-B783-363224662884}"/>
              </a:ext>
            </a:extLst>
          </p:cNvPr>
          <p:cNvSpPr/>
          <p:nvPr/>
        </p:nvSpPr>
        <p:spPr>
          <a:xfrm>
            <a:off x="6789920" y="2915715"/>
            <a:ext cx="549970" cy="537179"/>
          </a:xfrm>
          <a:prstGeom prst="ellipse">
            <a:avLst/>
          </a:prstGeom>
          <a:noFill/>
          <a:ln w="57150">
            <a:solidFill>
              <a:srgbClr val="FD73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5317A1-9282-49F0-B8B3-6750A15A2EBC}"/>
              </a:ext>
            </a:extLst>
          </p:cNvPr>
          <p:cNvSpPr/>
          <p:nvPr/>
        </p:nvSpPr>
        <p:spPr>
          <a:xfrm>
            <a:off x="7479937" y="2915715"/>
            <a:ext cx="549970" cy="537179"/>
          </a:xfrm>
          <a:prstGeom prst="ellipse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7BEB06-AAB3-4A5A-9DFB-1CE107892241}"/>
              </a:ext>
            </a:extLst>
          </p:cNvPr>
          <p:cNvSpPr/>
          <p:nvPr/>
        </p:nvSpPr>
        <p:spPr>
          <a:xfrm>
            <a:off x="8169954" y="2915714"/>
            <a:ext cx="549970" cy="537179"/>
          </a:xfrm>
          <a:prstGeom prst="ellipse">
            <a:avLst/>
          </a:prstGeom>
          <a:noFill/>
          <a:ln w="57150">
            <a:solidFill>
              <a:srgbClr val="D23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303C25-5AA9-4F92-94D3-35801382C68B}"/>
              </a:ext>
            </a:extLst>
          </p:cNvPr>
          <p:cNvSpPr txBox="1"/>
          <p:nvPr/>
        </p:nvSpPr>
        <p:spPr>
          <a:xfrm>
            <a:off x="6652631" y="3697085"/>
            <a:ext cx="422686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Weights (</a:t>
            </a:r>
            <a:r>
              <a:rPr lang="en-US" sz="2800" i="1" dirty="0" err="1"/>
              <a:t>W</a:t>
            </a:r>
            <a:r>
              <a:rPr lang="en-US" sz="2800" baseline="-25000" dirty="0" err="1"/>
              <a:t>l</a:t>
            </a:r>
            <a:r>
              <a:rPr lang="en-US" sz="2800" dirty="0"/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C0078F-956C-4F68-87D9-8A2C97BDE830}"/>
              </a:ext>
            </a:extLst>
          </p:cNvPr>
          <p:cNvSpPr/>
          <p:nvPr/>
        </p:nvSpPr>
        <p:spPr>
          <a:xfrm>
            <a:off x="6969967" y="3958695"/>
            <a:ext cx="105994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48C0EF-AA96-4D4F-9F84-5D5A54BA2374}"/>
              </a:ext>
            </a:extLst>
          </p:cNvPr>
          <p:cNvSpPr/>
          <p:nvPr/>
        </p:nvSpPr>
        <p:spPr>
          <a:xfrm>
            <a:off x="988671" y="5209790"/>
            <a:ext cx="10004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Each neuron has a </a:t>
            </a:r>
            <a:r>
              <a:rPr lang="en-US" sz="2400" b="1" dirty="0"/>
              <a:t>bias unit </a:t>
            </a:r>
            <a:r>
              <a:rPr lang="en-US" sz="2400" dirty="0"/>
              <a:t>(a float between </a:t>
            </a:r>
            <a:r>
              <a:rPr lang="en-US" sz="2400" b="1" dirty="0"/>
              <a:t>0</a:t>
            </a:r>
            <a:r>
              <a:rPr lang="en-US" sz="2400" dirty="0"/>
              <a:t> and </a:t>
            </a:r>
            <a:r>
              <a:rPr lang="en-US" sz="2400" b="1" dirty="0"/>
              <a:t>1</a:t>
            </a:r>
            <a:r>
              <a:rPr lang="en-US" sz="2400" dirty="0"/>
              <a:t>) that helps shift the results.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C04C1E-48B1-4EB2-93D7-A4E5F8D130D4}"/>
              </a:ext>
            </a:extLst>
          </p:cNvPr>
          <p:cNvSpPr/>
          <p:nvPr/>
        </p:nvSpPr>
        <p:spPr>
          <a:xfrm>
            <a:off x="1198887" y="1612029"/>
            <a:ext cx="9794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lines connecting the network’s nodes (neurons) are called </a:t>
            </a:r>
            <a:r>
              <a:rPr lang="en-US" sz="2400" b="1" dirty="0"/>
              <a:t>weights</a:t>
            </a:r>
            <a:r>
              <a:rPr lang="en-US" sz="2400" dirty="0"/>
              <a:t>, typically numbers (floats) between </a:t>
            </a:r>
            <a:r>
              <a:rPr lang="en-US" sz="2400" b="1" dirty="0"/>
              <a:t>0</a:t>
            </a:r>
            <a:r>
              <a:rPr lang="en-US" sz="2400" dirty="0"/>
              <a:t> and </a:t>
            </a:r>
            <a:r>
              <a:rPr lang="en-US" sz="2400" b="1" dirty="0"/>
              <a:t>1</a:t>
            </a:r>
            <a:r>
              <a:rPr lang="en-US" sz="24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DAB3B8-F31D-4B9B-A7AA-2DF7CCC37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08" y="2737498"/>
            <a:ext cx="5372994" cy="238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0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AB3390-F287-4312-AEAD-5C6D2F6D42B1}"/>
              </a:ext>
            </a:extLst>
          </p:cNvPr>
          <p:cNvSpPr/>
          <p:nvPr/>
        </p:nvSpPr>
        <p:spPr>
          <a:xfrm>
            <a:off x="3295521" y="71925"/>
            <a:ext cx="44862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Back-Propagation?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ADDF2D-027B-4089-AC3B-37384F9AA04C}"/>
              </a:ext>
            </a:extLst>
          </p:cNvPr>
          <p:cNvSpPr/>
          <p:nvPr/>
        </p:nvSpPr>
        <p:spPr>
          <a:xfrm>
            <a:off x="963168" y="716572"/>
            <a:ext cx="9936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… is an algorithm widely used in the training of feedforward neural networks </a:t>
            </a:r>
          </a:p>
          <a:p>
            <a:r>
              <a:rPr lang="en-US" sz="2400" dirty="0"/>
              <a:t>for supervised learning; generalizations exist for other artificial neural networks </a:t>
            </a:r>
          </a:p>
          <a:p>
            <a:r>
              <a:rPr lang="en-US" sz="2400" dirty="0"/>
              <a:t>(ANNs), and for functions generally.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51B77-2923-46D0-98F7-AA6FF2FB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00" y="2217039"/>
            <a:ext cx="6155231" cy="418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0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80BC9-37B2-4C13-8C55-6F3556851D9A}"/>
              </a:ext>
            </a:extLst>
          </p:cNvPr>
          <p:cNvSpPr/>
          <p:nvPr/>
        </p:nvSpPr>
        <p:spPr>
          <a:xfrm>
            <a:off x="2528213" y="893019"/>
            <a:ext cx="78847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5"/>
                </a:solidFill>
              </a:rPr>
              <a:t>IMPLEMENTING A FLEXIBLE NEURAL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642E9-D73F-4762-A70B-14DE5DD83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213" y="2763417"/>
            <a:ext cx="3739095" cy="37390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69CF70-BEFC-4FE0-8F69-B907D302F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08" y="3429000"/>
            <a:ext cx="3503186" cy="188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1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DA7EF6-D3FF-461B-A5B8-AB7670A93011}"/>
              </a:ext>
            </a:extLst>
          </p:cNvPr>
          <p:cNvSpPr/>
          <p:nvPr/>
        </p:nvSpPr>
        <p:spPr>
          <a:xfrm>
            <a:off x="896125" y="222755"/>
            <a:ext cx="3291286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3200" dirty="0"/>
              <a:t>1. INPUT DATA 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41DD9D-AD0B-4955-9E97-C92C88385E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8" b="30602"/>
          <a:stretch/>
        </p:blipFill>
        <p:spPr>
          <a:xfrm>
            <a:off x="896124" y="1004097"/>
            <a:ext cx="9107411" cy="58477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4887F0-4665-40DD-AF7A-728BFDF38980}"/>
              </a:ext>
            </a:extLst>
          </p:cNvPr>
          <p:cNvSpPr/>
          <p:nvPr/>
        </p:nvSpPr>
        <p:spPr>
          <a:xfrm>
            <a:off x="896124" y="1967171"/>
            <a:ext cx="3227358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3200" dirty="0"/>
              <a:t>2. Normalize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50EB3-6AF3-4716-B856-C086B81BD666}"/>
              </a:ext>
            </a:extLst>
          </p:cNvPr>
          <p:cNvSpPr/>
          <p:nvPr/>
        </p:nvSpPr>
        <p:spPr>
          <a:xfrm>
            <a:off x="896127" y="2990527"/>
            <a:ext cx="10884395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/>
              <a:t>3. Separate data to train and test data for 5-fold cross validation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113D2-5B39-44F4-B9A3-05DE551D45C1}"/>
              </a:ext>
            </a:extLst>
          </p:cNvPr>
          <p:cNvSpPr/>
          <p:nvPr/>
        </p:nvSpPr>
        <p:spPr>
          <a:xfrm>
            <a:off x="896124" y="3592006"/>
            <a:ext cx="108843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can normalize the data so that it has zero mean and one standard deviation, </a:t>
            </a:r>
          </a:p>
          <a:p>
            <a:r>
              <a:rPr lang="en-US" sz="2400" dirty="0"/>
              <a:t>this is called as </a:t>
            </a:r>
            <a:r>
              <a:rPr lang="en-US" sz="2400" b="1" dirty="0"/>
              <a:t>Standard Normal Distribution</a:t>
            </a:r>
            <a:r>
              <a:rPr lang="en-US" sz="2400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E3F084-2C50-4E78-ABF2-2C58C11BA3EE}"/>
              </a:ext>
            </a:extLst>
          </p:cNvPr>
          <p:cNvSpPr/>
          <p:nvPr/>
        </p:nvSpPr>
        <p:spPr>
          <a:xfrm>
            <a:off x="896124" y="4706415"/>
            <a:ext cx="10884395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/>
              <a:t>4. Initialize all parameters within (0,1) randomly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25A738-1DD8-4CE1-8C1D-1EEF21FC6579}"/>
              </a:ext>
            </a:extLst>
          </p:cNvPr>
          <p:cNvSpPr/>
          <p:nvPr/>
        </p:nvSpPr>
        <p:spPr>
          <a:xfrm>
            <a:off x="896124" y="5291190"/>
            <a:ext cx="10399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Hidden layer weight (v) and bias (gamma), output layer (w) and bias (theta), learning rate,  number of hidden layer nodes and number of epoch (repeat).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ED21D2-EB8C-41F7-8D2A-20685CE17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93" y="1812271"/>
            <a:ext cx="3182302" cy="95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2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DA7EF6-D3FF-461B-A5B8-AB7670A93011}"/>
              </a:ext>
            </a:extLst>
          </p:cNvPr>
          <p:cNvSpPr/>
          <p:nvPr/>
        </p:nvSpPr>
        <p:spPr>
          <a:xfrm>
            <a:off x="896125" y="559030"/>
            <a:ext cx="3565720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3200" dirty="0"/>
              <a:t>5. For all Train Data: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BCAB2C-DFFF-4A43-BB0A-4BCD901B5090}"/>
              </a:ext>
            </a:extLst>
          </p:cNvPr>
          <p:cNvSpPr/>
          <p:nvPr/>
        </p:nvSpPr>
        <p:spPr>
          <a:xfrm>
            <a:off x="2008218" y="1301114"/>
            <a:ext cx="245362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5.1 Calculate 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846248-142C-4E8A-9311-DDDBAC1837E5}"/>
              </a:ext>
            </a:extLst>
          </p:cNvPr>
          <p:cNvSpPr/>
          <p:nvPr/>
        </p:nvSpPr>
        <p:spPr>
          <a:xfrm>
            <a:off x="896120" y="2138951"/>
            <a:ext cx="10012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 – Calculate </a:t>
            </a:r>
            <a:r>
              <a:rPr lang="en-US" sz="2400" b="1" dirty="0"/>
              <a:t>alpha</a:t>
            </a:r>
            <a:r>
              <a:rPr lang="en-US" sz="2400" dirty="0"/>
              <a:t> with each train </a:t>
            </a:r>
            <a:r>
              <a:rPr lang="en-US" sz="2400" b="1" dirty="0"/>
              <a:t>data</a:t>
            </a:r>
            <a:r>
              <a:rPr lang="en-US" sz="2400" dirty="0"/>
              <a:t> </a:t>
            </a:r>
            <a:r>
              <a:rPr lang="en-US" sz="2400" b="1" dirty="0"/>
              <a:t>(x)</a:t>
            </a:r>
            <a:r>
              <a:rPr lang="en-US" sz="2400" dirty="0"/>
              <a:t> by hidden layer </a:t>
            </a:r>
            <a:r>
              <a:rPr lang="en-US" sz="2400" b="1" dirty="0"/>
              <a:t>weight (v)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160C1-2059-4B57-9E18-AA53603F82F4}"/>
              </a:ext>
            </a:extLst>
          </p:cNvPr>
          <p:cNvSpPr/>
          <p:nvPr/>
        </p:nvSpPr>
        <p:spPr>
          <a:xfrm>
            <a:off x="896120" y="4493454"/>
            <a:ext cx="735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 – Calculate hidden layer </a:t>
            </a:r>
            <a:r>
              <a:rPr lang="en-US" sz="2400" b="1" dirty="0"/>
              <a:t>nodes (b)</a:t>
            </a:r>
            <a:r>
              <a:rPr lang="en-US" sz="2400" dirty="0"/>
              <a:t> by activation function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F23F71-E693-4D4C-B05A-6AD48096170B}"/>
              </a:ext>
            </a:extLst>
          </p:cNvPr>
          <p:cNvSpPr/>
          <p:nvPr/>
        </p:nvSpPr>
        <p:spPr>
          <a:xfrm>
            <a:off x="8535896" y="5315455"/>
            <a:ext cx="2099755" cy="830997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Binary Sigmoid function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A8B6A4-6188-4BEC-B865-8DF0BF0BD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858" y="2843735"/>
            <a:ext cx="2084345" cy="12290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F5CEEDA-FDEA-4F70-A621-7CC9EC310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348" y="2656733"/>
            <a:ext cx="4881156" cy="17849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D79F07-8948-440C-BD04-E88D66735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215" y="5209075"/>
            <a:ext cx="2619988" cy="7736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0F6DFCC-FFB4-449D-AA2B-1319D9A08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306" y="5200335"/>
            <a:ext cx="3499046" cy="94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03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1983</TotalTime>
  <Words>1101</Words>
  <Application>Microsoft Office PowerPoint</Application>
  <PresentationFormat>Widescreen</PresentationFormat>
  <Paragraphs>111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A770-Deco</vt:lpstr>
      <vt:lpstr>Arcanum</vt:lpstr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the  codes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edmund sowah</dc:creator>
  <cp:lastModifiedBy>edmund sowah</cp:lastModifiedBy>
  <cp:revision>167</cp:revision>
  <dcterms:created xsi:type="dcterms:W3CDTF">2019-10-16T06:03:48Z</dcterms:created>
  <dcterms:modified xsi:type="dcterms:W3CDTF">2019-11-12T03:20:48Z</dcterms:modified>
</cp:coreProperties>
</file>