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22" d="100"/>
          <a:sy n="122" d="100"/>
        </p:scale>
        <p:origin x="12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8/16/2017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8/16/2017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8/16/2017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8/16/2017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8/16/2017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a:t>
              </a:r>
              <a:r>
                <a:rPr lang="en-US" sz="1600" dirty="0" err="1"/>
                <a:t>x,y</a:t>
              </a:r>
              <a:r>
                <a:rPr lang="en-US" sz="1600" dirty="0"/>
                <a:t>)</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x,y</a:t>
              </a:r>
              <a:r>
                <a:rPr lang="en-US" sz="1400" dirty="0">
                  <a:latin typeface="Consolas" panose="020B0609020204030204" pitchFamily="49" charset="0"/>
                </a:rPr>
                <a:t>)</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a:t>
            </a:r>
            <a:r>
              <a:rPr lang="en-US" sz="1200" dirty="0" err="1"/>
              <a:t>x,y</a:t>
            </a:r>
            <a:r>
              <a:rPr lang="en-US" sz="1200" dirty="0"/>
              <a:t>)</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C2697F5-EDB3-49C7-8F6A-47CF9C8489B0}"/>
              </a:ext>
            </a:extLst>
          </p:cNvPr>
          <p:cNvGrpSpPr/>
          <p:nvPr/>
        </p:nvGrpSpPr>
        <p:grpSpPr>
          <a:xfrm>
            <a:off x="1281722" y="2562546"/>
            <a:ext cx="6643077" cy="3323775"/>
            <a:chOff x="1281722" y="2562546"/>
            <a:chExt cx="6643077" cy="3323775"/>
          </a:xfrm>
        </p:grpSpPr>
        <p:sp>
          <p:nvSpPr>
            <p:cNvPr id="3" name="Rectangle 2">
              <a:extLst>
                <a:ext uri="{FF2B5EF4-FFF2-40B4-BE49-F238E27FC236}">
                  <a16:creationId xmlns:a16="http://schemas.microsoft.com/office/drawing/2014/main" id="{E3739F0D-E5AD-434D-AAAC-A6F8566EC99A}"/>
                </a:ext>
              </a:extLst>
            </p:cNvPr>
            <p:cNvSpPr/>
            <p:nvPr/>
          </p:nvSpPr>
          <p:spPr>
            <a:xfrm>
              <a:off x="1998377" y="2573074"/>
              <a:ext cx="1327608" cy="47081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83DB9C5A-D193-4983-81BB-B3EA890F96BB}"/>
                </a:ext>
              </a:extLst>
            </p:cNvPr>
            <p:cNvSpPr/>
            <p:nvPr/>
          </p:nvSpPr>
          <p:spPr>
            <a:xfrm>
              <a:off x="5323371" y="2562546"/>
              <a:ext cx="1842856" cy="52243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memory</a:t>
              </a:r>
            </a:p>
            <a:p>
              <a:pPr algn="ctr"/>
              <a:r>
                <a:rPr lang="en-US" dirty="0">
                  <a:solidFill>
                    <a:schemeClr val="tx1"/>
                  </a:solidFill>
                </a:rPr>
                <a:t>(RAM)</a:t>
              </a:r>
            </a:p>
          </p:txBody>
        </p:sp>
        <p:cxnSp>
          <p:nvCxnSpPr>
            <p:cNvPr id="8" name="Straight Arrow Connector 7">
              <a:extLst>
                <a:ext uri="{FF2B5EF4-FFF2-40B4-BE49-F238E27FC236}">
                  <a16:creationId xmlns:a16="http://schemas.microsoft.com/office/drawing/2014/main" id="{03C33812-9220-4EF8-A2F0-395615C6737D}"/>
                </a:ext>
              </a:extLst>
            </p:cNvPr>
            <p:cNvCxnSpPr/>
            <p:nvPr/>
          </p:nvCxnSpPr>
          <p:spPr>
            <a:xfrm>
              <a:off x="1281722" y="3602892"/>
              <a:ext cx="6643077"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F3E7D4-845A-4C29-88BE-CB102B8035CC}"/>
                </a:ext>
              </a:extLst>
            </p:cNvPr>
            <p:cNvCxnSpPr>
              <a:cxnSpLocks/>
              <a:stCxn id="3" idx="2"/>
            </p:cNvCxnSpPr>
            <p:nvPr/>
          </p:nvCxnSpPr>
          <p:spPr>
            <a:xfrm>
              <a:off x="2662181" y="3043888"/>
              <a:ext cx="0" cy="51451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088A6-5E8E-40B5-948B-E98E3556700E}"/>
                </a:ext>
              </a:extLst>
            </p:cNvPr>
            <p:cNvCxnSpPr>
              <a:cxnSpLocks/>
              <a:stCxn id="6" idx="2"/>
            </p:cNvCxnSpPr>
            <p:nvPr/>
          </p:nvCxnSpPr>
          <p:spPr>
            <a:xfrm>
              <a:off x="6244799" y="3084978"/>
              <a:ext cx="0" cy="4734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Game controller">
              <a:extLst>
                <a:ext uri="{FF2B5EF4-FFF2-40B4-BE49-F238E27FC236}">
                  <a16:creationId xmlns:a16="http://schemas.microsoft.com/office/drawing/2014/main" id="{9A99945F-0F58-40A8-A16D-8A03393BE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9879" y="4627107"/>
              <a:ext cx="914400" cy="914400"/>
            </a:xfrm>
            <a:prstGeom prst="rect">
              <a:avLst/>
            </a:prstGeom>
          </p:spPr>
        </p:pic>
        <p:pic>
          <p:nvPicPr>
            <p:cNvPr id="21" name="Graphic 20" descr="Web cam">
              <a:extLst>
                <a:ext uri="{FF2B5EF4-FFF2-40B4-BE49-F238E27FC236}">
                  <a16:creationId xmlns:a16="http://schemas.microsoft.com/office/drawing/2014/main" id="{955366F3-1AEA-42A5-9043-58D88BA3B4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4376" y="4261999"/>
              <a:ext cx="365108" cy="365108"/>
            </a:xfrm>
            <a:prstGeom prst="rect">
              <a:avLst/>
            </a:prstGeom>
          </p:spPr>
        </p:pic>
        <p:pic>
          <p:nvPicPr>
            <p:cNvPr id="25" name="Graphic 24" descr="Monitor">
              <a:extLst>
                <a:ext uri="{FF2B5EF4-FFF2-40B4-BE49-F238E27FC236}">
                  <a16:creationId xmlns:a16="http://schemas.microsoft.com/office/drawing/2014/main" id="{16A2D81A-40A4-4A98-B87B-B0C876E45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89062" y="4350584"/>
              <a:ext cx="1535737" cy="1535737"/>
            </a:xfrm>
            <a:prstGeom prst="rect">
              <a:avLst/>
            </a:prstGeom>
          </p:spPr>
        </p:pic>
        <p:sp>
          <p:nvSpPr>
            <p:cNvPr id="26" name="Rectangle 25">
              <a:extLst>
                <a:ext uri="{FF2B5EF4-FFF2-40B4-BE49-F238E27FC236}">
                  <a16:creationId xmlns:a16="http://schemas.microsoft.com/office/drawing/2014/main" id="{8060F863-5B0C-4C0C-AD87-6036290B7259}"/>
                </a:ext>
              </a:extLst>
            </p:cNvPr>
            <p:cNvSpPr/>
            <p:nvPr/>
          </p:nvSpPr>
          <p:spPr>
            <a:xfrm>
              <a:off x="4837471" y="4041058"/>
              <a:ext cx="1225879" cy="5860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Graphics Card</a:t>
              </a:r>
            </a:p>
          </p:txBody>
        </p:sp>
        <p:cxnSp>
          <p:nvCxnSpPr>
            <p:cNvPr id="27" name="Straight Arrow Connector 26">
              <a:extLst>
                <a:ext uri="{FF2B5EF4-FFF2-40B4-BE49-F238E27FC236}">
                  <a16:creationId xmlns:a16="http://schemas.microsoft.com/office/drawing/2014/main" id="{EB8B4D70-68B5-49C7-9A70-68D3F914ECED}"/>
                </a:ext>
              </a:extLst>
            </p:cNvPr>
            <p:cNvCxnSpPr>
              <a:cxnSpLocks/>
              <a:endCxn id="26" idx="0"/>
            </p:cNvCxnSpPr>
            <p:nvPr/>
          </p:nvCxnSpPr>
          <p:spPr>
            <a:xfrm>
              <a:off x="5450410" y="3602892"/>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FC1D19A9-F4BE-4F96-82D5-19EA16F24E0B}"/>
                </a:ext>
              </a:extLst>
            </p:cNvPr>
            <p:cNvSpPr/>
            <p:nvPr/>
          </p:nvSpPr>
          <p:spPr>
            <a:xfrm>
              <a:off x="5204207" y="4627107"/>
              <a:ext cx="1690664" cy="1176383"/>
            </a:xfrm>
            <a:custGeom>
              <a:avLst/>
              <a:gdLst>
                <a:gd name="connsiteX0" fmla="*/ 214220 w 1673619"/>
                <a:gd name="connsiteY0" fmla="*/ 0 h 1106824"/>
                <a:gd name="connsiteX1" fmla="*/ 81484 w 1673619"/>
                <a:gd name="connsiteY1" fmla="*/ 457200 h 1106824"/>
                <a:gd name="connsiteX2" fmla="*/ 51987 w 1673619"/>
                <a:gd name="connsiteY2" fmla="*/ 966020 h 1106824"/>
                <a:gd name="connsiteX3" fmla="*/ 804155 w 1673619"/>
                <a:gd name="connsiteY3" fmla="*/ 479323 h 1106824"/>
                <a:gd name="connsiteX4" fmla="*/ 1261355 w 1673619"/>
                <a:gd name="connsiteY4" fmla="*/ 1091381 h 1106824"/>
                <a:gd name="connsiteX5" fmla="*/ 1630065 w 1673619"/>
                <a:gd name="connsiteY5" fmla="*/ 921775 h 1106824"/>
                <a:gd name="connsiteX6" fmla="*/ 1652187 w 1673619"/>
                <a:gd name="connsiteY6" fmla="*/ 907026 h 11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619" h="1106824">
                  <a:moveTo>
                    <a:pt x="214220" y="0"/>
                  </a:moveTo>
                  <a:cubicBezTo>
                    <a:pt x="161371" y="148098"/>
                    <a:pt x="108523" y="296197"/>
                    <a:pt x="81484" y="457200"/>
                  </a:cubicBezTo>
                  <a:cubicBezTo>
                    <a:pt x="54445" y="618203"/>
                    <a:pt x="-68458" y="962333"/>
                    <a:pt x="51987" y="966020"/>
                  </a:cubicBezTo>
                  <a:cubicBezTo>
                    <a:pt x="172432" y="969707"/>
                    <a:pt x="602594" y="458430"/>
                    <a:pt x="804155" y="479323"/>
                  </a:cubicBezTo>
                  <a:cubicBezTo>
                    <a:pt x="1005716" y="500216"/>
                    <a:pt x="1123703" y="1017639"/>
                    <a:pt x="1261355" y="1091381"/>
                  </a:cubicBezTo>
                  <a:cubicBezTo>
                    <a:pt x="1399007" y="1165123"/>
                    <a:pt x="1564926" y="952501"/>
                    <a:pt x="1630065" y="921775"/>
                  </a:cubicBezTo>
                  <a:cubicBezTo>
                    <a:pt x="1695204" y="891049"/>
                    <a:pt x="1673695" y="899037"/>
                    <a:pt x="1652187" y="9070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EBC1E6CD-5FEE-4B84-A2FA-A2E3FE913EC0}"/>
                </a:ext>
              </a:extLst>
            </p:cNvPr>
            <p:cNvSpPr/>
            <p:nvPr/>
          </p:nvSpPr>
          <p:spPr>
            <a:xfrm>
              <a:off x="2976022" y="4041058"/>
              <a:ext cx="1372356" cy="35036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a:t>
              </a:r>
            </a:p>
          </p:txBody>
        </p:sp>
        <p:sp>
          <p:nvSpPr>
            <p:cNvPr id="33" name="Freeform: Shape 32">
              <a:extLst>
                <a:ext uri="{FF2B5EF4-FFF2-40B4-BE49-F238E27FC236}">
                  <a16:creationId xmlns:a16="http://schemas.microsoft.com/office/drawing/2014/main" id="{2A4CA8B8-D6B3-4BC0-8672-E0417562AB0C}"/>
                </a:ext>
              </a:extLst>
            </p:cNvPr>
            <p:cNvSpPr/>
            <p:nvPr/>
          </p:nvSpPr>
          <p:spPr>
            <a:xfrm>
              <a:off x="3406812" y="4395019"/>
              <a:ext cx="360985" cy="464575"/>
            </a:xfrm>
            <a:custGeom>
              <a:avLst/>
              <a:gdLst>
                <a:gd name="connsiteX0" fmla="*/ 302407 w 360985"/>
                <a:gd name="connsiteY0" fmla="*/ 464575 h 464575"/>
                <a:gd name="connsiteX1" fmla="*/ 65 w 360985"/>
                <a:gd name="connsiteY1" fmla="*/ 250723 h 464575"/>
                <a:gd name="connsiteX2" fmla="*/ 324530 w 360985"/>
                <a:gd name="connsiteY2" fmla="*/ 191729 h 464575"/>
                <a:gd name="connsiteX3" fmla="*/ 339278 w 360985"/>
                <a:gd name="connsiteY3" fmla="*/ 0 h 464575"/>
              </a:gdLst>
              <a:ahLst/>
              <a:cxnLst>
                <a:cxn ang="0">
                  <a:pos x="connsiteX0" y="connsiteY0"/>
                </a:cxn>
                <a:cxn ang="0">
                  <a:pos x="connsiteX1" y="connsiteY1"/>
                </a:cxn>
                <a:cxn ang="0">
                  <a:pos x="connsiteX2" y="connsiteY2"/>
                </a:cxn>
                <a:cxn ang="0">
                  <a:pos x="connsiteX3" y="connsiteY3"/>
                </a:cxn>
              </a:cxnLst>
              <a:rect l="l" t="t" r="r" b="b"/>
              <a:pathLst>
                <a:path w="360985" h="464575">
                  <a:moveTo>
                    <a:pt x="302407" y="464575"/>
                  </a:moveTo>
                  <a:cubicBezTo>
                    <a:pt x="149392" y="380386"/>
                    <a:pt x="-3622" y="296197"/>
                    <a:pt x="65" y="250723"/>
                  </a:cubicBezTo>
                  <a:cubicBezTo>
                    <a:pt x="3752" y="205249"/>
                    <a:pt x="267994" y="233516"/>
                    <a:pt x="324530" y="191729"/>
                  </a:cubicBezTo>
                  <a:cubicBezTo>
                    <a:pt x="381066" y="149942"/>
                    <a:pt x="360172" y="74971"/>
                    <a:pt x="33927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267B74-C861-4376-9B67-EEF66F49D017}"/>
                </a:ext>
              </a:extLst>
            </p:cNvPr>
            <p:cNvCxnSpPr>
              <a:cxnSpLocks/>
            </p:cNvCxnSpPr>
            <p:nvPr/>
          </p:nvCxnSpPr>
          <p:spPr>
            <a:xfrm>
              <a:off x="3596183" y="3630735"/>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Record">
              <a:extLst>
                <a:ext uri="{FF2B5EF4-FFF2-40B4-BE49-F238E27FC236}">
                  <a16:creationId xmlns:a16="http://schemas.microsoft.com/office/drawing/2014/main" id="{583466BB-882D-4FD9-A1BC-BFE643E66C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62484" y="4627107"/>
              <a:ext cx="914400" cy="914400"/>
            </a:xfrm>
            <a:prstGeom prst="rect">
              <a:avLst/>
            </a:prstGeom>
          </p:spPr>
        </p:pic>
        <p:sp>
          <p:nvSpPr>
            <p:cNvPr id="44" name="Freeform: Shape 43">
              <a:extLst>
                <a:ext uri="{FF2B5EF4-FFF2-40B4-BE49-F238E27FC236}">
                  <a16:creationId xmlns:a16="http://schemas.microsoft.com/office/drawing/2014/main" id="{C23B1A71-F7CD-4D80-8330-101853DEA288}"/>
                </a:ext>
              </a:extLst>
            </p:cNvPr>
            <p:cNvSpPr/>
            <p:nvPr/>
          </p:nvSpPr>
          <p:spPr>
            <a:xfrm>
              <a:off x="1878909" y="4165391"/>
              <a:ext cx="1107482" cy="941630"/>
            </a:xfrm>
            <a:custGeom>
              <a:avLst/>
              <a:gdLst>
                <a:gd name="connsiteX0" fmla="*/ 27712 w 1107482"/>
                <a:gd name="connsiteY0" fmla="*/ 941630 h 941630"/>
                <a:gd name="connsiteX1" fmla="*/ 47168 w 1107482"/>
                <a:gd name="connsiteY1" fmla="*/ 270422 h 941630"/>
                <a:gd name="connsiteX2" fmla="*/ 465457 w 1107482"/>
                <a:gd name="connsiteY2" fmla="*/ 17503 h 941630"/>
                <a:gd name="connsiteX3" fmla="*/ 776742 w 1107482"/>
                <a:gd name="connsiteY3" fmla="*/ 571979 h 941630"/>
                <a:gd name="connsiteX4" fmla="*/ 951840 w 1107482"/>
                <a:gd name="connsiteY4" fmla="*/ 56413 h 941630"/>
                <a:gd name="connsiteX5" fmla="*/ 1107482 w 1107482"/>
                <a:gd name="connsiteY5" fmla="*/ 36958 h 94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82" h="941630">
                  <a:moveTo>
                    <a:pt x="27712" y="941630"/>
                  </a:moveTo>
                  <a:cubicBezTo>
                    <a:pt x="961" y="683036"/>
                    <a:pt x="-25790" y="424443"/>
                    <a:pt x="47168" y="270422"/>
                  </a:cubicBezTo>
                  <a:cubicBezTo>
                    <a:pt x="120126" y="116401"/>
                    <a:pt x="343861" y="-32757"/>
                    <a:pt x="465457" y="17503"/>
                  </a:cubicBezTo>
                  <a:cubicBezTo>
                    <a:pt x="587053" y="67762"/>
                    <a:pt x="695678" y="565494"/>
                    <a:pt x="776742" y="571979"/>
                  </a:cubicBezTo>
                  <a:cubicBezTo>
                    <a:pt x="857806" y="578464"/>
                    <a:pt x="896717" y="145583"/>
                    <a:pt x="951840" y="56413"/>
                  </a:cubicBezTo>
                  <a:cubicBezTo>
                    <a:pt x="1006963" y="-32757"/>
                    <a:pt x="1057222" y="2100"/>
                    <a:pt x="1107482" y="369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B1D305-04D9-4275-A689-8C12908592FC}"/>
                </a:ext>
              </a:extLst>
            </p:cNvPr>
            <p:cNvSpPr txBox="1"/>
            <p:nvPr/>
          </p:nvSpPr>
          <p:spPr>
            <a:xfrm>
              <a:off x="1313096" y="5395588"/>
              <a:ext cx="1163524" cy="369332"/>
            </a:xfrm>
            <a:prstGeom prst="rect">
              <a:avLst/>
            </a:prstGeom>
            <a:noFill/>
          </p:spPr>
          <p:txBody>
            <a:bodyPr wrap="none" rtlCol="0">
              <a:spAutoFit/>
            </a:bodyPr>
            <a:lstStyle/>
            <a:p>
              <a:r>
                <a:rPr lang="en-US" dirty="0"/>
                <a:t>Hard drive</a:t>
              </a:r>
            </a:p>
          </p:txBody>
        </p:sp>
      </p:grpSp>
    </p:spTree>
    <p:extLst>
      <p:ext uri="{BB962C8B-B14F-4D97-AF65-F5344CB8AC3E}">
        <p14:creationId xmlns:p14="http://schemas.microsoft.com/office/powerpoint/2010/main" val="87323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FCB6A9-FB90-4D97-AF9F-D02AB9990709}"/>
              </a:ext>
            </a:extLst>
          </p:cNvPr>
          <p:cNvGrpSpPr/>
          <p:nvPr/>
        </p:nvGrpSpPr>
        <p:grpSpPr>
          <a:xfrm>
            <a:off x="3472776" y="865762"/>
            <a:ext cx="4853100" cy="4046068"/>
            <a:chOff x="3472776" y="865762"/>
            <a:chExt cx="4853100" cy="4046068"/>
          </a:xfrm>
        </p:grpSpPr>
        <p:sp>
          <p:nvSpPr>
            <p:cNvPr id="3" name="TextBox 2">
              <a:extLst>
                <a:ext uri="{FF2B5EF4-FFF2-40B4-BE49-F238E27FC236}">
                  <a16:creationId xmlns:a16="http://schemas.microsoft.com/office/drawing/2014/main" id="{249B4C01-9AA5-4526-8720-7588250A399C}"/>
                </a:ext>
              </a:extLst>
            </p:cNvPr>
            <p:cNvSpPr txBox="1"/>
            <p:nvPr/>
          </p:nvSpPr>
          <p:spPr>
            <a:xfrm>
              <a:off x="3472776" y="865762"/>
              <a:ext cx="3191899" cy="954107"/>
            </a:xfrm>
            <a:prstGeom prst="rect">
              <a:avLst/>
            </a:prstGeom>
            <a:noFill/>
            <a:ln>
              <a:solidFill>
                <a:schemeClr val="tx1"/>
              </a:solidFill>
            </a:ln>
          </p:spPr>
          <p:txBody>
            <a:bodyPr wrap="none" rtlCol="0">
              <a:spAutoFit/>
            </a:bodyPr>
            <a:lstStyle/>
            <a:p>
              <a:r>
                <a:rPr lang="en-US" sz="1400" dirty="0">
                  <a:latin typeface="Lucida Console" panose="020B0609040504020204" pitchFamily="49" charset="0"/>
                </a:rPr>
                <a:t>#include &lt;</a:t>
              </a:r>
              <a:r>
                <a:rPr lang="en-US" sz="1400" dirty="0" err="1">
                  <a:latin typeface="Lucida Console" panose="020B0609040504020204" pitchFamily="49" charset="0"/>
                </a:rPr>
                <a:t>stdio.h</a:t>
              </a:r>
              <a:r>
                <a:rPr lang="en-US" sz="1400" dirty="0">
                  <a:latin typeface="Lucida Console" panose="020B0609040504020204" pitchFamily="49" charset="0"/>
                </a:rPr>
                <a:t>&gt;</a:t>
              </a:r>
            </a:p>
            <a:p>
              <a:r>
                <a:rPr lang="en-US" sz="1400" dirty="0" err="1">
                  <a:latin typeface="Lucida Console" panose="020B0609040504020204" pitchFamily="49" charset="0"/>
                </a:rPr>
                <a:t>int</a:t>
              </a:r>
              <a:r>
                <a:rPr lang="en-US" sz="1400" dirty="0">
                  <a:latin typeface="Lucida Console" panose="020B0609040504020204" pitchFamily="49" charset="0"/>
                </a:rPr>
                <a:t> main() {</a:t>
              </a:r>
            </a:p>
            <a:p>
              <a:r>
                <a:rPr lang="en-US" sz="1400" dirty="0">
                  <a:latin typeface="Lucida Console" panose="020B0609040504020204" pitchFamily="49" charset="0"/>
                </a:rPr>
                <a:t>    </a:t>
              </a:r>
              <a:r>
                <a:rPr lang="en-US" sz="1400" dirty="0" err="1">
                  <a:latin typeface="Lucida Console" panose="020B0609040504020204" pitchFamily="49" charset="0"/>
                </a:rPr>
                <a:t>printf</a:t>
              </a:r>
              <a:r>
                <a:rPr lang="en-US" sz="1400" dirty="0">
                  <a:latin typeface="Lucida Console" panose="020B0609040504020204" pitchFamily="49" charset="0"/>
                </a:rPr>
                <a:t>(“Hello World\n”);</a:t>
              </a:r>
            </a:p>
            <a:p>
              <a:r>
                <a:rPr lang="en-US" sz="1400" dirty="0">
                  <a:latin typeface="Lucida Console" panose="020B0609040504020204" pitchFamily="49" charset="0"/>
                </a:rPr>
                <a:t>}</a:t>
              </a: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819869"/>
              <a:ext cx="1" cy="69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2"/>
            </p:cNvCxnSpPr>
            <p:nvPr/>
          </p:nvCxnSpPr>
          <p:spPr>
            <a:xfrm>
              <a:off x="5068725" y="3433864"/>
              <a:ext cx="1" cy="739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10C26C-6E23-475D-8B95-9E7D25BA8340}"/>
                </a:ext>
              </a:extLst>
            </p:cNvPr>
            <p:cNvSpPr txBox="1"/>
            <p:nvPr/>
          </p:nvSpPr>
          <p:spPr>
            <a:xfrm>
              <a:off x="4085617" y="4173166"/>
              <a:ext cx="2149813" cy="738664"/>
            </a:xfrm>
            <a:prstGeom prst="rect">
              <a:avLst/>
            </a:prstGeom>
            <a:noFill/>
            <a:ln>
              <a:solidFill>
                <a:schemeClr val="tx1"/>
              </a:solidFill>
            </a:ln>
          </p:spPr>
          <p:txBody>
            <a:bodyPr wrap="square" rtlCol="0">
              <a:spAutoFit/>
            </a:bodyPr>
            <a:lstStyle/>
            <a:p>
              <a:r>
                <a:rPr lang="en-US" sz="1400" dirty="0">
                  <a:latin typeface="Lucida Console" panose="020B0609040504020204" pitchFamily="49" charset="0"/>
                </a:rPr>
                <a:t>001000111110001010101000000001010111010000001110110010</a:t>
              </a:r>
            </a:p>
          </p:txBody>
        </p:sp>
        <p:sp>
          <p:nvSpPr>
            <p:cNvPr id="11" name="TextBox 10">
              <a:extLst>
                <a:ext uri="{FF2B5EF4-FFF2-40B4-BE49-F238E27FC236}">
                  <a16:creationId xmlns:a16="http://schemas.microsoft.com/office/drawing/2014/main" id="{49E28B59-88F2-42BD-9620-C8C2815D52DE}"/>
                </a:ext>
              </a:extLst>
            </p:cNvPr>
            <p:cNvSpPr txBox="1"/>
            <p:nvPr/>
          </p:nvSpPr>
          <p:spPr>
            <a:xfrm>
              <a:off x="6990639" y="1158149"/>
              <a:ext cx="1160446" cy="369332"/>
            </a:xfrm>
            <a:prstGeom prst="rect">
              <a:avLst/>
            </a:prstGeom>
            <a:noFill/>
          </p:spPr>
          <p:txBody>
            <a:bodyPr wrap="none" rtlCol="0">
              <a:spAutoFit/>
            </a:bodyPr>
            <a:lstStyle/>
            <a:p>
              <a:r>
                <a:rPr lang="en-US" dirty="0"/>
                <a:t>C program</a:t>
              </a:r>
            </a:p>
          </p:txBody>
        </p:sp>
        <p:sp>
          <p:nvSpPr>
            <p:cNvPr id="13" name="TextBox 12">
              <a:extLst>
                <a:ext uri="{FF2B5EF4-FFF2-40B4-BE49-F238E27FC236}">
                  <a16:creationId xmlns:a16="http://schemas.microsoft.com/office/drawing/2014/main" id="{D61D91CD-B270-4FFB-B83F-46961302997F}"/>
                </a:ext>
              </a:extLst>
            </p:cNvPr>
            <p:cNvSpPr txBox="1"/>
            <p:nvPr/>
          </p:nvSpPr>
          <p:spPr>
            <a:xfrm>
              <a:off x="6815847" y="4357832"/>
              <a:ext cx="1510029" cy="369332"/>
            </a:xfrm>
            <a:prstGeom prst="rect">
              <a:avLst/>
            </a:prstGeom>
            <a:noFill/>
          </p:spPr>
          <p:txBody>
            <a:bodyPr wrap="none" rtlCol="0">
              <a:spAutoFit/>
            </a:bodyPr>
            <a:lstStyle/>
            <a:p>
              <a:r>
                <a:rPr lang="en-US" dirty="0"/>
                <a:t>Machine code</a:t>
              </a:r>
            </a:p>
          </p:txBody>
        </p:sp>
      </p:grpSp>
    </p:spTree>
    <p:extLst>
      <p:ext uri="{BB962C8B-B14F-4D97-AF65-F5344CB8AC3E}">
        <p14:creationId xmlns:p14="http://schemas.microsoft.com/office/powerpoint/2010/main" val="97835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B4C01-9AA5-4526-8720-7588250A399C}"/>
              </a:ext>
            </a:extLst>
          </p:cNvPr>
          <p:cNvSpPr txBox="1"/>
          <p:nvPr/>
        </p:nvSpPr>
        <p:spPr>
          <a:xfrm>
            <a:off x="3902740" y="1600599"/>
            <a:ext cx="2332690" cy="307777"/>
          </a:xfrm>
          <a:prstGeom prst="rect">
            <a:avLst/>
          </a:prstGeom>
          <a:noFill/>
          <a:ln>
            <a:solidFill>
              <a:schemeClr val="tx1"/>
            </a:solidFill>
          </a:ln>
        </p:spPr>
        <p:txBody>
          <a:bodyPr wrap="none" rtlCol="0">
            <a:spAutoFit/>
          </a:bodyPr>
          <a:lstStyle/>
          <a:p>
            <a:pPr lv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print</a:t>
            </a:r>
            <a:r>
              <a:rPr lang="en-US" altLang="en-US" sz="14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"Hello World"</a:t>
            </a:r>
            <a:r>
              <a:rPr lang="en-US" altLang="en-US" sz="1400" b="1" dirty="0">
                <a:solidFill>
                  <a:srgbClr val="000000"/>
                </a:solidFill>
                <a:latin typeface="Courier New" panose="02070309020205020404" pitchFamily="49" charset="0"/>
                <a:cs typeface="Courier New" panose="02070309020205020404" pitchFamily="49" charset="0"/>
              </a:rPr>
              <a:t>)</a:t>
            </a:r>
            <a:endParaRPr lang="en-US" altLang="en-US" sz="2000" b="1" dirty="0">
              <a:latin typeface="Arial" panose="020B0604020202020204" pitchFamily="34" charset="0"/>
            </a:endParaRP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Interpreter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908376"/>
            <a:ext cx="360" cy="611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3"/>
          </p:cNvCxnSpPr>
          <p:nvPr/>
        </p:nvCxnSpPr>
        <p:spPr>
          <a:xfrm>
            <a:off x="5924759" y="2976664"/>
            <a:ext cx="7587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28B59-88F2-42BD-9620-C8C2815D52DE}"/>
              </a:ext>
            </a:extLst>
          </p:cNvPr>
          <p:cNvSpPr txBox="1"/>
          <p:nvPr/>
        </p:nvSpPr>
        <p:spPr>
          <a:xfrm>
            <a:off x="2194685" y="1569821"/>
            <a:ext cx="1704762" cy="369332"/>
          </a:xfrm>
          <a:prstGeom prst="rect">
            <a:avLst/>
          </a:prstGeom>
          <a:noFill/>
        </p:spPr>
        <p:txBody>
          <a:bodyPr wrap="none" rtlCol="0">
            <a:spAutoFit/>
          </a:bodyPr>
          <a:lstStyle/>
          <a:p>
            <a:r>
              <a:rPr lang="en-US" dirty="0"/>
              <a:t>Python program</a:t>
            </a:r>
          </a:p>
        </p:txBody>
      </p:sp>
      <p:pic>
        <p:nvPicPr>
          <p:cNvPr id="7" name="Graphic 6" descr="Monitor">
            <a:extLst>
              <a:ext uri="{FF2B5EF4-FFF2-40B4-BE49-F238E27FC236}">
                <a16:creationId xmlns:a16="http://schemas.microsoft.com/office/drawing/2014/main" id="{DA171F21-2AED-4108-8BB8-0788B45E5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3515" y="973072"/>
            <a:ext cx="4007183" cy="4007183"/>
          </a:xfrm>
          <a:prstGeom prst="rect">
            <a:avLst/>
          </a:prstGeom>
        </p:spPr>
      </p:pic>
    </p:spTree>
    <p:extLst>
      <p:ext uri="{BB962C8B-B14F-4D97-AF65-F5344CB8AC3E}">
        <p14:creationId xmlns:p14="http://schemas.microsoft.com/office/powerpoint/2010/main" val="365763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7879-2A45-4D6F-985C-08E886093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452" y="1551709"/>
            <a:ext cx="2079583" cy="4192440"/>
          </a:xfrm>
          <a:prstGeom prst="rect">
            <a:avLst/>
          </a:prstGeom>
        </p:spPr>
      </p:pic>
    </p:spTree>
    <p:extLst>
      <p:ext uri="{BB962C8B-B14F-4D97-AF65-F5344CB8AC3E}">
        <p14:creationId xmlns:p14="http://schemas.microsoft.com/office/powerpoint/2010/main" val="250558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f2c(f)</a:t>
            </a:r>
          </a:p>
        </p:txBody>
      </p:sp>
      <p:cxnSp>
        <p:nvCxnSpPr>
          <p:cNvPr id="6" name="Straight Arrow Connector 5"/>
          <p:cNvCxnSpPr>
            <a:cxnSpLocks/>
            <a:endCxn id="4" idx="1"/>
          </p:cNvCxnSpPr>
          <p:nvPr/>
        </p:nvCxnSpPr>
        <p:spPr>
          <a:xfrm>
            <a:off x="3569918"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a:t>
            </a:r>
            <a:r>
              <a:rPr lang="en-US" dirty="0" err="1"/>
              <a:t>x,y</a:t>
            </a:r>
            <a:r>
              <a:rPr lang="en-US" dirty="0"/>
              <a:t>)</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a:t>
            </a:r>
            <a:r>
              <a:rPr lang="en-US" dirty="0" err="1"/>
              <a:t>x,y</a:t>
            </a:r>
            <a:r>
              <a:rPr lang="en-US" dirty="0"/>
              <a:t>)</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26943</TotalTime>
  <Words>457</Words>
  <Application>Microsoft Office PowerPoint</Application>
  <PresentationFormat>Widescreen</PresentationFormat>
  <Paragraphs>133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Consolas</vt:lpstr>
      <vt:lpstr>Courier New</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105</cp:revision>
  <dcterms:created xsi:type="dcterms:W3CDTF">2017-05-27T01:57:32Z</dcterms:created>
  <dcterms:modified xsi:type="dcterms:W3CDTF">2017-08-17T02:23:04Z</dcterms:modified>
</cp:coreProperties>
</file>