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d Harcourt" initials="EH" lastIdx="1" clrIdx="0">
    <p:extLst>
      <p:ext uri="{19B8F6BF-5375-455C-9EA6-DF929625EA0E}">
        <p15:presenceInfo xmlns:p15="http://schemas.microsoft.com/office/powerpoint/2012/main" userId="S-1-5-21-484763869-412668190-725345543-650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6" autoAdjust="0"/>
    <p:restoredTop sz="94660"/>
  </p:normalViewPr>
  <p:slideViewPr>
    <p:cSldViewPr snapToGrid="0">
      <p:cViewPr varScale="1">
        <p:scale>
          <a:sx n="69" d="100"/>
          <a:sy n="69" d="100"/>
        </p:scale>
        <p:origin x="52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6AD928-664A-442C-B312-AFB4F7171F46}" type="datetimeFigureOut">
              <a:rPr lang="en-US" smtClean="0"/>
              <a:t>5/31/2018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F7FFFB-4D30-484F-8FF9-CB1B6B7CE2C8}" type="slidenum">
              <a:rPr lang="en-US" smtClean="0"/>
              <a:t>‹#›</a:t>
            </a:fld>
            <a:endParaRPr lang="en-US"/>
          </a:p>
        </p:txBody>
      </p:sp>
    </p:spTree>
    <p:extLst>
      <p:ext uri="{BB962C8B-B14F-4D97-AF65-F5344CB8AC3E}">
        <p14:creationId xmlns:p14="http://schemas.microsoft.com/office/powerpoint/2010/main" val="2157865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56FFBE8-0159-4FDA-8D70-04C5D85E84A4}" type="datetimeFigureOut">
              <a:rPr lang="en-US" smtClean="0"/>
              <a:t>5/31/2018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FEF366-E7D9-485C-992D-1F717F9678EF}" type="slidenum">
              <a:rPr lang="en-US" smtClean="0"/>
              <a:t>‹#›</a:t>
            </a:fld>
            <a:endParaRPr lang="en-US"/>
          </a:p>
        </p:txBody>
      </p:sp>
    </p:spTree>
    <p:extLst>
      <p:ext uri="{BB962C8B-B14F-4D97-AF65-F5344CB8AC3E}">
        <p14:creationId xmlns:p14="http://schemas.microsoft.com/office/powerpoint/2010/main" val="921884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6FFBE8-0159-4FDA-8D70-04C5D85E84A4}" type="datetimeFigureOut">
              <a:rPr lang="en-US" smtClean="0"/>
              <a:t>5/31/2018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FEF366-E7D9-485C-992D-1F717F9678EF}" type="slidenum">
              <a:rPr lang="en-US" smtClean="0"/>
              <a:t>‹#›</a:t>
            </a:fld>
            <a:endParaRPr lang="en-US"/>
          </a:p>
        </p:txBody>
      </p:sp>
    </p:spTree>
    <p:extLst>
      <p:ext uri="{BB962C8B-B14F-4D97-AF65-F5344CB8AC3E}">
        <p14:creationId xmlns:p14="http://schemas.microsoft.com/office/powerpoint/2010/main" val="3034418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6FFBE8-0159-4FDA-8D70-04C5D85E84A4}" type="datetimeFigureOut">
              <a:rPr lang="en-US" smtClean="0"/>
              <a:t>5/31/2018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FEF366-E7D9-485C-992D-1F717F9678EF}" type="slidenum">
              <a:rPr lang="en-US" smtClean="0"/>
              <a:t>‹#›</a:t>
            </a:fld>
            <a:endParaRPr lang="en-US"/>
          </a:p>
        </p:txBody>
      </p:sp>
    </p:spTree>
    <p:extLst>
      <p:ext uri="{BB962C8B-B14F-4D97-AF65-F5344CB8AC3E}">
        <p14:creationId xmlns:p14="http://schemas.microsoft.com/office/powerpoint/2010/main" val="2211917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6FFBE8-0159-4FDA-8D70-04C5D85E84A4}" type="datetimeFigureOut">
              <a:rPr lang="en-US" smtClean="0"/>
              <a:t>5/31/2018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FEF366-E7D9-485C-992D-1F717F9678EF}" type="slidenum">
              <a:rPr lang="en-US" smtClean="0"/>
              <a:t>‹#›</a:t>
            </a:fld>
            <a:endParaRPr lang="en-US"/>
          </a:p>
        </p:txBody>
      </p:sp>
    </p:spTree>
    <p:extLst>
      <p:ext uri="{BB962C8B-B14F-4D97-AF65-F5344CB8AC3E}">
        <p14:creationId xmlns:p14="http://schemas.microsoft.com/office/powerpoint/2010/main" val="4747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56FFBE8-0159-4FDA-8D70-04C5D85E84A4}" type="datetimeFigureOut">
              <a:rPr lang="en-US" smtClean="0"/>
              <a:t>5/31/2018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FEF366-E7D9-485C-992D-1F717F9678EF}" type="slidenum">
              <a:rPr lang="en-US" smtClean="0"/>
              <a:t>‹#›</a:t>
            </a:fld>
            <a:endParaRPr lang="en-US"/>
          </a:p>
        </p:txBody>
      </p:sp>
    </p:spTree>
    <p:extLst>
      <p:ext uri="{BB962C8B-B14F-4D97-AF65-F5344CB8AC3E}">
        <p14:creationId xmlns:p14="http://schemas.microsoft.com/office/powerpoint/2010/main" val="1962340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56FFBE8-0159-4FDA-8D70-04C5D85E84A4}" type="datetimeFigureOut">
              <a:rPr lang="en-US" smtClean="0"/>
              <a:t>5/31/2018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FEF366-E7D9-485C-992D-1F717F9678EF}" type="slidenum">
              <a:rPr lang="en-US" smtClean="0"/>
              <a:t>‹#›</a:t>
            </a:fld>
            <a:endParaRPr lang="en-US"/>
          </a:p>
        </p:txBody>
      </p:sp>
    </p:spTree>
    <p:extLst>
      <p:ext uri="{BB962C8B-B14F-4D97-AF65-F5344CB8AC3E}">
        <p14:creationId xmlns:p14="http://schemas.microsoft.com/office/powerpoint/2010/main" val="1877861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56FFBE8-0159-4FDA-8D70-04C5D85E84A4}" type="datetimeFigureOut">
              <a:rPr lang="en-US" smtClean="0"/>
              <a:t>5/31/2018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FEF366-E7D9-485C-992D-1F717F9678EF}" type="slidenum">
              <a:rPr lang="en-US" smtClean="0"/>
              <a:t>‹#›</a:t>
            </a:fld>
            <a:endParaRPr lang="en-US"/>
          </a:p>
        </p:txBody>
      </p:sp>
    </p:spTree>
    <p:extLst>
      <p:ext uri="{BB962C8B-B14F-4D97-AF65-F5344CB8AC3E}">
        <p14:creationId xmlns:p14="http://schemas.microsoft.com/office/powerpoint/2010/main" val="1557776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56FFBE8-0159-4FDA-8D70-04C5D85E84A4}" type="datetimeFigureOut">
              <a:rPr lang="en-US" smtClean="0"/>
              <a:t>5/31/2018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FEF366-E7D9-485C-992D-1F717F9678EF}" type="slidenum">
              <a:rPr lang="en-US" smtClean="0"/>
              <a:t>‹#›</a:t>
            </a:fld>
            <a:endParaRPr lang="en-US"/>
          </a:p>
        </p:txBody>
      </p:sp>
    </p:spTree>
    <p:extLst>
      <p:ext uri="{BB962C8B-B14F-4D97-AF65-F5344CB8AC3E}">
        <p14:creationId xmlns:p14="http://schemas.microsoft.com/office/powerpoint/2010/main" val="2213034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6FFBE8-0159-4FDA-8D70-04C5D85E84A4}" type="datetimeFigureOut">
              <a:rPr lang="en-US" smtClean="0"/>
              <a:t>5/31/2018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FEF366-E7D9-485C-992D-1F717F9678EF}" type="slidenum">
              <a:rPr lang="en-US" smtClean="0"/>
              <a:t>‹#›</a:t>
            </a:fld>
            <a:endParaRPr lang="en-US"/>
          </a:p>
        </p:txBody>
      </p:sp>
    </p:spTree>
    <p:extLst>
      <p:ext uri="{BB962C8B-B14F-4D97-AF65-F5344CB8AC3E}">
        <p14:creationId xmlns:p14="http://schemas.microsoft.com/office/powerpoint/2010/main" val="4209643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56FFBE8-0159-4FDA-8D70-04C5D85E84A4}" type="datetimeFigureOut">
              <a:rPr lang="en-US" smtClean="0"/>
              <a:t>5/31/2018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FEF366-E7D9-485C-992D-1F717F9678EF}" type="slidenum">
              <a:rPr lang="en-US" smtClean="0"/>
              <a:t>‹#›</a:t>
            </a:fld>
            <a:endParaRPr lang="en-US"/>
          </a:p>
        </p:txBody>
      </p:sp>
    </p:spTree>
    <p:extLst>
      <p:ext uri="{BB962C8B-B14F-4D97-AF65-F5344CB8AC3E}">
        <p14:creationId xmlns:p14="http://schemas.microsoft.com/office/powerpoint/2010/main" val="304092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56FFBE8-0159-4FDA-8D70-04C5D85E84A4}" type="datetimeFigureOut">
              <a:rPr lang="en-US" smtClean="0"/>
              <a:t>5/31/2018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FEF366-E7D9-485C-992D-1F717F9678EF}" type="slidenum">
              <a:rPr lang="en-US" smtClean="0"/>
              <a:t>‹#›</a:t>
            </a:fld>
            <a:endParaRPr lang="en-US"/>
          </a:p>
        </p:txBody>
      </p:sp>
    </p:spTree>
    <p:extLst>
      <p:ext uri="{BB962C8B-B14F-4D97-AF65-F5344CB8AC3E}">
        <p14:creationId xmlns:p14="http://schemas.microsoft.com/office/powerpoint/2010/main" val="287709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6FFBE8-0159-4FDA-8D70-04C5D85E84A4}" type="datetimeFigureOut">
              <a:rPr lang="en-US" smtClean="0"/>
              <a:t>5/31/2018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FEF366-E7D9-485C-992D-1F717F9678EF}" type="slidenum">
              <a:rPr lang="en-US" smtClean="0"/>
              <a:t>‹#›</a:t>
            </a:fld>
            <a:endParaRPr lang="en-US"/>
          </a:p>
        </p:txBody>
      </p:sp>
    </p:spTree>
    <p:extLst>
      <p:ext uri="{BB962C8B-B14F-4D97-AF65-F5344CB8AC3E}">
        <p14:creationId xmlns:p14="http://schemas.microsoft.com/office/powerpoint/2010/main" val="41102928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1.svg"/><Relationship Id="rId7" Type="http://schemas.openxmlformats.org/officeDocument/2006/relationships/image" Target="../media/image25.sv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23.svg"/><Relationship Id="rId4" Type="http://schemas.openxmlformats.org/officeDocument/2006/relationships/image" Target="../media/image18.png"/><Relationship Id="rId9" Type="http://schemas.openxmlformats.org/officeDocument/2006/relationships/image" Target="../media/image27.sv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svg"/><Relationship Id="rId7"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svg"/><Relationship Id="rId10"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8500" y="1524000"/>
            <a:ext cx="5715000" cy="3810000"/>
          </a:xfrm>
          <a:prstGeom prst="rect">
            <a:avLst/>
          </a:prstGeom>
        </p:spPr>
      </p:pic>
      <p:sp>
        <p:nvSpPr>
          <p:cNvPr id="6" name="Left Brace 5"/>
          <p:cNvSpPr/>
          <p:nvPr/>
        </p:nvSpPr>
        <p:spPr>
          <a:xfrm rot="5400000">
            <a:off x="5917262" y="1652153"/>
            <a:ext cx="340774" cy="187890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Left Brace 6"/>
          <p:cNvSpPr/>
          <p:nvPr/>
        </p:nvSpPr>
        <p:spPr>
          <a:xfrm rot="5400000">
            <a:off x="5992658" y="-1489029"/>
            <a:ext cx="206683" cy="5715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5839136" y="953434"/>
            <a:ext cx="542136" cy="276999"/>
          </a:xfrm>
          <a:prstGeom prst="rect">
            <a:avLst/>
          </a:prstGeom>
          <a:noFill/>
        </p:spPr>
        <p:txBody>
          <a:bodyPr wrap="none" rtlCol="0">
            <a:spAutoFit/>
          </a:bodyPr>
          <a:lstStyle/>
          <a:p>
            <a:r>
              <a:rPr lang="en-US" sz="1200" dirty="0"/>
              <a:t>width</a:t>
            </a:r>
          </a:p>
        </p:txBody>
      </p:sp>
      <p:sp>
        <p:nvSpPr>
          <p:cNvPr id="9" name="TextBox 8"/>
          <p:cNvSpPr txBox="1"/>
          <p:nvPr/>
        </p:nvSpPr>
        <p:spPr>
          <a:xfrm>
            <a:off x="5734361" y="2098391"/>
            <a:ext cx="1374094" cy="276999"/>
          </a:xfrm>
          <a:prstGeom prst="rect">
            <a:avLst/>
          </a:prstGeom>
          <a:noFill/>
        </p:spPr>
        <p:txBody>
          <a:bodyPr wrap="none" rtlCol="0">
            <a:spAutoFit/>
          </a:bodyPr>
          <a:lstStyle/>
          <a:p>
            <a:r>
              <a:rPr lang="en-US" sz="1200" dirty="0" err="1"/>
              <a:t>r_width</a:t>
            </a:r>
            <a:r>
              <a:rPr lang="en-US" sz="1200" dirty="0"/>
              <a:t> = width//3</a:t>
            </a:r>
          </a:p>
        </p:txBody>
      </p:sp>
      <p:sp>
        <p:nvSpPr>
          <p:cNvPr id="11" name="Right Brace 10"/>
          <p:cNvSpPr/>
          <p:nvPr/>
        </p:nvSpPr>
        <p:spPr>
          <a:xfrm>
            <a:off x="7045891" y="2818356"/>
            <a:ext cx="424758" cy="124634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rot="5400000">
            <a:off x="6876338" y="3303026"/>
            <a:ext cx="1518749" cy="276999"/>
          </a:xfrm>
          <a:prstGeom prst="rect">
            <a:avLst/>
          </a:prstGeom>
          <a:noFill/>
        </p:spPr>
        <p:txBody>
          <a:bodyPr wrap="none" rtlCol="0">
            <a:spAutoFit/>
          </a:bodyPr>
          <a:lstStyle/>
          <a:p>
            <a:r>
              <a:rPr lang="en-US" sz="1200" dirty="0" err="1"/>
              <a:t>r_height</a:t>
            </a:r>
            <a:r>
              <a:rPr lang="en-US" sz="1200" dirty="0"/>
              <a:t> = height // 3</a:t>
            </a:r>
          </a:p>
        </p:txBody>
      </p:sp>
      <p:cxnSp>
        <p:nvCxnSpPr>
          <p:cNvPr id="14" name="Straight Arrow Connector 13"/>
          <p:cNvCxnSpPr/>
          <p:nvPr/>
        </p:nvCxnSpPr>
        <p:spPr>
          <a:xfrm flipH="1" flipV="1">
            <a:off x="3238499" y="1521912"/>
            <a:ext cx="243737" cy="271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360367" y="1729059"/>
            <a:ext cx="473206" cy="276999"/>
          </a:xfrm>
          <a:prstGeom prst="rect">
            <a:avLst/>
          </a:prstGeom>
          <a:noFill/>
        </p:spPr>
        <p:txBody>
          <a:bodyPr wrap="none" rtlCol="0">
            <a:spAutoFit/>
          </a:bodyPr>
          <a:lstStyle/>
          <a:p>
            <a:r>
              <a:rPr lang="en-US" sz="1200" dirty="0"/>
              <a:t>(0,0)</a:t>
            </a:r>
          </a:p>
        </p:txBody>
      </p:sp>
      <p:sp>
        <p:nvSpPr>
          <p:cNvPr id="33" name="Right Brace 32"/>
          <p:cNvSpPr/>
          <p:nvPr/>
        </p:nvSpPr>
        <p:spPr>
          <a:xfrm>
            <a:off x="8953500" y="1521912"/>
            <a:ext cx="431359" cy="381208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TextBox 33"/>
          <p:cNvSpPr txBox="1"/>
          <p:nvPr/>
        </p:nvSpPr>
        <p:spPr>
          <a:xfrm rot="5400000">
            <a:off x="9264718" y="3272731"/>
            <a:ext cx="579198" cy="276999"/>
          </a:xfrm>
          <a:prstGeom prst="rect">
            <a:avLst/>
          </a:prstGeom>
          <a:noFill/>
        </p:spPr>
        <p:txBody>
          <a:bodyPr wrap="none" rtlCol="0">
            <a:spAutoFit/>
          </a:bodyPr>
          <a:lstStyle/>
          <a:p>
            <a:r>
              <a:rPr lang="en-US" sz="1200" dirty="0"/>
              <a:t>height</a:t>
            </a:r>
          </a:p>
        </p:txBody>
      </p:sp>
      <p:cxnSp>
        <p:nvCxnSpPr>
          <p:cNvPr id="36" name="Straight Connector 35"/>
          <p:cNvCxnSpPr>
            <a:stCxn id="5" idx="0"/>
            <a:endCxn id="5" idx="2"/>
          </p:cNvCxnSpPr>
          <p:nvPr/>
        </p:nvCxnSpPr>
        <p:spPr>
          <a:xfrm>
            <a:off x="6096000" y="1524000"/>
            <a:ext cx="0" cy="381000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8" name="Straight Connector 37"/>
          <p:cNvCxnSpPr>
            <a:stCxn id="5" idx="1"/>
            <a:endCxn id="5" idx="3"/>
          </p:cNvCxnSpPr>
          <p:nvPr/>
        </p:nvCxnSpPr>
        <p:spPr>
          <a:xfrm>
            <a:off x="3238500" y="3429000"/>
            <a:ext cx="5715000"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9" name="TextBox 38"/>
          <p:cNvSpPr txBox="1"/>
          <p:nvPr/>
        </p:nvSpPr>
        <p:spPr>
          <a:xfrm>
            <a:off x="3207069" y="2165579"/>
            <a:ext cx="1727139" cy="461665"/>
          </a:xfrm>
          <a:prstGeom prst="rect">
            <a:avLst/>
          </a:prstGeom>
          <a:noFill/>
        </p:spPr>
        <p:txBody>
          <a:bodyPr wrap="none" rtlCol="0">
            <a:spAutoFit/>
          </a:bodyPr>
          <a:lstStyle/>
          <a:p>
            <a:r>
              <a:rPr lang="en-US" sz="1200" dirty="0"/>
              <a:t>(width//2 – </a:t>
            </a:r>
            <a:r>
              <a:rPr lang="en-US" sz="1200" dirty="0" err="1"/>
              <a:t>r_width</a:t>
            </a:r>
            <a:r>
              <a:rPr lang="en-US" sz="1200" dirty="0"/>
              <a:t>//2,</a:t>
            </a:r>
          </a:p>
          <a:p>
            <a:r>
              <a:rPr lang="en-US" sz="1200" dirty="0"/>
              <a:t>height//2 – </a:t>
            </a:r>
            <a:r>
              <a:rPr lang="en-US" sz="1200" dirty="0" err="1"/>
              <a:t>r_height</a:t>
            </a:r>
            <a:r>
              <a:rPr lang="en-US" sz="1200" dirty="0"/>
              <a:t>//2) </a:t>
            </a:r>
          </a:p>
        </p:txBody>
      </p:sp>
      <p:sp>
        <p:nvSpPr>
          <p:cNvPr id="44" name="Freeform: Shape 43"/>
          <p:cNvSpPr/>
          <p:nvPr/>
        </p:nvSpPr>
        <p:spPr>
          <a:xfrm>
            <a:off x="3943978" y="2577402"/>
            <a:ext cx="1180681" cy="413228"/>
          </a:xfrm>
          <a:custGeom>
            <a:avLst/>
            <a:gdLst>
              <a:gd name="connsiteX0" fmla="*/ 0 w 1180681"/>
              <a:gd name="connsiteY0" fmla="*/ 0 h 413228"/>
              <a:gd name="connsiteX1" fmla="*/ 371789 w 1180681"/>
              <a:gd name="connsiteY1" fmla="*/ 411983 h 413228"/>
              <a:gd name="connsiteX2" fmla="*/ 612949 w 1180681"/>
              <a:gd name="connsiteY2" fmla="*/ 130629 h 413228"/>
              <a:gd name="connsiteX3" fmla="*/ 1180681 w 1180681"/>
              <a:gd name="connsiteY3" fmla="*/ 216040 h 413228"/>
            </a:gdLst>
            <a:ahLst/>
            <a:cxnLst>
              <a:cxn ang="0">
                <a:pos x="connsiteX0" y="connsiteY0"/>
              </a:cxn>
              <a:cxn ang="0">
                <a:pos x="connsiteX1" y="connsiteY1"/>
              </a:cxn>
              <a:cxn ang="0">
                <a:pos x="connsiteX2" y="connsiteY2"/>
              </a:cxn>
              <a:cxn ang="0">
                <a:pos x="connsiteX3" y="connsiteY3"/>
              </a:cxn>
            </a:cxnLst>
            <a:rect l="l" t="t" r="r" b="b"/>
            <a:pathLst>
              <a:path w="1180681" h="413228">
                <a:moveTo>
                  <a:pt x="0" y="0"/>
                </a:moveTo>
                <a:cubicBezTo>
                  <a:pt x="134815" y="195106"/>
                  <a:pt x="269631" y="390212"/>
                  <a:pt x="371789" y="411983"/>
                </a:cubicBezTo>
                <a:cubicBezTo>
                  <a:pt x="473947" y="433754"/>
                  <a:pt x="478134" y="163286"/>
                  <a:pt x="612949" y="130629"/>
                </a:cubicBezTo>
                <a:cubicBezTo>
                  <a:pt x="747764" y="97972"/>
                  <a:pt x="964222" y="157006"/>
                  <a:pt x="1180681" y="216040"/>
                </a:cubicBezTo>
              </a:path>
            </a:pathLst>
          </a:cu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705115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picture containing dome&#10;&#10;Description generated with high confidence">
            <a:extLst>
              <a:ext uri="{FF2B5EF4-FFF2-40B4-BE49-F238E27FC236}">
                <a16:creationId xmlns:a16="http://schemas.microsoft.com/office/drawing/2014/main" id="{92EF8AAC-85D7-444A-B890-A21786CF7EF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4770219" y="791458"/>
            <a:ext cx="179514" cy="175924"/>
          </a:xfrm>
          <a:prstGeom prst="rect">
            <a:avLst/>
          </a:prstGeom>
        </p:spPr>
      </p:pic>
    </p:spTree>
    <p:extLst>
      <p:ext uri="{BB962C8B-B14F-4D97-AF65-F5344CB8AC3E}">
        <p14:creationId xmlns:p14="http://schemas.microsoft.com/office/powerpoint/2010/main" val="383468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alpha val="93000"/>
          </a:schemeClr>
        </a:soli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8528EEF3-246B-4EEC-BE6D-2F11F00EB2A0}"/>
              </a:ext>
            </a:extLst>
          </p:cNvPr>
          <p:cNvGrpSpPr/>
          <p:nvPr/>
        </p:nvGrpSpPr>
        <p:grpSpPr>
          <a:xfrm>
            <a:off x="3517710" y="1875610"/>
            <a:ext cx="3639137" cy="2098704"/>
            <a:chOff x="3517710" y="1875610"/>
            <a:chExt cx="3639137" cy="2098704"/>
          </a:xfrm>
        </p:grpSpPr>
        <p:pic>
          <p:nvPicPr>
            <p:cNvPr id="3" name="Picture 2" descr="A picture containing dome&#10;&#10;Description generated with high confidence">
              <a:extLst>
                <a:ext uri="{FF2B5EF4-FFF2-40B4-BE49-F238E27FC236}">
                  <a16:creationId xmlns:a16="http://schemas.microsoft.com/office/drawing/2014/main" id="{714E1ED5-E1C2-4C93-94B9-63BBBCE57F2C}"/>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074828" y="2508284"/>
              <a:ext cx="1495949" cy="1466030"/>
            </a:xfrm>
            <a:prstGeom prst="rect">
              <a:avLst/>
            </a:prstGeom>
            <a:ln>
              <a:solidFill>
                <a:schemeClr val="bg2">
                  <a:lumMod val="50000"/>
                </a:schemeClr>
              </a:solidFill>
            </a:ln>
          </p:spPr>
        </p:pic>
        <p:sp>
          <p:nvSpPr>
            <p:cNvPr id="2" name="Freeform: Shape 1">
              <a:extLst>
                <a:ext uri="{FF2B5EF4-FFF2-40B4-BE49-F238E27FC236}">
                  <a16:creationId xmlns:a16="http://schemas.microsoft.com/office/drawing/2014/main" id="{886D9163-0A13-4A17-9D10-A8AA8DDFC01E}"/>
                </a:ext>
              </a:extLst>
            </p:cNvPr>
            <p:cNvSpPr/>
            <p:nvPr/>
          </p:nvSpPr>
          <p:spPr>
            <a:xfrm>
              <a:off x="3839227" y="1997250"/>
              <a:ext cx="1235601" cy="511033"/>
            </a:xfrm>
            <a:custGeom>
              <a:avLst/>
              <a:gdLst>
                <a:gd name="connsiteX0" fmla="*/ 0 w 1227551"/>
                <a:gd name="connsiteY0" fmla="*/ 388957 h 470376"/>
                <a:gd name="connsiteX1" fmla="*/ 977031 w 1227551"/>
                <a:gd name="connsiteY1" fmla="*/ 650 h 470376"/>
                <a:gd name="connsiteX2" fmla="*/ 1227551 w 1227551"/>
                <a:gd name="connsiteY2" fmla="*/ 470376 h 470376"/>
              </a:gdLst>
              <a:ahLst/>
              <a:cxnLst>
                <a:cxn ang="0">
                  <a:pos x="connsiteX0" y="connsiteY0"/>
                </a:cxn>
                <a:cxn ang="0">
                  <a:pos x="connsiteX1" y="connsiteY1"/>
                </a:cxn>
                <a:cxn ang="0">
                  <a:pos x="connsiteX2" y="connsiteY2"/>
                </a:cxn>
              </a:cxnLst>
              <a:rect l="l" t="t" r="r" b="b"/>
              <a:pathLst>
                <a:path w="1227551" h="470376">
                  <a:moveTo>
                    <a:pt x="0" y="388957"/>
                  </a:moveTo>
                  <a:cubicBezTo>
                    <a:pt x="386219" y="188018"/>
                    <a:pt x="772439" y="-12920"/>
                    <a:pt x="977031" y="650"/>
                  </a:cubicBezTo>
                  <a:cubicBezTo>
                    <a:pt x="1181623" y="14220"/>
                    <a:pt x="1223376" y="380606"/>
                    <a:pt x="1227551" y="470376"/>
                  </a:cubicBezTo>
                </a:path>
              </a:pathLst>
            </a:cu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F6D80F55-0356-4CD0-8354-A8E2BB960D52}"/>
                </a:ext>
              </a:extLst>
            </p:cNvPr>
            <p:cNvSpPr txBox="1"/>
            <p:nvPr/>
          </p:nvSpPr>
          <p:spPr>
            <a:xfrm>
              <a:off x="3517710" y="2350827"/>
              <a:ext cx="542136" cy="338554"/>
            </a:xfrm>
            <a:prstGeom prst="rect">
              <a:avLst/>
            </a:prstGeom>
            <a:noFill/>
          </p:spPr>
          <p:txBody>
            <a:bodyPr wrap="none" rtlCol="0">
              <a:spAutoFit/>
            </a:bodyPr>
            <a:lstStyle/>
            <a:p>
              <a:r>
                <a:rPr lang="en-US" sz="1600" dirty="0"/>
                <a:t>(</a:t>
              </a:r>
              <a:r>
                <a:rPr lang="en-US" sz="1600" dirty="0" err="1"/>
                <a:t>x,y</a:t>
              </a:r>
              <a:r>
                <a:rPr lang="en-US" sz="1600" dirty="0"/>
                <a:t>)</a:t>
              </a:r>
            </a:p>
          </p:txBody>
        </p:sp>
        <p:cxnSp>
          <p:nvCxnSpPr>
            <p:cNvPr id="8" name="Straight Arrow Connector 7">
              <a:extLst>
                <a:ext uri="{FF2B5EF4-FFF2-40B4-BE49-F238E27FC236}">
                  <a16:creationId xmlns:a16="http://schemas.microsoft.com/office/drawing/2014/main" id="{CF14C5B8-77B2-4ACF-983C-471C21A79081}"/>
                </a:ext>
              </a:extLst>
            </p:cNvPr>
            <p:cNvCxnSpPr/>
            <p:nvPr/>
          </p:nvCxnSpPr>
          <p:spPr>
            <a:xfrm flipV="1">
              <a:off x="5822802" y="2136860"/>
              <a:ext cx="0" cy="1104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2FB4063-9E49-4A78-9A8B-F6B02FFCFBDD}"/>
                </a:ext>
              </a:extLst>
            </p:cNvPr>
            <p:cNvCxnSpPr>
              <a:cxnSpLocks/>
            </p:cNvCxnSpPr>
            <p:nvPr/>
          </p:nvCxnSpPr>
          <p:spPr>
            <a:xfrm>
              <a:off x="5822802" y="3241299"/>
              <a:ext cx="10149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3E22DAE-8792-4F03-B0E3-FFDA0EB25302}"/>
                </a:ext>
              </a:extLst>
            </p:cNvPr>
            <p:cNvSpPr txBox="1"/>
            <p:nvPr/>
          </p:nvSpPr>
          <p:spPr>
            <a:xfrm>
              <a:off x="6776615" y="3072022"/>
              <a:ext cx="380232" cy="338554"/>
            </a:xfrm>
            <a:prstGeom prst="rect">
              <a:avLst/>
            </a:prstGeom>
            <a:noFill/>
          </p:spPr>
          <p:txBody>
            <a:bodyPr wrap="none" rtlCol="0">
              <a:spAutoFit/>
            </a:bodyPr>
            <a:lstStyle/>
            <a:p>
              <a:r>
                <a:rPr lang="en-US" sz="1600" i="1" dirty="0"/>
                <a:t>dx</a:t>
              </a:r>
            </a:p>
          </p:txBody>
        </p:sp>
        <p:sp>
          <p:nvSpPr>
            <p:cNvPr id="14" name="TextBox 13">
              <a:extLst>
                <a:ext uri="{FF2B5EF4-FFF2-40B4-BE49-F238E27FC236}">
                  <a16:creationId xmlns:a16="http://schemas.microsoft.com/office/drawing/2014/main" id="{047C331B-0CD2-44B1-8CB9-A6704214ED72}"/>
                </a:ext>
              </a:extLst>
            </p:cNvPr>
            <p:cNvSpPr txBox="1"/>
            <p:nvPr/>
          </p:nvSpPr>
          <p:spPr>
            <a:xfrm>
              <a:off x="5632686" y="1875610"/>
              <a:ext cx="381836" cy="338554"/>
            </a:xfrm>
            <a:prstGeom prst="rect">
              <a:avLst/>
            </a:prstGeom>
            <a:noFill/>
          </p:spPr>
          <p:txBody>
            <a:bodyPr wrap="none" rtlCol="0">
              <a:spAutoFit/>
            </a:bodyPr>
            <a:lstStyle/>
            <a:p>
              <a:r>
                <a:rPr lang="en-US" sz="1600" i="1" dirty="0" err="1"/>
                <a:t>dy</a:t>
              </a:r>
              <a:endParaRPr lang="en-US" sz="1600" i="1" dirty="0"/>
            </a:p>
          </p:txBody>
        </p:sp>
      </p:grpSp>
    </p:spTree>
    <p:extLst>
      <p:ext uri="{BB962C8B-B14F-4D97-AF65-F5344CB8AC3E}">
        <p14:creationId xmlns:p14="http://schemas.microsoft.com/office/powerpoint/2010/main" val="2316530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2FA31CD-CD5D-449C-A22D-CE4044B4A339}"/>
              </a:ext>
            </a:extLst>
          </p:cNvPr>
          <p:cNvGrpSpPr/>
          <p:nvPr/>
        </p:nvGrpSpPr>
        <p:grpSpPr>
          <a:xfrm>
            <a:off x="3470257" y="2530258"/>
            <a:ext cx="3105735" cy="910482"/>
            <a:chOff x="3470257" y="2530258"/>
            <a:chExt cx="3105735" cy="910482"/>
          </a:xfrm>
        </p:grpSpPr>
        <p:sp>
          <p:nvSpPr>
            <p:cNvPr id="5" name="Rectangle 4">
              <a:extLst>
                <a:ext uri="{FF2B5EF4-FFF2-40B4-BE49-F238E27FC236}">
                  <a16:creationId xmlns:a16="http://schemas.microsoft.com/office/drawing/2014/main" id="{65250789-430D-470D-9A9F-007CFCB354FA}"/>
                </a:ext>
              </a:extLst>
            </p:cNvPr>
            <p:cNvSpPr/>
            <p:nvPr/>
          </p:nvSpPr>
          <p:spPr>
            <a:xfrm>
              <a:off x="4252585" y="2530258"/>
              <a:ext cx="1492745" cy="89874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95000"/>
                      <a:lumOff val="5000"/>
                    </a:schemeClr>
                  </a:solidFill>
                  <a:latin typeface="Consolas" panose="020B0609020204030204" pitchFamily="49" charset="0"/>
                </a:rPr>
                <a:t>move(</a:t>
              </a:r>
              <a:r>
                <a:rPr lang="en-US" sz="1200" dirty="0" err="1">
                  <a:solidFill>
                    <a:schemeClr val="tx1">
                      <a:lumMod val="95000"/>
                      <a:lumOff val="5000"/>
                    </a:schemeClr>
                  </a:solidFill>
                  <a:latin typeface="Consolas" panose="020B0609020204030204" pitchFamily="49" charset="0"/>
                </a:rPr>
                <a:t>x,y,dx,dy</a:t>
              </a:r>
              <a:r>
                <a:rPr lang="en-US" sz="1200" dirty="0">
                  <a:solidFill>
                    <a:schemeClr val="tx1">
                      <a:lumMod val="95000"/>
                      <a:lumOff val="5000"/>
                    </a:schemeClr>
                  </a:solidFill>
                  <a:latin typeface="Consolas" panose="020B0609020204030204" pitchFamily="49" charset="0"/>
                </a:rPr>
                <a:t>)</a:t>
              </a:r>
            </a:p>
          </p:txBody>
        </p:sp>
        <p:cxnSp>
          <p:nvCxnSpPr>
            <p:cNvPr id="6" name="Straight Arrow Connector 5">
              <a:extLst>
                <a:ext uri="{FF2B5EF4-FFF2-40B4-BE49-F238E27FC236}">
                  <a16:creationId xmlns:a16="http://schemas.microsoft.com/office/drawing/2014/main" id="{E5550398-B26B-4DCA-9B66-384E44861B2A}"/>
                </a:ext>
              </a:extLst>
            </p:cNvPr>
            <p:cNvCxnSpPr>
              <a:cxnSpLocks/>
            </p:cNvCxnSpPr>
            <p:nvPr/>
          </p:nvCxnSpPr>
          <p:spPr>
            <a:xfrm>
              <a:off x="3732756" y="2687877"/>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77F32D70-E769-4059-A2BA-62007CAD475E}"/>
                </a:ext>
              </a:extLst>
            </p:cNvPr>
            <p:cNvCxnSpPr>
              <a:cxnSpLocks/>
            </p:cNvCxnSpPr>
            <p:nvPr/>
          </p:nvCxnSpPr>
          <p:spPr>
            <a:xfrm>
              <a:off x="5750104" y="2710102"/>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D0E68AB3-47F8-44DA-AB26-6B4110CC160E}"/>
                </a:ext>
              </a:extLst>
            </p:cNvPr>
            <p:cNvCxnSpPr>
              <a:cxnSpLocks/>
            </p:cNvCxnSpPr>
            <p:nvPr/>
          </p:nvCxnSpPr>
          <p:spPr>
            <a:xfrm>
              <a:off x="3732756" y="2887899"/>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36437DD-3429-4189-B3FE-0BEBB08DE0E8}"/>
                </a:ext>
              </a:extLst>
            </p:cNvPr>
            <p:cNvCxnSpPr>
              <a:cxnSpLocks/>
            </p:cNvCxnSpPr>
            <p:nvPr/>
          </p:nvCxnSpPr>
          <p:spPr>
            <a:xfrm>
              <a:off x="5750104" y="2887899"/>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2A6EDAE-8B6E-42B4-84E3-8F8A68572578}"/>
                </a:ext>
              </a:extLst>
            </p:cNvPr>
            <p:cNvSpPr txBox="1"/>
            <p:nvPr/>
          </p:nvSpPr>
          <p:spPr>
            <a:xfrm>
              <a:off x="3546475" y="2549377"/>
              <a:ext cx="269626" cy="276999"/>
            </a:xfrm>
            <a:prstGeom prst="rect">
              <a:avLst/>
            </a:prstGeom>
            <a:noFill/>
          </p:spPr>
          <p:txBody>
            <a:bodyPr wrap="none" rtlCol="0">
              <a:spAutoFit/>
            </a:bodyPr>
            <a:lstStyle/>
            <a:p>
              <a:r>
                <a:rPr lang="en-US" sz="1200" dirty="0">
                  <a:latin typeface="Consolas" panose="020B0609020204030204" pitchFamily="49" charset="0"/>
                </a:rPr>
                <a:t>x</a:t>
              </a:r>
            </a:p>
          </p:txBody>
        </p:sp>
        <p:sp>
          <p:nvSpPr>
            <p:cNvPr id="11" name="TextBox 10">
              <a:extLst>
                <a:ext uri="{FF2B5EF4-FFF2-40B4-BE49-F238E27FC236}">
                  <a16:creationId xmlns:a16="http://schemas.microsoft.com/office/drawing/2014/main" id="{E350ADD5-D522-43A1-B8A8-B1A4A6FF269A}"/>
                </a:ext>
              </a:extLst>
            </p:cNvPr>
            <p:cNvSpPr txBox="1"/>
            <p:nvPr/>
          </p:nvSpPr>
          <p:spPr>
            <a:xfrm>
              <a:off x="3546475" y="2739874"/>
              <a:ext cx="269626" cy="276999"/>
            </a:xfrm>
            <a:prstGeom prst="rect">
              <a:avLst/>
            </a:prstGeom>
            <a:noFill/>
          </p:spPr>
          <p:txBody>
            <a:bodyPr wrap="none" rtlCol="0">
              <a:spAutoFit/>
            </a:bodyPr>
            <a:lstStyle/>
            <a:p>
              <a:r>
                <a:rPr lang="en-US" sz="1200" dirty="0">
                  <a:latin typeface="Consolas" panose="020B0609020204030204" pitchFamily="49" charset="0"/>
                </a:rPr>
                <a:t>y</a:t>
              </a:r>
            </a:p>
          </p:txBody>
        </p:sp>
        <p:sp>
          <p:nvSpPr>
            <p:cNvPr id="12" name="TextBox 11">
              <a:extLst>
                <a:ext uri="{FF2B5EF4-FFF2-40B4-BE49-F238E27FC236}">
                  <a16:creationId xmlns:a16="http://schemas.microsoft.com/office/drawing/2014/main" id="{A11A4EEA-B16C-408E-A3A2-DDFA887507B5}"/>
                </a:ext>
              </a:extLst>
            </p:cNvPr>
            <p:cNvSpPr txBox="1"/>
            <p:nvPr/>
          </p:nvSpPr>
          <p:spPr>
            <a:xfrm>
              <a:off x="6216655" y="2565252"/>
              <a:ext cx="269626" cy="276999"/>
            </a:xfrm>
            <a:prstGeom prst="rect">
              <a:avLst/>
            </a:prstGeom>
            <a:noFill/>
          </p:spPr>
          <p:txBody>
            <a:bodyPr wrap="none" rtlCol="0">
              <a:spAutoFit/>
            </a:bodyPr>
            <a:lstStyle/>
            <a:p>
              <a:r>
                <a:rPr lang="en-US" sz="1200" dirty="0">
                  <a:latin typeface="Consolas" panose="020B0609020204030204" pitchFamily="49" charset="0"/>
                </a:rPr>
                <a:t>x</a:t>
              </a:r>
            </a:p>
          </p:txBody>
        </p:sp>
        <p:sp>
          <p:nvSpPr>
            <p:cNvPr id="13" name="TextBox 12">
              <a:extLst>
                <a:ext uri="{FF2B5EF4-FFF2-40B4-BE49-F238E27FC236}">
                  <a16:creationId xmlns:a16="http://schemas.microsoft.com/office/drawing/2014/main" id="{2A21E6E8-2CF0-4629-AFC5-E0C431D756D5}"/>
                </a:ext>
              </a:extLst>
            </p:cNvPr>
            <p:cNvSpPr txBox="1"/>
            <p:nvPr/>
          </p:nvSpPr>
          <p:spPr>
            <a:xfrm>
              <a:off x="6216655" y="2717645"/>
              <a:ext cx="269626" cy="276999"/>
            </a:xfrm>
            <a:prstGeom prst="rect">
              <a:avLst/>
            </a:prstGeom>
            <a:noFill/>
          </p:spPr>
          <p:txBody>
            <a:bodyPr wrap="none" rtlCol="0">
              <a:spAutoFit/>
            </a:bodyPr>
            <a:lstStyle/>
            <a:p>
              <a:r>
                <a:rPr lang="en-US" sz="1200" dirty="0">
                  <a:latin typeface="Consolas" panose="020B0609020204030204" pitchFamily="49" charset="0"/>
                </a:rPr>
                <a:t>y</a:t>
              </a:r>
            </a:p>
          </p:txBody>
        </p:sp>
        <p:cxnSp>
          <p:nvCxnSpPr>
            <p:cNvPr id="14" name="Straight Arrow Connector 13">
              <a:extLst>
                <a:ext uri="{FF2B5EF4-FFF2-40B4-BE49-F238E27FC236}">
                  <a16:creationId xmlns:a16="http://schemas.microsoft.com/office/drawing/2014/main" id="{73980695-46EA-4278-86B9-7B435B1717DC}"/>
                </a:ext>
              </a:extLst>
            </p:cNvPr>
            <p:cNvCxnSpPr>
              <a:cxnSpLocks/>
            </p:cNvCxnSpPr>
            <p:nvPr/>
          </p:nvCxnSpPr>
          <p:spPr>
            <a:xfrm>
              <a:off x="3732746" y="3111744"/>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E2CAFA5-CBBD-4C4D-B680-C7878CCBE4B2}"/>
                </a:ext>
              </a:extLst>
            </p:cNvPr>
            <p:cNvCxnSpPr>
              <a:cxnSpLocks/>
            </p:cNvCxnSpPr>
            <p:nvPr/>
          </p:nvCxnSpPr>
          <p:spPr>
            <a:xfrm>
              <a:off x="5750094" y="3133969"/>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DB36A6B-2601-486E-BD15-8FE7F2E7255B}"/>
                </a:ext>
              </a:extLst>
            </p:cNvPr>
            <p:cNvCxnSpPr>
              <a:cxnSpLocks/>
            </p:cNvCxnSpPr>
            <p:nvPr/>
          </p:nvCxnSpPr>
          <p:spPr>
            <a:xfrm>
              <a:off x="3732746" y="3311766"/>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E155820-A09B-4B62-93DB-1AC0D7840D7A}"/>
                </a:ext>
              </a:extLst>
            </p:cNvPr>
            <p:cNvCxnSpPr>
              <a:cxnSpLocks/>
            </p:cNvCxnSpPr>
            <p:nvPr/>
          </p:nvCxnSpPr>
          <p:spPr>
            <a:xfrm>
              <a:off x="5750094" y="3311766"/>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526D222-06DD-4931-A7DB-4F077E3B8393}"/>
                </a:ext>
              </a:extLst>
            </p:cNvPr>
            <p:cNvSpPr txBox="1"/>
            <p:nvPr/>
          </p:nvSpPr>
          <p:spPr>
            <a:xfrm>
              <a:off x="3475020" y="2973244"/>
              <a:ext cx="354584" cy="276999"/>
            </a:xfrm>
            <a:prstGeom prst="rect">
              <a:avLst/>
            </a:prstGeom>
            <a:noFill/>
          </p:spPr>
          <p:txBody>
            <a:bodyPr wrap="none" rtlCol="0">
              <a:spAutoFit/>
            </a:bodyPr>
            <a:lstStyle/>
            <a:p>
              <a:r>
                <a:rPr lang="en-US" sz="1200" dirty="0">
                  <a:latin typeface="Consolas" panose="020B0609020204030204" pitchFamily="49" charset="0"/>
                </a:rPr>
                <a:t>dx</a:t>
              </a:r>
            </a:p>
          </p:txBody>
        </p:sp>
        <p:sp>
          <p:nvSpPr>
            <p:cNvPr id="19" name="TextBox 18">
              <a:extLst>
                <a:ext uri="{FF2B5EF4-FFF2-40B4-BE49-F238E27FC236}">
                  <a16:creationId xmlns:a16="http://schemas.microsoft.com/office/drawing/2014/main" id="{F45677CC-01F6-4E9C-97AF-4E215DE7FF6F}"/>
                </a:ext>
              </a:extLst>
            </p:cNvPr>
            <p:cNvSpPr txBox="1"/>
            <p:nvPr/>
          </p:nvSpPr>
          <p:spPr>
            <a:xfrm>
              <a:off x="3470257" y="3163741"/>
              <a:ext cx="354584" cy="276999"/>
            </a:xfrm>
            <a:prstGeom prst="rect">
              <a:avLst/>
            </a:prstGeom>
            <a:noFill/>
          </p:spPr>
          <p:txBody>
            <a:bodyPr wrap="none" rtlCol="0">
              <a:spAutoFit/>
            </a:bodyPr>
            <a:lstStyle/>
            <a:p>
              <a:r>
                <a:rPr lang="en-US" sz="1200" dirty="0" err="1">
                  <a:latin typeface="Consolas" panose="020B0609020204030204" pitchFamily="49" charset="0"/>
                </a:rPr>
                <a:t>dy</a:t>
              </a:r>
              <a:endParaRPr lang="en-US" sz="1200" dirty="0">
                <a:latin typeface="Consolas" panose="020B0609020204030204" pitchFamily="49" charset="0"/>
              </a:endParaRPr>
            </a:p>
          </p:txBody>
        </p:sp>
        <p:sp>
          <p:nvSpPr>
            <p:cNvPr id="20" name="TextBox 19">
              <a:extLst>
                <a:ext uri="{FF2B5EF4-FFF2-40B4-BE49-F238E27FC236}">
                  <a16:creationId xmlns:a16="http://schemas.microsoft.com/office/drawing/2014/main" id="{BEBF56BD-85D0-471F-9780-69B31A502713}"/>
                </a:ext>
              </a:extLst>
            </p:cNvPr>
            <p:cNvSpPr txBox="1"/>
            <p:nvPr/>
          </p:nvSpPr>
          <p:spPr>
            <a:xfrm>
              <a:off x="6221408" y="2989119"/>
              <a:ext cx="354584" cy="276999"/>
            </a:xfrm>
            <a:prstGeom prst="rect">
              <a:avLst/>
            </a:prstGeom>
            <a:noFill/>
          </p:spPr>
          <p:txBody>
            <a:bodyPr wrap="none" rtlCol="0">
              <a:spAutoFit/>
            </a:bodyPr>
            <a:lstStyle/>
            <a:p>
              <a:r>
                <a:rPr lang="en-US" sz="1200" dirty="0">
                  <a:latin typeface="Consolas" panose="020B0609020204030204" pitchFamily="49" charset="0"/>
                </a:rPr>
                <a:t>dx</a:t>
              </a:r>
            </a:p>
          </p:txBody>
        </p:sp>
        <p:sp>
          <p:nvSpPr>
            <p:cNvPr id="21" name="TextBox 20">
              <a:extLst>
                <a:ext uri="{FF2B5EF4-FFF2-40B4-BE49-F238E27FC236}">
                  <a16:creationId xmlns:a16="http://schemas.microsoft.com/office/drawing/2014/main" id="{6F6F7C36-2C5B-4767-BB96-877434F4089B}"/>
                </a:ext>
              </a:extLst>
            </p:cNvPr>
            <p:cNvSpPr txBox="1"/>
            <p:nvPr/>
          </p:nvSpPr>
          <p:spPr>
            <a:xfrm>
              <a:off x="6216645" y="3141512"/>
              <a:ext cx="354584" cy="276999"/>
            </a:xfrm>
            <a:prstGeom prst="rect">
              <a:avLst/>
            </a:prstGeom>
            <a:noFill/>
          </p:spPr>
          <p:txBody>
            <a:bodyPr wrap="none" rtlCol="0">
              <a:spAutoFit/>
            </a:bodyPr>
            <a:lstStyle/>
            <a:p>
              <a:r>
                <a:rPr lang="en-US" sz="1200" dirty="0" err="1">
                  <a:latin typeface="Consolas" panose="020B0609020204030204" pitchFamily="49" charset="0"/>
                </a:rPr>
                <a:t>dy</a:t>
              </a:r>
              <a:endParaRPr lang="en-US" sz="1200" dirty="0">
                <a:latin typeface="Consolas" panose="020B0609020204030204" pitchFamily="49" charset="0"/>
              </a:endParaRPr>
            </a:p>
          </p:txBody>
        </p:sp>
      </p:grpSp>
    </p:spTree>
    <p:extLst>
      <p:ext uri="{BB962C8B-B14F-4D97-AF65-F5344CB8AC3E}">
        <p14:creationId xmlns:p14="http://schemas.microsoft.com/office/powerpoint/2010/main" val="1642093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3CA58719-A0E1-4BD6-8238-DBF9C73A7949}"/>
              </a:ext>
            </a:extLst>
          </p:cNvPr>
          <p:cNvGrpSpPr/>
          <p:nvPr/>
        </p:nvGrpSpPr>
        <p:grpSpPr>
          <a:xfrm>
            <a:off x="3698543" y="1678675"/>
            <a:ext cx="3159766" cy="2674961"/>
            <a:chOff x="3698543" y="1678675"/>
            <a:chExt cx="3159766" cy="2674961"/>
          </a:xfrm>
        </p:grpSpPr>
        <p:sp>
          <p:nvSpPr>
            <p:cNvPr id="4" name="Rectangle 3">
              <a:extLst>
                <a:ext uri="{FF2B5EF4-FFF2-40B4-BE49-F238E27FC236}">
                  <a16:creationId xmlns:a16="http://schemas.microsoft.com/office/drawing/2014/main" id="{7DA0B58A-A772-49AE-8C8E-867D5CDC35F6}"/>
                </a:ext>
              </a:extLst>
            </p:cNvPr>
            <p:cNvSpPr/>
            <p:nvPr/>
          </p:nvSpPr>
          <p:spPr>
            <a:xfrm>
              <a:off x="3698543" y="1678675"/>
              <a:ext cx="3159766" cy="267496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1" dirty="0">
                  <a:solidFill>
                    <a:schemeClr val="tx1"/>
                  </a:solidFill>
                </a:rPr>
                <a:t>    </a:t>
              </a:r>
              <a:endParaRPr lang="en-US" i="1" dirty="0">
                <a:solidFill>
                  <a:schemeClr val="tx1"/>
                </a:solidFill>
              </a:endParaRPr>
            </a:p>
          </p:txBody>
        </p:sp>
        <p:cxnSp>
          <p:nvCxnSpPr>
            <p:cNvPr id="19" name="Straight Arrow Connector 18">
              <a:extLst>
                <a:ext uri="{FF2B5EF4-FFF2-40B4-BE49-F238E27FC236}">
                  <a16:creationId xmlns:a16="http://schemas.microsoft.com/office/drawing/2014/main" id="{4ED1C18D-2477-4BD9-AFB8-D58F42069127}"/>
                </a:ext>
              </a:extLst>
            </p:cNvPr>
            <p:cNvCxnSpPr>
              <a:cxnSpLocks/>
            </p:cNvCxnSpPr>
            <p:nvPr/>
          </p:nvCxnSpPr>
          <p:spPr>
            <a:xfrm>
              <a:off x="4995080" y="2365313"/>
              <a:ext cx="1863229" cy="460193"/>
            </a:xfrm>
            <a:prstGeom prst="straightConnector1">
              <a:avLst/>
            </a:prstGeom>
            <a:ln w="9525" cap="flat" cmpd="sng" algn="ctr">
              <a:solidFill>
                <a:srgbClr val="FF0000"/>
              </a:solidFill>
              <a:prstDash val="solid"/>
              <a:round/>
              <a:headEnd type="none" w="med" len="med"/>
              <a:tailEnd type="stealth" w="med" len="med"/>
            </a:ln>
          </p:spPr>
          <p:style>
            <a:lnRef idx="0">
              <a:scrgbClr r="0" g="0" b="0"/>
            </a:lnRef>
            <a:fillRef idx="0">
              <a:scrgbClr r="0" g="0" b="0"/>
            </a:fillRef>
            <a:effectRef idx="0">
              <a:scrgbClr r="0" g="0" b="0"/>
            </a:effectRef>
            <a:fontRef idx="minor">
              <a:schemeClr val="tx1"/>
            </a:fontRef>
          </p:style>
        </p:cxnSp>
        <p:pic>
          <p:nvPicPr>
            <p:cNvPr id="23" name="Picture 22" descr="A picture containing dome&#10;&#10;Description generated with high confidence">
              <a:extLst>
                <a:ext uri="{FF2B5EF4-FFF2-40B4-BE49-F238E27FC236}">
                  <a16:creationId xmlns:a16="http://schemas.microsoft.com/office/drawing/2014/main" id="{9A77551B-E954-4D9B-8490-0E5174A79BA9}"/>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4868519" y="2229069"/>
              <a:ext cx="253122" cy="248060"/>
            </a:xfrm>
            <a:prstGeom prst="rect">
              <a:avLst/>
            </a:prstGeom>
            <a:ln>
              <a:noFill/>
            </a:ln>
          </p:spPr>
        </p:pic>
        <p:pic>
          <p:nvPicPr>
            <p:cNvPr id="3" name="Picture 2" descr="A picture containing dome&#10;&#10;Description generated with high confidence">
              <a:extLst>
                <a:ext uri="{FF2B5EF4-FFF2-40B4-BE49-F238E27FC236}">
                  <a16:creationId xmlns:a16="http://schemas.microsoft.com/office/drawing/2014/main" id="{714E1ED5-E1C2-4C93-94B9-63BBBCE57F2C}"/>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4868519" y="3161671"/>
              <a:ext cx="253122" cy="248060"/>
            </a:xfrm>
            <a:prstGeom prst="rect">
              <a:avLst/>
            </a:prstGeom>
            <a:ln>
              <a:noFill/>
            </a:ln>
          </p:spPr>
        </p:pic>
        <p:cxnSp>
          <p:nvCxnSpPr>
            <p:cNvPr id="25" name="Straight Arrow Connector 24">
              <a:extLst>
                <a:ext uri="{FF2B5EF4-FFF2-40B4-BE49-F238E27FC236}">
                  <a16:creationId xmlns:a16="http://schemas.microsoft.com/office/drawing/2014/main" id="{83180B27-26E2-4664-A4A9-2B7C995628D2}"/>
                </a:ext>
              </a:extLst>
            </p:cNvPr>
            <p:cNvCxnSpPr/>
            <p:nvPr/>
          </p:nvCxnSpPr>
          <p:spPr>
            <a:xfrm>
              <a:off x="4995080" y="2353099"/>
              <a:ext cx="1020171" cy="0"/>
            </a:xfrm>
            <a:prstGeom prst="straightConnector1">
              <a:avLst/>
            </a:prstGeom>
            <a:ln w="9525" cap="flat" cmpd="sng" algn="ctr">
              <a:solidFill>
                <a:srgbClr val="FF0000"/>
              </a:solidFill>
              <a:prstDash val="dash"/>
              <a:round/>
              <a:headEnd type="none" w="med" len="med"/>
              <a:tailEnd type="stealth" w="med" len="med"/>
            </a:ln>
          </p:spPr>
          <p:style>
            <a:lnRef idx="0">
              <a:scrgbClr r="0" g="0" b="0"/>
            </a:lnRef>
            <a:fillRef idx="0">
              <a:scrgbClr r="0" g="0" b="0"/>
            </a:fillRef>
            <a:effectRef idx="0">
              <a:scrgbClr r="0" g="0" b="0"/>
            </a:effectRef>
            <a:fontRef idx="minor">
              <a:schemeClr val="tx1"/>
            </a:fontRef>
          </p:style>
        </p:cxnSp>
        <p:cxnSp>
          <p:nvCxnSpPr>
            <p:cNvPr id="26" name="Straight Arrow Connector 25">
              <a:extLst>
                <a:ext uri="{FF2B5EF4-FFF2-40B4-BE49-F238E27FC236}">
                  <a16:creationId xmlns:a16="http://schemas.microsoft.com/office/drawing/2014/main" id="{FAD5A413-3BEB-4C7E-9B15-0E382E804A85}"/>
                </a:ext>
              </a:extLst>
            </p:cNvPr>
            <p:cNvCxnSpPr/>
            <p:nvPr/>
          </p:nvCxnSpPr>
          <p:spPr>
            <a:xfrm>
              <a:off x="4004480" y="3290247"/>
              <a:ext cx="1020171" cy="0"/>
            </a:xfrm>
            <a:prstGeom prst="straightConnector1">
              <a:avLst/>
            </a:prstGeom>
            <a:ln w="9525" cap="flat" cmpd="sng" algn="ctr">
              <a:solidFill>
                <a:srgbClr val="FF0000"/>
              </a:solidFill>
              <a:prstDash val="dash"/>
              <a:round/>
              <a:headEnd type="stealth" w="med" len="med"/>
              <a:tailEnd type="none" w="med" len="med"/>
            </a:ln>
          </p:spPr>
          <p:style>
            <a:lnRef idx="0">
              <a:scrgbClr r="0" g="0" b="0"/>
            </a:lnRef>
            <a:fillRef idx="0">
              <a:scrgbClr r="0" g="0" b="0"/>
            </a:fillRef>
            <a:effectRef idx="0">
              <a:scrgbClr r="0" g="0" b="0"/>
            </a:effectRef>
            <a:fontRef idx="minor">
              <a:schemeClr val="tx1"/>
            </a:fontRef>
          </p:style>
        </p:cxnSp>
        <p:cxnSp>
          <p:nvCxnSpPr>
            <p:cNvPr id="28" name="Straight Arrow Connector 27">
              <a:extLst>
                <a:ext uri="{FF2B5EF4-FFF2-40B4-BE49-F238E27FC236}">
                  <a16:creationId xmlns:a16="http://schemas.microsoft.com/office/drawing/2014/main" id="{9794B5D6-8D01-4476-BAA8-E8CDFE09DD9F}"/>
                </a:ext>
              </a:extLst>
            </p:cNvPr>
            <p:cNvCxnSpPr>
              <a:cxnSpLocks/>
            </p:cNvCxnSpPr>
            <p:nvPr/>
          </p:nvCxnSpPr>
          <p:spPr>
            <a:xfrm>
              <a:off x="4995080" y="2353099"/>
              <a:ext cx="0" cy="472408"/>
            </a:xfrm>
            <a:prstGeom prst="straightConnector1">
              <a:avLst/>
            </a:prstGeom>
            <a:ln w="9525" cap="flat" cmpd="sng" algn="ctr">
              <a:solidFill>
                <a:srgbClr val="FF0000"/>
              </a:solidFill>
              <a:prstDash val="dash"/>
              <a:round/>
              <a:headEnd type="none" w="med" len="med"/>
              <a:tailEnd type="stealth" w="med" len="med"/>
            </a:ln>
          </p:spPr>
          <p:style>
            <a:lnRef idx="0">
              <a:scrgbClr r="0" g="0" b="0"/>
            </a:lnRef>
            <a:fillRef idx="0">
              <a:scrgbClr r="0" g="0" b="0"/>
            </a:fillRef>
            <a:effectRef idx="0">
              <a:scrgbClr r="0" g="0" b="0"/>
            </a:effectRef>
            <a:fontRef idx="minor">
              <a:schemeClr val="tx1"/>
            </a:fontRef>
          </p:style>
        </p:cxnSp>
        <p:cxnSp>
          <p:nvCxnSpPr>
            <p:cNvPr id="29" name="Straight Arrow Connector 28">
              <a:extLst>
                <a:ext uri="{FF2B5EF4-FFF2-40B4-BE49-F238E27FC236}">
                  <a16:creationId xmlns:a16="http://schemas.microsoft.com/office/drawing/2014/main" id="{DD05155B-1D2A-4347-BB70-F0C493D8A25E}"/>
                </a:ext>
              </a:extLst>
            </p:cNvPr>
            <p:cNvCxnSpPr/>
            <p:nvPr/>
          </p:nvCxnSpPr>
          <p:spPr>
            <a:xfrm>
              <a:off x="5000766" y="3285700"/>
              <a:ext cx="0" cy="472408"/>
            </a:xfrm>
            <a:prstGeom prst="straightConnector1">
              <a:avLst/>
            </a:prstGeom>
            <a:ln w="9525" cap="flat" cmpd="sng" algn="ctr">
              <a:solidFill>
                <a:srgbClr val="FF0000"/>
              </a:solidFill>
              <a:prstDash val="dash"/>
              <a:round/>
              <a:headEnd type="none" w="med" len="med"/>
              <a:tailEnd type="stealth" w="med" len="med"/>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DE0BB302-A119-410C-BF8B-B03E2CB67D30}"/>
                </a:ext>
              </a:extLst>
            </p:cNvPr>
            <p:cNvCxnSpPr>
              <a:cxnSpLocks/>
            </p:cNvCxnSpPr>
            <p:nvPr/>
          </p:nvCxnSpPr>
          <p:spPr>
            <a:xfrm flipH="1">
              <a:off x="4995080" y="2825507"/>
              <a:ext cx="1863229" cy="460193"/>
            </a:xfrm>
            <a:prstGeom prst="straightConnector1">
              <a:avLst/>
            </a:prstGeom>
            <a:ln w="9525" cap="flat" cmpd="sng" algn="ctr">
              <a:solidFill>
                <a:srgbClr val="FF0000"/>
              </a:solidFill>
              <a:prstDash val="solid"/>
              <a:round/>
              <a:headEnd type="none" w="med" len="med"/>
              <a:tailEnd type="stealth" w="med" len="med"/>
            </a:ln>
          </p:spPr>
          <p:style>
            <a:lnRef idx="0">
              <a:scrgbClr r="0" g="0" b="0"/>
            </a:lnRef>
            <a:fillRef idx="0">
              <a:scrgbClr r="0" g="0" b="0"/>
            </a:fillRef>
            <a:effectRef idx="0">
              <a:scrgbClr r="0" g="0" b="0"/>
            </a:effectRef>
            <a:fontRef idx="minor">
              <a:schemeClr val="tx1"/>
            </a:fontRef>
          </p:style>
        </p:cxnSp>
        <p:sp>
          <p:nvSpPr>
            <p:cNvPr id="30" name="TextBox 29">
              <a:extLst>
                <a:ext uri="{FF2B5EF4-FFF2-40B4-BE49-F238E27FC236}">
                  <a16:creationId xmlns:a16="http://schemas.microsoft.com/office/drawing/2014/main" id="{7305083D-0B7B-4307-B6B2-69FA35BAC0FE}"/>
                </a:ext>
              </a:extLst>
            </p:cNvPr>
            <p:cNvSpPr txBox="1"/>
            <p:nvPr/>
          </p:nvSpPr>
          <p:spPr>
            <a:xfrm>
              <a:off x="5319188" y="2087393"/>
              <a:ext cx="357790" cy="307777"/>
            </a:xfrm>
            <a:prstGeom prst="rect">
              <a:avLst/>
            </a:prstGeom>
            <a:noFill/>
          </p:spPr>
          <p:txBody>
            <a:bodyPr wrap="none" rtlCol="0">
              <a:spAutoFit/>
            </a:bodyPr>
            <a:lstStyle/>
            <a:p>
              <a:r>
                <a:rPr lang="en-US" sz="1400" i="1" dirty="0"/>
                <a:t>dx</a:t>
              </a:r>
              <a:endParaRPr lang="en-US" i="1" dirty="0"/>
            </a:p>
          </p:txBody>
        </p:sp>
        <p:sp>
          <p:nvSpPr>
            <p:cNvPr id="31" name="TextBox 30">
              <a:extLst>
                <a:ext uri="{FF2B5EF4-FFF2-40B4-BE49-F238E27FC236}">
                  <a16:creationId xmlns:a16="http://schemas.microsoft.com/office/drawing/2014/main" id="{EF05702E-6AE5-48CE-BC9A-8A29D71B53A4}"/>
                </a:ext>
              </a:extLst>
            </p:cNvPr>
            <p:cNvSpPr txBox="1"/>
            <p:nvPr/>
          </p:nvSpPr>
          <p:spPr>
            <a:xfrm>
              <a:off x="4219018" y="3255842"/>
              <a:ext cx="410690" cy="307777"/>
            </a:xfrm>
            <a:prstGeom prst="rect">
              <a:avLst/>
            </a:prstGeom>
            <a:noFill/>
          </p:spPr>
          <p:txBody>
            <a:bodyPr wrap="none" rtlCol="0">
              <a:spAutoFit/>
            </a:bodyPr>
            <a:lstStyle/>
            <a:p>
              <a:r>
                <a:rPr lang="en-US" sz="1400" i="1" dirty="0"/>
                <a:t>-dx</a:t>
              </a:r>
              <a:endParaRPr lang="en-US" i="1" dirty="0"/>
            </a:p>
          </p:txBody>
        </p:sp>
        <p:sp>
          <p:nvSpPr>
            <p:cNvPr id="32" name="TextBox 31">
              <a:extLst>
                <a:ext uri="{FF2B5EF4-FFF2-40B4-BE49-F238E27FC236}">
                  <a16:creationId xmlns:a16="http://schemas.microsoft.com/office/drawing/2014/main" id="{F005720F-7B71-4921-A832-9941990EF980}"/>
                </a:ext>
              </a:extLst>
            </p:cNvPr>
            <p:cNvSpPr txBox="1"/>
            <p:nvPr/>
          </p:nvSpPr>
          <p:spPr>
            <a:xfrm>
              <a:off x="4942746" y="3343314"/>
              <a:ext cx="357790" cy="307777"/>
            </a:xfrm>
            <a:prstGeom prst="rect">
              <a:avLst/>
            </a:prstGeom>
            <a:noFill/>
          </p:spPr>
          <p:txBody>
            <a:bodyPr wrap="none" rtlCol="0">
              <a:spAutoFit/>
            </a:bodyPr>
            <a:lstStyle/>
            <a:p>
              <a:r>
                <a:rPr lang="en-US" sz="1400" i="1" dirty="0" err="1"/>
                <a:t>dy</a:t>
              </a:r>
              <a:endParaRPr lang="en-US" i="1" dirty="0"/>
            </a:p>
          </p:txBody>
        </p:sp>
        <p:sp>
          <p:nvSpPr>
            <p:cNvPr id="33" name="TextBox 32">
              <a:extLst>
                <a:ext uri="{FF2B5EF4-FFF2-40B4-BE49-F238E27FC236}">
                  <a16:creationId xmlns:a16="http://schemas.microsoft.com/office/drawing/2014/main" id="{2116B6E3-C398-4E91-AA67-660345EA54A8}"/>
                </a:ext>
              </a:extLst>
            </p:cNvPr>
            <p:cNvSpPr txBox="1"/>
            <p:nvPr/>
          </p:nvSpPr>
          <p:spPr>
            <a:xfrm>
              <a:off x="4942746" y="2420520"/>
              <a:ext cx="357790" cy="307777"/>
            </a:xfrm>
            <a:prstGeom prst="rect">
              <a:avLst/>
            </a:prstGeom>
            <a:noFill/>
          </p:spPr>
          <p:txBody>
            <a:bodyPr wrap="none" rtlCol="0">
              <a:spAutoFit/>
            </a:bodyPr>
            <a:lstStyle/>
            <a:p>
              <a:r>
                <a:rPr lang="en-US" sz="1400" i="1" dirty="0" err="1"/>
                <a:t>dy</a:t>
              </a:r>
              <a:endParaRPr lang="en-US" i="1" dirty="0"/>
            </a:p>
          </p:txBody>
        </p:sp>
      </p:grpSp>
    </p:spTree>
    <p:extLst>
      <p:ext uri="{BB962C8B-B14F-4D97-AF65-F5344CB8AC3E}">
        <p14:creationId xmlns:p14="http://schemas.microsoft.com/office/powerpoint/2010/main" val="3647977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1FF66948-3C15-4F68-81FC-2BE78F41ACF9}"/>
              </a:ext>
            </a:extLst>
          </p:cNvPr>
          <p:cNvGrpSpPr/>
          <p:nvPr/>
        </p:nvGrpSpPr>
        <p:grpSpPr>
          <a:xfrm>
            <a:off x="2445011" y="2527363"/>
            <a:ext cx="4799380" cy="2165192"/>
            <a:chOff x="2445011" y="2527363"/>
            <a:chExt cx="4799380" cy="2165192"/>
          </a:xfrm>
        </p:grpSpPr>
        <p:sp>
          <p:nvSpPr>
            <p:cNvPr id="4" name="Oval 3">
              <a:extLst>
                <a:ext uri="{FF2B5EF4-FFF2-40B4-BE49-F238E27FC236}">
                  <a16:creationId xmlns:a16="http://schemas.microsoft.com/office/drawing/2014/main" id="{465341C1-8A04-47F2-8691-F53B92B075DA}"/>
                </a:ext>
              </a:extLst>
            </p:cNvPr>
            <p:cNvSpPr/>
            <p:nvPr/>
          </p:nvSpPr>
          <p:spPr>
            <a:xfrm>
              <a:off x="5345373" y="2870579"/>
              <a:ext cx="1082723" cy="1078173"/>
            </a:xfrm>
            <a:prstGeom prst="ellipse">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9F766E6-939B-4B26-B6B5-D91960A7D6F7}"/>
                </a:ext>
              </a:extLst>
            </p:cNvPr>
            <p:cNvSpPr/>
            <p:nvPr/>
          </p:nvSpPr>
          <p:spPr>
            <a:xfrm>
              <a:off x="4546979" y="3614382"/>
              <a:ext cx="1082723" cy="1078173"/>
            </a:xfrm>
            <a:prstGeom prst="ellipse">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765DAE0-4F8A-4551-B23E-52F6CED8D808}"/>
                </a:ext>
              </a:extLst>
            </p:cNvPr>
            <p:cNvCxnSpPr/>
            <p:nvPr/>
          </p:nvCxnSpPr>
          <p:spPr>
            <a:xfrm flipH="1">
              <a:off x="5088340" y="3409665"/>
              <a:ext cx="798394" cy="7438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78A0F4-C92D-4AF3-BAC0-9EE9F0B8826F}"/>
                </a:ext>
              </a:extLst>
            </p:cNvPr>
            <p:cNvCxnSpPr>
              <a:cxnSpLocks/>
            </p:cNvCxnSpPr>
            <p:nvPr/>
          </p:nvCxnSpPr>
          <p:spPr>
            <a:xfrm>
              <a:off x="5886734" y="3407284"/>
              <a:ext cx="442321" cy="51440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CACE92A-46A0-42B7-94E3-4992D0BAAF94}"/>
                </a:ext>
              </a:extLst>
            </p:cNvPr>
            <p:cNvCxnSpPr>
              <a:cxnSpLocks/>
            </p:cNvCxnSpPr>
            <p:nvPr/>
          </p:nvCxnSpPr>
          <p:spPr>
            <a:xfrm>
              <a:off x="5088340" y="4151086"/>
              <a:ext cx="442321" cy="51440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548F411-9809-4FE0-93AE-9AB5652CE99C}"/>
                </a:ext>
              </a:extLst>
            </p:cNvPr>
            <p:cNvCxnSpPr/>
            <p:nvPr/>
          </p:nvCxnSpPr>
          <p:spPr>
            <a:xfrm flipH="1">
              <a:off x="5540185" y="3934221"/>
              <a:ext cx="798394" cy="743803"/>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21" name="TextBox 20">
              <a:extLst>
                <a:ext uri="{FF2B5EF4-FFF2-40B4-BE49-F238E27FC236}">
                  <a16:creationId xmlns:a16="http://schemas.microsoft.com/office/drawing/2014/main" id="{70E78B87-E8BF-4E6D-B1AA-3B840AED8CAB}"/>
                </a:ext>
              </a:extLst>
            </p:cNvPr>
            <p:cNvSpPr txBox="1"/>
            <p:nvPr/>
          </p:nvSpPr>
          <p:spPr>
            <a:xfrm rot="18940951">
              <a:off x="5583563" y="4151292"/>
              <a:ext cx="730957" cy="261610"/>
            </a:xfrm>
            <a:prstGeom prst="rect">
              <a:avLst/>
            </a:prstGeom>
            <a:solidFill>
              <a:schemeClr val="bg1"/>
            </a:solidFill>
          </p:spPr>
          <p:txBody>
            <a:bodyPr wrap="square" rtlCol="0">
              <a:spAutoFit/>
            </a:bodyPr>
            <a:lstStyle/>
            <a:p>
              <a:r>
                <a:rPr lang="en-US" sz="1100" i="1" dirty="0"/>
                <a:t>2*radius</a:t>
              </a:r>
              <a:endParaRPr lang="en-US" sz="1200" i="1" dirty="0"/>
            </a:p>
          </p:txBody>
        </p:sp>
        <p:sp>
          <p:nvSpPr>
            <p:cNvPr id="23" name="TextBox 22">
              <a:extLst>
                <a:ext uri="{FF2B5EF4-FFF2-40B4-BE49-F238E27FC236}">
                  <a16:creationId xmlns:a16="http://schemas.microsoft.com/office/drawing/2014/main" id="{11F16C7F-769C-485B-A4E7-5517163C0C11}"/>
                </a:ext>
              </a:extLst>
            </p:cNvPr>
            <p:cNvSpPr txBox="1"/>
            <p:nvPr/>
          </p:nvSpPr>
          <p:spPr>
            <a:xfrm>
              <a:off x="2445011" y="3336815"/>
              <a:ext cx="2272995" cy="276999"/>
            </a:xfrm>
            <a:prstGeom prst="rect">
              <a:avLst/>
            </a:prstGeom>
            <a:noFill/>
          </p:spPr>
          <p:txBody>
            <a:bodyPr wrap="none" rtlCol="0">
              <a:spAutoFit/>
            </a:bodyPr>
            <a:lstStyle/>
            <a:p>
              <a:r>
                <a:rPr lang="en-US" sz="1200" i="1" dirty="0"/>
                <a:t>(ball1_x  + </a:t>
              </a:r>
              <a:r>
                <a:rPr lang="en-US" sz="1200" i="1" dirty="0" err="1"/>
                <a:t>ball_r</a:t>
              </a:r>
              <a:r>
                <a:rPr lang="en-US" sz="1200" i="1" dirty="0"/>
                <a:t>, ball1_y + </a:t>
              </a:r>
              <a:r>
                <a:rPr lang="en-US" sz="1200" i="1" dirty="0" err="1"/>
                <a:t>ball_r</a:t>
              </a:r>
              <a:r>
                <a:rPr lang="en-US" sz="1200" i="1" dirty="0"/>
                <a:t>)</a:t>
              </a:r>
            </a:p>
          </p:txBody>
        </p:sp>
        <p:sp>
          <p:nvSpPr>
            <p:cNvPr id="25" name="Freeform: Shape 24">
              <a:extLst>
                <a:ext uri="{FF2B5EF4-FFF2-40B4-BE49-F238E27FC236}">
                  <a16:creationId xmlns:a16="http://schemas.microsoft.com/office/drawing/2014/main" id="{743F1959-6ECA-45E3-A040-98D8FC211AE8}"/>
                </a:ext>
              </a:extLst>
            </p:cNvPr>
            <p:cNvSpPr/>
            <p:nvPr/>
          </p:nvSpPr>
          <p:spPr>
            <a:xfrm>
              <a:off x="3641697" y="3582062"/>
              <a:ext cx="1449415" cy="570837"/>
            </a:xfrm>
            <a:custGeom>
              <a:avLst/>
              <a:gdLst>
                <a:gd name="connsiteX0" fmla="*/ 0 w 1202532"/>
                <a:gd name="connsiteY0" fmla="*/ 0 h 540544"/>
                <a:gd name="connsiteX1" fmla="*/ 628650 w 1202532"/>
                <a:gd name="connsiteY1" fmla="*/ 404813 h 540544"/>
                <a:gd name="connsiteX2" fmla="*/ 1202532 w 1202532"/>
                <a:gd name="connsiteY2" fmla="*/ 540544 h 540544"/>
              </a:gdLst>
              <a:ahLst/>
              <a:cxnLst>
                <a:cxn ang="0">
                  <a:pos x="connsiteX0" y="connsiteY0"/>
                </a:cxn>
                <a:cxn ang="0">
                  <a:pos x="connsiteX1" y="connsiteY1"/>
                </a:cxn>
                <a:cxn ang="0">
                  <a:pos x="connsiteX2" y="connsiteY2"/>
                </a:cxn>
              </a:cxnLst>
              <a:rect l="l" t="t" r="r" b="b"/>
              <a:pathLst>
                <a:path w="1202532" h="540544">
                  <a:moveTo>
                    <a:pt x="0" y="0"/>
                  </a:moveTo>
                  <a:cubicBezTo>
                    <a:pt x="214114" y="157361"/>
                    <a:pt x="428228" y="314722"/>
                    <a:pt x="628650" y="404813"/>
                  </a:cubicBezTo>
                  <a:cubicBezTo>
                    <a:pt x="829072" y="494904"/>
                    <a:pt x="1015802" y="517724"/>
                    <a:pt x="1202532" y="540544"/>
                  </a:cubicBezTo>
                </a:path>
              </a:pathLst>
            </a:custGeom>
            <a:noFill/>
            <a:ln w="6350">
              <a:solidFill>
                <a:schemeClr val="accent6">
                  <a:lumMod val="75000"/>
                </a:schemeClr>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54A3CE95-2B38-4041-8724-FC823B1334B3}"/>
                </a:ext>
              </a:extLst>
            </p:cNvPr>
            <p:cNvSpPr txBox="1"/>
            <p:nvPr/>
          </p:nvSpPr>
          <p:spPr>
            <a:xfrm>
              <a:off x="4971396" y="2527363"/>
              <a:ext cx="2272995" cy="276999"/>
            </a:xfrm>
            <a:prstGeom prst="rect">
              <a:avLst/>
            </a:prstGeom>
            <a:noFill/>
          </p:spPr>
          <p:txBody>
            <a:bodyPr wrap="none" rtlCol="0">
              <a:spAutoFit/>
            </a:bodyPr>
            <a:lstStyle/>
            <a:p>
              <a:r>
                <a:rPr lang="en-US" sz="1200" i="1" dirty="0"/>
                <a:t>(ball2_x  + </a:t>
              </a:r>
              <a:r>
                <a:rPr lang="en-US" sz="1200" i="1" dirty="0" err="1"/>
                <a:t>ball_r</a:t>
              </a:r>
              <a:r>
                <a:rPr lang="en-US" sz="1200" i="1" dirty="0"/>
                <a:t>, ball2_y + </a:t>
              </a:r>
              <a:r>
                <a:rPr lang="en-US" sz="1200" i="1" dirty="0" err="1"/>
                <a:t>ball_r</a:t>
              </a:r>
              <a:r>
                <a:rPr lang="en-US" sz="1200" i="1" dirty="0"/>
                <a:t>)</a:t>
              </a:r>
            </a:p>
          </p:txBody>
        </p:sp>
        <p:sp>
          <p:nvSpPr>
            <p:cNvPr id="27" name="Freeform: Shape 26">
              <a:extLst>
                <a:ext uri="{FF2B5EF4-FFF2-40B4-BE49-F238E27FC236}">
                  <a16:creationId xmlns:a16="http://schemas.microsoft.com/office/drawing/2014/main" id="{067C624E-0313-4C05-A3DD-F3D3B23357E7}"/>
                </a:ext>
              </a:extLst>
            </p:cNvPr>
            <p:cNvSpPr/>
            <p:nvPr/>
          </p:nvSpPr>
          <p:spPr>
            <a:xfrm>
              <a:off x="5895892" y="2767054"/>
              <a:ext cx="690536" cy="640080"/>
            </a:xfrm>
            <a:custGeom>
              <a:avLst/>
              <a:gdLst>
                <a:gd name="connsiteX0" fmla="*/ 290223 w 690536"/>
                <a:gd name="connsiteY0" fmla="*/ 0 h 640080"/>
                <a:gd name="connsiteX1" fmla="*/ 683812 w 690536"/>
                <a:gd name="connsiteY1" fmla="*/ 441297 h 640080"/>
                <a:gd name="connsiteX2" fmla="*/ 0 w 690536"/>
                <a:gd name="connsiteY2" fmla="*/ 640080 h 640080"/>
              </a:gdLst>
              <a:ahLst/>
              <a:cxnLst>
                <a:cxn ang="0">
                  <a:pos x="connsiteX0" y="connsiteY0"/>
                </a:cxn>
                <a:cxn ang="0">
                  <a:pos x="connsiteX1" y="connsiteY1"/>
                </a:cxn>
                <a:cxn ang="0">
                  <a:pos x="connsiteX2" y="connsiteY2"/>
                </a:cxn>
              </a:cxnLst>
              <a:rect l="l" t="t" r="r" b="b"/>
              <a:pathLst>
                <a:path w="690536" h="640080">
                  <a:moveTo>
                    <a:pt x="290223" y="0"/>
                  </a:moveTo>
                  <a:cubicBezTo>
                    <a:pt x="511202" y="167308"/>
                    <a:pt x="732182" y="334617"/>
                    <a:pt x="683812" y="441297"/>
                  </a:cubicBezTo>
                  <a:cubicBezTo>
                    <a:pt x="635442" y="547977"/>
                    <a:pt x="317721" y="594028"/>
                    <a:pt x="0" y="640080"/>
                  </a:cubicBezTo>
                </a:path>
              </a:pathLst>
            </a:custGeom>
            <a:noFill/>
            <a:ln w="6350">
              <a:solidFill>
                <a:schemeClr val="accent6">
                  <a:lumMod val="75000"/>
                </a:schemeClr>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07930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E972B35-A3F8-4D0E-BF4B-E1F414AC49A0}"/>
              </a:ext>
            </a:extLst>
          </p:cNvPr>
          <p:cNvGrpSpPr/>
          <p:nvPr/>
        </p:nvGrpSpPr>
        <p:grpSpPr>
          <a:xfrm>
            <a:off x="2813526" y="1170524"/>
            <a:ext cx="7162312" cy="4472074"/>
            <a:chOff x="2813526" y="1170524"/>
            <a:chExt cx="7162312" cy="4472074"/>
          </a:xfrm>
        </p:grpSpPr>
        <p:grpSp>
          <p:nvGrpSpPr>
            <p:cNvPr id="33" name="Group 32">
              <a:extLst>
                <a:ext uri="{FF2B5EF4-FFF2-40B4-BE49-F238E27FC236}">
                  <a16:creationId xmlns:a16="http://schemas.microsoft.com/office/drawing/2014/main" id="{6B447CE7-538E-4F4C-9364-9B63AE720403}"/>
                </a:ext>
              </a:extLst>
            </p:cNvPr>
            <p:cNvGrpSpPr/>
            <p:nvPr/>
          </p:nvGrpSpPr>
          <p:grpSpPr>
            <a:xfrm>
              <a:off x="2813526" y="1170524"/>
              <a:ext cx="7162312" cy="4472074"/>
              <a:chOff x="2813526" y="1170524"/>
              <a:chExt cx="7162312" cy="4472074"/>
            </a:xfrm>
          </p:grpSpPr>
          <p:pic>
            <p:nvPicPr>
              <p:cNvPr id="22" name="Picture 21" descr="A close up of a logo&#10;&#10;Description generated with high confidence">
                <a:extLst>
                  <a:ext uri="{FF2B5EF4-FFF2-40B4-BE49-F238E27FC236}">
                    <a16:creationId xmlns:a16="http://schemas.microsoft.com/office/drawing/2014/main" id="{10C8D5CF-E347-4253-9BBD-1E6933F40E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5524" y="1448047"/>
                <a:ext cx="780952" cy="3961905"/>
              </a:xfrm>
              <a:prstGeom prst="rect">
                <a:avLst/>
              </a:prstGeom>
              <a:ln w="3175">
                <a:solidFill>
                  <a:schemeClr val="tx1"/>
                </a:solidFill>
              </a:ln>
            </p:spPr>
          </p:pic>
          <p:pic>
            <p:nvPicPr>
              <p:cNvPr id="7" name="Picture 6" descr="A picture containing dome&#10;&#10;Description generated with high confidence">
                <a:extLst>
                  <a:ext uri="{FF2B5EF4-FFF2-40B4-BE49-F238E27FC236}">
                    <a16:creationId xmlns:a16="http://schemas.microsoft.com/office/drawing/2014/main" id="{FF47CB79-4A29-4F5D-B13B-9C346E666908}"/>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7457934">
                <a:off x="6401931" y="2458179"/>
                <a:ext cx="1495949" cy="1466030"/>
              </a:xfrm>
              <a:prstGeom prst="rect">
                <a:avLst/>
              </a:prstGeom>
              <a:ln>
                <a:noFill/>
              </a:ln>
            </p:spPr>
          </p:pic>
          <p:sp>
            <p:nvSpPr>
              <p:cNvPr id="16" name="TextBox 15">
                <a:extLst>
                  <a:ext uri="{FF2B5EF4-FFF2-40B4-BE49-F238E27FC236}">
                    <a16:creationId xmlns:a16="http://schemas.microsoft.com/office/drawing/2014/main" id="{F6ED1E9F-D4AD-4C1D-9BED-1A2C3061042F}"/>
                  </a:ext>
                </a:extLst>
              </p:cNvPr>
              <p:cNvSpPr txBox="1"/>
              <p:nvPr/>
            </p:nvSpPr>
            <p:spPr>
              <a:xfrm>
                <a:off x="5663830" y="5365599"/>
                <a:ext cx="864339" cy="276999"/>
              </a:xfrm>
              <a:prstGeom prst="rect">
                <a:avLst/>
              </a:prstGeom>
              <a:noFill/>
            </p:spPr>
            <p:txBody>
              <a:bodyPr wrap="none" rtlCol="0">
                <a:spAutoFit/>
              </a:bodyPr>
              <a:lstStyle/>
              <a:p>
                <a:r>
                  <a:rPr lang="en-US" sz="1200" dirty="0" err="1">
                    <a:latin typeface="Consolas" panose="020B0609020204030204" pitchFamily="49" charset="0"/>
                  </a:rPr>
                  <a:t>paddle_w</a:t>
                </a:r>
                <a:endParaRPr lang="en-US" sz="1200" dirty="0">
                  <a:latin typeface="Consolas" panose="020B0609020204030204" pitchFamily="49" charset="0"/>
                </a:endParaRPr>
              </a:p>
            </p:txBody>
          </p:sp>
          <p:sp>
            <p:nvSpPr>
              <p:cNvPr id="17" name="TextBox 16">
                <a:extLst>
                  <a:ext uri="{FF2B5EF4-FFF2-40B4-BE49-F238E27FC236}">
                    <a16:creationId xmlns:a16="http://schemas.microsoft.com/office/drawing/2014/main" id="{B0B2154D-F646-4640-A675-DF101D90EA42}"/>
                  </a:ext>
                </a:extLst>
              </p:cNvPr>
              <p:cNvSpPr txBox="1"/>
              <p:nvPr/>
            </p:nvSpPr>
            <p:spPr>
              <a:xfrm rot="16200000">
                <a:off x="5007272" y="3290499"/>
                <a:ext cx="864339" cy="276999"/>
              </a:xfrm>
              <a:prstGeom prst="rect">
                <a:avLst/>
              </a:prstGeom>
              <a:noFill/>
            </p:spPr>
            <p:txBody>
              <a:bodyPr wrap="none" rtlCol="0">
                <a:spAutoFit/>
              </a:bodyPr>
              <a:lstStyle/>
              <a:p>
                <a:r>
                  <a:rPr lang="en-US" sz="1200" dirty="0" err="1">
                    <a:latin typeface="Consolas" panose="020B0609020204030204" pitchFamily="49" charset="0"/>
                  </a:rPr>
                  <a:t>paddle_h</a:t>
                </a:r>
                <a:endParaRPr lang="en-US" sz="1200" dirty="0">
                  <a:latin typeface="Consolas" panose="020B0609020204030204" pitchFamily="49" charset="0"/>
                </a:endParaRPr>
              </a:p>
            </p:txBody>
          </p:sp>
          <p:sp>
            <p:nvSpPr>
              <p:cNvPr id="18" name="TextBox 17">
                <a:extLst>
                  <a:ext uri="{FF2B5EF4-FFF2-40B4-BE49-F238E27FC236}">
                    <a16:creationId xmlns:a16="http://schemas.microsoft.com/office/drawing/2014/main" id="{5BEF4DED-E7A0-4BC9-9C7C-7C5582E5F322}"/>
                  </a:ext>
                </a:extLst>
              </p:cNvPr>
              <p:cNvSpPr txBox="1"/>
              <p:nvPr/>
            </p:nvSpPr>
            <p:spPr>
              <a:xfrm>
                <a:off x="2813526" y="1170524"/>
                <a:ext cx="1883849" cy="276999"/>
              </a:xfrm>
              <a:prstGeom prst="rect">
                <a:avLst/>
              </a:prstGeom>
              <a:noFill/>
            </p:spPr>
            <p:txBody>
              <a:bodyPr wrap="none" rtlCol="0">
                <a:spAutoFit/>
              </a:bodyPr>
              <a:lstStyle/>
              <a:p>
                <a:r>
                  <a:rPr lang="en-US" sz="1200" dirty="0">
                    <a:latin typeface="Consolas" panose="020B0609020204030204" pitchFamily="49" charset="0"/>
                  </a:rPr>
                  <a:t>(</a:t>
                </a:r>
                <a:r>
                  <a:rPr lang="en-US" sz="1200" dirty="0" err="1">
                    <a:latin typeface="Consolas" panose="020B0609020204030204" pitchFamily="49" charset="0"/>
                  </a:rPr>
                  <a:t>paddle_x</a:t>
                </a:r>
                <a:r>
                  <a:rPr lang="en-US" sz="1200" dirty="0">
                    <a:latin typeface="Consolas" panose="020B0609020204030204" pitchFamily="49" charset="0"/>
                  </a:rPr>
                  <a:t>, </a:t>
                </a:r>
                <a:r>
                  <a:rPr lang="en-US" sz="1200" dirty="0" err="1">
                    <a:latin typeface="Consolas" panose="020B0609020204030204" pitchFamily="49" charset="0"/>
                  </a:rPr>
                  <a:t>paddle_y</a:t>
                </a:r>
                <a:r>
                  <a:rPr lang="en-US" sz="1200" dirty="0">
                    <a:latin typeface="Consolas" panose="020B0609020204030204" pitchFamily="49" charset="0"/>
                  </a:rPr>
                  <a:t>)</a:t>
                </a:r>
              </a:p>
            </p:txBody>
          </p:sp>
          <p:sp>
            <p:nvSpPr>
              <p:cNvPr id="19" name="Freeform: Shape 18">
                <a:extLst>
                  <a:ext uri="{FF2B5EF4-FFF2-40B4-BE49-F238E27FC236}">
                    <a16:creationId xmlns:a16="http://schemas.microsoft.com/office/drawing/2014/main" id="{F686832D-B4C7-4E63-B598-EE4CD703B02F}"/>
                  </a:ext>
                </a:extLst>
              </p:cNvPr>
              <p:cNvSpPr/>
              <p:nvPr/>
            </p:nvSpPr>
            <p:spPr>
              <a:xfrm>
                <a:off x="3753134" y="1313426"/>
                <a:ext cx="1937982" cy="425350"/>
              </a:xfrm>
              <a:custGeom>
                <a:avLst/>
                <a:gdLst>
                  <a:gd name="connsiteX0" fmla="*/ 0 w 1937982"/>
                  <a:gd name="connsiteY0" fmla="*/ 105941 h 425350"/>
                  <a:gd name="connsiteX1" fmla="*/ 1032681 w 1937982"/>
                  <a:gd name="connsiteY1" fmla="*/ 424389 h 425350"/>
                  <a:gd name="connsiteX2" fmla="*/ 1442114 w 1937982"/>
                  <a:gd name="connsiteY2" fmla="*/ 14956 h 425350"/>
                  <a:gd name="connsiteX3" fmla="*/ 1937982 w 1937982"/>
                  <a:gd name="connsiteY3" fmla="*/ 128687 h 425350"/>
                </a:gdLst>
                <a:ahLst/>
                <a:cxnLst>
                  <a:cxn ang="0">
                    <a:pos x="connsiteX0" y="connsiteY0"/>
                  </a:cxn>
                  <a:cxn ang="0">
                    <a:pos x="connsiteX1" y="connsiteY1"/>
                  </a:cxn>
                  <a:cxn ang="0">
                    <a:pos x="connsiteX2" y="connsiteY2"/>
                  </a:cxn>
                  <a:cxn ang="0">
                    <a:pos x="connsiteX3" y="connsiteY3"/>
                  </a:cxn>
                </a:cxnLst>
                <a:rect l="l" t="t" r="r" b="b"/>
                <a:pathLst>
                  <a:path w="1937982" h="425350">
                    <a:moveTo>
                      <a:pt x="0" y="105941"/>
                    </a:moveTo>
                    <a:cubicBezTo>
                      <a:pt x="396164" y="272747"/>
                      <a:pt x="792329" y="439553"/>
                      <a:pt x="1032681" y="424389"/>
                    </a:cubicBezTo>
                    <a:cubicBezTo>
                      <a:pt x="1273033" y="409225"/>
                      <a:pt x="1291231" y="64240"/>
                      <a:pt x="1442114" y="14956"/>
                    </a:cubicBezTo>
                    <a:cubicBezTo>
                      <a:pt x="1592997" y="-34328"/>
                      <a:pt x="1765489" y="47179"/>
                      <a:pt x="1937982" y="128687"/>
                    </a:cubicBezTo>
                  </a:path>
                </a:pathLst>
              </a:cu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3FBD36A3-E046-4530-99FF-6205D1C90F13}"/>
                  </a:ext>
                </a:extLst>
              </p:cNvPr>
              <p:cNvCxnSpPr/>
              <p:nvPr/>
            </p:nvCxnSpPr>
            <p:spPr>
              <a:xfrm>
                <a:off x="6486476" y="1447523"/>
                <a:ext cx="1614098" cy="0"/>
              </a:xfrm>
              <a:prstGeom prst="line">
                <a:avLst/>
              </a:prstGeom>
              <a:ln w="9525">
                <a:prstDash val="sys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E55D030-39CA-4A12-8DE5-24E489EFC733}"/>
                  </a:ext>
                </a:extLst>
              </p:cNvPr>
              <p:cNvCxnSpPr/>
              <p:nvPr/>
            </p:nvCxnSpPr>
            <p:spPr>
              <a:xfrm>
                <a:off x="6493019" y="5408981"/>
                <a:ext cx="1614098" cy="0"/>
              </a:xfrm>
              <a:prstGeom prst="line">
                <a:avLst/>
              </a:prstGeom>
              <a:ln w="9525">
                <a:prstDash val="sysDash"/>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DB3289FC-6569-4E7C-BBAB-78C5FED68ABC}"/>
                  </a:ext>
                </a:extLst>
              </p:cNvPr>
              <p:cNvSpPr txBox="1"/>
              <p:nvPr/>
            </p:nvSpPr>
            <p:spPr>
              <a:xfrm>
                <a:off x="8257649" y="1275406"/>
                <a:ext cx="864339" cy="276999"/>
              </a:xfrm>
              <a:prstGeom prst="rect">
                <a:avLst/>
              </a:prstGeom>
              <a:noFill/>
            </p:spPr>
            <p:txBody>
              <a:bodyPr wrap="none" rtlCol="0">
                <a:spAutoFit/>
              </a:bodyPr>
              <a:lstStyle/>
              <a:p>
                <a:r>
                  <a:rPr lang="en-US" sz="1200" dirty="0" err="1">
                    <a:latin typeface="Consolas" panose="020B0609020204030204" pitchFamily="49" charset="0"/>
                  </a:rPr>
                  <a:t>paddle_y</a:t>
                </a:r>
                <a:endParaRPr lang="en-US" sz="1200" dirty="0">
                  <a:latin typeface="Consolas" panose="020B0609020204030204" pitchFamily="49" charset="0"/>
                </a:endParaRPr>
              </a:p>
            </p:txBody>
          </p:sp>
          <p:sp>
            <p:nvSpPr>
              <p:cNvPr id="27" name="TextBox 26">
                <a:extLst>
                  <a:ext uri="{FF2B5EF4-FFF2-40B4-BE49-F238E27FC236}">
                    <a16:creationId xmlns:a16="http://schemas.microsoft.com/office/drawing/2014/main" id="{58499B29-656B-4D2E-A0C5-1784D27D7B05}"/>
                  </a:ext>
                </a:extLst>
              </p:cNvPr>
              <p:cNvSpPr txBox="1"/>
              <p:nvPr/>
            </p:nvSpPr>
            <p:spPr>
              <a:xfrm>
                <a:off x="8176948" y="5227099"/>
                <a:ext cx="1798890" cy="276999"/>
              </a:xfrm>
              <a:prstGeom prst="rect">
                <a:avLst/>
              </a:prstGeom>
              <a:noFill/>
            </p:spPr>
            <p:txBody>
              <a:bodyPr wrap="none" rtlCol="0">
                <a:spAutoFit/>
              </a:bodyPr>
              <a:lstStyle/>
              <a:p>
                <a:r>
                  <a:rPr lang="en-US" sz="1200" dirty="0" err="1">
                    <a:latin typeface="Consolas" panose="020B0609020204030204" pitchFamily="49" charset="0"/>
                  </a:rPr>
                  <a:t>paddle_y</a:t>
                </a:r>
                <a:r>
                  <a:rPr lang="en-US" sz="1200" dirty="0">
                    <a:latin typeface="Consolas" panose="020B0609020204030204" pitchFamily="49" charset="0"/>
                  </a:rPr>
                  <a:t> + </a:t>
                </a:r>
                <a:r>
                  <a:rPr lang="en-US" sz="1200" dirty="0" err="1">
                    <a:latin typeface="Consolas" panose="020B0609020204030204" pitchFamily="49" charset="0"/>
                  </a:rPr>
                  <a:t>paddle_h</a:t>
                </a:r>
                <a:endParaRPr lang="en-US" sz="1200" dirty="0">
                  <a:latin typeface="Consolas" panose="020B0609020204030204" pitchFamily="49" charset="0"/>
                </a:endParaRPr>
              </a:p>
            </p:txBody>
          </p:sp>
          <p:sp>
            <p:nvSpPr>
              <p:cNvPr id="28" name="Rectangle 27">
                <a:extLst>
                  <a:ext uri="{FF2B5EF4-FFF2-40B4-BE49-F238E27FC236}">
                    <a16:creationId xmlns:a16="http://schemas.microsoft.com/office/drawing/2014/main" id="{79462848-6B3E-494A-BB88-CBA4BC05322C}"/>
                  </a:ext>
                </a:extLst>
              </p:cNvPr>
              <p:cNvSpPr/>
              <p:nvPr/>
            </p:nvSpPr>
            <p:spPr>
              <a:xfrm>
                <a:off x="6412019" y="2445880"/>
                <a:ext cx="1477401" cy="1486601"/>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F96C460E-AB99-4136-BD51-BCC7B35A07D1}"/>
                  </a:ext>
                </a:extLst>
              </p:cNvPr>
              <p:cNvSpPr txBox="1"/>
              <p:nvPr/>
            </p:nvSpPr>
            <p:spPr>
              <a:xfrm>
                <a:off x="7495183" y="2008691"/>
                <a:ext cx="1544012" cy="276999"/>
              </a:xfrm>
              <a:prstGeom prst="rect">
                <a:avLst/>
              </a:prstGeom>
              <a:noFill/>
            </p:spPr>
            <p:txBody>
              <a:bodyPr wrap="none" rtlCol="0">
                <a:spAutoFit/>
              </a:bodyPr>
              <a:lstStyle/>
              <a:p>
                <a:r>
                  <a:rPr lang="en-US" sz="1200" dirty="0">
                    <a:latin typeface="Consolas" panose="020B0609020204030204" pitchFamily="49" charset="0"/>
                  </a:rPr>
                  <a:t>(</a:t>
                </a:r>
                <a:r>
                  <a:rPr lang="en-US" sz="1200" dirty="0" err="1">
                    <a:latin typeface="Consolas" panose="020B0609020204030204" pitchFamily="49" charset="0"/>
                  </a:rPr>
                  <a:t>ball_x</a:t>
                </a:r>
                <a:r>
                  <a:rPr lang="en-US" sz="1200" dirty="0">
                    <a:latin typeface="Consolas" panose="020B0609020204030204" pitchFamily="49" charset="0"/>
                  </a:rPr>
                  <a:t>, </a:t>
                </a:r>
                <a:r>
                  <a:rPr lang="en-US" sz="1200" dirty="0" err="1">
                    <a:latin typeface="Consolas" panose="020B0609020204030204" pitchFamily="49" charset="0"/>
                  </a:rPr>
                  <a:t>ball_y</a:t>
                </a:r>
                <a:r>
                  <a:rPr lang="en-US" sz="1200" dirty="0">
                    <a:latin typeface="Consolas" panose="020B0609020204030204" pitchFamily="49" charset="0"/>
                  </a:rPr>
                  <a:t>)</a:t>
                </a:r>
              </a:p>
            </p:txBody>
          </p:sp>
          <p:sp>
            <p:nvSpPr>
              <p:cNvPr id="30" name="Freeform: Shape 29">
                <a:extLst>
                  <a:ext uri="{FF2B5EF4-FFF2-40B4-BE49-F238E27FC236}">
                    <a16:creationId xmlns:a16="http://schemas.microsoft.com/office/drawing/2014/main" id="{F681CD50-4851-4745-A9E8-9A4AD2C90E48}"/>
                  </a:ext>
                </a:extLst>
              </p:cNvPr>
              <p:cNvSpPr/>
              <p:nvPr/>
            </p:nvSpPr>
            <p:spPr>
              <a:xfrm>
                <a:off x="6050455" y="2154154"/>
                <a:ext cx="1469533" cy="298534"/>
              </a:xfrm>
              <a:custGeom>
                <a:avLst/>
                <a:gdLst>
                  <a:gd name="connsiteX0" fmla="*/ 1469533 w 1469533"/>
                  <a:gd name="connsiteY0" fmla="*/ 36596 h 298534"/>
                  <a:gd name="connsiteX1" fmla="*/ 40783 w 1469533"/>
                  <a:gd name="connsiteY1" fmla="*/ 22309 h 298534"/>
                  <a:gd name="connsiteX2" fmla="*/ 359870 w 1469533"/>
                  <a:gd name="connsiteY2" fmla="*/ 298534 h 298534"/>
                  <a:gd name="connsiteX3" fmla="*/ 359870 w 1469533"/>
                  <a:gd name="connsiteY3" fmla="*/ 298534 h 298534"/>
                </a:gdLst>
                <a:ahLst/>
                <a:cxnLst>
                  <a:cxn ang="0">
                    <a:pos x="connsiteX0" y="connsiteY0"/>
                  </a:cxn>
                  <a:cxn ang="0">
                    <a:pos x="connsiteX1" y="connsiteY1"/>
                  </a:cxn>
                  <a:cxn ang="0">
                    <a:pos x="connsiteX2" y="connsiteY2"/>
                  </a:cxn>
                  <a:cxn ang="0">
                    <a:pos x="connsiteX3" y="connsiteY3"/>
                  </a:cxn>
                </a:cxnLst>
                <a:rect l="l" t="t" r="r" b="b"/>
                <a:pathLst>
                  <a:path w="1469533" h="298534">
                    <a:moveTo>
                      <a:pt x="1469533" y="36596"/>
                    </a:moveTo>
                    <a:cubicBezTo>
                      <a:pt x="847630" y="7624"/>
                      <a:pt x="225727" y="-21347"/>
                      <a:pt x="40783" y="22309"/>
                    </a:cubicBezTo>
                    <a:cubicBezTo>
                      <a:pt x="-144161" y="65965"/>
                      <a:pt x="359870" y="298534"/>
                      <a:pt x="359870" y="298534"/>
                    </a:cubicBezTo>
                    <a:lnTo>
                      <a:pt x="359870" y="298534"/>
                    </a:lnTo>
                  </a:path>
                </a:pathLst>
              </a:cu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1" name="TextBox 30">
                <a:extLst>
                  <a:ext uri="{FF2B5EF4-FFF2-40B4-BE49-F238E27FC236}">
                    <a16:creationId xmlns:a16="http://schemas.microsoft.com/office/drawing/2014/main" id="{414245F2-504A-4A00-89A1-2A8AF61958B1}"/>
                  </a:ext>
                </a:extLst>
              </p:cNvPr>
              <p:cNvSpPr txBox="1"/>
              <p:nvPr/>
            </p:nvSpPr>
            <p:spPr>
              <a:xfrm>
                <a:off x="6717735" y="3932481"/>
                <a:ext cx="694421" cy="276999"/>
              </a:xfrm>
              <a:prstGeom prst="rect">
                <a:avLst/>
              </a:prstGeom>
              <a:noFill/>
            </p:spPr>
            <p:txBody>
              <a:bodyPr wrap="none" rtlCol="0">
                <a:spAutoFit/>
              </a:bodyPr>
              <a:lstStyle/>
              <a:p>
                <a:r>
                  <a:rPr lang="en-US" sz="1200" dirty="0" err="1">
                    <a:latin typeface="Consolas" panose="020B0609020204030204" pitchFamily="49" charset="0"/>
                  </a:rPr>
                  <a:t>ball_w</a:t>
                </a:r>
                <a:endParaRPr lang="en-US" sz="1200" dirty="0">
                  <a:latin typeface="Consolas" panose="020B0609020204030204" pitchFamily="49" charset="0"/>
                </a:endParaRPr>
              </a:p>
            </p:txBody>
          </p:sp>
          <p:sp>
            <p:nvSpPr>
              <p:cNvPr id="32" name="TextBox 31">
                <a:extLst>
                  <a:ext uri="{FF2B5EF4-FFF2-40B4-BE49-F238E27FC236}">
                    <a16:creationId xmlns:a16="http://schemas.microsoft.com/office/drawing/2014/main" id="{1C0A43A6-1AE8-4F34-8928-C4034BF9BF68}"/>
                  </a:ext>
                </a:extLst>
              </p:cNvPr>
              <p:cNvSpPr txBox="1"/>
              <p:nvPr/>
            </p:nvSpPr>
            <p:spPr>
              <a:xfrm rot="16200000">
                <a:off x="7739250" y="3050680"/>
                <a:ext cx="694421" cy="276999"/>
              </a:xfrm>
              <a:prstGeom prst="rect">
                <a:avLst/>
              </a:prstGeom>
              <a:noFill/>
            </p:spPr>
            <p:txBody>
              <a:bodyPr wrap="none" rtlCol="0">
                <a:spAutoFit/>
              </a:bodyPr>
              <a:lstStyle/>
              <a:p>
                <a:r>
                  <a:rPr lang="en-US" sz="1200" dirty="0" err="1">
                    <a:latin typeface="Consolas" panose="020B0609020204030204" pitchFamily="49" charset="0"/>
                  </a:rPr>
                  <a:t>ball_h</a:t>
                </a:r>
                <a:endParaRPr lang="en-US" sz="1200" dirty="0">
                  <a:latin typeface="Consolas" panose="020B0609020204030204" pitchFamily="49" charset="0"/>
                </a:endParaRPr>
              </a:p>
            </p:txBody>
          </p:sp>
        </p:grpSp>
        <p:cxnSp>
          <p:nvCxnSpPr>
            <p:cNvPr id="5" name="Straight Arrow Connector 4">
              <a:extLst>
                <a:ext uri="{FF2B5EF4-FFF2-40B4-BE49-F238E27FC236}">
                  <a16:creationId xmlns:a16="http://schemas.microsoft.com/office/drawing/2014/main" id="{19E696CE-8BB6-4B00-AA35-E83695CD94A9}"/>
                </a:ext>
              </a:extLst>
            </p:cNvPr>
            <p:cNvCxnSpPr>
              <a:cxnSpLocks/>
            </p:cNvCxnSpPr>
            <p:nvPr/>
          </p:nvCxnSpPr>
          <p:spPr>
            <a:xfrm flipH="1" flipV="1">
              <a:off x="7189940" y="3156559"/>
              <a:ext cx="1797485" cy="1340285"/>
            </a:xfrm>
            <a:prstGeom prst="straightConnector1">
              <a:avLst/>
            </a:prstGeom>
            <a:ln w="28575">
              <a:prstDash val="sysDash"/>
              <a:headEnd type="none" w="med" len="med"/>
              <a:tailEnd type="arrow" w="med" len="med"/>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0A320A3E-52F9-46E8-82B9-74C2968F34D9}"/>
                </a:ext>
              </a:extLst>
            </p:cNvPr>
            <p:cNvSpPr txBox="1"/>
            <p:nvPr/>
          </p:nvSpPr>
          <p:spPr>
            <a:xfrm>
              <a:off x="8248742" y="4465262"/>
              <a:ext cx="1713931" cy="276999"/>
            </a:xfrm>
            <a:prstGeom prst="rect">
              <a:avLst/>
            </a:prstGeom>
            <a:noFill/>
          </p:spPr>
          <p:txBody>
            <a:bodyPr wrap="none" rtlCol="0">
              <a:spAutoFit/>
            </a:bodyPr>
            <a:lstStyle/>
            <a:p>
              <a:r>
                <a:rPr lang="en-US" sz="1200" dirty="0">
                  <a:latin typeface="Consolas" panose="020B0609020204030204" pitchFamily="49" charset="0"/>
                </a:rPr>
                <a:t>(</a:t>
              </a:r>
              <a:r>
                <a:rPr lang="en-US" sz="1200" dirty="0" err="1">
                  <a:latin typeface="Consolas" panose="020B0609020204030204" pitchFamily="49" charset="0"/>
                </a:rPr>
                <a:t>ball_dx</a:t>
              </a:r>
              <a:r>
                <a:rPr lang="en-US" sz="1200" dirty="0">
                  <a:latin typeface="Consolas" panose="020B0609020204030204" pitchFamily="49" charset="0"/>
                </a:rPr>
                <a:t>, </a:t>
              </a:r>
              <a:r>
                <a:rPr lang="en-US" sz="1200" dirty="0" err="1">
                  <a:latin typeface="Consolas" panose="020B0609020204030204" pitchFamily="49" charset="0"/>
                </a:rPr>
                <a:t>ball_dy</a:t>
              </a:r>
              <a:r>
                <a:rPr lang="en-US" sz="1200" dirty="0">
                  <a:latin typeface="Consolas" panose="020B0609020204030204" pitchFamily="49" charset="0"/>
                </a:rPr>
                <a:t>)</a:t>
              </a:r>
            </a:p>
          </p:txBody>
        </p:sp>
      </p:grpSp>
    </p:spTree>
    <p:extLst>
      <p:ext uri="{BB962C8B-B14F-4D97-AF65-F5344CB8AC3E}">
        <p14:creationId xmlns:p14="http://schemas.microsoft.com/office/powerpoint/2010/main" val="31880412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34" name="Group 1033">
            <a:extLst>
              <a:ext uri="{FF2B5EF4-FFF2-40B4-BE49-F238E27FC236}">
                <a16:creationId xmlns:a16="http://schemas.microsoft.com/office/drawing/2014/main" id="{D4AA8F31-7262-4C11-8361-FEC1A5F43F23}"/>
              </a:ext>
            </a:extLst>
          </p:cNvPr>
          <p:cNvGrpSpPr/>
          <p:nvPr/>
        </p:nvGrpSpPr>
        <p:grpSpPr>
          <a:xfrm>
            <a:off x="2311052" y="1960323"/>
            <a:ext cx="7722296" cy="3012510"/>
            <a:chOff x="2311052" y="1960323"/>
            <a:chExt cx="7722296" cy="3012510"/>
          </a:xfrm>
        </p:grpSpPr>
        <p:sp>
          <p:nvSpPr>
            <p:cNvPr id="1031" name="Rectangle 1030">
              <a:extLst>
                <a:ext uri="{FF2B5EF4-FFF2-40B4-BE49-F238E27FC236}">
                  <a16:creationId xmlns:a16="http://schemas.microsoft.com/office/drawing/2014/main" id="{3BE805DD-0497-4ADE-9259-95F172B22C8D}"/>
                </a:ext>
              </a:extLst>
            </p:cNvPr>
            <p:cNvSpPr/>
            <p:nvPr/>
          </p:nvSpPr>
          <p:spPr>
            <a:xfrm>
              <a:off x="2311052" y="1960323"/>
              <a:ext cx="7722296" cy="30125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B5E6F3F2-D71E-4B88-B8A9-17D64B86F0E4}"/>
                </a:ext>
              </a:extLst>
            </p:cNvPr>
            <p:cNvSpPr/>
            <p:nvPr/>
          </p:nvSpPr>
          <p:spPr>
            <a:xfrm>
              <a:off x="5329825" y="2611677"/>
              <a:ext cx="1810011" cy="118370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nsolas" panose="020B0609020204030204" pitchFamily="49" charset="0"/>
                </a:rPr>
                <a:t>scale</a:t>
              </a:r>
            </a:p>
          </p:txBody>
        </p:sp>
        <p:pic>
          <p:nvPicPr>
            <p:cNvPr id="1026" name="Picture 2" descr="bug">
              <a:extLst>
                <a:ext uri="{FF2B5EF4-FFF2-40B4-BE49-F238E27FC236}">
                  <a16:creationId xmlns:a16="http://schemas.microsoft.com/office/drawing/2014/main" id="{D982902C-A2CB-4DA1-9E85-A98C646AD717}"/>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2932658" y="3572594"/>
              <a:ext cx="1232248" cy="839016"/>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Arrow Connector 21">
              <a:extLst>
                <a:ext uri="{FF2B5EF4-FFF2-40B4-BE49-F238E27FC236}">
                  <a16:creationId xmlns:a16="http://schemas.microsoft.com/office/drawing/2014/main" id="{0C168356-691E-4BE2-829B-2ED06C6DC375}"/>
                </a:ext>
              </a:extLst>
            </p:cNvPr>
            <p:cNvCxnSpPr>
              <a:cxnSpLocks/>
              <a:stCxn id="1026" idx="3"/>
            </p:cNvCxnSpPr>
            <p:nvPr/>
          </p:nvCxnSpPr>
          <p:spPr>
            <a:xfrm flipV="1">
              <a:off x="4164906" y="3572594"/>
              <a:ext cx="1164919" cy="41950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2AE6245B-381F-4C95-8BA0-3F6A79F81DBD}"/>
                </a:ext>
              </a:extLst>
            </p:cNvPr>
            <p:cNvSpPr txBox="1"/>
            <p:nvPr/>
          </p:nvSpPr>
          <p:spPr>
            <a:xfrm>
              <a:off x="3507473" y="2713797"/>
              <a:ext cx="979755" cy="307777"/>
            </a:xfrm>
            <a:prstGeom prst="rect">
              <a:avLst/>
            </a:prstGeom>
            <a:noFill/>
          </p:spPr>
          <p:txBody>
            <a:bodyPr wrap="none" rtlCol="0">
              <a:spAutoFit/>
            </a:bodyPr>
            <a:lstStyle/>
            <a:p>
              <a:r>
                <a:rPr lang="en-US" sz="1400" dirty="0" err="1">
                  <a:latin typeface="Consolas" panose="020B0609020204030204" pitchFamily="49" charset="0"/>
                </a:rPr>
                <a:t>scaled_w</a:t>
              </a:r>
              <a:endParaRPr lang="en-US" sz="1400" dirty="0">
                <a:latin typeface="Consolas" panose="020B0609020204030204" pitchFamily="49" charset="0"/>
              </a:endParaRPr>
            </a:p>
          </p:txBody>
        </p:sp>
        <p:sp>
          <p:nvSpPr>
            <p:cNvPr id="25" name="TextBox 24">
              <a:extLst>
                <a:ext uri="{FF2B5EF4-FFF2-40B4-BE49-F238E27FC236}">
                  <a16:creationId xmlns:a16="http://schemas.microsoft.com/office/drawing/2014/main" id="{5DCD85FA-C6A2-49E9-B025-D4A7B47A0B09}"/>
                </a:ext>
              </a:extLst>
            </p:cNvPr>
            <p:cNvSpPr txBox="1"/>
            <p:nvPr/>
          </p:nvSpPr>
          <p:spPr>
            <a:xfrm>
              <a:off x="3507474" y="3018865"/>
              <a:ext cx="979755" cy="307777"/>
            </a:xfrm>
            <a:prstGeom prst="rect">
              <a:avLst/>
            </a:prstGeom>
            <a:noFill/>
          </p:spPr>
          <p:txBody>
            <a:bodyPr wrap="none" rtlCol="0">
              <a:spAutoFit/>
            </a:bodyPr>
            <a:lstStyle/>
            <a:p>
              <a:r>
                <a:rPr lang="en-US" sz="1400" dirty="0" err="1">
                  <a:latin typeface="Consolas" panose="020B0609020204030204" pitchFamily="49" charset="0"/>
                </a:rPr>
                <a:t>scaled_h</a:t>
              </a:r>
              <a:endParaRPr lang="en-US" sz="1400" dirty="0">
                <a:latin typeface="Consolas" panose="020B0609020204030204" pitchFamily="49" charset="0"/>
              </a:endParaRPr>
            </a:p>
          </p:txBody>
        </p:sp>
        <p:cxnSp>
          <p:nvCxnSpPr>
            <p:cNvPr id="28" name="Straight Arrow Connector 27">
              <a:extLst>
                <a:ext uri="{FF2B5EF4-FFF2-40B4-BE49-F238E27FC236}">
                  <a16:creationId xmlns:a16="http://schemas.microsoft.com/office/drawing/2014/main" id="{456EDDC7-441C-46D7-96C4-1AEF5EF1D52D}"/>
                </a:ext>
              </a:extLst>
            </p:cNvPr>
            <p:cNvCxnSpPr>
              <a:stCxn id="23" idx="3"/>
            </p:cNvCxnSpPr>
            <p:nvPr/>
          </p:nvCxnSpPr>
          <p:spPr>
            <a:xfrm>
              <a:off x="4487228" y="2867686"/>
              <a:ext cx="842597"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24" name="Straight Arrow Connector 1023">
              <a:extLst>
                <a:ext uri="{FF2B5EF4-FFF2-40B4-BE49-F238E27FC236}">
                  <a16:creationId xmlns:a16="http://schemas.microsoft.com/office/drawing/2014/main" id="{31CD2C89-31D9-41E9-9FCA-78AF9ABA5ED5}"/>
                </a:ext>
              </a:extLst>
            </p:cNvPr>
            <p:cNvCxnSpPr>
              <a:cxnSpLocks/>
              <a:stCxn id="25" idx="3"/>
              <a:endCxn id="3" idx="1"/>
            </p:cNvCxnSpPr>
            <p:nvPr/>
          </p:nvCxnSpPr>
          <p:spPr>
            <a:xfrm>
              <a:off x="4487229" y="3172754"/>
              <a:ext cx="842596" cy="3077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pic>
          <p:nvPicPr>
            <p:cNvPr id="34" name="Picture 2" descr="bug">
              <a:extLst>
                <a:ext uri="{FF2B5EF4-FFF2-40B4-BE49-F238E27FC236}">
                  <a16:creationId xmlns:a16="http://schemas.microsoft.com/office/drawing/2014/main" id="{17ACE82E-BDCD-453B-8FEB-7DCEB3FAC310}"/>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7809978" y="2690078"/>
              <a:ext cx="1517739" cy="1033402"/>
            </a:xfrm>
            <a:prstGeom prst="rect">
              <a:avLst/>
            </a:prstGeom>
            <a:noFill/>
            <a:extLst>
              <a:ext uri="{909E8E84-426E-40DD-AFC4-6F175D3DCCD1}">
                <a14:hiddenFill xmlns:a14="http://schemas.microsoft.com/office/drawing/2010/main">
                  <a:solidFill>
                    <a:srgbClr val="FFFFFF"/>
                  </a:solidFill>
                </a14:hiddenFill>
              </a:ext>
            </a:extLst>
          </p:spPr>
        </p:pic>
        <p:cxnSp>
          <p:nvCxnSpPr>
            <p:cNvPr id="1027" name="Straight Arrow Connector 1026">
              <a:extLst>
                <a:ext uri="{FF2B5EF4-FFF2-40B4-BE49-F238E27FC236}">
                  <a16:creationId xmlns:a16="http://schemas.microsoft.com/office/drawing/2014/main" id="{AE345EF0-5ED7-4171-880C-FE7ED46C2622}"/>
                </a:ext>
              </a:extLst>
            </p:cNvPr>
            <p:cNvCxnSpPr>
              <a:cxnSpLocks/>
              <a:stCxn id="3" idx="3"/>
              <a:endCxn id="34" idx="1"/>
            </p:cNvCxnSpPr>
            <p:nvPr/>
          </p:nvCxnSpPr>
          <p:spPr>
            <a:xfrm>
              <a:off x="7139836" y="3203532"/>
              <a:ext cx="670142" cy="324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0DCCBB24-A8DE-434A-B4AB-27591CAD6E26}"/>
                </a:ext>
              </a:extLst>
            </p:cNvPr>
            <p:cNvSpPr txBox="1"/>
            <p:nvPr/>
          </p:nvSpPr>
          <p:spPr>
            <a:xfrm>
              <a:off x="7950038" y="2382301"/>
              <a:ext cx="979755" cy="307777"/>
            </a:xfrm>
            <a:prstGeom prst="rect">
              <a:avLst/>
            </a:prstGeom>
            <a:noFill/>
          </p:spPr>
          <p:txBody>
            <a:bodyPr wrap="none" rtlCol="0">
              <a:spAutoFit/>
            </a:bodyPr>
            <a:lstStyle/>
            <a:p>
              <a:r>
                <a:rPr lang="en-US" sz="1400" dirty="0" err="1">
                  <a:latin typeface="Consolas" panose="020B0609020204030204" pitchFamily="49" charset="0"/>
                </a:rPr>
                <a:t>scaled_w</a:t>
              </a:r>
              <a:endParaRPr lang="en-US" sz="1400" dirty="0">
                <a:latin typeface="Consolas" panose="020B0609020204030204" pitchFamily="49" charset="0"/>
              </a:endParaRPr>
            </a:p>
          </p:txBody>
        </p:sp>
        <p:sp>
          <p:nvSpPr>
            <p:cNvPr id="39" name="TextBox 38">
              <a:extLst>
                <a:ext uri="{FF2B5EF4-FFF2-40B4-BE49-F238E27FC236}">
                  <a16:creationId xmlns:a16="http://schemas.microsoft.com/office/drawing/2014/main" id="{D64FD4C3-FCEA-4826-BE5D-ED178CAA9DEC}"/>
                </a:ext>
              </a:extLst>
            </p:cNvPr>
            <p:cNvSpPr txBox="1"/>
            <p:nvPr/>
          </p:nvSpPr>
          <p:spPr>
            <a:xfrm rot="5400000">
              <a:off x="9038798" y="3064852"/>
              <a:ext cx="979755" cy="307777"/>
            </a:xfrm>
            <a:prstGeom prst="rect">
              <a:avLst/>
            </a:prstGeom>
            <a:noFill/>
          </p:spPr>
          <p:txBody>
            <a:bodyPr wrap="none" rtlCol="0">
              <a:spAutoFit/>
            </a:bodyPr>
            <a:lstStyle/>
            <a:p>
              <a:r>
                <a:rPr lang="en-US" sz="1400" dirty="0" err="1">
                  <a:latin typeface="Consolas" panose="020B0609020204030204" pitchFamily="49" charset="0"/>
                </a:rPr>
                <a:t>scaled_h</a:t>
              </a:r>
              <a:endParaRPr lang="en-US" sz="1400" dirty="0">
                <a:latin typeface="Consolas" panose="020B0609020204030204" pitchFamily="49" charset="0"/>
              </a:endParaRPr>
            </a:p>
          </p:txBody>
        </p:sp>
        <p:sp>
          <p:nvSpPr>
            <p:cNvPr id="45" name="TextBox 44">
              <a:extLst>
                <a:ext uri="{FF2B5EF4-FFF2-40B4-BE49-F238E27FC236}">
                  <a16:creationId xmlns:a16="http://schemas.microsoft.com/office/drawing/2014/main" id="{0026FC8B-1549-4A6C-95AF-E46919588F46}"/>
                </a:ext>
              </a:extLst>
            </p:cNvPr>
            <p:cNvSpPr txBox="1"/>
            <p:nvPr/>
          </p:nvSpPr>
          <p:spPr>
            <a:xfrm>
              <a:off x="2853328" y="4432847"/>
              <a:ext cx="1576072" cy="307777"/>
            </a:xfrm>
            <a:prstGeom prst="rect">
              <a:avLst/>
            </a:prstGeom>
            <a:noFill/>
          </p:spPr>
          <p:txBody>
            <a:bodyPr wrap="none" rtlCol="0">
              <a:spAutoFit/>
            </a:bodyPr>
            <a:lstStyle/>
            <a:p>
              <a:r>
                <a:rPr lang="en-US" sz="1400" dirty="0" err="1">
                  <a:latin typeface="Consolas" panose="020B0609020204030204" pitchFamily="49" charset="0"/>
                </a:rPr>
                <a:t>original_image</a:t>
              </a:r>
              <a:endParaRPr lang="en-US" sz="1400" dirty="0">
                <a:latin typeface="Consolas" panose="020B0609020204030204" pitchFamily="49" charset="0"/>
              </a:endParaRPr>
            </a:p>
          </p:txBody>
        </p:sp>
        <p:sp>
          <p:nvSpPr>
            <p:cNvPr id="46" name="TextBox 45">
              <a:extLst>
                <a:ext uri="{FF2B5EF4-FFF2-40B4-BE49-F238E27FC236}">
                  <a16:creationId xmlns:a16="http://schemas.microsoft.com/office/drawing/2014/main" id="{5505A55A-C957-48F4-BD9A-CDE962BF3BBC}"/>
                </a:ext>
              </a:extLst>
            </p:cNvPr>
            <p:cNvSpPr txBox="1"/>
            <p:nvPr/>
          </p:nvSpPr>
          <p:spPr>
            <a:xfrm>
              <a:off x="7759997" y="3716978"/>
              <a:ext cx="1377300" cy="307777"/>
            </a:xfrm>
            <a:prstGeom prst="rect">
              <a:avLst/>
            </a:prstGeom>
            <a:noFill/>
          </p:spPr>
          <p:txBody>
            <a:bodyPr wrap="none" rtlCol="0">
              <a:spAutoFit/>
            </a:bodyPr>
            <a:lstStyle/>
            <a:p>
              <a:r>
                <a:rPr lang="en-US" sz="1400" dirty="0" err="1">
                  <a:latin typeface="Consolas" panose="020B0609020204030204" pitchFamily="49" charset="0"/>
                </a:rPr>
                <a:t>scaled_image</a:t>
              </a:r>
              <a:endParaRPr lang="en-US" sz="1400" dirty="0">
                <a:latin typeface="Consolas" panose="020B0609020204030204" pitchFamily="49" charset="0"/>
              </a:endParaRPr>
            </a:p>
          </p:txBody>
        </p:sp>
      </p:grpSp>
    </p:spTree>
    <p:extLst>
      <p:ext uri="{BB962C8B-B14F-4D97-AF65-F5344CB8AC3E}">
        <p14:creationId xmlns:p14="http://schemas.microsoft.com/office/powerpoint/2010/main" val="33591888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640AB0D-5B0D-4040-AE51-6F04B6303B9D}"/>
              </a:ext>
            </a:extLst>
          </p:cNvPr>
          <p:cNvSpPr/>
          <p:nvPr/>
        </p:nvSpPr>
        <p:spPr>
          <a:xfrm>
            <a:off x="958241" y="1515649"/>
            <a:ext cx="9237945" cy="33632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8B40E7AB-6368-4F7C-A2A9-010ABCB29027}"/>
              </a:ext>
            </a:extLst>
          </p:cNvPr>
          <p:cNvGrpSpPr/>
          <p:nvPr/>
        </p:nvGrpSpPr>
        <p:grpSpPr>
          <a:xfrm>
            <a:off x="1020871" y="1569185"/>
            <a:ext cx="9137737" cy="3240810"/>
            <a:chOff x="1020871" y="1569185"/>
            <a:chExt cx="9137737" cy="3240810"/>
          </a:xfrm>
        </p:grpSpPr>
        <p:pic>
          <p:nvPicPr>
            <p:cNvPr id="16" name="Picture 2" descr="bug">
              <a:extLst>
                <a:ext uri="{FF2B5EF4-FFF2-40B4-BE49-F238E27FC236}">
                  <a16:creationId xmlns:a16="http://schemas.microsoft.com/office/drawing/2014/main" id="{EC8190D2-52C4-4FED-9C88-1FE823DC20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0871" y="1938517"/>
              <a:ext cx="4217288" cy="287147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77984C90-86FF-4225-87A8-152135527DDA}"/>
                </a:ext>
              </a:extLst>
            </p:cNvPr>
            <p:cNvSpPr/>
            <p:nvPr/>
          </p:nvSpPr>
          <p:spPr>
            <a:xfrm>
              <a:off x="7509353" y="2549047"/>
              <a:ext cx="2649255" cy="1778696"/>
            </a:xfrm>
            <a:prstGeom prst="rect">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8448DE6-973F-4E09-8B9A-4112C57D495A}"/>
                </a:ext>
              </a:extLst>
            </p:cNvPr>
            <p:cNvSpPr txBox="1"/>
            <p:nvPr/>
          </p:nvSpPr>
          <p:spPr>
            <a:xfrm>
              <a:off x="7509353" y="2146684"/>
              <a:ext cx="1377300" cy="307777"/>
            </a:xfrm>
            <a:prstGeom prst="rect">
              <a:avLst/>
            </a:prstGeom>
            <a:noFill/>
          </p:spPr>
          <p:txBody>
            <a:bodyPr wrap="none" rtlCol="0">
              <a:spAutoFit/>
            </a:bodyPr>
            <a:lstStyle/>
            <a:p>
              <a:r>
                <a:rPr lang="en-US" sz="1400" dirty="0" err="1">
                  <a:latin typeface="Consolas" panose="020B0609020204030204" pitchFamily="49" charset="0"/>
                </a:rPr>
                <a:t>scaled_image</a:t>
              </a:r>
              <a:endParaRPr lang="en-US" sz="1400" dirty="0">
                <a:latin typeface="Consolas" panose="020B0609020204030204" pitchFamily="49" charset="0"/>
              </a:endParaRPr>
            </a:p>
          </p:txBody>
        </p:sp>
        <p:sp>
          <p:nvSpPr>
            <p:cNvPr id="5" name="TextBox 4">
              <a:extLst>
                <a:ext uri="{FF2B5EF4-FFF2-40B4-BE49-F238E27FC236}">
                  <a16:creationId xmlns:a16="http://schemas.microsoft.com/office/drawing/2014/main" id="{743CEDA6-989A-43D5-AA53-451A651BF086}"/>
                </a:ext>
              </a:extLst>
            </p:cNvPr>
            <p:cNvSpPr txBox="1"/>
            <p:nvPr/>
          </p:nvSpPr>
          <p:spPr>
            <a:xfrm>
              <a:off x="7847556" y="3108171"/>
              <a:ext cx="681597" cy="307777"/>
            </a:xfrm>
            <a:prstGeom prst="rect">
              <a:avLst/>
            </a:prstGeom>
            <a:noFill/>
          </p:spPr>
          <p:txBody>
            <a:bodyPr wrap="none" rtlCol="0">
              <a:spAutoFit/>
            </a:bodyPr>
            <a:lstStyle/>
            <a:p>
              <a:r>
                <a:rPr lang="en-US" sz="1400" dirty="0">
                  <a:latin typeface="Consolas" panose="020B0609020204030204" pitchFamily="49" charset="0"/>
                </a:rPr>
                <a:t>(</a:t>
              </a:r>
              <a:r>
                <a:rPr lang="en-US" sz="1400" dirty="0" err="1">
                  <a:latin typeface="Consolas" panose="020B0609020204030204" pitchFamily="49" charset="0"/>
                </a:rPr>
                <a:t>x,y</a:t>
              </a:r>
              <a:r>
                <a:rPr lang="en-US" sz="1400" dirty="0">
                  <a:latin typeface="Consolas" panose="020B0609020204030204" pitchFamily="49" charset="0"/>
                </a:rPr>
                <a:t>)</a:t>
              </a:r>
            </a:p>
          </p:txBody>
        </p:sp>
        <p:sp>
          <p:nvSpPr>
            <p:cNvPr id="6" name="Oval 5">
              <a:extLst>
                <a:ext uri="{FF2B5EF4-FFF2-40B4-BE49-F238E27FC236}">
                  <a16:creationId xmlns:a16="http://schemas.microsoft.com/office/drawing/2014/main" id="{94F9C12F-2501-43AB-85E3-596E11746BE5}"/>
                </a:ext>
              </a:extLst>
            </p:cNvPr>
            <p:cNvSpPr/>
            <p:nvPr/>
          </p:nvSpPr>
          <p:spPr>
            <a:xfrm flipV="1">
              <a:off x="8141918" y="3137770"/>
              <a:ext cx="50104" cy="518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3294905B-F5D9-4B6A-89A8-D1C855E9D9CD}"/>
                </a:ext>
              </a:extLst>
            </p:cNvPr>
            <p:cNvSpPr/>
            <p:nvPr/>
          </p:nvSpPr>
          <p:spPr>
            <a:xfrm>
              <a:off x="2010427" y="2258038"/>
              <a:ext cx="6156543" cy="898521"/>
            </a:xfrm>
            <a:custGeom>
              <a:avLst/>
              <a:gdLst>
                <a:gd name="connsiteX0" fmla="*/ 6156543 w 6156543"/>
                <a:gd name="connsiteY0" fmla="*/ 898521 h 898521"/>
                <a:gd name="connsiteX1" fmla="*/ 1960324 w 6156543"/>
                <a:gd name="connsiteY1" fmla="*/ 2910 h 898521"/>
                <a:gd name="connsiteX2" fmla="*/ 0 w 6156543"/>
                <a:gd name="connsiteY2" fmla="*/ 591633 h 898521"/>
                <a:gd name="connsiteX3" fmla="*/ 0 w 6156543"/>
                <a:gd name="connsiteY3" fmla="*/ 591633 h 898521"/>
              </a:gdLst>
              <a:ahLst/>
              <a:cxnLst>
                <a:cxn ang="0">
                  <a:pos x="connsiteX0" y="connsiteY0"/>
                </a:cxn>
                <a:cxn ang="0">
                  <a:pos x="connsiteX1" y="connsiteY1"/>
                </a:cxn>
                <a:cxn ang="0">
                  <a:pos x="connsiteX2" y="connsiteY2"/>
                </a:cxn>
                <a:cxn ang="0">
                  <a:pos x="connsiteX3" y="connsiteY3"/>
                </a:cxn>
              </a:cxnLst>
              <a:rect l="l" t="t" r="r" b="b"/>
              <a:pathLst>
                <a:path w="6156543" h="898521">
                  <a:moveTo>
                    <a:pt x="6156543" y="898521"/>
                  </a:moveTo>
                  <a:cubicBezTo>
                    <a:pt x="4571478" y="476289"/>
                    <a:pt x="2986414" y="54058"/>
                    <a:pt x="1960324" y="2910"/>
                  </a:cubicBezTo>
                  <a:cubicBezTo>
                    <a:pt x="934234" y="-48238"/>
                    <a:pt x="0" y="591633"/>
                    <a:pt x="0" y="591633"/>
                  </a:cubicBezTo>
                  <a:lnTo>
                    <a:pt x="0" y="591633"/>
                  </a:ln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63C41F92-A3E4-455D-8292-50FE90F4F0CD}"/>
                </a:ext>
              </a:extLst>
            </p:cNvPr>
            <p:cNvSpPr txBox="1"/>
            <p:nvPr/>
          </p:nvSpPr>
          <p:spPr>
            <a:xfrm>
              <a:off x="1020871" y="1569185"/>
              <a:ext cx="1576072" cy="307777"/>
            </a:xfrm>
            <a:prstGeom prst="rect">
              <a:avLst/>
            </a:prstGeom>
            <a:noFill/>
          </p:spPr>
          <p:txBody>
            <a:bodyPr wrap="none" rtlCol="0">
              <a:spAutoFit/>
            </a:bodyPr>
            <a:lstStyle/>
            <a:p>
              <a:r>
                <a:rPr lang="en-US" sz="1400" dirty="0" err="1">
                  <a:latin typeface="Consolas" panose="020B0609020204030204" pitchFamily="49" charset="0"/>
                </a:rPr>
                <a:t>original_image</a:t>
              </a:r>
              <a:endParaRPr lang="en-US" sz="1400" dirty="0">
                <a:latin typeface="Consolas" panose="020B0609020204030204" pitchFamily="49" charset="0"/>
              </a:endParaRPr>
            </a:p>
          </p:txBody>
        </p:sp>
      </p:grpSp>
    </p:spTree>
    <p:extLst>
      <p:ext uri="{BB962C8B-B14F-4D97-AF65-F5344CB8AC3E}">
        <p14:creationId xmlns:p14="http://schemas.microsoft.com/office/powerpoint/2010/main" val="34883771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E1033493-B716-42E4-9C71-97C0AAE05EBD}"/>
              </a:ext>
            </a:extLst>
          </p:cNvPr>
          <p:cNvGraphicFramePr>
            <a:graphicFrameLocks noGrp="1"/>
          </p:cNvGraphicFramePr>
          <p:nvPr>
            <p:extLst>
              <p:ext uri="{D42A27DB-BD31-4B8C-83A1-F6EECF244321}">
                <p14:modId xmlns:p14="http://schemas.microsoft.com/office/powerpoint/2010/main" val="574252540"/>
              </p:ext>
            </p:extLst>
          </p:nvPr>
        </p:nvGraphicFramePr>
        <p:xfrm>
          <a:off x="848291" y="1728011"/>
          <a:ext cx="2477368" cy="1112520"/>
        </p:xfrm>
        <a:graphic>
          <a:graphicData uri="http://schemas.openxmlformats.org/drawingml/2006/table">
            <a:tbl>
              <a:tblPr firstRow="1" bandRow="1">
                <a:tableStyleId>{5C22544A-7EE6-4342-B048-85BDC9FD1C3A}</a:tableStyleId>
              </a:tblPr>
              <a:tblGrid>
                <a:gridCol w="761304">
                  <a:extLst>
                    <a:ext uri="{9D8B030D-6E8A-4147-A177-3AD203B41FA5}">
                      <a16:colId xmlns:a16="http://schemas.microsoft.com/office/drawing/2014/main" val="820409733"/>
                    </a:ext>
                  </a:extLst>
                </a:gridCol>
                <a:gridCol w="864295">
                  <a:extLst>
                    <a:ext uri="{9D8B030D-6E8A-4147-A177-3AD203B41FA5}">
                      <a16:colId xmlns:a16="http://schemas.microsoft.com/office/drawing/2014/main" val="2125983627"/>
                    </a:ext>
                  </a:extLst>
                </a:gridCol>
                <a:gridCol w="851769">
                  <a:extLst>
                    <a:ext uri="{9D8B030D-6E8A-4147-A177-3AD203B41FA5}">
                      <a16:colId xmlns:a16="http://schemas.microsoft.com/office/drawing/2014/main" val="3722491602"/>
                    </a:ext>
                  </a:extLst>
                </a:gridCol>
              </a:tblGrid>
              <a:tr h="370840">
                <a:tc>
                  <a:txBody>
                    <a:bodyPr/>
                    <a:lstStyle/>
                    <a:p>
                      <a:pPr algn="ctr"/>
                      <a:r>
                        <a:rPr lang="en-US" sz="1200" b="1" dirty="0">
                          <a:solidFill>
                            <a:schemeClr val="tx1"/>
                          </a:solidFill>
                        </a:rPr>
                        <a:t>44 39 46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a:solidFill>
                            <a:schemeClr val="tx1"/>
                          </a:solidFill>
                        </a:rPr>
                        <a:t>40 16 16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a:solidFill>
                            <a:schemeClr val="tx1"/>
                          </a:solidFill>
                        </a:rPr>
                        <a:t>46 2 3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91136488"/>
                  </a:ext>
                </a:extLst>
              </a:tr>
              <a:tr h="370840">
                <a:tc>
                  <a:txBody>
                    <a:bodyPr/>
                    <a:lstStyle/>
                    <a:p>
                      <a:pPr algn="ctr"/>
                      <a:r>
                        <a:rPr lang="en-US" sz="1200" b="1" dirty="0"/>
                        <a:t>62 37 41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a:solidFill>
                            <a:schemeClr val="tx1"/>
                          </a:solidFill>
                        </a:rPr>
                        <a:t>111 56 49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200" b="1" dirty="0">
                          <a:solidFill>
                            <a:schemeClr val="tx1"/>
                          </a:solidFill>
                        </a:rPr>
                        <a:t>109 33 19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55477585"/>
                  </a:ext>
                </a:extLst>
              </a:tr>
              <a:tr h="370840">
                <a:tc>
                  <a:txBody>
                    <a:bodyPr/>
                    <a:lstStyle/>
                    <a:p>
                      <a:pPr algn="ctr"/>
                      <a:r>
                        <a:rPr lang="en-US" sz="1200" b="1" dirty="0"/>
                        <a:t>82 32 21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a:solidFill>
                            <a:schemeClr val="tx1"/>
                          </a:solidFill>
                        </a:rPr>
                        <a:t>119 46 31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a:solidFill>
                            <a:schemeClr val="tx1"/>
                          </a:solidFill>
                        </a:rPr>
                        <a:t>106 21 1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4329595"/>
                  </a:ext>
                </a:extLst>
              </a:tr>
            </a:tbl>
          </a:graphicData>
        </a:graphic>
      </p:graphicFrame>
      <p:graphicFrame>
        <p:nvGraphicFramePr>
          <p:cNvPr id="16" name="Table 15">
            <a:extLst>
              <a:ext uri="{FF2B5EF4-FFF2-40B4-BE49-F238E27FC236}">
                <a16:creationId xmlns:a16="http://schemas.microsoft.com/office/drawing/2014/main" id="{10BFFEAE-9272-4B78-8696-8E4F4EE3E2A0}"/>
              </a:ext>
            </a:extLst>
          </p:cNvPr>
          <p:cNvGraphicFramePr>
            <a:graphicFrameLocks noGrp="1"/>
          </p:cNvGraphicFramePr>
          <p:nvPr>
            <p:extLst>
              <p:ext uri="{D42A27DB-BD31-4B8C-83A1-F6EECF244321}">
                <p14:modId xmlns:p14="http://schemas.microsoft.com/office/powerpoint/2010/main" val="1071093171"/>
              </p:ext>
            </p:extLst>
          </p:nvPr>
        </p:nvGraphicFramePr>
        <p:xfrm>
          <a:off x="5265803" y="1728011"/>
          <a:ext cx="2477368" cy="1112520"/>
        </p:xfrm>
        <a:graphic>
          <a:graphicData uri="http://schemas.openxmlformats.org/drawingml/2006/table">
            <a:tbl>
              <a:tblPr firstRow="1" bandRow="1">
                <a:tableStyleId>{5C22544A-7EE6-4342-B048-85BDC9FD1C3A}</a:tableStyleId>
              </a:tblPr>
              <a:tblGrid>
                <a:gridCol w="761304">
                  <a:extLst>
                    <a:ext uri="{9D8B030D-6E8A-4147-A177-3AD203B41FA5}">
                      <a16:colId xmlns:a16="http://schemas.microsoft.com/office/drawing/2014/main" val="820409733"/>
                    </a:ext>
                  </a:extLst>
                </a:gridCol>
                <a:gridCol w="864295">
                  <a:extLst>
                    <a:ext uri="{9D8B030D-6E8A-4147-A177-3AD203B41FA5}">
                      <a16:colId xmlns:a16="http://schemas.microsoft.com/office/drawing/2014/main" val="2125983627"/>
                    </a:ext>
                  </a:extLst>
                </a:gridCol>
                <a:gridCol w="851769">
                  <a:extLst>
                    <a:ext uri="{9D8B030D-6E8A-4147-A177-3AD203B41FA5}">
                      <a16:colId xmlns:a16="http://schemas.microsoft.com/office/drawing/2014/main" val="3722491602"/>
                    </a:ext>
                  </a:extLst>
                </a:gridCol>
              </a:tblGrid>
              <a:tr h="370840">
                <a:tc>
                  <a:txBody>
                    <a:bodyPr/>
                    <a:lstStyle/>
                    <a:p>
                      <a:pPr algn="ctr"/>
                      <a:endParaRPr 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91136488"/>
                  </a:ext>
                </a:extLst>
              </a:tr>
              <a:tr h="370840">
                <a:tc>
                  <a:txBody>
                    <a:bodyPr/>
                    <a:lstStyle/>
                    <a:p>
                      <a:pPr algn="ct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a:solidFill>
                            <a:schemeClr val="tx1"/>
                          </a:solidFill>
                        </a:rPr>
                        <a:t>80 32 25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55477585"/>
                  </a:ext>
                </a:extLst>
              </a:tr>
              <a:tr h="370840">
                <a:tc>
                  <a:txBody>
                    <a:bodyPr/>
                    <a:lstStyle/>
                    <a:p>
                      <a:pPr algn="ct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4329595"/>
                  </a:ext>
                </a:extLst>
              </a:tr>
            </a:tbl>
          </a:graphicData>
        </a:graphic>
      </p:graphicFrame>
      <p:sp>
        <p:nvSpPr>
          <p:cNvPr id="5" name="TextBox 4">
            <a:extLst>
              <a:ext uri="{FF2B5EF4-FFF2-40B4-BE49-F238E27FC236}">
                <a16:creationId xmlns:a16="http://schemas.microsoft.com/office/drawing/2014/main" id="{E67065D7-9834-4F45-8174-CB40B6BFB20D}"/>
              </a:ext>
            </a:extLst>
          </p:cNvPr>
          <p:cNvSpPr txBox="1"/>
          <p:nvPr/>
        </p:nvSpPr>
        <p:spPr>
          <a:xfrm>
            <a:off x="1697277" y="3062614"/>
            <a:ext cx="4657044" cy="738664"/>
          </a:xfrm>
          <a:prstGeom prst="rect">
            <a:avLst/>
          </a:prstGeom>
          <a:noFill/>
        </p:spPr>
        <p:txBody>
          <a:bodyPr wrap="none" rtlCol="0">
            <a:spAutoFit/>
          </a:bodyPr>
          <a:lstStyle/>
          <a:p>
            <a:r>
              <a:rPr lang="en-US" sz="1400" dirty="0">
                <a:latin typeface="Consolas" panose="020B0609020204030204" pitchFamily="49" charset="0"/>
              </a:rPr>
              <a:t>Red = (44+40+46+62+111+109+82+119+106)/9 = </a:t>
            </a:r>
            <a:r>
              <a:rPr lang="en-US" sz="1400" u="sng" dirty="0">
                <a:latin typeface="Consolas" panose="020B0609020204030204" pitchFamily="49" charset="0"/>
              </a:rPr>
              <a:t>80</a:t>
            </a:r>
          </a:p>
          <a:p>
            <a:r>
              <a:rPr lang="en-US" sz="1400" dirty="0">
                <a:latin typeface="Consolas" panose="020B0609020204030204" pitchFamily="49" charset="0"/>
              </a:rPr>
              <a:t>Green = (39+16+2+37+56+33+32+46+31)/9 = </a:t>
            </a:r>
            <a:r>
              <a:rPr lang="en-US" sz="1400" u="sng" dirty="0">
                <a:latin typeface="Consolas" panose="020B0609020204030204" pitchFamily="49" charset="0"/>
              </a:rPr>
              <a:t>32</a:t>
            </a:r>
          </a:p>
          <a:p>
            <a:r>
              <a:rPr lang="en-US" sz="1400" dirty="0">
                <a:latin typeface="Consolas" panose="020B0609020204030204" pitchFamily="49" charset="0"/>
              </a:rPr>
              <a:t>Blue = (46+16+3+41+49+19+21+31+1)/9 = </a:t>
            </a:r>
            <a:r>
              <a:rPr lang="en-US" sz="1400" u="sng" dirty="0">
                <a:latin typeface="Consolas" panose="020B0609020204030204" pitchFamily="49" charset="0"/>
              </a:rPr>
              <a:t>25</a:t>
            </a:r>
            <a:endParaRPr lang="en-US" u="sng" dirty="0">
              <a:latin typeface="Consolas" panose="020B0609020204030204" pitchFamily="49" charset="0"/>
            </a:endParaRPr>
          </a:p>
        </p:txBody>
      </p:sp>
      <p:sp>
        <p:nvSpPr>
          <p:cNvPr id="6" name="Freeform: Shape 5">
            <a:extLst>
              <a:ext uri="{FF2B5EF4-FFF2-40B4-BE49-F238E27FC236}">
                <a16:creationId xmlns:a16="http://schemas.microsoft.com/office/drawing/2014/main" id="{8B4DFC81-BF6F-4EF5-9FF2-15B5B439AC72}"/>
              </a:ext>
            </a:extLst>
          </p:cNvPr>
          <p:cNvSpPr/>
          <p:nvPr/>
        </p:nvSpPr>
        <p:spPr>
          <a:xfrm>
            <a:off x="1997901" y="1421703"/>
            <a:ext cx="4415425" cy="720247"/>
          </a:xfrm>
          <a:custGeom>
            <a:avLst/>
            <a:gdLst>
              <a:gd name="connsiteX0" fmla="*/ 0 w 4415425"/>
              <a:gd name="connsiteY0" fmla="*/ 1396652 h 1396652"/>
              <a:gd name="connsiteX1" fmla="*/ 2317315 w 4415425"/>
              <a:gd name="connsiteY1" fmla="*/ 0 h 1396652"/>
              <a:gd name="connsiteX2" fmla="*/ 4415425 w 4415425"/>
              <a:gd name="connsiteY2" fmla="*/ 1390389 h 1396652"/>
              <a:gd name="connsiteX3" fmla="*/ 4415425 w 4415425"/>
              <a:gd name="connsiteY3" fmla="*/ 1390389 h 1396652"/>
            </a:gdLst>
            <a:ahLst/>
            <a:cxnLst>
              <a:cxn ang="0">
                <a:pos x="connsiteX0" y="connsiteY0"/>
              </a:cxn>
              <a:cxn ang="0">
                <a:pos x="connsiteX1" y="connsiteY1"/>
              </a:cxn>
              <a:cxn ang="0">
                <a:pos x="connsiteX2" y="connsiteY2"/>
              </a:cxn>
              <a:cxn ang="0">
                <a:pos x="connsiteX3" y="connsiteY3"/>
              </a:cxn>
            </a:cxnLst>
            <a:rect l="l" t="t" r="r" b="b"/>
            <a:pathLst>
              <a:path w="4415425" h="1396652">
                <a:moveTo>
                  <a:pt x="0" y="1396652"/>
                </a:moveTo>
                <a:cubicBezTo>
                  <a:pt x="790705" y="698848"/>
                  <a:pt x="1581411" y="1044"/>
                  <a:pt x="2317315" y="0"/>
                </a:cubicBezTo>
                <a:cubicBezTo>
                  <a:pt x="3053219" y="-1044"/>
                  <a:pt x="4415425" y="1390389"/>
                  <a:pt x="4415425" y="1390389"/>
                </a:cubicBezTo>
                <a:lnTo>
                  <a:pt x="4415425" y="1390389"/>
                </a:ln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EC1E786A-F63B-4A75-A890-D469CFA3F51D}"/>
              </a:ext>
            </a:extLst>
          </p:cNvPr>
          <p:cNvGrpSpPr/>
          <p:nvPr/>
        </p:nvGrpSpPr>
        <p:grpSpPr>
          <a:xfrm>
            <a:off x="6219103" y="4296427"/>
            <a:ext cx="5267335" cy="983293"/>
            <a:chOff x="6219103" y="4296427"/>
            <a:chExt cx="5267335" cy="983293"/>
          </a:xfrm>
        </p:grpSpPr>
        <p:sp>
          <p:nvSpPr>
            <p:cNvPr id="8" name="Rectangle 7">
              <a:extLst>
                <a:ext uri="{FF2B5EF4-FFF2-40B4-BE49-F238E27FC236}">
                  <a16:creationId xmlns:a16="http://schemas.microsoft.com/office/drawing/2014/main" id="{174418C3-4276-4BE5-86B2-F8E83A335783}"/>
                </a:ext>
              </a:extLst>
            </p:cNvPr>
            <p:cNvSpPr/>
            <p:nvPr/>
          </p:nvSpPr>
          <p:spPr>
            <a:xfrm>
              <a:off x="7878872" y="4296427"/>
              <a:ext cx="1947797" cy="98329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latin typeface="Consolas" panose="020B0609020204030204" pitchFamily="49" charset="0"/>
                </a:rPr>
                <a:t>neighbord_mean</a:t>
              </a:r>
              <a:endParaRPr lang="en-US" sz="1400" dirty="0">
                <a:solidFill>
                  <a:schemeClr val="tx1"/>
                </a:solidFill>
                <a:latin typeface="Consolas" panose="020B0609020204030204" pitchFamily="49" charset="0"/>
              </a:endParaRPr>
            </a:p>
          </p:txBody>
        </p:sp>
        <p:cxnSp>
          <p:nvCxnSpPr>
            <p:cNvPr id="10" name="Straight Arrow Connector 9">
              <a:extLst>
                <a:ext uri="{FF2B5EF4-FFF2-40B4-BE49-F238E27FC236}">
                  <a16:creationId xmlns:a16="http://schemas.microsoft.com/office/drawing/2014/main" id="{20C87E00-8724-4731-8306-0751BF759883}"/>
                </a:ext>
              </a:extLst>
            </p:cNvPr>
            <p:cNvCxnSpPr/>
            <p:nvPr/>
          </p:nvCxnSpPr>
          <p:spPr>
            <a:xfrm>
              <a:off x="7064679" y="4584526"/>
              <a:ext cx="8141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4388CD5-D7FC-4A22-9A07-9833B53F8FDA}"/>
                </a:ext>
              </a:extLst>
            </p:cNvPr>
            <p:cNvCxnSpPr/>
            <p:nvPr/>
          </p:nvCxnSpPr>
          <p:spPr>
            <a:xfrm>
              <a:off x="7064679" y="4824609"/>
              <a:ext cx="8141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272D662-4A22-4550-9FDC-3D8E3EDB5DD7}"/>
                </a:ext>
              </a:extLst>
            </p:cNvPr>
            <p:cNvCxnSpPr/>
            <p:nvPr/>
          </p:nvCxnSpPr>
          <p:spPr>
            <a:xfrm>
              <a:off x="7064679" y="5064690"/>
              <a:ext cx="8141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66AD47D-19B9-424A-A285-509113A346F6}"/>
                </a:ext>
              </a:extLst>
            </p:cNvPr>
            <p:cNvSpPr txBox="1"/>
            <p:nvPr/>
          </p:nvSpPr>
          <p:spPr>
            <a:xfrm>
              <a:off x="6219103" y="4414165"/>
              <a:ext cx="880369" cy="307777"/>
            </a:xfrm>
            <a:prstGeom prst="rect">
              <a:avLst/>
            </a:prstGeom>
            <a:noFill/>
          </p:spPr>
          <p:txBody>
            <a:bodyPr wrap="none" rtlCol="0">
              <a:spAutoFit/>
            </a:bodyPr>
            <a:lstStyle/>
            <a:p>
              <a:r>
                <a:rPr lang="en-US" sz="1400" dirty="0">
                  <a:latin typeface="Consolas" panose="020B0609020204030204" pitchFamily="49" charset="0"/>
                </a:rPr>
                <a:t>surface</a:t>
              </a:r>
            </a:p>
          </p:txBody>
        </p:sp>
        <p:sp>
          <p:nvSpPr>
            <p:cNvPr id="30" name="TextBox 29">
              <a:extLst>
                <a:ext uri="{FF2B5EF4-FFF2-40B4-BE49-F238E27FC236}">
                  <a16:creationId xmlns:a16="http://schemas.microsoft.com/office/drawing/2014/main" id="{034FB1FD-D17C-4FBA-95AA-5ABD2C4FD32C}"/>
                </a:ext>
              </a:extLst>
            </p:cNvPr>
            <p:cNvSpPr txBox="1"/>
            <p:nvPr/>
          </p:nvSpPr>
          <p:spPr>
            <a:xfrm>
              <a:off x="6811940" y="4654245"/>
              <a:ext cx="284052" cy="307777"/>
            </a:xfrm>
            <a:prstGeom prst="rect">
              <a:avLst/>
            </a:prstGeom>
            <a:noFill/>
          </p:spPr>
          <p:txBody>
            <a:bodyPr wrap="none" rtlCol="0">
              <a:spAutoFit/>
            </a:bodyPr>
            <a:lstStyle/>
            <a:p>
              <a:r>
                <a:rPr lang="en-US" sz="1400" dirty="0">
                  <a:latin typeface="Consolas" panose="020B0609020204030204" pitchFamily="49" charset="0"/>
                </a:rPr>
                <a:t>x</a:t>
              </a:r>
            </a:p>
          </p:txBody>
        </p:sp>
        <p:sp>
          <p:nvSpPr>
            <p:cNvPr id="31" name="TextBox 30">
              <a:extLst>
                <a:ext uri="{FF2B5EF4-FFF2-40B4-BE49-F238E27FC236}">
                  <a16:creationId xmlns:a16="http://schemas.microsoft.com/office/drawing/2014/main" id="{4C6DF9B3-1335-44AB-8C97-99C4F0F03B8E}"/>
                </a:ext>
              </a:extLst>
            </p:cNvPr>
            <p:cNvSpPr txBox="1"/>
            <p:nvPr/>
          </p:nvSpPr>
          <p:spPr>
            <a:xfrm>
              <a:off x="6811687" y="4900055"/>
              <a:ext cx="284052" cy="307777"/>
            </a:xfrm>
            <a:prstGeom prst="rect">
              <a:avLst/>
            </a:prstGeom>
            <a:noFill/>
          </p:spPr>
          <p:txBody>
            <a:bodyPr wrap="none" rtlCol="0">
              <a:spAutoFit/>
            </a:bodyPr>
            <a:lstStyle/>
            <a:p>
              <a:r>
                <a:rPr lang="en-US" sz="1400" dirty="0">
                  <a:latin typeface="Consolas" panose="020B0609020204030204" pitchFamily="49" charset="0"/>
                </a:rPr>
                <a:t>y</a:t>
              </a:r>
            </a:p>
          </p:txBody>
        </p:sp>
        <p:cxnSp>
          <p:nvCxnSpPr>
            <p:cNvPr id="32" name="Straight Arrow Connector 31">
              <a:extLst>
                <a:ext uri="{FF2B5EF4-FFF2-40B4-BE49-F238E27FC236}">
                  <a16:creationId xmlns:a16="http://schemas.microsoft.com/office/drawing/2014/main" id="{85C1AD0C-C831-4E8A-9CF3-A5A73D439378}"/>
                </a:ext>
              </a:extLst>
            </p:cNvPr>
            <p:cNvCxnSpPr/>
            <p:nvPr/>
          </p:nvCxnSpPr>
          <p:spPr>
            <a:xfrm>
              <a:off x="9826669" y="4788073"/>
              <a:ext cx="8141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D7D730A3-33CA-4CE8-ADE3-EA199C79BB8E}"/>
                </a:ext>
              </a:extLst>
            </p:cNvPr>
            <p:cNvSpPr txBox="1"/>
            <p:nvPr/>
          </p:nvSpPr>
          <p:spPr>
            <a:xfrm>
              <a:off x="10606069" y="4634184"/>
              <a:ext cx="880369" cy="307777"/>
            </a:xfrm>
            <a:prstGeom prst="rect">
              <a:avLst/>
            </a:prstGeom>
            <a:noFill/>
          </p:spPr>
          <p:txBody>
            <a:bodyPr wrap="none" rtlCol="0">
              <a:spAutoFit/>
            </a:bodyPr>
            <a:lstStyle/>
            <a:p>
              <a:r>
                <a:rPr lang="en-US" sz="1400" dirty="0">
                  <a:latin typeface="Consolas" panose="020B0609020204030204" pitchFamily="49" charset="0"/>
                </a:rPr>
                <a:t>(</a:t>
              </a:r>
              <a:r>
                <a:rPr lang="en-US" sz="1400" dirty="0" err="1">
                  <a:latin typeface="Consolas" panose="020B0609020204030204" pitchFamily="49" charset="0"/>
                </a:rPr>
                <a:t>r,g,b</a:t>
              </a:r>
              <a:r>
                <a:rPr lang="en-US" sz="1400" dirty="0">
                  <a:latin typeface="Consolas" panose="020B0609020204030204" pitchFamily="49" charset="0"/>
                </a:rPr>
                <a:t>)</a:t>
              </a:r>
            </a:p>
          </p:txBody>
        </p:sp>
      </p:grpSp>
    </p:spTree>
    <p:extLst>
      <p:ext uri="{BB962C8B-B14F-4D97-AF65-F5344CB8AC3E}">
        <p14:creationId xmlns:p14="http://schemas.microsoft.com/office/powerpoint/2010/main" val="19832316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C453610-E024-46DC-8D42-3745113B4082}"/>
              </a:ext>
            </a:extLst>
          </p:cNvPr>
          <p:cNvGrpSpPr/>
          <p:nvPr/>
        </p:nvGrpSpPr>
        <p:grpSpPr>
          <a:xfrm>
            <a:off x="2438351" y="2061227"/>
            <a:ext cx="5343595" cy="983293"/>
            <a:chOff x="2438351" y="2061227"/>
            <a:chExt cx="5343595" cy="983293"/>
          </a:xfrm>
        </p:grpSpPr>
        <p:sp>
          <p:nvSpPr>
            <p:cNvPr id="8" name="Rectangle 7">
              <a:extLst>
                <a:ext uri="{FF2B5EF4-FFF2-40B4-BE49-F238E27FC236}">
                  <a16:creationId xmlns:a16="http://schemas.microsoft.com/office/drawing/2014/main" id="{174418C3-4276-4BE5-86B2-F8E83A335783}"/>
                </a:ext>
              </a:extLst>
            </p:cNvPr>
            <p:cNvSpPr/>
            <p:nvPr/>
          </p:nvSpPr>
          <p:spPr>
            <a:xfrm>
              <a:off x="4174380" y="2061227"/>
              <a:ext cx="1947797" cy="98329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latin typeface="Consolas" panose="020B0609020204030204" pitchFamily="49" charset="0"/>
                </a:rPr>
                <a:t>mean_filter</a:t>
              </a:r>
              <a:endParaRPr lang="en-US" sz="1400" dirty="0">
                <a:solidFill>
                  <a:schemeClr val="tx1"/>
                </a:solidFill>
                <a:latin typeface="Consolas" panose="020B0609020204030204" pitchFamily="49" charset="0"/>
              </a:endParaRPr>
            </a:p>
          </p:txBody>
        </p:sp>
        <p:cxnSp>
          <p:nvCxnSpPr>
            <p:cNvPr id="10" name="Straight Arrow Connector 9">
              <a:extLst>
                <a:ext uri="{FF2B5EF4-FFF2-40B4-BE49-F238E27FC236}">
                  <a16:creationId xmlns:a16="http://schemas.microsoft.com/office/drawing/2014/main" id="{20C87E00-8724-4731-8306-0751BF759883}"/>
                </a:ext>
              </a:extLst>
            </p:cNvPr>
            <p:cNvCxnSpPr>
              <a:cxnSpLocks/>
              <a:endCxn id="8" idx="1"/>
            </p:cNvCxnSpPr>
            <p:nvPr/>
          </p:nvCxnSpPr>
          <p:spPr>
            <a:xfrm>
              <a:off x="3274646" y="2552872"/>
              <a:ext cx="899734"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66AD47D-19B9-424A-A285-509113A346F6}"/>
                </a:ext>
              </a:extLst>
            </p:cNvPr>
            <p:cNvSpPr txBox="1"/>
            <p:nvPr/>
          </p:nvSpPr>
          <p:spPr>
            <a:xfrm>
              <a:off x="2438351" y="2398984"/>
              <a:ext cx="880369" cy="307777"/>
            </a:xfrm>
            <a:prstGeom prst="rect">
              <a:avLst/>
            </a:prstGeom>
            <a:noFill/>
          </p:spPr>
          <p:txBody>
            <a:bodyPr wrap="square" rtlCol="0">
              <a:spAutoFit/>
            </a:bodyPr>
            <a:lstStyle/>
            <a:p>
              <a:r>
                <a:rPr lang="en-US" sz="1400" dirty="0">
                  <a:latin typeface="Consolas" panose="020B0609020204030204" pitchFamily="49" charset="0"/>
                </a:rPr>
                <a:t>surface</a:t>
              </a:r>
            </a:p>
          </p:txBody>
        </p:sp>
        <p:cxnSp>
          <p:nvCxnSpPr>
            <p:cNvPr id="32" name="Straight Arrow Connector 31">
              <a:extLst>
                <a:ext uri="{FF2B5EF4-FFF2-40B4-BE49-F238E27FC236}">
                  <a16:creationId xmlns:a16="http://schemas.microsoft.com/office/drawing/2014/main" id="{85C1AD0C-C831-4E8A-9CF3-A5A73D439378}"/>
                </a:ext>
              </a:extLst>
            </p:cNvPr>
            <p:cNvCxnSpPr/>
            <p:nvPr/>
          </p:nvCxnSpPr>
          <p:spPr>
            <a:xfrm>
              <a:off x="6122177" y="2552873"/>
              <a:ext cx="8141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D7D730A3-33CA-4CE8-ADE3-EA199C79BB8E}"/>
                </a:ext>
              </a:extLst>
            </p:cNvPr>
            <p:cNvSpPr txBox="1"/>
            <p:nvPr/>
          </p:nvSpPr>
          <p:spPr>
            <a:xfrm>
              <a:off x="6901577" y="2398984"/>
              <a:ext cx="880369" cy="307777"/>
            </a:xfrm>
            <a:prstGeom prst="rect">
              <a:avLst/>
            </a:prstGeom>
            <a:noFill/>
          </p:spPr>
          <p:txBody>
            <a:bodyPr wrap="none" rtlCol="0">
              <a:spAutoFit/>
            </a:bodyPr>
            <a:lstStyle/>
            <a:p>
              <a:r>
                <a:rPr lang="en-US" sz="1400" dirty="0">
                  <a:latin typeface="Consolas" panose="020B0609020204030204" pitchFamily="49" charset="0"/>
                </a:rPr>
                <a:t>surface</a:t>
              </a:r>
            </a:p>
          </p:txBody>
        </p:sp>
      </p:grpSp>
    </p:spTree>
    <p:extLst>
      <p:ext uri="{BB962C8B-B14F-4D97-AF65-F5344CB8AC3E}">
        <p14:creationId xmlns:p14="http://schemas.microsoft.com/office/powerpoint/2010/main" val="4099600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75140" y="1678488"/>
            <a:ext cx="3331923" cy="1465545"/>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3075140" y="1691014"/>
            <a:ext cx="3313134" cy="1434230"/>
          </a:xfrm>
          <a:prstGeom prst="ellipse">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Brace 5"/>
          <p:cNvSpPr/>
          <p:nvPr/>
        </p:nvSpPr>
        <p:spPr>
          <a:xfrm rot="5400000">
            <a:off x="4622448" y="1596724"/>
            <a:ext cx="237305" cy="333192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4503107" y="3338187"/>
            <a:ext cx="542136" cy="276999"/>
          </a:xfrm>
          <a:prstGeom prst="rect">
            <a:avLst/>
          </a:prstGeom>
          <a:noFill/>
        </p:spPr>
        <p:txBody>
          <a:bodyPr wrap="none" rtlCol="0">
            <a:spAutoFit/>
          </a:bodyPr>
          <a:lstStyle/>
          <a:p>
            <a:r>
              <a:rPr lang="en-US" sz="1200" dirty="0"/>
              <a:t>width</a:t>
            </a:r>
          </a:p>
        </p:txBody>
      </p:sp>
      <p:sp>
        <p:nvSpPr>
          <p:cNvPr id="8" name="Right Brace 7"/>
          <p:cNvSpPr/>
          <p:nvPr/>
        </p:nvSpPr>
        <p:spPr>
          <a:xfrm>
            <a:off x="6407062" y="1691014"/>
            <a:ext cx="312024" cy="145301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rot="5400000">
            <a:off x="6567986" y="2279024"/>
            <a:ext cx="579198" cy="276999"/>
          </a:xfrm>
          <a:prstGeom prst="rect">
            <a:avLst/>
          </a:prstGeom>
          <a:noFill/>
        </p:spPr>
        <p:txBody>
          <a:bodyPr wrap="none" rtlCol="0">
            <a:spAutoFit/>
          </a:bodyPr>
          <a:lstStyle/>
          <a:p>
            <a:r>
              <a:rPr lang="en-US" sz="1200" dirty="0"/>
              <a:t>height</a:t>
            </a:r>
          </a:p>
        </p:txBody>
      </p:sp>
      <p:sp>
        <p:nvSpPr>
          <p:cNvPr id="10" name="Freeform: Shape 9"/>
          <p:cNvSpPr/>
          <p:nvPr/>
        </p:nvSpPr>
        <p:spPr>
          <a:xfrm rot="11160472">
            <a:off x="2392471" y="1885167"/>
            <a:ext cx="801666" cy="200417"/>
          </a:xfrm>
          <a:custGeom>
            <a:avLst/>
            <a:gdLst>
              <a:gd name="connsiteX0" fmla="*/ 801666 w 801666"/>
              <a:gd name="connsiteY0" fmla="*/ 0 h 200417"/>
              <a:gd name="connsiteX1" fmla="*/ 457200 w 801666"/>
              <a:gd name="connsiteY1" fmla="*/ 125260 h 200417"/>
              <a:gd name="connsiteX2" fmla="*/ 256784 w 801666"/>
              <a:gd name="connsiteY2" fmla="*/ 6263 h 200417"/>
              <a:gd name="connsiteX3" fmla="*/ 0 w 801666"/>
              <a:gd name="connsiteY3" fmla="*/ 200417 h 200417"/>
              <a:gd name="connsiteX4" fmla="*/ 0 w 801666"/>
              <a:gd name="connsiteY4" fmla="*/ 200417 h 200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66" h="200417">
                <a:moveTo>
                  <a:pt x="801666" y="0"/>
                </a:moveTo>
                <a:cubicBezTo>
                  <a:pt x="674840" y="62108"/>
                  <a:pt x="548014" y="124216"/>
                  <a:pt x="457200" y="125260"/>
                </a:cubicBezTo>
                <a:cubicBezTo>
                  <a:pt x="366386" y="126304"/>
                  <a:pt x="332984" y="-6263"/>
                  <a:pt x="256784" y="6263"/>
                </a:cubicBezTo>
                <a:cubicBezTo>
                  <a:pt x="180584" y="18789"/>
                  <a:pt x="0" y="200417"/>
                  <a:pt x="0" y="200417"/>
                </a:cubicBezTo>
                <a:lnTo>
                  <a:pt x="0" y="200417"/>
                </a:lnTo>
              </a:path>
            </a:pathLst>
          </a:cu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11" name="TextBox 10"/>
          <p:cNvSpPr txBox="1"/>
          <p:nvPr/>
        </p:nvSpPr>
        <p:spPr>
          <a:xfrm>
            <a:off x="1429056" y="1895255"/>
            <a:ext cx="1036053" cy="276999"/>
          </a:xfrm>
          <a:prstGeom prst="rect">
            <a:avLst/>
          </a:prstGeom>
          <a:noFill/>
        </p:spPr>
        <p:txBody>
          <a:bodyPr wrap="none" rtlCol="0">
            <a:spAutoFit/>
          </a:bodyPr>
          <a:lstStyle/>
          <a:p>
            <a:r>
              <a:rPr lang="en-US" sz="1200" dirty="0"/>
              <a:t>bounding box</a:t>
            </a:r>
          </a:p>
        </p:txBody>
      </p:sp>
      <p:sp>
        <p:nvSpPr>
          <p:cNvPr id="12" name="Freeform: Shape 11"/>
          <p:cNvSpPr/>
          <p:nvPr/>
        </p:nvSpPr>
        <p:spPr>
          <a:xfrm>
            <a:off x="2367419" y="2110636"/>
            <a:ext cx="832981" cy="891961"/>
          </a:xfrm>
          <a:custGeom>
            <a:avLst/>
            <a:gdLst>
              <a:gd name="connsiteX0" fmla="*/ 0 w 832981"/>
              <a:gd name="connsiteY0" fmla="*/ 0 h 891961"/>
              <a:gd name="connsiteX1" fmla="*/ 388307 w 832981"/>
              <a:gd name="connsiteY1" fmla="*/ 851769 h 891961"/>
              <a:gd name="connsiteX2" fmla="*/ 601249 w 832981"/>
              <a:gd name="connsiteY2" fmla="*/ 764087 h 891961"/>
              <a:gd name="connsiteX3" fmla="*/ 832981 w 832981"/>
              <a:gd name="connsiteY3" fmla="*/ 858032 h 891961"/>
              <a:gd name="connsiteX4" fmla="*/ 832981 w 832981"/>
              <a:gd name="connsiteY4" fmla="*/ 858032 h 8919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81" h="891961">
                <a:moveTo>
                  <a:pt x="0" y="0"/>
                </a:moveTo>
                <a:cubicBezTo>
                  <a:pt x="144049" y="362210"/>
                  <a:pt x="288099" y="724421"/>
                  <a:pt x="388307" y="851769"/>
                </a:cubicBezTo>
                <a:cubicBezTo>
                  <a:pt x="488515" y="979117"/>
                  <a:pt x="527137" y="763043"/>
                  <a:pt x="601249" y="764087"/>
                </a:cubicBezTo>
                <a:cubicBezTo>
                  <a:pt x="675361" y="765131"/>
                  <a:pt x="832981" y="858032"/>
                  <a:pt x="832981" y="858032"/>
                </a:cubicBezTo>
                <a:lnTo>
                  <a:pt x="832981" y="858032"/>
                </a:lnTo>
              </a:path>
            </a:pathLst>
          </a:cu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13" name="TextBox 12"/>
          <p:cNvSpPr txBox="1"/>
          <p:nvPr/>
        </p:nvSpPr>
        <p:spPr>
          <a:xfrm>
            <a:off x="2238925" y="1329180"/>
            <a:ext cx="452368" cy="276999"/>
          </a:xfrm>
          <a:prstGeom prst="rect">
            <a:avLst/>
          </a:prstGeom>
          <a:noFill/>
        </p:spPr>
        <p:txBody>
          <a:bodyPr wrap="none" rtlCol="0">
            <a:spAutoFit/>
          </a:bodyPr>
          <a:lstStyle/>
          <a:p>
            <a:r>
              <a:rPr lang="en-US" sz="1200" dirty="0"/>
              <a:t>(</a:t>
            </a:r>
            <a:r>
              <a:rPr lang="en-US" sz="1200" dirty="0" err="1"/>
              <a:t>x,y</a:t>
            </a:r>
            <a:r>
              <a:rPr lang="en-US" sz="1200" dirty="0"/>
              <a:t>)</a:t>
            </a:r>
          </a:p>
        </p:txBody>
      </p:sp>
      <p:sp>
        <p:nvSpPr>
          <p:cNvPr id="14" name="Freeform: Shape 13"/>
          <p:cNvSpPr/>
          <p:nvPr/>
        </p:nvSpPr>
        <p:spPr>
          <a:xfrm>
            <a:off x="2630466" y="1336364"/>
            <a:ext cx="438411" cy="357913"/>
          </a:xfrm>
          <a:custGeom>
            <a:avLst/>
            <a:gdLst>
              <a:gd name="connsiteX0" fmla="*/ 0 w 438411"/>
              <a:gd name="connsiteY0" fmla="*/ 110392 h 357913"/>
              <a:gd name="connsiteX1" fmla="*/ 319413 w 438411"/>
              <a:gd name="connsiteY1" fmla="*/ 10184 h 357913"/>
              <a:gd name="connsiteX2" fmla="*/ 269309 w 438411"/>
              <a:gd name="connsiteY2" fmla="*/ 329598 h 357913"/>
              <a:gd name="connsiteX3" fmla="*/ 438411 w 438411"/>
              <a:gd name="connsiteY3" fmla="*/ 342124 h 357913"/>
              <a:gd name="connsiteX4" fmla="*/ 438411 w 438411"/>
              <a:gd name="connsiteY4" fmla="*/ 342124 h 357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8411" h="357913">
                <a:moveTo>
                  <a:pt x="0" y="110392"/>
                </a:moveTo>
                <a:cubicBezTo>
                  <a:pt x="137264" y="42021"/>
                  <a:pt x="274528" y="-26350"/>
                  <a:pt x="319413" y="10184"/>
                </a:cubicBezTo>
                <a:cubicBezTo>
                  <a:pt x="364298" y="46718"/>
                  <a:pt x="249476" y="274275"/>
                  <a:pt x="269309" y="329598"/>
                </a:cubicBezTo>
                <a:cubicBezTo>
                  <a:pt x="289142" y="384921"/>
                  <a:pt x="438411" y="342124"/>
                  <a:pt x="438411" y="342124"/>
                </a:cubicBezTo>
                <a:lnTo>
                  <a:pt x="438411" y="342124"/>
                </a:lnTo>
              </a:path>
            </a:pathLst>
          </a:cu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3623098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D85B85AF-4421-44B0-A1E9-C70B3C033AFF}"/>
              </a:ext>
            </a:extLst>
          </p:cNvPr>
          <p:cNvGrpSpPr/>
          <p:nvPr/>
        </p:nvGrpSpPr>
        <p:grpSpPr>
          <a:xfrm>
            <a:off x="1432485" y="116673"/>
            <a:ext cx="7015231" cy="5454133"/>
            <a:chOff x="1432485" y="116673"/>
            <a:chExt cx="7015231" cy="5454133"/>
          </a:xfrm>
        </p:grpSpPr>
        <p:pic>
          <p:nvPicPr>
            <p:cNvPr id="6" name="Picture 5" descr="A fox sitting on a branch&#10;&#10;Description generated with high confidence">
              <a:extLst>
                <a:ext uri="{FF2B5EF4-FFF2-40B4-BE49-F238E27FC236}">
                  <a16:creationId xmlns:a16="http://schemas.microsoft.com/office/drawing/2014/main" id="{B0C154B0-9A0C-431C-A712-0267C91B56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6265" y="711193"/>
              <a:ext cx="2803458" cy="1956191"/>
            </a:xfrm>
            <a:prstGeom prst="rect">
              <a:avLst/>
            </a:prstGeom>
          </p:spPr>
        </p:pic>
        <p:sp>
          <p:nvSpPr>
            <p:cNvPr id="9" name="TextBox 8">
              <a:extLst>
                <a:ext uri="{FF2B5EF4-FFF2-40B4-BE49-F238E27FC236}">
                  <a16:creationId xmlns:a16="http://schemas.microsoft.com/office/drawing/2014/main" id="{DF5EFAB4-7B98-4D60-955A-864779A3EE0F}"/>
                </a:ext>
              </a:extLst>
            </p:cNvPr>
            <p:cNvSpPr txBox="1"/>
            <p:nvPr/>
          </p:nvSpPr>
          <p:spPr>
            <a:xfrm>
              <a:off x="5731452" y="836241"/>
              <a:ext cx="1591077" cy="369332"/>
            </a:xfrm>
            <a:prstGeom prst="rect">
              <a:avLst/>
            </a:prstGeom>
            <a:noFill/>
            <a:ln>
              <a:solidFill>
                <a:schemeClr val="tx1"/>
              </a:solidFill>
            </a:ln>
          </p:spPr>
          <p:txBody>
            <a:bodyPr wrap="none" rtlCol="0">
              <a:spAutoFit/>
            </a:bodyPr>
            <a:lstStyle/>
            <a:p>
              <a:r>
                <a:rPr lang="en-US" b="1" dirty="0"/>
                <a:t>Attack A Dawn</a:t>
              </a:r>
            </a:p>
          </p:txBody>
        </p:sp>
        <p:sp>
          <p:nvSpPr>
            <p:cNvPr id="13" name="TextBox 12">
              <a:extLst>
                <a:ext uri="{FF2B5EF4-FFF2-40B4-BE49-F238E27FC236}">
                  <a16:creationId xmlns:a16="http://schemas.microsoft.com/office/drawing/2014/main" id="{9D075D87-F1E6-426A-91CD-9B09AD5C9D96}"/>
                </a:ext>
              </a:extLst>
            </p:cNvPr>
            <p:cNvSpPr txBox="1"/>
            <p:nvPr/>
          </p:nvSpPr>
          <p:spPr>
            <a:xfrm>
              <a:off x="1432485" y="209006"/>
              <a:ext cx="2897238" cy="307777"/>
            </a:xfrm>
            <a:prstGeom prst="rect">
              <a:avLst/>
            </a:prstGeom>
            <a:noFill/>
          </p:spPr>
          <p:txBody>
            <a:bodyPr wrap="square" rtlCol="0">
              <a:spAutoFit/>
            </a:bodyPr>
            <a:lstStyle/>
            <a:p>
              <a:r>
                <a:rPr lang="en-US" sz="1400" dirty="0"/>
                <a:t>Image where all red values are even</a:t>
              </a:r>
            </a:p>
          </p:txBody>
        </p:sp>
        <p:sp>
          <p:nvSpPr>
            <p:cNvPr id="16" name="TextBox 15">
              <a:extLst>
                <a:ext uri="{FF2B5EF4-FFF2-40B4-BE49-F238E27FC236}">
                  <a16:creationId xmlns:a16="http://schemas.microsoft.com/office/drawing/2014/main" id="{12482126-B810-4D8F-9FC1-15AD2CFDA0EE}"/>
                </a:ext>
              </a:extLst>
            </p:cNvPr>
            <p:cNvSpPr txBox="1"/>
            <p:nvPr/>
          </p:nvSpPr>
          <p:spPr>
            <a:xfrm>
              <a:off x="5664513" y="116673"/>
              <a:ext cx="1658016" cy="738664"/>
            </a:xfrm>
            <a:prstGeom prst="rect">
              <a:avLst/>
            </a:prstGeom>
            <a:noFill/>
          </p:spPr>
          <p:txBody>
            <a:bodyPr wrap="square" rtlCol="0">
              <a:spAutoFit/>
            </a:bodyPr>
            <a:lstStyle/>
            <a:p>
              <a:r>
                <a:rPr lang="en-US" sz="1400" dirty="0"/>
                <a:t>Black-and-white image with secret message</a:t>
              </a:r>
            </a:p>
          </p:txBody>
        </p:sp>
        <p:cxnSp>
          <p:nvCxnSpPr>
            <p:cNvPr id="15" name="Straight Arrow Connector 14">
              <a:extLst>
                <a:ext uri="{FF2B5EF4-FFF2-40B4-BE49-F238E27FC236}">
                  <a16:creationId xmlns:a16="http://schemas.microsoft.com/office/drawing/2014/main" id="{F2393FB0-0DD0-4FD0-9419-A746B431DAB5}"/>
                </a:ext>
              </a:extLst>
            </p:cNvPr>
            <p:cNvCxnSpPr>
              <a:cxnSpLocks/>
              <a:stCxn id="6" idx="2"/>
            </p:cNvCxnSpPr>
            <p:nvPr/>
          </p:nvCxnSpPr>
          <p:spPr>
            <a:xfrm>
              <a:off x="2927994" y="2667384"/>
              <a:ext cx="1541620" cy="94723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20A0056F-85BB-4AAC-842F-10243DCFE565}"/>
                </a:ext>
              </a:extLst>
            </p:cNvPr>
            <p:cNvCxnSpPr>
              <a:cxnSpLocks/>
              <a:stCxn id="9" idx="2"/>
            </p:cNvCxnSpPr>
            <p:nvPr/>
          </p:nvCxnSpPr>
          <p:spPr>
            <a:xfrm flipH="1">
              <a:off x="4460873" y="1205573"/>
              <a:ext cx="2066118" cy="240904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23" name="Picture 22" descr="A fox sitting on a branch&#10;&#10;Description generated with high confidence">
              <a:extLst>
                <a:ext uri="{FF2B5EF4-FFF2-40B4-BE49-F238E27FC236}">
                  <a16:creationId xmlns:a16="http://schemas.microsoft.com/office/drawing/2014/main" id="{D7900E79-0E72-4E9E-A0CB-60F5476A18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1055" y="3614615"/>
              <a:ext cx="2803458" cy="1956191"/>
            </a:xfrm>
            <a:prstGeom prst="rect">
              <a:avLst/>
            </a:prstGeom>
          </p:spPr>
        </p:pic>
        <p:sp>
          <p:nvSpPr>
            <p:cNvPr id="24" name="TextBox 23">
              <a:extLst>
                <a:ext uri="{FF2B5EF4-FFF2-40B4-BE49-F238E27FC236}">
                  <a16:creationId xmlns:a16="http://schemas.microsoft.com/office/drawing/2014/main" id="{E502C2A5-2C00-4B74-8425-7A807AC23DBB}"/>
                </a:ext>
              </a:extLst>
            </p:cNvPr>
            <p:cNvSpPr txBox="1"/>
            <p:nvPr/>
          </p:nvSpPr>
          <p:spPr>
            <a:xfrm>
              <a:off x="2869796" y="3614615"/>
              <a:ext cx="1591077" cy="369332"/>
            </a:xfrm>
            <a:prstGeom prst="rect">
              <a:avLst/>
            </a:prstGeom>
            <a:noFill/>
            <a:ln>
              <a:solidFill>
                <a:schemeClr val="tx1"/>
              </a:solidFill>
            </a:ln>
          </p:spPr>
          <p:txBody>
            <a:bodyPr wrap="none" rtlCol="0">
              <a:spAutoFit/>
            </a:bodyPr>
            <a:lstStyle/>
            <a:p>
              <a:r>
                <a:rPr lang="en-US" b="1" dirty="0"/>
                <a:t>Attack A Dawn</a:t>
              </a:r>
            </a:p>
          </p:txBody>
        </p:sp>
        <p:sp>
          <p:nvSpPr>
            <p:cNvPr id="25" name="TextBox 24">
              <a:extLst>
                <a:ext uri="{FF2B5EF4-FFF2-40B4-BE49-F238E27FC236}">
                  <a16:creationId xmlns:a16="http://schemas.microsoft.com/office/drawing/2014/main" id="{280F53C6-03FA-4E67-80F7-63453C28C435}"/>
                </a:ext>
              </a:extLst>
            </p:cNvPr>
            <p:cNvSpPr txBox="1"/>
            <p:nvPr/>
          </p:nvSpPr>
          <p:spPr>
            <a:xfrm>
              <a:off x="5673254" y="3799281"/>
              <a:ext cx="2774462" cy="1384995"/>
            </a:xfrm>
            <a:prstGeom prst="rect">
              <a:avLst/>
            </a:prstGeom>
            <a:noFill/>
          </p:spPr>
          <p:txBody>
            <a:bodyPr wrap="square" rtlCol="0">
              <a:spAutoFit/>
            </a:bodyPr>
            <a:lstStyle/>
            <a:p>
              <a:r>
                <a:rPr lang="en-US" sz="1400" dirty="0"/>
                <a:t>Wherever there is a black pixel in the message then make the red component in the corresponding pixel in the image odd. Of course the objective is not to see the message in the new image</a:t>
              </a:r>
            </a:p>
          </p:txBody>
        </p:sp>
      </p:grpSp>
    </p:spTree>
    <p:extLst>
      <p:ext uri="{BB962C8B-B14F-4D97-AF65-F5344CB8AC3E}">
        <p14:creationId xmlns:p14="http://schemas.microsoft.com/office/powerpoint/2010/main" val="8823816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0230D9B-8364-4F6D-A6C0-034E803EE38A}"/>
              </a:ext>
            </a:extLst>
          </p:cNvPr>
          <p:cNvGraphicFramePr>
            <a:graphicFrameLocks noGrp="1"/>
          </p:cNvGraphicFramePr>
          <p:nvPr>
            <p:extLst>
              <p:ext uri="{D42A27DB-BD31-4B8C-83A1-F6EECF244321}">
                <p14:modId xmlns:p14="http://schemas.microsoft.com/office/powerpoint/2010/main" val="2784209812"/>
              </p:ext>
            </p:extLst>
          </p:nvPr>
        </p:nvGraphicFramePr>
        <p:xfrm>
          <a:off x="2266460" y="1157328"/>
          <a:ext cx="1242648" cy="1112520"/>
        </p:xfrm>
        <a:graphic>
          <a:graphicData uri="http://schemas.openxmlformats.org/drawingml/2006/table">
            <a:tbl>
              <a:tblPr firstRow="1" bandRow="1">
                <a:tableStyleId>{5C22544A-7EE6-4342-B048-85BDC9FD1C3A}</a:tableStyleId>
              </a:tblPr>
              <a:tblGrid>
                <a:gridCol w="414216">
                  <a:extLst>
                    <a:ext uri="{9D8B030D-6E8A-4147-A177-3AD203B41FA5}">
                      <a16:colId xmlns:a16="http://schemas.microsoft.com/office/drawing/2014/main" val="4209934467"/>
                    </a:ext>
                  </a:extLst>
                </a:gridCol>
                <a:gridCol w="414216">
                  <a:extLst>
                    <a:ext uri="{9D8B030D-6E8A-4147-A177-3AD203B41FA5}">
                      <a16:colId xmlns:a16="http://schemas.microsoft.com/office/drawing/2014/main" val="3396819701"/>
                    </a:ext>
                  </a:extLst>
                </a:gridCol>
                <a:gridCol w="414216">
                  <a:extLst>
                    <a:ext uri="{9D8B030D-6E8A-4147-A177-3AD203B41FA5}">
                      <a16:colId xmlns:a16="http://schemas.microsoft.com/office/drawing/2014/main" val="82973712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9337669"/>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b="1"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769054603"/>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3266066642"/>
                  </a:ext>
                </a:extLst>
              </a:tr>
            </a:tbl>
          </a:graphicData>
        </a:graphic>
      </p:graphicFrame>
      <p:graphicFrame>
        <p:nvGraphicFramePr>
          <p:cNvPr id="9" name="Table 8">
            <a:extLst>
              <a:ext uri="{FF2B5EF4-FFF2-40B4-BE49-F238E27FC236}">
                <a16:creationId xmlns:a16="http://schemas.microsoft.com/office/drawing/2014/main" id="{6BDCCED7-55BF-4560-BF91-88640C5C1FD4}"/>
              </a:ext>
            </a:extLst>
          </p:cNvPr>
          <p:cNvGraphicFramePr>
            <a:graphicFrameLocks noGrp="1"/>
          </p:cNvGraphicFramePr>
          <p:nvPr>
            <p:extLst>
              <p:ext uri="{D42A27DB-BD31-4B8C-83A1-F6EECF244321}">
                <p14:modId xmlns:p14="http://schemas.microsoft.com/office/powerpoint/2010/main" val="2262042264"/>
              </p:ext>
            </p:extLst>
          </p:nvPr>
        </p:nvGraphicFramePr>
        <p:xfrm>
          <a:off x="6389076" y="1157328"/>
          <a:ext cx="1242648" cy="1112520"/>
        </p:xfrm>
        <a:graphic>
          <a:graphicData uri="http://schemas.openxmlformats.org/drawingml/2006/table">
            <a:tbl>
              <a:tblPr firstRow="1" bandRow="1">
                <a:tableStyleId>{5C22544A-7EE6-4342-B048-85BDC9FD1C3A}</a:tableStyleId>
              </a:tblPr>
              <a:tblGrid>
                <a:gridCol w="414216">
                  <a:extLst>
                    <a:ext uri="{9D8B030D-6E8A-4147-A177-3AD203B41FA5}">
                      <a16:colId xmlns:a16="http://schemas.microsoft.com/office/drawing/2014/main" val="4209934467"/>
                    </a:ext>
                  </a:extLst>
                </a:gridCol>
                <a:gridCol w="414216">
                  <a:extLst>
                    <a:ext uri="{9D8B030D-6E8A-4147-A177-3AD203B41FA5}">
                      <a16:colId xmlns:a16="http://schemas.microsoft.com/office/drawing/2014/main" val="3396819701"/>
                    </a:ext>
                  </a:extLst>
                </a:gridCol>
                <a:gridCol w="414216">
                  <a:extLst>
                    <a:ext uri="{9D8B030D-6E8A-4147-A177-3AD203B41FA5}">
                      <a16:colId xmlns:a16="http://schemas.microsoft.com/office/drawing/2014/main" val="82973712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9337669"/>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769054603"/>
                  </a:ext>
                </a:extLst>
              </a:tr>
              <a:tr h="370840">
                <a:tc>
                  <a:txBody>
                    <a:bodyPr/>
                    <a:lstStyle/>
                    <a:p>
                      <a:pPr algn="ctr"/>
                      <a:r>
                        <a:rPr lang="en-US" b="1" dirty="0"/>
                        <a:t>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dirty="0">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3266066642"/>
                  </a:ext>
                </a:extLst>
              </a:tr>
            </a:tbl>
          </a:graphicData>
        </a:graphic>
      </p:graphicFrame>
      <p:graphicFrame>
        <p:nvGraphicFramePr>
          <p:cNvPr id="12" name="Table 11">
            <a:extLst>
              <a:ext uri="{FF2B5EF4-FFF2-40B4-BE49-F238E27FC236}">
                <a16:creationId xmlns:a16="http://schemas.microsoft.com/office/drawing/2014/main" id="{9BAA3B25-B458-48EC-BB86-8B0BBEDEBD64}"/>
              </a:ext>
            </a:extLst>
          </p:cNvPr>
          <p:cNvGraphicFramePr>
            <a:graphicFrameLocks noGrp="1"/>
          </p:cNvGraphicFramePr>
          <p:nvPr>
            <p:extLst>
              <p:ext uri="{D42A27DB-BD31-4B8C-83A1-F6EECF244321}">
                <p14:modId xmlns:p14="http://schemas.microsoft.com/office/powerpoint/2010/main" val="1782847877"/>
              </p:ext>
            </p:extLst>
          </p:nvPr>
        </p:nvGraphicFramePr>
        <p:xfrm>
          <a:off x="2266460" y="3982589"/>
          <a:ext cx="1242648" cy="1112520"/>
        </p:xfrm>
        <a:graphic>
          <a:graphicData uri="http://schemas.openxmlformats.org/drawingml/2006/table">
            <a:tbl>
              <a:tblPr firstRow="1" bandRow="1">
                <a:tableStyleId>{5C22544A-7EE6-4342-B048-85BDC9FD1C3A}</a:tableStyleId>
              </a:tblPr>
              <a:tblGrid>
                <a:gridCol w="414216">
                  <a:extLst>
                    <a:ext uri="{9D8B030D-6E8A-4147-A177-3AD203B41FA5}">
                      <a16:colId xmlns:a16="http://schemas.microsoft.com/office/drawing/2014/main" val="4209934467"/>
                    </a:ext>
                  </a:extLst>
                </a:gridCol>
                <a:gridCol w="414216">
                  <a:extLst>
                    <a:ext uri="{9D8B030D-6E8A-4147-A177-3AD203B41FA5}">
                      <a16:colId xmlns:a16="http://schemas.microsoft.com/office/drawing/2014/main" val="3396819701"/>
                    </a:ext>
                  </a:extLst>
                </a:gridCol>
                <a:gridCol w="414216">
                  <a:extLst>
                    <a:ext uri="{9D8B030D-6E8A-4147-A177-3AD203B41FA5}">
                      <a16:colId xmlns:a16="http://schemas.microsoft.com/office/drawing/2014/main" val="82973712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n-US" b="1" dirty="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99337669"/>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769054603"/>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3266066642"/>
                  </a:ext>
                </a:extLst>
              </a:tr>
            </a:tbl>
          </a:graphicData>
        </a:graphic>
      </p:graphicFrame>
    </p:spTree>
    <p:extLst>
      <p:ext uri="{BB962C8B-B14F-4D97-AF65-F5344CB8AC3E}">
        <p14:creationId xmlns:p14="http://schemas.microsoft.com/office/powerpoint/2010/main" val="10857448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oup 45">
            <a:extLst>
              <a:ext uri="{FF2B5EF4-FFF2-40B4-BE49-F238E27FC236}">
                <a16:creationId xmlns:a16="http://schemas.microsoft.com/office/drawing/2014/main" id="{AC2697F5-EDB3-49C7-8F6A-47CF9C8489B0}"/>
              </a:ext>
            </a:extLst>
          </p:cNvPr>
          <p:cNvGrpSpPr/>
          <p:nvPr/>
        </p:nvGrpSpPr>
        <p:grpSpPr>
          <a:xfrm>
            <a:off x="1281722" y="2562546"/>
            <a:ext cx="6643077" cy="3323775"/>
            <a:chOff x="1281722" y="2562546"/>
            <a:chExt cx="6643077" cy="3323775"/>
          </a:xfrm>
        </p:grpSpPr>
        <p:sp>
          <p:nvSpPr>
            <p:cNvPr id="3" name="Rectangle 2">
              <a:extLst>
                <a:ext uri="{FF2B5EF4-FFF2-40B4-BE49-F238E27FC236}">
                  <a16:creationId xmlns:a16="http://schemas.microsoft.com/office/drawing/2014/main" id="{E3739F0D-E5AD-434D-AAAC-A6F8566EC99A}"/>
                </a:ext>
              </a:extLst>
            </p:cNvPr>
            <p:cNvSpPr/>
            <p:nvPr/>
          </p:nvSpPr>
          <p:spPr>
            <a:xfrm>
              <a:off x="1998377" y="2573074"/>
              <a:ext cx="1327608" cy="470814"/>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CPU</a:t>
              </a:r>
            </a:p>
          </p:txBody>
        </p:sp>
        <p:sp>
          <p:nvSpPr>
            <p:cNvPr id="6" name="Rectangle 5">
              <a:extLst>
                <a:ext uri="{FF2B5EF4-FFF2-40B4-BE49-F238E27FC236}">
                  <a16:creationId xmlns:a16="http://schemas.microsoft.com/office/drawing/2014/main" id="{83DB9C5A-D193-4983-81BB-B3EA890F96BB}"/>
                </a:ext>
              </a:extLst>
            </p:cNvPr>
            <p:cNvSpPr/>
            <p:nvPr/>
          </p:nvSpPr>
          <p:spPr>
            <a:xfrm>
              <a:off x="5323371" y="2562546"/>
              <a:ext cx="1842856" cy="522432"/>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Main memory</a:t>
              </a:r>
            </a:p>
            <a:p>
              <a:pPr algn="ctr"/>
              <a:r>
                <a:rPr lang="en-US" dirty="0">
                  <a:solidFill>
                    <a:schemeClr val="tx1"/>
                  </a:solidFill>
                </a:rPr>
                <a:t>(RAM)</a:t>
              </a:r>
            </a:p>
          </p:txBody>
        </p:sp>
        <p:cxnSp>
          <p:nvCxnSpPr>
            <p:cNvPr id="8" name="Straight Arrow Connector 7">
              <a:extLst>
                <a:ext uri="{FF2B5EF4-FFF2-40B4-BE49-F238E27FC236}">
                  <a16:creationId xmlns:a16="http://schemas.microsoft.com/office/drawing/2014/main" id="{03C33812-9220-4EF8-A2F0-395615C6737D}"/>
                </a:ext>
              </a:extLst>
            </p:cNvPr>
            <p:cNvCxnSpPr/>
            <p:nvPr/>
          </p:nvCxnSpPr>
          <p:spPr>
            <a:xfrm>
              <a:off x="1281722" y="3602892"/>
              <a:ext cx="6643077"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2F3E7D4-845A-4C29-88BE-CB102B8035CC}"/>
                </a:ext>
              </a:extLst>
            </p:cNvPr>
            <p:cNvCxnSpPr>
              <a:cxnSpLocks/>
              <a:stCxn id="3" idx="2"/>
            </p:cNvCxnSpPr>
            <p:nvPr/>
          </p:nvCxnSpPr>
          <p:spPr>
            <a:xfrm>
              <a:off x="2662181" y="3043888"/>
              <a:ext cx="0" cy="51451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30088A6-5E8E-40B5-948B-E98E3556700E}"/>
                </a:ext>
              </a:extLst>
            </p:cNvPr>
            <p:cNvCxnSpPr>
              <a:cxnSpLocks/>
              <a:stCxn id="6" idx="2"/>
            </p:cNvCxnSpPr>
            <p:nvPr/>
          </p:nvCxnSpPr>
          <p:spPr>
            <a:xfrm>
              <a:off x="6244799" y="3084978"/>
              <a:ext cx="0" cy="47342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9" name="Graphic 18" descr="Game controller">
              <a:extLst>
                <a:ext uri="{FF2B5EF4-FFF2-40B4-BE49-F238E27FC236}">
                  <a16:creationId xmlns:a16="http://schemas.microsoft.com/office/drawing/2014/main" id="{9A99945F-0F58-40A8-A16D-8A03393BE265}"/>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3259879" y="4627107"/>
              <a:ext cx="914400" cy="914400"/>
            </a:xfrm>
            <a:prstGeom prst="rect">
              <a:avLst/>
            </a:prstGeom>
          </p:spPr>
        </p:pic>
        <p:pic>
          <p:nvPicPr>
            <p:cNvPr id="21" name="Graphic 20" descr="Web cam">
              <a:extLst>
                <a:ext uri="{FF2B5EF4-FFF2-40B4-BE49-F238E27FC236}">
                  <a16:creationId xmlns:a16="http://schemas.microsoft.com/office/drawing/2014/main" id="{955366F3-1AEA-42A5-9043-58D88BA3B4B7}"/>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6974376" y="4261999"/>
              <a:ext cx="365108" cy="365108"/>
            </a:xfrm>
            <a:prstGeom prst="rect">
              <a:avLst/>
            </a:prstGeom>
          </p:spPr>
        </p:pic>
        <p:pic>
          <p:nvPicPr>
            <p:cNvPr id="25" name="Graphic 24" descr="Monitor">
              <a:extLst>
                <a:ext uri="{FF2B5EF4-FFF2-40B4-BE49-F238E27FC236}">
                  <a16:creationId xmlns:a16="http://schemas.microsoft.com/office/drawing/2014/main" id="{16A2D81A-40A4-4A98-B87B-B0C876E4597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6389062" y="4350584"/>
              <a:ext cx="1535737" cy="1535737"/>
            </a:xfrm>
            <a:prstGeom prst="rect">
              <a:avLst/>
            </a:prstGeom>
          </p:spPr>
        </p:pic>
        <p:sp>
          <p:nvSpPr>
            <p:cNvPr id="26" name="Rectangle 25">
              <a:extLst>
                <a:ext uri="{FF2B5EF4-FFF2-40B4-BE49-F238E27FC236}">
                  <a16:creationId xmlns:a16="http://schemas.microsoft.com/office/drawing/2014/main" id="{8060F863-5B0C-4C0C-AD87-6036290B7259}"/>
                </a:ext>
              </a:extLst>
            </p:cNvPr>
            <p:cNvSpPr/>
            <p:nvPr/>
          </p:nvSpPr>
          <p:spPr>
            <a:xfrm>
              <a:off x="4837471" y="4041058"/>
              <a:ext cx="1225879" cy="586049"/>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Graphics Card</a:t>
              </a:r>
            </a:p>
          </p:txBody>
        </p:sp>
        <p:cxnSp>
          <p:nvCxnSpPr>
            <p:cNvPr id="27" name="Straight Arrow Connector 26">
              <a:extLst>
                <a:ext uri="{FF2B5EF4-FFF2-40B4-BE49-F238E27FC236}">
                  <a16:creationId xmlns:a16="http://schemas.microsoft.com/office/drawing/2014/main" id="{EB8B4D70-68B5-49C7-9A70-68D3F914ECED}"/>
                </a:ext>
              </a:extLst>
            </p:cNvPr>
            <p:cNvCxnSpPr>
              <a:cxnSpLocks/>
              <a:endCxn id="26" idx="0"/>
            </p:cNvCxnSpPr>
            <p:nvPr/>
          </p:nvCxnSpPr>
          <p:spPr>
            <a:xfrm>
              <a:off x="5450410" y="3602892"/>
              <a:ext cx="1" cy="438166"/>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Freeform: Shape 30">
              <a:extLst>
                <a:ext uri="{FF2B5EF4-FFF2-40B4-BE49-F238E27FC236}">
                  <a16:creationId xmlns:a16="http://schemas.microsoft.com/office/drawing/2014/main" id="{FC1D19A9-F4BE-4F96-82D5-19EA16F24E0B}"/>
                </a:ext>
              </a:extLst>
            </p:cNvPr>
            <p:cNvSpPr/>
            <p:nvPr/>
          </p:nvSpPr>
          <p:spPr>
            <a:xfrm>
              <a:off x="5204207" y="4627107"/>
              <a:ext cx="1690664" cy="1176383"/>
            </a:xfrm>
            <a:custGeom>
              <a:avLst/>
              <a:gdLst>
                <a:gd name="connsiteX0" fmla="*/ 214220 w 1673619"/>
                <a:gd name="connsiteY0" fmla="*/ 0 h 1106824"/>
                <a:gd name="connsiteX1" fmla="*/ 81484 w 1673619"/>
                <a:gd name="connsiteY1" fmla="*/ 457200 h 1106824"/>
                <a:gd name="connsiteX2" fmla="*/ 51987 w 1673619"/>
                <a:gd name="connsiteY2" fmla="*/ 966020 h 1106824"/>
                <a:gd name="connsiteX3" fmla="*/ 804155 w 1673619"/>
                <a:gd name="connsiteY3" fmla="*/ 479323 h 1106824"/>
                <a:gd name="connsiteX4" fmla="*/ 1261355 w 1673619"/>
                <a:gd name="connsiteY4" fmla="*/ 1091381 h 1106824"/>
                <a:gd name="connsiteX5" fmla="*/ 1630065 w 1673619"/>
                <a:gd name="connsiteY5" fmla="*/ 921775 h 1106824"/>
                <a:gd name="connsiteX6" fmla="*/ 1652187 w 1673619"/>
                <a:gd name="connsiteY6" fmla="*/ 907026 h 110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3619" h="1106824">
                  <a:moveTo>
                    <a:pt x="214220" y="0"/>
                  </a:moveTo>
                  <a:cubicBezTo>
                    <a:pt x="161371" y="148098"/>
                    <a:pt x="108523" y="296197"/>
                    <a:pt x="81484" y="457200"/>
                  </a:cubicBezTo>
                  <a:cubicBezTo>
                    <a:pt x="54445" y="618203"/>
                    <a:pt x="-68458" y="962333"/>
                    <a:pt x="51987" y="966020"/>
                  </a:cubicBezTo>
                  <a:cubicBezTo>
                    <a:pt x="172432" y="969707"/>
                    <a:pt x="602594" y="458430"/>
                    <a:pt x="804155" y="479323"/>
                  </a:cubicBezTo>
                  <a:cubicBezTo>
                    <a:pt x="1005716" y="500216"/>
                    <a:pt x="1123703" y="1017639"/>
                    <a:pt x="1261355" y="1091381"/>
                  </a:cubicBezTo>
                  <a:cubicBezTo>
                    <a:pt x="1399007" y="1165123"/>
                    <a:pt x="1564926" y="952501"/>
                    <a:pt x="1630065" y="921775"/>
                  </a:cubicBezTo>
                  <a:cubicBezTo>
                    <a:pt x="1695204" y="891049"/>
                    <a:pt x="1673695" y="899037"/>
                    <a:pt x="1652187" y="90702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Rectangle 31">
              <a:extLst>
                <a:ext uri="{FF2B5EF4-FFF2-40B4-BE49-F238E27FC236}">
                  <a16:creationId xmlns:a16="http://schemas.microsoft.com/office/drawing/2014/main" id="{EBC1E6CD-5FEE-4B84-A2FA-A2E3FE913EC0}"/>
                </a:ext>
              </a:extLst>
            </p:cNvPr>
            <p:cNvSpPr/>
            <p:nvPr/>
          </p:nvSpPr>
          <p:spPr>
            <a:xfrm>
              <a:off x="2976022" y="4041058"/>
              <a:ext cx="1372356" cy="350369"/>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USB</a:t>
              </a:r>
            </a:p>
          </p:txBody>
        </p:sp>
        <p:sp>
          <p:nvSpPr>
            <p:cNvPr id="33" name="Freeform: Shape 32">
              <a:extLst>
                <a:ext uri="{FF2B5EF4-FFF2-40B4-BE49-F238E27FC236}">
                  <a16:creationId xmlns:a16="http://schemas.microsoft.com/office/drawing/2014/main" id="{2A4CA8B8-D6B3-4BC0-8672-E0417562AB0C}"/>
                </a:ext>
              </a:extLst>
            </p:cNvPr>
            <p:cNvSpPr/>
            <p:nvPr/>
          </p:nvSpPr>
          <p:spPr>
            <a:xfrm>
              <a:off x="3406812" y="4395019"/>
              <a:ext cx="360985" cy="464575"/>
            </a:xfrm>
            <a:custGeom>
              <a:avLst/>
              <a:gdLst>
                <a:gd name="connsiteX0" fmla="*/ 302407 w 360985"/>
                <a:gd name="connsiteY0" fmla="*/ 464575 h 464575"/>
                <a:gd name="connsiteX1" fmla="*/ 65 w 360985"/>
                <a:gd name="connsiteY1" fmla="*/ 250723 h 464575"/>
                <a:gd name="connsiteX2" fmla="*/ 324530 w 360985"/>
                <a:gd name="connsiteY2" fmla="*/ 191729 h 464575"/>
                <a:gd name="connsiteX3" fmla="*/ 339278 w 360985"/>
                <a:gd name="connsiteY3" fmla="*/ 0 h 464575"/>
              </a:gdLst>
              <a:ahLst/>
              <a:cxnLst>
                <a:cxn ang="0">
                  <a:pos x="connsiteX0" y="connsiteY0"/>
                </a:cxn>
                <a:cxn ang="0">
                  <a:pos x="connsiteX1" y="connsiteY1"/>
                </a:cxn>
                <a:cxn ang="0">
                  <a:pos x="connsiteX2" y="connsiteY2"/>
                </a:cxn>
                <a:cxn ang="0">
                  <a:pos x="connsiteX3" y="connsiteY3"/>
                </a:cxn>
              </a:cxnLst>
              <a:rect l="l" t="t" r="r" b="b"/>
              <a:pathLst>
                <a:path w="360985" h="464575">
                  <a:moveTo>
                    <a:pt x="302407" y="464575"/>
                  </a:moveTo>
                  <a:cubicBezTo>
                    <a:pt x="149392" y="380386"/>
                    <a:pt x="-3622" y="296197"/>
                    <a:pt x="65" y="250723"/>
                  </a:cubicBezTo>
                  <a:cubicBezTo>
                    <a:pt x="3752" y="205249"/>
                    <a:pt x="267994" y="233516"/>
                    <a:pt x="324530" y="191729"/>
                  </a:cubicBezTo>
                  <a:cubicBezTo>
                    <a:pt x="381066" y="149942"/>
                    <a:pt x="360172" y="74971"/>
                    <a:pt x="339278"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a:extLst>
                <a:ext uri="{FF2B5EF4-FFF2-40B4-BE49-F238E27FC236}">
                  <a16:creationId xmlns:a16="http://schemas.microsoft.com/office/drawing/2014/main" id="{09267B74-C861-4376-9B67-EEF66F49D017}"/>
                </a:ext>
              </a:extLst>
            </p:cNvPr>
            <p:cNvCxnSpPr>
              <a:cxnSpLocks/>
            </p:cNvCxnSpPr>
            <p:nvPr/>
          </p:nvCxnSpPr>
          <p:spPr>
            <a:xfrm>
              <a:off x="3596183" y="3630735"/>
              <a:ext cx="1" cy="438166"/>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6" name="Graphic 35" descr="Record">
              <a:extLst>
                <a:ext uri="{FF2B5EF4-FFF2-40B4-BE49-F238E27FC236}">
                  <a16:creationId xmlns:a16="http://schemas.microsoft.com/office/drawing/2014/main" id="{583466BB-882D-4FD9-A1BC-BFE643E66C34}"/>
                </a:ext>
              </a:extLst>
            </p:cNvPr>
            <p:cNvPicPr>
              <a:picLocks noChangeAspect="1"/>
            </p:cNvPicPr>
            <p:nvPr/>
          </p:nvPicPr>
          <p:blipFill>
            <a:blip r:embed="rId8" cstate="hq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1462484" y="4627107"/>
              <a:ext cx="914400" cy="914400"/>
            </a:xfrm>
            <a:prstGeom prst="rect">
              <a:avLst/>
            </a:prstGeom>
          </p:spPr>
        </p:pic>
        <p:sp>
          <p:nvSpPr>
            <p:cNvPr id="44" name="Freeform: Shape 43">
              <a:extLst>
                <a:ext uri="{FF2B5EF4-FFF2-40B4-BE49-F238E27FC236}">
                  <a16:creationId xmlns:a16="http://schemas.microsoft.com/office/drawing/2014/main" id="{C23B1A71-F7CD-4D80-8330-101853DEA288}"/>
                </a:ext>
              </a:extLst>
            </p:cNvPr>
            <p:cNvSpPr/>
            <p:nvPr/>
          </p:nvSpPr>
          <p:spPr>
            <a:xfrm>
              <a:off x="1878909" y="4165391"/>
              <a:ext cx="1107482" cy="941630"/>
            </a:xfrm>
            <a:custGeom>
              <a:avLst/>
              <a:gdLst>
                <a:gd name="connsiteX0" fmla="*/ 27712 w 1107482"/>
                <a:gd name="connsiteY0" fmla="*/ 941630 h 941630"/>
                <a:gd name="connsiteX1" fmla="*/ 47168 w 1107482"/>
                <a:gd name="connsiteY1" fmla="*/ 270422 h 941630"/>
                <a:gd name="connsiteX2" fmla="*/ 465457 w 1107482"/>
                <a:gd name="connsiteY2" fmla="*/ 17503 h 941630"/>
                <a:gd name="connsiteX3" fmla="*/ 776742 w 1107482"/>
                <a:gd name="connsiteY3" fmla="*/ 571979 h 941630"/>
                <a:gd name="connsiteX4" fmla="*/ 951840 w 1107482"/>
                <a:gd name="connsiteY4" fmla="*/ 56413 h 941630"/>
                <a:gd name="connsiteX5" fmla="*/ 1107482 w 1107482"/>
                <a:gd name="connsiteY5" fmla="*/ 36958 h 941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7482" h="941630">
                  <a:moveTo>
                    <a:pt x="27712" y="941630"/>
                  </a:moveTo>
                  <a:cubicBezTo>
                    <a:pt x="961" y="683036"/>
                    <a:pt x="-25790" y="424443"/>
                    <a:pt x="47168" y="270422"/>
                  </a:cubicBezTo>
                  <a:cubicBezTo>
                    <a:pt x="120126" y="116401"/>
                    <a:pt x="343861" y="-32757"/>
                    <a:pt x="465457" y="17503"/>
                  </a:cubicBezTo>
                  <a:cubicBezTo>
                    <a:pt x="587053" y="67762"/>
                    <a:pt x="695678" y="565494"/>
                    <a:pt x="776742" y="571979"/>
                  </a:cubicBezTo>
                  <a:cubicBezTo>
                    <a:pt x="857806" y="578464"/>
                    <a:pt x="896717" y="145583"/>
                    <a:pt x="951840" y="56413"/>
                  </a:cubicBezTo>
                  <a:cubicBezTo>
                    <a:pt x="1006963" y="-32757"/>
                    <a:pt x="1057222" y="2100"/>
                    <a:pt x="1107482" y="36958"/>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CEB1D305-04D9-4275-A689-8C12908592FC}"/>
                </a:ext>
              </a:extLst>
            </p:cNvPr>
            <p:cNvSpPr txBox="1"/>
            <p:nvPr/>
          </p:nvSpPr>
          <p:spPr>
            <a:xfrm>
              <a:off x="1313096" y="5395588"/>
              <a:ext cx="1163524" cy="369332"/>
            </a:xfrm>
            <a:prstGeom prst="rect">
              <a:avLst/>
            </a:prstGeom>
            <a:noFill/>
          </p:spPr>
          <p:txBody>
            <a:bodyPr wrap="none" rtlCol="0">
              <a:spAutoFit/>
            </a:bodyPr>
            <a:lstStyle/>
            <a:p>
              <a:r>
                <a:rPr lang="en-US" dirty="0"/>
                <a:t>Hard drive</a:t>
              </a:r>
            </a:p>
          </p:txBody>
        </p:sp>
      </p:grpSp>
    </p:spTree>
    <p:extLst>
      <p:ext uri="{BB962C8B-B14F-4D97-AF65-F5344CB8AC3E}">
        <p14:creationId xmlns:p14="http://schemas.microsoft.com/office/powerpoint/2010/main" val="8732340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49FCB6A9-FB90-4D97-AF9F-D02AB9990709}"/>
              </a:ext>
            </a:extLst>
          </p:cNvPr>
          <p:cNvGrpSpPr/>
          <p:nvPr/>
        </p:nvGrpSpPr>
        <p:grpSpPr>
          <a:xfrm>
            <a:off x="3472776" y="865762"/>
            <a:ext cx="4853100" cy="4046068"/>
            <a:chOff x="3472776" y="865762"/>
            <a:chExt cx="4853100" cy="4046068"/>
          </a:xfrm>
        </p:grpSpPr>
        <p:sp>
          <p:nvSpPr>
            <p:cNvPr id="3" name="TextBox 2">
              <a:extLst>
                <a:ext uri="{FF2B5EF4-FFF2-40B4-BE49-F238E27FC236}">
                  <a16:creationId xmlns:a16="http://schemas.microsoft.com/office/drawing/2014/main" id="{249B4C01-9AA5-4526-8720-7588250A399C}"/>
                </a:ext>
              </a:extLst>
            </p:cNvPr>
            <p:cNvSpPr txBox="1"/>
            <p:nvPr/>
          </p:nvSpPr>
          <p:spPr>
            <a:xfrm>
              <a:off x="3472776" y="865762"/>
              <a:ext cx="3191899" cy="954107"/>
            </a:xfrm>
            <a:prstGeom prst="rect">
              <a:avLst/>
            </a:prstGeom>
            <a:noFill/>
            <a:ln>
              <a:solidFill>
                <a:schemeClr val="tx1"/>
              </a:solidFill>
            </a:ln>
          </p:spPr>
          <p:txBody>
            <a:bodyPr wrap="none" rtlCol="0">
              <a:spAutoFit/>
            </a:bodyPr>
            <a:lstStyle/>
            <a:p>
              <a:r>
                <a:rPr lang="en-US" sz="1400" dirty="0">
                  <a:latin typeface="Lucida Console" panose="020B0609040504020204" pitchFamily="49" charset="0"/>
                </a:rPr>
                <a:t>#include &lt;</a:t>
              </a:r>
              <a:r>
                <a:rPr lang="en-US" sz="1400" dirty="0" err="1">
                  <a:latin typeface="Lucida Console" panose="020B0609040504020204" pitchFamily="49" charset="0"/>
                </a:rPr>
                <a:t>stdio.h</a:t>
              </a:r>
              <a:r>
                <a:rPr lang="en-US" sz="1400" dirty="0">
                  <a:latin typeface="Lucida Console" panose="020B0609040504020204" pitchFamily="49" charset="0"/>
                </a:rPr>
                <a:t>&gt;</a:t>
              </a:r>
            </a:p>
            <a:p>
              <a:r>
                <a:rPr lang="en-US" sz="1400" dirty="0" err="1">
                  <a:latin typeface="Lucida Console" panose="020B0609040504020204" pitchFamily="49" charset="0"/>
                </a:rPr>
                <a:t>int</a:t>
              </a:r>
              <a:r>
                <a:rPr lang="en-US" sz="1400" dirty="0">
                  <a:latin typeface="Lucida Console" panose="020B0609040504020204" pitchFamily="49" charset="0"/>
                </a:rPr>
                <a:t> main() {</a:t>
              </a:r>
            </a:p>
            <a:p>
              <a:r>
                <a:rPr lang="en-US" sz="1400" dirty="0">
                  <a:latin typeface="Lucida Console" panose="020B0609040504020204" pitchFamily="49" charset="0"/>
                </a:rPr>
                <a:t>    </a:t>
              </a:r>
              <a:r>
                <a:rPr lang="en-US" sz="1400" dirty="0" err="1">
                  <a:latin typeface="Lucida Console" panose="020B0609040504020204" pitchFamily="49" charset="0"/>
                </a:rPr>
                <a:t>printf</a:t>
              </a:r>
              <a:r>
                <a:rPr lang="en-US" sz="1400" dirty="0">
                  <a:latin typeface="Lucida Console" panose="020B0609040504020204" pitchFamily="49" charset="0"/>
                </a:rPr>
                <a:t>(“Hello World\n”);</a:t>
              </a:r>
            </a:p>
            <a:p>
              <a:r>
                <a:rPr lang="en-US" sz="1400" dirty="0">
                  <a:latin typeface="Lucida Console" panose="020B0609040504020204" pitchFamily="49" charset="0"/>
                </a:rPr>
                <a:t>}</a:t>
              </a:r>
            </a:p>
          </p:txBody>
        </p:sp>
        <p:sp>
          <p:nvSpPr>
            <p:cNvPr id="4" name="Rectangle 3">
              <a:extLst>
                <a:ext uri="{FF2B5EF4-FFF2-40B4-BE49-F238E27FC236}">
                  <a16:creationId xmlns:a16="http://schemas.microsoft.com/office/drawing/2014/main" id="{084C0A5F-E6B4-482A-90D4-33DC4B0D8E5A}"/>
                </a:ext>
              </a:extLst>
            </p:cNvPr>
            <p:cNvSpPr/>
            <p:nvPr/>
          </p:nvSpPr>
          <p:spPr>
            <a:xfrm>
              <a:off x="4212691" y="2519464"/>
              <a:ext cx="1712068" cy="9144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 Compiler</a:t>
              </a:r>
            </a:p>
          </p:txBody>
        </p:sp>
        <p:cxnSp>
          <p:nvCxnSpPr>
            <p:cNvPr id="6" name="Straight Arrow Connector 5">
              <a:extLst>
                <a:ext uri="{FF2B5EF4-FFF2-40B4-BE49-F238E27FC236}">
                  <a16:creationId xmlns:a16="http://schemas.microsoft.com/office/drawing/2014/main" id="{C5026BC2-94A0-48AE-9676-6AFDE7C5CD9C}"/>
                </a:ext>
              </a:extLst>
            </p:cNvPr>
            <p:cNvCxnSpPr>
              <a:stCxn id="3" idx="2"/>
              <a:endCxn id="4" idx="0"/>
            </p:cNvCxnSpPr>
            <p:nvPr/>
          </p:nvCxnSpPr>
          <p:spPr>
            <a:xfrm flipH="1">
              <a:off x="5068725" y="1819869"/>
              <a:ext cx="1" cy="69959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0134168-0EDE-46FE-8585-24E7269ACC06}"/>
                </a:ext>
              </a:extLst>
            </p:cNvPr>
            <p:cNvCxnSpPr>
              <a:cxnSpLocks/>
              <a:stCxn id="4" idx="2"/>
            </p:cNvCxnSpPr>
            <p:nvPr/>
          </p:nvCxnSpPr>
          <p:spPr>
            <a:xfrm>
              <a:off x="5068725" y="3433864"/>
              <a:ext cx="1" cy="73930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910C26C-6E23-475D-8B95-9E7D25BA8340}"/>
                </a:ext>
              </a:extLst>
            </p:cNvPr>
            <p:cNvSpPr txBox="1"/>
            <p:nvPr/>
          </p:nvSpPr>
          <p:spPr>
            <a:xfrm>
              <a:off x="4085617" y="4173166"/>
              <a:ext cx="2149813" cy="738664"/>
            </a:xfrm>
            <a:prstGeom prst="rect">
              <a:avLst/>
            </a:prstGeom>
            <a:noFill/>
            <a:ln>
              <a:solidFill>
                <a:schemeClr val="tx1"/>
              </a:solidFill>
            </a:ln>
          </p:spPr>
          <p:txBody>
            <a:bodyPr wrap="square" rtlCol="0">
              <a:spAutoFit/>
            </a:bodyPr>
            <a:lstStyle/>
            <a:p>
              <a:r>
                <a:rPr lang="en-US" sz="1400" dirty="0">
                  <a:latin typeface="Lucida Console" panose="020B0609040504020204" pitchFamily="49" charset="0"/>
                </a:rPr>
                <a:t>001000111110001010101000000001010111010000001110110010</a:t>
              </a:r>
            </a:p>
          </p:txBody>
        </p:sp>
        <p:sp>
          <p:nvSpPr>
            <p:cNvPr id="11" name="TextBox 10">
              <a:extLst>
                <a:ext uri="{FF2B5EF4-FFF2-40B4-BE49-F238E27FC236}">
                  <a16:creationId xmlns:a16="http://schemas.microsoft.com/office/drawing/2014/main" id="{49E28B59-88F2-42BD-9620-C8C2815D52DE}"/>
                </a:ext>
              </a:extLst>
            </p:cNvPr>
            <p:cNvSpPr txBox="1"/>
            <p:nvPr/>
          </p:nvSpPr>
          <p:spPr>
            <a:xfrm>
              <a:off x="6990639" y="1158149"/>
              <a:ext cx="1160446" cy="369332"/>
            </a:xfrm>
            <a:prstGeom prst="rect">
              <a:avLst/>
            </a:prstGeom>
            <a:noFill/>
          </p:spPr>
          <p:txBody>
            <a:bodyPr wrap="none" rtlCol="0">
              <a:spAutoFit/>
            </a:bodyPr>
            <a:lstStyle/>
            <a:p>
              <a:r>
                <a:rPr lang="en-US" dirty="0"/>
                <a:t>C program</a:t>
              </a:r>
            </a:p>
          </p:txBody>
        </p:sp>
        <p:sp>
          <p:nvSpPr>
            <p:cNvPr id="13" name="TextBox 12">
              <a:extLst>
                <a:ext uri="{FF2B5EF4-FFF2-40B4-BE49-F238E27FC236}">
                  <a16:creationId xmlns:a16="http://schemas.microsoft.com/office/drawing/2014/main" id="{D61D91CD-B270-4FFB-B83F-46961302997F}"/>
                </a:ext>
              </a:extLst>
            </p:cNvPr>
            <p:cNvSpPr txBox="1"/>
            <p:nvPr/>
          </p:nvSpPr>
          <p:spPr>
            <a:xfrm>
              <a:off x="6815847" y="4357832"/>
              <a:ext cx="1510029" cy="369332"/>
            </a:xfrm>
            <a:prstGeom prst="rect">
              <a:avLst/>
            </a:prstGeom>
            <a:noFill/>
          </p:spPr>
          <p:txBody>
            <a:bodyPr wrap="none" rtlCol="0">
              <a:spAutoFit/>
            </a:bodyPr>
            <a:lstStyle/>
            <a:p>
              <a:r>
                <a:rPr lang="en-US" dirty="0"/>
                <a:t>Machine code</a:t>
              </a:r>
            </a:p>
          </p:txBody>
        </p:sp>
      </p:grpSp>
    </p:spTree>
    <p:extLst>
      <p:ext uri="{BB962C8B-B14F-4D97-AF65-F5344CB8AC3E}">
        <p14:creationId xmlns:p14="http://schemas.microsoft.com/office/powerpoint/2010/main" val="9783517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9B4C01-9AA5-4526-8720-7588250A399C}"/>
              </a:ext>
            </a:extLst>
          </p:cNvPr>
          <p:cNvSpPr txBox="1"/>
          <p:nvPr/>
        </p:nvSpPr>
        <p:spPr>
          <a:xfrm>
            <a:off x="3902740" y="1600599"/>
            <a:ext cx="2332690" cy="307777"/>
          </a:xfrm>
          <a:prstGeom prst="rect">
            <a:avLst/>
          </a:prstGeom>
          <a:noFill/>
          <a:ln>
            <a:solidFill>
              <a:schemeClr val="tx1"/>
            </a:solidFill>
          </a:ln>
        </p:spPr>
        <p:txBody>
          <a:bodyPr wrap="none" rtlCol="0">
            <a:spAutoFit/>
          </a:bodyPr>
          <a:lstStyle/>
          <a:p>
            <a:pPr lvl="0" eaLnBrk="0" fontAlgn="base" hangingPunct="0">
              <a:spcBef>
                <a:spcPct val="0"/>
              </a:spcBef>
              <a:spcAft>
                <a:spcPct val="0"/>
              </a:spcAft>
            </a:pPr>
            <a:r>
              <a:rPr lang="en-US" altLang="en-US" sz="1400" b="1" dirty="0">
                <a:solidFill>
                  <a:srgbClr val="000080"/>
                </a:solidFill>
                <a:latin typeface="Courier New" panose="02070309020205020404" pitchFamily="49" charset="0"/>
                <a:cs typeface="Courier New" panose="02070309020205020404" pitchFamily="49" charset="0"/>
              </a:rPr>
              <a:t>print</a:t>
            </a:r>
            <a:r>
              <a:rPr lang="en-US" altLang="en-US" sz="1400" b="1" dirty="0">
                <a:solidFill>
                  <a:srgbClr val="000000"/>
                </a:solidFill>
                <a:latin typeface="Courier New" panose="02070309020205020404" pitchFamily="49" charset="0"/>
                <a:cs typeface="Courier New" panose="02070309020205020404" pitchFamily="49" charset="0"/>
              </a:rPr>
              <a:t>(</a:t>
            </a:r>
            <a:r>
              <a:rPr lang="en-US" altLang="en-US" sz="1400" b="1" dirty="0">
                <a:solidFill>
                  <a:srgbClr val="008080"/>
                </a:solidFill>
                <a:latin typeface="Courier New" panose="02070309020205020404" pitchFamily="49" charset="0"/>
                <a:cs typeface="Courier New" panose="02070309020205020404" pitchFamily="49" charset="0"/>
              </a:rPr>
              <a:t>"Hello World"</a:t>
            </a:r>
            <a:r>
              <a:rPr lang="en-US" altLang="en-US" sz="1400" b="1" dirty="0">
                <a:solidFill>
                  <a:srgbClr val="000000"/>
                </a:solidFill>
                <a:latin typeface="Courier New" panose="02070309020205020404" pitchFamily="49" charset="0"/>
                <a:cs typeface="Courier New" panose="02070309020205020404" pitchFamily="49" charset="0"/>
              </a:rPr>
              <a:t>)</a:t>
            </a:r>
            <a:endParaRPr lang="en-US" altLang="en-US" sz="2000" b="1" dirty="0">
              <a:latin typeface="Arial" panose="020B0604020202020204" pitchFamily="34" charset="0"/>
            </a:endParaRPr>
          </a:p>
        </p:txBody>
      </p:sp>
      <p:sp>
        <p:nvSpPr>
          <p:cNvPr id="4" name="Rectangle 3">
            <a:extLst>
              <a:ext uri="{FF2B5EF4-FFF2-40B4-BE49-F238E27FC236}">
                <a16:creationId xmlns:a16="http://schemas.microsoft.com/office/drawing/2014/main" id="{084C0A5F-E6B4-482A-90D4-33DC4B0D8E5A}"/>
              </a:ext>
            </a:extLst>
          </p:cNvPr>
          <p:cNvSpPr/>
          <p:nvPr/>
        </p:nvSpPr>
        <p:spPr>
          <a:xfrm>
            <a:off x="4212691" y="2519464"/>
            <a:ext cx="1712068" cy="9144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Python Interpreter</a:t>
            </a:r>
          </a:p>
        </p:txBody>
      </p:sp>
      <p:cxnSp>
        <p:nvCxnSpPr>
          <p:cNvPr id="6" name="Straight Arrow Connector 5">
            <a:extLst>
              <a:ext uri="{FF2B5EF4-FFF2-40B4-BE49-F238E27FC236}">
                <a16:creationId xmlns:a16="http://schemas.microsoft.com/office/drawing/2014/main" id="{C5026BC2-94A0-48AE-9676-6AFDE7C5CD9C}"/>
              </a:ext>
            </a:extLst>
          </p:cNvPr>
          <p:cNvCxnSpPr>
            <a:stCxn id="3" idx="2"/>
            <a:endCxn id="4" idx="0"/>
          </p:cNvCxnSpPr>
          <p:nvPr/>
        </p:nvCxnSpPr>
        <p:spPr>
          <a:xfrm flipH="1">
            <a:off x="5068725" y="1908376"/>
            <a:ext cx="360" cy="61108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0134168-0EDE-46FE-8585-24E7269ACC06}"/>
              </a:ext>
            </a:extLst>
          </p:cNvPr>
          <p:cNvCxnSpPr>
            <a:cxnSpLocks/>
            <a:stCxn id="4" idx="3"/>
          </p:cNvCxnSpPr>
          <p:nvPr/>
        </p:nvCxnSpPr>
        <p:spPr>
          <a:xfrm>
            <a:off x="5924759" y="2976664"/>
            <a:ext cx="75875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9E28B59-88F2-42BD-9620-C8C2815D52DE}"/>
              </a:ext>
            </a:extLst>
          </p:cNvPr>
          <p:cNvSpPr txBox="1"/>
          <p:nvPr/>
        </p:nvSpPr>
        <p:spPr>
          <a:xfrm>
            <a:off x="2194685" y="1569821"/>
            <a:ext cx="1704762" cy="369332"/>
          </a:xfrm>
          <a:prstGeom prst="rect">
            <a:avLst/>
          </a:prstGeom>
          <a:noFill/>
        </p:spPr>
        <p:txBody>
          <a:bodyPr wrap="none" rtlCol="0">
            <a:spAutoFit/>
          </a:bodyPr>
          <a:lstStyle/>
          <a:p>
            <a:r>
              <a:rPr lang="en-US" dirty="0"/>
              <a:t>Python program</a:t>
            </a:r>
          </a:p>
        </p:txBody>
      </p:sp>
      <p:pic>
        <p:nvPicPr>
          <p:cNvPr id="7" name="Graphic 6" descr="Monitor">
            <a:extLst>
              <a:ext uri="{FF2B5EF4-FFF2-40B4-BE49-F238E27FC236}">
                <a16:creationId xmlns:a16="http://schemas.microsoft.com/office/drawing/2014/main" id="{DA171F21-2AED-4108-8BB8-0788B45E5F0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6683515" y="973072"/>
            <a:ext cx="4007183" cy="4007183"/>
          </a:xfrm>
          <a:prstGeom prst="rect">
            <a:avLst/>
          </a:prstGeom>
        </p:spPr>
      </p:pic>
    </p:spTree>
    <p:extLst>
      <p:ext uri="{BB962C8B-B14F-4D97-AF65-F5344CB8AC3E}">
        <p14:creationId xmlns:p14="http://schemas.microsoft.com/office/powerpoint/2010/main" val="36576383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8DE7879-2A45-4D6F-985C-08E886093E5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4838452" y="1551709"/>
            <a:ext cx="2079583" cy="4192440"/>
          </a:xfrm>
          <a:prstGeom prst="rect">
            <a:avLst/>
          </a:prstGeom>
        </p:spPr>
      </p:pic>
    </p:spTree>
    <p:extLst>
      <p:ext uri="{BB962C8B-B14F-4D97-AF65-F5344CB8AC3E}">
        <p14:creationId xmlns:p14="http://schemas.microsoft.com/office/powerpoint/2010/main" val="25055865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15213F0-4BE8-4FDB-B04F-07F64B28F7B5}"/>
              </a:ext>
            </a:extLst>
          </p:cNvPr>
          <p:cNvSpPr/>
          <p:nvPr/>
        </p:nvSpPr>
        <p:spPr>
          <a:xfrm>
            <a:off x="559837" y="894481"/>
            <a:ext cx="10347649" cy="307777"/>
          </a:xfrm>
          <a:prstGeom prst="rect">
            <a:avLst/>
          </a:prstGeom>
        </p:spPr>
        <p:txBody>
          <a:bodyPr wrap="square">
            <a:spAutoFit/>
          </a:bodyPr>
          <a:lstStyle/>
          <a:p>
            <a:r>
              <a:rPr lang="en-US" sz="1400" b="1" dirty="0">
                <a:latin typeface="Consolas" panose="020B0609020204030204" pitchFamily="49" charset="0"/>
              </a:rPr>
              <a:t>agcttttcattctgactgcaacgggcaat</a:t>
            </a:r>
            <a:r>
              <a:rPr lang="en-US" sz="1400" b="1" dirty="0">
                <a:highlight>
                  <a:srgbClr val="FFFF00"/>
                </a:highlight>
                <a:latin typeface="Consolas" panose="020B0609020204030204" pitchFamily="49" charset="0"/>
              </a:rPr>
              <a:t>atg</a:t>
            </a:r>
            <a:r>
              <a:rPr lang="en-US" sz="1400" b="1" dirty="0">
                <a:highlight>
                  <a:srgbClr val="00FF00"/>
                </a:highlight>
                <a:latin typeface="Consolas" panose="020B0609020204030204" pitchFamily="49" charset="0"/>
              </a:rPr>
              <a:t>tctctgtgtggattaaaaaaagagtgtctgatagcagcttctgaactggttacctgccgtgag</a:t>
            </a:r>
            <a:r>
              <a:rPr lang="en-US" sz="1400" b="1" dirty="0">
                <a:highlight>
                  <a:srgbClr val="FFFF00"/>
                </a:highlight>
                <a:latin typeface="Consolas" panose="020B0609020204030204" pitchFamily="49" charset="0"/>
              </a:rPr>
              <a:t>taa</a:t>
            </a:r>
            <a:r>
              <a:rPr lang="en-US" sz="1400" b="1" dirty="0">
                <a:latin typeface="Consolas" panose="020B0609020204030204" pitchFamily="49" charset="0"/>
              </a:rPr>
              <a:t>at</a:t>
            </a:r>
          </a:p>
        </p:txBody>
      </p:sp>
      <p:sp>
        <p:nvSpPr>
          <p:cNvPr id="3" name="TextBox 2">
            <a:extLst>
              <a:ext uri="{FF2B5EF4-FFF2-40B4-BE49-F238E27FC236}">
                <a16:creationId xmlns:a16="http://schemas.microsoft.com/office/drawing/2014/main" id="{42920D39-D977-497A-8645-A471A272B5B8}"/>
              </a:ext>
            </a:extLst>
          </p:cNvPr>
          <p:cNvSpPr txBox="1"/>
          <p:nvPr/>
        </p:nvSpPr>
        <p:spPr>
          <a:xfrm>
            <a:off x="2982433" y="1648047"/>
            <a:ext cx="681597" cy="307777"/>
          </a:xfrm>
          <a:prstGeom prst="rect">
            <a:avLst/>
          </a:prstGeom>
          <a:noFill/>
        </p:spPr>
        <p:txBody>
          <a:bodyPr wrap="none" rtlCol="0">
            <a:spAutoFit/>
          </a:bodyPr>
          <a:lstStyle/>
          <a:p>
            <a:r>
              <a:rPr lang="en-US" sz="1400" b="1" dirty="0">
                <a:latin typeface="Consolas" panose="020B0609020204030204" pitchFamily="49" charset="0"/>
              </a:rPr>
              <a:t>start</a:t>
            </a:r>
          </a:p>
        </p:txBody>
      </p:sp>
      <p:cxnSp>
        <p:nvCxnSpPr>
          <p:cNvPr id="6" name="Straight Arrow Connector 5">
            <a:extLst>
              <a:ext uri="{FF2B5EF4-FFF2-40B4-BE49-F238E27FC236}">
                <a16:creationId xmlns:a16="http://schemas.microsoft.com/office/drawing/2014/main" id="{8E0A8973-1BC2-40EE-A20B-0A46EA0E01EC}"/>
              </a:ext>
            </a:extLst>
          </p:cNvPr>
          <p:cNvCxnSpPr>
            <a:cxnSpLocks/>
            <a:stCxn id="3" idx="0"/>
          </p:cNvCxnSpPr>
          <p:nvPr/>
        </p:nvCxnSpPr>
        <p:spPr>
          <a:xfrm flipV="1">
            <a:off x="3323232" y="1132369"/>
            <a:ext cx="190828" cy="51567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3DCA268-1B12-4520-800D-6A28F5882F2D}"/>
              </a:ext>
            </a:extLst>
          </p:cNvPr>
          <p:cNvSpPr txBox="1"/>
          <p:nvPr/>
        </p:nvSpPr>
        <p:spPr>
          <a:xfrm>
            <a:off x="3664030" y="1648046"/>
            <a:ext cx="880369" cy="307777"/>
          </a:xfrm>
          <a:prstGeom prst="rect">
            <a:avLst/>
          </a:prstGeom>
          <a:noFill/>
        </p:spPr>
        <p:txBody>
          <a:bodyPr wrap="none" rtlCol="0">
            <a:spAutoFit/>
          </a:bodyPr>
          <a:lstStyle/>
          <a:p>
            <a:r>
              <a:rPr lang="en-US" sz="1400" b="1" dirty="0">
                <a:latin typeface="Consolas" panose="020B0609020204030204" pitchFamily="49" charset="0"/>
              </a:rPr>
              <a:t>start+3</a:t>
            </a:r>
          </a:p>
        </p:txBody>
      </p:sp>
      <p:cxnSp>
        <p:nvCxnSpPr>
          <p:cNvPr id="9" name="Straight Arrow Connector 8">
            <a:extLst>
              <a:ext uri="{FF2B5EF4-FFF2-40B4-BE49-F238E27FC236}">
                <a16:creationId xmlns:a16="http://schemas.microsoft.com/office/drawing/2014/main" id="{B72DFF9A-D434-4085-BD5A-9362E28B88F8}"/>
              </a:ext>
            </a:extLst>
          </p:cNvPr>
          <p:cNvCxnSpPr>
            <a:cxnSpLocks/>
            <a:stCxn id="8" idx="0"/>
          </p:cNvCxnSpPr>
          <p:nvPr/>
        </p:nvCxnSpPr>
        <p:spPr>
          <a:xfrm flipH="1" flipV="1">
            <a:off x="3854859" y="1132369"/>
            <a:ext cx="249356" cy="51567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BE7664A-CD00-481B-A8EC-274E17971B3E}"/>
              </a:ext>
            </a:extLst>
          </p:cNvPr>
          <p:cNvSpPr txBox="1"/>
          <p:nvPr/>
        </p:nvSpPr>
        <p:spPr>
          <a:xfrm>
            <a:off x="9640135" y="1648045"/>
            <a:ext cx="482824" cy="307777"/>
          </a:xfrm>
          <a:prstGeom prst="rect">
            <a:avLst/>
          </a:prstGeom>
          <a:noFill/>
        </p:spPr>
        <p:txBody>
          <a:bodyPr wrap="none" rtlCol="0">
            <a:spAutoFit/>
          </a:bodyPr>
          <a:lstStyle/>
          <a:p>
            <a:r>
              <a:rPr lang="en-US" sz="1400" b="1" dirty="0">
                <a:latin typeface="Consolas" panose="020B0609020204030204" pitchFamily="49" charset="0"/>
              </a:rPr>
              <a:t>end</a:t>
            </a:r>
          </a:p>
        </p:txBody>
      </p:sp>
      <p:cxnSp>
        <p:nvCxnSpPr>
          <p:cNvPr id="14" name="Straight Arrow Connector 13">
            <a:extLst>
              <a:ext uri="{FF2B5EF4-FFF2-40B4-BE49-F238E27FC236}">
                <a16:creationId xmlns:a16="http://schemas.microsoft.com/office/drawing/2014/main" id="{EC17A483-9EE0-4EC4-A19E-4EEB53C1A9CC}"/>
              </a:ext>
            </a:extLst>
          </p:cNvPr>
          <p:cNvCxnSpPr>
            <a:cxnSpLocks/>
          </p:cNvCxnSpPr>
          <p:nvPr/>
        </p:nvCxnSpPr>
        <p:spPr>
          <a:xfrm flipV="1">
            <a:off x="9881547" y="1132369"/>
            <a:ext cx="133310" cy="51567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0266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tickman by nicubunu - Blue stick man figure illustrating ..."/>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684747" y="2641151"/>
            <a:ext cx="576548" cy="928044"/>
          </a:xfrm>
          <a:prstGeom prst="rect">
            <a:avLst/>
          </a:prstGeom>
        </p:spPr>
      </p:pic>
      <p:pic>
        <p:nvPicPr>
          <p:cNvPr id="10" name="Picture 9" descr="Stickman by nicubunu - Blue stick man figure illustrating ..."/>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696888" y="3195091"/>
            <a:ext cx="576548" cy="928044"/>
          </a:xfrm>
          <a:prstGeom prst="rect">
            <a:avLst/>
          </a:prstGeom>
        </p:spPr>
      </p:pic>
      <p:pic>
        <p:nvPicPr>
          <p:cNvPr id="11" name="Picture 10" descr="Stickman by nicubunu - Blue stick man figure illustrating ..."/>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784814" y="2641151"/>
            <a:ext cx="576548" cy="928044"/>
          </a:xfrm>
          <a:prstGeom prst="rect">
            <a:avLst/>
          </a:prstGeom>
        </p:spPr>
      </p:pic>
      <p:cxnSp>
        <p:nvCxnSpPr>
          <p:cNvPr id="7" name="Straight Connector 6"/>
          <p:cNvCxnSpPr>
            <a:cxnSpLocks/>
          </p:cNvCxnSpPr>
          <p:nvPr/>
        </p:nvCxnSpPr>
        <p:spPr>
          <a:xfrm flipV="1">
            <a:off x="2343067" y="2980884"/>
            <a:ext cx="1678923" cy="6278"/>
          </a:xfrm>
          <a:prstGeom prst="line">
            <a:avLst/>
          </a:prstGeom>
          <a:ln w="19050" cap="flat" cmpd="sng" algn="ctr">
            <a:solidFill>
              <a:schemeClr val="dk1"/>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5" name="TextBox 14"/>
          <p:cNvSpPr txBox="1"/>
          <p:nvPr/>
        </p:nvSpPr>
        <p:spPr>
          <a:xfrm>
            <a:off x="1684747" y="3701823"/>
            <a:ext cx="636713" cy="369332"/>
          </a:xfrm>
          <a:prstGeom prst="rect">
            <a:avLst/>
          </a:prstGeom>
          <a:noFill/>
        </p:spPr>
        <p:txBody>
          <a:bodyPr wrap="none" rtlCol="0">
            <a:spAutoFit/>
          </a:bodyPr>
          <a:lstStyle/>
          <a:p>
            <a:r>
              <a:rPr lang="en-US" dirty="0"/>
              <a:t>Alice</a:t>
            </a:r>
          </a:p>
        </p:txBody>
      </p:sp>
      <p:sp>
        <p:nvSpPr>
          <p:cNvPr id="17" name="Rectangle 16"/>
          <p:cNvSpPr/>
          <p:nvPr/>
        </p:nvSpPr>
        <p:spPr>
          <a:xfrm>
            <a:off x="4035465" y="2501757"/>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Encrypt</a:t>
            </a:r>
          </a:p>
        </p:txBody>
      </p:sp>
      <p:sp>
        <p:nvSpPr>
          <p:cNvPr id="18" name="Rectangle 17"/>
          <p:cNvSpPr/>
          <p:nvPr/>
        </p:nvSpPr>
        <p:spPr>
          <a:xfrm>
            <a:off x="6980735" y="2514312"/>
            <a:ext cx="106148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Decrypt</a:t>
            </a:r>
          </a:p>
        </p:txBody>
      </p:sp>
      <p:cxnSp>
        <p:nvCxnSpPr>
          <p:cNvPr id="19" name="Straight Connector 18"/>
          <p:cNvCxnSpPr>
            <a:cxnSpLocks/>
          </p:cNvCxnSpPr>
          <p:nvPr/>
        </p:nvCxnSpPr>
        <p:spPr>
          <a:xfrm>
            <a:off x="8042218" y="2980884"/>
            <a:ext cx="1652288" cy="0"/>
          </a:xfrm>
          <a:prstGeom prst="line">
            <a:avLst/>
          </a:prstGeom>
          <a:ln w="19050" cap="flat" cmpd="sng" algn="ctr">
            <a:solidFill>
              <a:schemeClr val="dk1"/>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0" name="Straight Connector 19"/>
          <p:cNvCxnSpPr>
            <a:cxnSpLocks/>
          </p:cNvCxnSpPr>
          <p:nvPr/>
        </p:nvCxnSpPr>
        <p:spPr>
          <a:xfrm flipV="1">
            <a:off x="5116426" y="2971513"/>
            <a:ext cx="1747659" cy="9371"/>
          </a:xfrm>
          <a:prstGeom prst="line">
            <a:avLst/>
          </a:prstGeom>
          <a:ln w="19050" cap="flat" cmpd="sng" algn="ctr">
            <a:solidFill>
              <a:schemeClr val="dk1"/>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3" name="TextBox 22"/>
          <p:cNvSpPr txBox="1"/>
          <p:nvPr/>
        </p:nvSpPr>
        <p:spPr>
          <a:xfrm>
            <a:off x="9813319" y="3701823"/>
            <a:ext cx="553357" cy="369332"/>
          </a:xfrm>
          <a:prstGeom prst="rect">
            <a:avLst/>
          </a:prstGeom>
          <a:noFill/>
        </p:spPr>
        <p:txBody>
          <a:bodyPr wrap="none" rtlCol="0">
            <a:spAutoFit/>
          </a:bodyPr>
          <a:lstStyle/>
          <a:p>
            <a:r>
              <a:rPr lang="en-US" dirty="0"/>
              <a:t>Bob</a:t>
            </a:r>
          </a:p>
        </p:txBody>
      </p:sp>
      <p:sp>
        <p:nvSpPr>
          <p:cNvPr id="24" name="TextBox 23"/>
          <p:cNvSpPr txBox="1"/>
          <p:nvPr/>
        </p:nvSpPr>
        <p:spPr>
          <a:xfrm>
            <a:off x="2243298" y="2602180"/>
            <a:ext cx="1778692" cy="369332"/>
          </a:xfrm>
          <a:prstGeom prst="rect">
            <a:avLst/>
          </a:prstGeom>
          <a:noFill/>
        </p:spPr>
        <p:txBody>
          <a:bodyPr wrap="none" rtlCol="0">
            <a:spAutoFit/>
          </a:bodyPr>
          <a:lstStyle/>
          <a:p>
            <a:r>
              <a:rPr lang="en-US" i="1" dirty="0"/>
              <a:t>“attack at dawn”</a:t>
            </a:r>
          </a:p>
        </p:txBody>
      </p:sp>
      <p:sp>
        <p:nvSpPr>
          <p:cNvPr id="26" name="TextBox 25"/>
          <p:cNvSpPr txBox="1"/>
          <p:nvPr/>
        </p:nvSpPr>
        <p:spPr>
          <a:xfrm>
            <a:off x="4957350" y="2436355"/>
            <a:ext cx="1843325" cy="369332"/>
          </a:xfrm>
          <a:prstGeom prst="rect">
            <a:avLst/>
          </a:prstGeom>
          <a:noFill/>
        </p:spPr>
        <p:txBody>
          <a:bodyPr wrap="none" rtlCol="0">
            <a:spAutoFit/>
          </a:bodyPr>
          <a:lstStyle/>
          <a:p>
            <a:r>
              <a:rPr lang="en-US" i="1" dirty="0"/>
              <a:t>“skfntuqwgrfbgx”</a:t>
            </a:r>
          </a:p>
        </p:txBody>
      </p:sp>
      <p:sp>
        <p:nvSpPr>
          <p:cNvPr id="27" name="TextBox 26"/>
          <p:cNvSpPr txBox="1"/>
          <p:nvPr/>
        </p:nvSpPr>
        <p:spPr>
          <a:xfrm>
            <a:off x="5730733" y="4152676"/>
            <a:ext cx="508857" cy="369332"/>
          </a:xfrm>
          <a:prstGeom prst="rect">
            <a:avLst/>
          </a:prstGeom>
          <a:noFill/>
        </p:spPr>
        <p:txBody>
          <a:bodyPr wrap="none" rtlCol="0">
            <a:spAutoFit/>
          </a:bodyPr>
          <a:lstStyle/>
          <a:p>
            <a:r>
              <a:rPr lang="en-US" dirty="0"/>
              <a:t>Eve</a:t>
            </a:r>
          </a:p>
        </p:txBody>
      </p:sp>
      <p:sp>
        <p:nvSpPr>
          <p:cNvPr id="16" name="TextBox 15">
            <a:extLst>
              <a:ext uri="{FF2B5EF4-FFF2-40B4-BE49-F238E27FC236}">
                <a16:creationId xmlns:a16="http://schemas.microsoft.com/office/drawing/2014/main" id="{2550A700-4ABE-47E2-92C8-A055F75320D4}"/>
              </a:ext>
            </a:extLst>
          </p:cNvPr>
          <p:cNvSpPr txBox="1"/>
          <p:nvPr/>
        </p:nvSpPr>
        <p:spPr>
          <a:xfrm>
            <a:off x="8034627" y="2591448"/>
            <a:ext cx="1778692" cy="369332"/>
          </a:xfrm>
          <a:prstGeom prst="rect">
            <a:avLst/>
          </a:prstGeom>
          <a:noFill/>
        </p:spPr>
        <p:txBody>
          <a:bodyPr wrap="none" rtlCol="0">
            <a:spAutoFit/>
          </a:bodyPr>
          <a:lstStyle/>
          <a:p>
            <a:r>
              <a:rPr lang="en-US" i="1" dirty="0"/>
              <a:t>“attack at dawn”</a:t>
            </a:r>
          </a:p>
        </p:txBody>
      </p:sp>
      <p:cxnSp>
        <p:nvCxnSpPr>
          <p:cNvPr id="21" name="Connector: Elbow 20">
            <a:extLst>
              <a:ext uri="{FF2B5EF4-FFF2-40B4-BE49-F238E27FC236}">
                <a16:creationId xmlns:a16="http://schemas.microsoft.com/office/drawing/2014/main" id="{54FA5074-82B5-4F66-A673-2E2C7BD4D50B}"/>
              </a:ext>
            </a:extLst>
          </p:cNvPr>
          <p:cNvCxnSpPr>
            <a:cxnSpLocks/>
          </p:cNvCxnSpPr>
          <p:nvPr/>
        </p:nvCxnSpPr>
        <p:spPr>
          <a:xfrm flipV="1">
            <a:off x="3288442" y="3195091"/>
            <a:ext cx="733548" cy="464022"/>
          </a:xfrm>
          <a:prstGeom prst="bentConnector3">
            <a:avLst/>
          </a:prstGeom>
          <a:ln w="19050" cap="flat" cmpd="sng" algn="ctr">
            <a:solidFill>
              <a:schemeClr val="dk1"/>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0" name="TextBox 29">
            <a:extLst>
              <a:ext uri="{FF2B5EF4-FFF2-40B4-BE49-F238E27FC236}">
                <a16:creationId xmlns:a16="http://schemas.microsoft.com/office/drawing/2014/main" id="{743747AF-3A87-4BD5-8095-84F270DAA112}"/>
              </a:ext>
            </a:extLst>
          </p:cNvPr>
          <p:cNvSpPr txBox="1"/>
          <p:nvPr/>
        </p:nvSpPr>
        <p:spPr>
          <a:xfrm>
            <a:off x="2809053" y="3474447"/>
            <a:ext cx="518860" cy="369332"/>
          </a:xfrm>
          <a:prstGeom prst="rect">
            <a:avLst/>
          </a:prstGeom>
          <a:noFill/>
        </p:spPr>
        <p:txBody>
          <a:bodyPr wrap="none" rtlCol="0">
            <a:spAutoFit/>
          </a:bodyPr>
          <a:lstStyle/>
          <a:p>
            <a:r>
              <a:rPr lang="en-US" dirty="0"/>
              <a:t>Key</a:t>
            </a:r>
          </a:p>
        </p:txBody>
      </p:sp>
      <p:cxnSp>
        <p:nvCxnSpPr>
          <p:cNvPr id="31" name="Connector: Elbow 30">
            <a:extLst>
              <a:ext uri="{FF2B5EF4-FFF2-40B4-BE49-F238E27FC236}">
                <a16:creationId xmlns:a16="http://schemas.microsoft.com/office/drawing/2014/main" id="{BAA8C408-CB85-4C1E-A612-BCE9CA68F262}"/>
              </a:ext>
            </a:extLst>
          </p:cNvPr>
          <p:cNvCxnSpPr>
            <a:cxnSpLocks/>
          </p:cNvCxnSpPr>
          <p:nvPr/>
        </p:nvCxnSpPr>
        <p:spPr>
          <a:xfrm rot="10800000">
            <a:off x="8016033" y="3195091"/>
            <a:ext cx="733485" cy="648688"/>
          </a:xfrm>
          <a:prstGeom prst="bentConnector3">
            <a:avLst/>
          </a:prstGeom>
          <a:ln w="19050" cap="flat" cmpd="sng" algn="ctr">
            <a:solidFill>
              <a:schemeClr val="dk1"/>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2" name="TextBox 31">
            <a:extLst>
              <a:ext uri="{FF2B5EF4-FFF2-40B4-BE49-F238E27FC236}">
                <a16:creationId xmlns:a16="http://schemas.microsoft.com/office/drawing/2014/main" id="{D799377B-C11B-4BBC-ABE4-A5A2F6DD34B1}"/>
              </a:ext>
            </a:extLst>
          </p:cNvPr>
          <p:cNvSpPr txBox="1"/>
          <p:nvPr/>
        </p:nvSpPr>
        <p:spPr>
          <a:xfrm>
            <a:off x="8762558" y="3654277"/>
            <a:ext cx="518860" cy="369332"/>
          </a:xfrm>
          <a:prstGeom prst="rect">
            <a:avLst/>
          </a:prstGeom>
          <a:noFill/>
        </p:spPr>
        <p:txBody>
          <a:bodyPr wrap="square" rtlCol="0">
            <a:spAutoFit/>
          </a:bodyPr>
          <a:lstStyle/>
          <a:p>
            <a:r>
              <a:rPr lang="en-US" dirty="0"/>
              <a:t>Key</a:t>
            </a:r>
          </a:p>
        </p:txBody>
      </p:sp>
    </p:spTree>
    <p:extLst>
      <p:ext uri="{BB962C8B-B14F-4D97-AF65-F5344CB8AC3E}">
        <p14:creationId xmlns:p14="http://schemas.microsoft.com/office/powerpoint/2010/main" val="4289102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89748" y="1684751"/>
            <a:ext cx="1221288" cy="620038"/>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encrypt</a:t>
            </a:r>
          </a:p>
        </p:txBody>
      </p:sp>
      <p:cxnSp>
        <p:nvCxnSpPr>
          <p:cNvPr id="6" name="Straight Arrow Connector 5"/>
          <p:cNvCxnSpPr>
            <a:cxnSpLocks/>
          </p:cNvCxnSpPr>
          <p:nvPr/>
        </p:nvCxnSpPr>
        <p:spPr>
          <a:xfrm>
            <a:off x="3569918" y="1892133"/>
            <a:ext cx="51983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cxnSpLocks/>
            <a:stCxn id="4" idx="3"/>
          </p:cNvCxnSpPr>
          <p:nvPr/>
        </p:nvCxnSpPr>
        <p:spPr>
          <a:xfrm>
            <a:off x="5311036" y="1994770"/>
            <a:ext cx="51983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4FBFC9C6-F09C-4ECD-BC41-EF5A62F881C1}"/>
              </a:ext>
            </a:extLst>
          </p:cNvPr>
          <p:cNvCxnSpPr>
            <a:cxnSpLocks/>
          </p:cNvCxnSpPr>
          <p:nvPr/>
        </p:nvCxnSpPr>
        <p:spPr>
          <a:xfrm>
            <a:off x="3582363" y="2184494"/>
            <a:ext cx="51983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172E604C-5CF3-419E-A7E4-00BC05E1E7B8}"/>
              </a:ext>
            </a:extLst>
          </p:cNvPr>
          <p:cNvSpPr txBox="1"/>
          <p:nvPr/>
        </p:nvSpPr>
        <p:spPr>
          <a:xfrm>
            <a:off x="2577408" y="1684751"/>
            <a:ext cx="1004955" cy="369332"/>
          </a:xfrm>
          <a:prstGeom prst="rect">
            <a:avLst/>
          </a:prstGeom>
          <a:noFill/>
        </p:spPr>
        <p:txBody>
          <a:bodyPr wrap="none" rtlCol="0">
            <a:spAutoFit/>
          </a:bodyPr>
          <a:lstStyle/>
          <a:p>
            <a:r>
              <a:rPr lang="en-US" dirty="0"/>
              <a:t>cleartext</a:t>
            </a:r>
          </a:p>
        </p:txBody>
      </p:sp>
      <p:sp>
        <p:nvSpPr>
          <p:cNvPr id="7" name="TextBox 6">
            <a:extLst>
              <a:ext uri="{FF2B5EF4-FFF2-40B4-BE49-F238E27FC236}">
                <a16:creationId xmlns:a16="http://schemas.microsoft.com/office/drawing/2014/main" id="{9363AAD9-142A-4362-ACC1-3F9E4FF5D3F5}"/>
              </a:ext>
            </a:extLst>
          </p:cNvPr>
          <p:cNvSpPr txBox="1"/>
          <p:nvPr/>
        </p:nvSpPr>
        <p:spPr>
          <a:xfrm>
            <a:off x="2973280" y="1994770"/>
            <a:ext cx="596638" cy="369332"/>
          </a:xfrm>
          <a:prstGeom prst="rect">
            <a:avLst/>
          </a:prstGeom>
          <a:noFill/>
        </p:spPr>
        <p:txBody>
          <a:bodyPr wrap="none" rtlCol="0">
            <a:spAutoFit/>
          </a:bodyPr>
          <a:lstStyle/>
          <a:p>
            <a:r>
              <a:rPr lang="en-US" dirty="0"/>
              <a:t>shift</a:t>
            </a:r>
          </a:p>
        </p:txBody>
      </p:sp>
      <p:sp>
        <p:nvSpPr>
          <p:cNvPr id="9" name="TextBox 8">
            <a:extLst>
              <a:ext uri="{FF2B5EF4-FFF2-40B4-BE49-F238E27FC236}">
                <a16:creationId xmlns:a16="http://schemas.microsoft.com/office/drawing/2014/main" id="{823638F1-EDA5-4F0A-8359-5AA9D00EED61}"/>
              </a:ext>
            </a:extLst>
          </p:cNvPr>
          <p:cNvSpPr txBox="1"/>
          <p:nvPr/>
        </p:nvSpPr>
        <p:spPr>
          <a:xfrm>
            <a:off x="5792134" y="1810104"/>
            <a:ext cx="1138004" cy="369332"/>
          </a:xfrm>
          <a:prstGeom prst="rect">
            <a:avLst/>
          </a:prstGeom>
          <a:noFill/>
        </p:spPr>
        <p:txBody>
          <a:bodyPr wrap="none" rtlCol="0">
            <a:spAutoFit/>
          </a:bodyPr>
          <a:lstStyle/>
          <a:p>
            <a:r>
              <a:rPr lang="en-US" dirty="0"/>
              <a:t>ciphertext</a:t>
            </a:r>
          </a:p>
        </p:txBody>
      </p:sp>
    </p:spTree>
    <p:extLst>
      <p:ext uri="{BB962C8B-B14F-4D97-AF65-F5344CB8AC3E}">
        <p14:creationId xmlns:p14="http://schemas.microsoft.com/office/powerpoint/2010/main" val="12933517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Table 15"/>
          <p:cNvGraphicFramePr>
            <a:graphicFrameLocks noGrp="1"/>
          </p:cNvGraphicFramePr>
          <p:nvPr>
            <p:extLst>
              <p:ext uri="{D42A27DB-BD31-4B8C-83A1-F6EECF244321}">
                <p14:modId xmlns:p14="http://schemas.microsoft.com/office/powerpoint/2010/main" val="554466070"/>
              </p:ext>
            </p:extLst>
          </p:nvPr>
        </p:nvGraphicFramePr>
        <p:xfrm>
          <a:off x="785091" y="1002485"/>
          <a:ext cx="1865746" cy="1112520"/>
        </p:xfrm>
        <a:graphic>
          <a:graphicData uri="http://schemas.openxmlformats.org/drawingml/2006/table">
            <a:tbl>
              <a:tblPr>
                <a:tableStyleId>{5C22544A-7EE6-4342-B048-85BDC9FD1C3A}</a:tableStyleId>
              </a:tblPr>
              <a:tblGrid>
                <a:gridCol w="326351">
                  <a:extLst>
                    <a:ext uri="{9D8B030D-6E8A-4147-A177-3AD203B41FA5}">
                      <a16:colId xmlns:a16="http://schemas.microsoft.com/office/drawing/2014/main" val="1649486342"/>
                    </a:ext>
                  </a:extLst>
                </a:gridCol>
                <a:gridCol w="307879">
                  <a:extLst>
                    <a:ext uri="{9D8B030D-6E8A-4147-A177-3AD203B41FA5}">
                      <a16:colId xmlns:a16="http://schemas.microsoft.com/office/drawing/2014/main" val="2534806080"/>
                    </a:ext>
                  </a:extLst>
                </a:gridCol>
                <a:gridCol w="307879">
                  <a:extLst>
                    <a:ext uri="{9D8B030D-6E8A-4147-A177-3AD203B41FA5}">
                      <a16:colId xmlns:a16="http://schemas.microsoft.com/office/drawing/2014/main" val="2814142418"/>
                    </a:ext>
                  </a:extLst>
                </a:gridCol>
                <a:gridCol w="307879">
                  <a:extLst>
                    <a:ext uri="{9D8B030D-6E8A-4147-A177-3AD203B41FA5}">
                      <a16:colId xmlns:a16="http://schemas.microsoft.com/office/drawing/2014/main" val="3306853379"/>
                    </a:ext>
                  </a:extLst>
                </a:gridCol>
                <a:gridCol w="307879">
                  <a:extLst>
                    <a:ext uri="{9D8B030D-6E8A-4147-A177-3AD203B41FA5}">
                      <a16:colId xmlns:a16="http://schemas.microsoft.com/office/drawing/2014/main" val="1260118234"/>
                    </a:ext>
                  </a:extLst>
                </a:gridCol>
                <a:gridCol w="307879">
                  <a:extLst>
                    <a:ext uri="{9D8B030D-6E8A-4147-A177-3AD203B41FA5}">
                      <a16:colId xmlns:a16="http://schemas.microsoft.com/office/drawing/2014/main" val="2430874503"/>
                    </a:ext>
                  </a:extLst>
                </a:gridCol>
              </a:tblGrid>
              <a:tr h="370840">
                <a:tc>
                  <a:txBody>
                    <a:bodyPr/>
                    <a:lstStyle/>
                    <a:p>
                      <a:endParaRPr lang="en-US" dirty="0"/>
                    </a:p>
                  </a:txBody>
                  <a:tcPr/>
                </a:tc>
                <a:tc>
                  <a:txBody>
                    <a:bodyPr/>
                    <a:lstStyle/>
                    <a:p>
                      <a:r>
                        <a:rPr lang="en-US" b="1" dirty="0" smtClean="0">
                          <a:latin typeface="Consolas" panose="020B0609020204030204" pitchFamily="49" charset="0"/>
                        </a:rPr>
                        <a:t>a</a:t>
                      </a:r>
                      <a:endParaRPr lang="en-US" b="1" dirty="0">
                        <a:latin typeface="Consolas" panose="020B0609020204030204" pitchFamily="49" charset="0"/>
                      </a:endParaRPr>
                    </a:p>
                  </a:txBody>
                  <a:tcPr/>
                </a:tc>
                <a:tc>
                  <a:txBody>
                    <a:bodyPr/>
                    <a:lstStyle/>
                    <a:p>
                      <a:r>
                        <a:rPr lang="en-US" b="1" dirty="0" smtClean="0">
                          <a:latin typeface="Consolas" panose="020B0609020204030204" pitchFamily="49" charset="0"/>
                        </a:rPr>
                        <a:t>p</a:t>
                      </a:r>
                      <a:endParaRPr lang="en-US" b="1" dirty="0">
                        <a:latin typeface="Consolas" panose="020B0609020204030204" pitchFamily="49" charset="0"/>
                      </a:endParaRPr>
                    </a:p>
                  </a:txBody>
                  <a:tcPr/>
                </a:tc>
                <a:tc>
                  <a:txBody>
                    <a:bodyPr/>
                    <a:lstStyle/>
                    <a:p>
                      <a:r>
                        <a:rPr lang="en-US" b="1" dirty="0" smtClean="0">
                          <a:latin typeface="Consolas" panose="020B0609020204030204" pitchFamily="49" charset="0"/>
                        </a:rPr>
                        <a:t>p</a:t>
                      </a:r>
                      <a:endParaRPr lang="en-US" b="1" dirty="0">
                        <a:latin typeface="Consolas" panose="020B0609020204030204" pitchFamily="49" charset="0"/>
                      </a:endParaRPr>
                    </a:p>
                  </a:txBody>
                  <a:tcPr/>
                </a:tc>
                <a:tc>
                  <a:txBody>
                    <a:bodyPr/>
                    <a:lstStyle/>
                    <a:p>
                      <a:r>
                        <a:rPr lang="en-US" b="1" dirty="0" smtClean="0">
                          <a:latin typeface="Consolas" panose="020B0609020204030204" pitchFamily="49" charset="0"/>
                        </a:rPr>
                        <a:t>l</a:t>
                      </a:r>
                      <a:endParaRPr lang="en-US" b="1" dirty="0">
                        <a:latin typeface="Consolas" panose="020B0609020204030204" pitchFamily="49" charset="0"/>
                      </a:endParaRPr>
                    </a:p>
                  </a:txBody>
                  <a:tcPr/>
                </a:tc>
                <a:tc>
                  <a:txBody>
                    <a:bodyPr/>
                    <a:lstStyle/>
                    <a:p>
                      <a:r>
                        <a:rPr lang="en-US" b="1" dirty="0" smtClean="0">
                          <a:latin typeface="Consolas" panose="020B0609020204030204" pitchFamily="49" charset="0"/>
                        </a:rPr>
                        <a:t>e</a:t>
                      </a:r>
                      <a:endParaRPr lang="en-US" b="1" dirty="0">
                        <a:latin typeface="Consolas" panose="020B0609020204030204" pitchFamily="49" charset="0"/>
                      </a:endParaRPr>
                    </a:p>
                  </a:txBody>
                  <a:tcPr/>
                </a:tc>
                <a:extLst>
                  <a:ext uri="{0D108BD9-81ED-4DB2-BD59-A6C34878D82A}">
                    <a16:rowId xmlns:a16="http://schemas.microsoft.com/office/drawing/2014/main" val="4082026428"/>
                  </a:ext>
                </a:extLst>
              </a:tr>
              <a:tr h="370840">
                <a:tc>
                  <a:txBody>
                    <a:bodyPr/>
                    <a:lstStyle/>
                    <a:p>
                      <a:endParaRPr lang="en-US" dirty="0"/>
                    </a:p>
                  </a:txBody>
                  <a:tcPr/>
                </a:tc>
                <a:tc>
                  <a:txBody>
                    <a:bodyPr/>
                    <a:lstStyle/>
                    <a:p>
                      <a:r>
                        <a:rPr lang="en-US" b="1" dirty="0" smtClean="0">
                          <a:latin typeface="Consolas" panose="020B0609020204030204" pitchFamily="49" charset="0"/>
                        </a:rPr>
                        <a:t>l</a:t>
                      </a:r>
                      <a:endParaRPr lang="en-US" b="1" dirty="0">
                        <a:latin typeface="Consolas" panose="020B0609020204030204" pitchFamily="49" charset="0"/>
                      </a:endParaRPr>
                    </a:p>
                  </a:txBody>
                  <a:tcPr/>
                </a:tc>
                <a:tc>
                  <a:txBody>
                    <a:bodyPr/>
                    <a:lstStyle/>
                    <a:p>
                      <a:r>
                        <a:rPr lang="en-US" b="1" dirty="0" smtClean="0">
                          <a:latin typeface="Consolas" panose="020B0609020204030204" pitchFamily="49" charset="0"/>
                        </a:rPr>
                        <a:t>z</a:t>
                      </a:r>
                      <a:endParaRPr lang="en-US" b="1" dirty="0">
                        <a:latin typeface="Consolas" panose="020B0609020204030204" pitchFamily="49" charset="0"/>
                      </a:endParaRPr>
                    </a:p>
                  </a:txBody>
                  <a:tcPr/>
                </a:tc>
                <a:tc>
                  <a:txBody>
                    <a:bodyPr/>
                    <a:lstStyle/>
                    <a:p>
                      <a:r>
                        <a:rPr lang="en-US" b="1" dirty="0" smtClean="0">
                          <a:latin typeface="Consolas" panose="020B0609020204030204" pitchFamily="49" charset="0"/>
                        </a:rPr>
                        <a:t>k</a:t>
                      </a:r>
                      <a:endParaRPr lang="en-US" b="1" dirty="0">
                        <a:latin typeface="Consolas" panose="020B0609020204030204" pitchFamily="49" charset="0"/>
                      </a:endParaRPr>
                    </a:p>
                  </a:txBody>
                  <a:tcPr/>
                </a:tc>
                <a:tc>
                  <a:txBody>
                    <a:bodyPr/>
                    <a:lstStyle/>
                    <a:p>
                      <a:r>
                        <a:rPr lang="en-US" b="1" dirty="0" smtClean="0">
                          <a:latin typeface="Consolas" panose="020B0609020204030204" pitchFamily="49" charset="0"/>
                        </a:rPr>
                        <a:t>s</a:t>
                      </a:r>
                      <a:endParaRPr lang="en-US" b="1" dirty="0">
                        <a:latin typeface="Consolas" panose="020B0609020204030204" pitchFamily="49" charset="0"/>
                      </a:endParaRPr>
                    </a:p>
                  </a:txBody>
                  <a:tcPr/>
                </a:tc>
                <a:tc>
                  <a:txBody>
                    <a:bodyPr/>
                    <a:lstStyle/>
                    <a:p>
                      <a:r>
                        <a:rPr lang="en-US" b="1" dirty="0" smtClean="0">
                          <a:latin typeface="Consolas" panose="020B0609020204030204" pitchFamily="49" charset="0"/>
                        </a:rPr>
                        <a:t>j</a:t>
                      </a:r>
                      <a:endParaRPr lang="en-US" b="1" dirty="0">
                        <a:latin typeface="Consolas" panose="020B0609020204030204" pitchFamily="49" charset="0"/>
                      </a:endParaRPr>
                    </a:p>
                  </a:txBody>
                  <a:tcPr/>
                </a:tc>
                <a:extLst>
                  <a:ext uri="{0D108BD9-81ED-4DB2-BD59-A6C34878D82A}">
                    <a16:rowId xmlns:a16="http://schemas.microsoft.com/office/drawing/2014/main" val="4087756528"/>
                  </a:ext>
                </a:extLst>
              </a:tr>
              <a:tr h="370840">
                <a:tc>
                  <a:txBody>
                    <a:bodyPr/>
                    <a:lstStyle/>
                    <a:p>
                      <a:r>
                        <a:rPr lang="en-US" dirty="0" smtClean="0"/>
                        <a:t>+</a:t>
                      </a:r>
                      <a:endParaRPr lang="en-US" dirty="0"/>
                    </a:p>
                  </a:txBody>
                  <a:tcPr/>
                </a:tc>
                <a:tc>
                  <a:txBody>
                    <a:bodyPr/>
                    <a:lstStyle/>
                    <a:p>
                      <a:r>
                        <a:rPr lang="en-US" b="1" dirty="0" smtClean="0">
                          <a:solidFill>
                            <a:srgbClr val="002060"/>
                          </a:solidFill>
                          <a:latin typeface="Consolas" panose="020B0609020204030204" pitchFamily="49" charset="0"/>
                        </a:rPr>
                        <a:t>l</a:t>
                      </a:r>
                      <a:endParaRPr lang="en-US" b="1" dirty="0">
                        <a:solidFill>
                          <a:srgbClr val="002060"/>
                        </a:solidFill>
                        <a:latin typeface="Consolas" panose="020B0609020204030204" pitchFamily="49" charset="0"/>
                      </a:endParaRPr>
                    </a:p>
                  </a:txBody>
                  <a:tcPr/>
                </a:tc>
                <a:tc>
                  <a:txBody>
                    <a:bodyPr/>
                    <a:lstStyle/>
                    <a:p>
                      <a:r>
                        <a:rPr lang="en-US" b="1" dirty="0" smtClean="0">
                          <a:solidFill>
                            <a:srgbClr val="002060"/>
                          </a:solidFill>
                          <a:latin typeface="Consolas" panose="020B0609020204030204" pitchFamily="49" charset="0"/>
                        </a:rPr>
                        <a:t>o</a:t>
                      </a:r>
                      <a:endParaRPr lang="en-US" b="1" dirty="0">
                        <a:solidFill>
                          <a:srgbClr val="002060"/>
                        </a:solidFill>
                        <a:latin typeface="Consolas" panose="020B0609020204030204" pitchFamily="49" charset="0"/>
                      </a:endParaRPr>
                    </a:p>
                  </a:txBody>
                  <a:tcPr/>
                </a:tc>
                <a:tc>
                  <a:txBody>
                    <a:bodyPr/>
                    <a:lstStyle/>
                    <a:p>
                      <a:r>
                        <a:rPr lang="en-US" b="1" dirty="0" smtClean="0">
                          <a:solidFill>
                            <a:srgbClr val="002060"/>
                          </a:solidFill>
                          <a:latin typeface="Consolas" panose="020B0609020204030204" pitchFamily="49" charset="0"/>
                        </a:rPr>
                        <a:t>z</a:t>
                      </a:r>
                      <a:endParaRPr lang="en-US" b="1" dirty="0">
                        <a:solidFill>
                          <a:srgbClr val="002060"/>
                        </a:solidFill>
                        <a:latin typeface="Consolas" panose="020B0609020204030204" pitchFamily="49" charset="0"/>
                      </a:endParaRPr>
                    </a:p>
                  </a:txBody>
                  <a:tcPr/>
                </a:tc>
                <a:tc>
                  <a:txBody>
                    <a:bodyPr/>
                    <a:lstStyle/>
                    <a:p>
                      <a:r>
                        <a:rPr lang="en-US" b="1" dirty="0" smtClean="0">
                          <a:solidFill>
                            <a:srgbClr val="002060"/>
                          </a:solidFill>
                          <a:latin typeface="Consolas" panose="020B0609020204030204" pitchFamily="49" charset="0"/>
                        </a:rPr>
                        <a:t>d</a:t>
                      </a:r>
                      <a:endParaRPr lang="en-US" b="1" dirty="0">
                        <a:solidFill>
                          <a:srgbClr val="002060"/>
                        </a:solidFill>
                        <a:latin typeface="Consolas" panose="020B0609020204030204" pitchFamily="49" charset="0"/>
                      </a:endParaRPr>
                    </a:p>
                  </a:txBody>
                  <a:tcPr/>
                </a:tc>
                <a:tc>
                  <a:txBody>
                    <a:bodyPr/>
                    <a:lstStyle/>
                    <a:p>
                      <a:r>
                        <a:rPr lang="en-US" b="1" dirty="0" smtClean="0">
                          <a:solidFill>
                            <a:srgbClr val="002060"/>
                          </a:solidFill>
                          <a:latin typeface="Consolas" panose="020B0609020204030204" pitchFamily="49" charset="0"/>
                        </a:rPr>
                        <a:t>n</a:t>
                      </a:r>
                      <a:endParaRPr lang="en-US" b="1" dirty="0">
                        <a:solidFill>
                          <a:srgbClr val="002060"/>
                        </a:solidFill>
                        <a:latin typeface="Consolas" panose="020B0609020204030204" pitchFamily="49" charset="0"/>
                      </a:endParaRPr>
                    </a:p>
                  </a:txBody>
                  <a:tcPr/>
                </a:tc>
                <a:extLst>
                  <a:ext uri="{0D108BD9-81ED-4DB2-BD59-A6C34878D82A}">
                    <a16:rowId xmlns:a16="http://schemas.microsoft.com/office/drawing/2014/main" val="3333305330"/>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280448446"/>
              </p:ext>
            </p:extLst>
          </p:nvPr>
        </p:nvGraphicFramePr>
        <p:xfrm>
          <a:off x="4059381" y="1002485"/>
          <a:ext cx="3163457" cy="1112520"/>
        </p:xfrm>
        <a:graphic>
          <a:graphicData uri="http://schemas.openxmlformats.org/drawingml/2006/table">
            <a:tbl>
              <a:tblPr>
                <a:tableStyleId>{5C22544A-7EE6-4342-B048-85BDC9FD1C3A}</a:tableStyleId>
              </a:tblPr>
              <a:tblGrid>
                <a:gridCol w="553342">
                  <a:extLst>
                    <a:ext uri="{9D8B030D-6E8A-4147-A177-3AD203B41FA5}">
                      <a16:colId xmlns:a16="http://schemas.microsoft.com/office/drawing/2014/main" val="1649486342"/>
                    </a:ext>
                  </a:extLst>
                </a:gridCol>
                <a:gridCol w="522023">
                  <a:extLst>
                    <a:ext uri="{9D8B030D-6E8A-4147-A177-3AD203B41FA5}">
                      <a16:colId xmlns:a16="http://schemas.microsoft.com/office/drawing/2014/main" val="2534806080"/>
                    </a:ext>
                  </a:extLst>
                </a:gridCol>
                <a:gridCol w="522023">
                  <a:extLst>
                    <a:ext uri="{9D8B030D-6E8A-4147-A177-3AD203B41FA5}">
                      <a16:colId xmlns:a16="http://schemas.microsoft.com/office/drawing/2014/main" val="2814142418"/>
                    </a:ext>
                  </a:extLst>
                </a:gridCol>
                <a:gridCol w="522023">
                  <a:extLst>
                    <a:ext uri="{9D8B030D-6E8A-4147-A177-3AD203B41FA5}">
                      <a16:colId xmlns:a16="http://schemas.microsoft.com/office/drawing/2014/main" val="3306853379"/>
                    </a:ext>
                  </a:extLst>
                </a:gridCol>
                <a:gridCol w="522023">
                  <a:extLst>
                    <a:ext uri="{9D8B030D-6E8A-4147-A177-3AD203B41FA5}">
                      <a16:colId xmlns:a16="http://schemas.microsoft.com/office/drawing/2014/main" val="1260118234"/>
                    </a:ext>
                  </a:extLst>
                </a:gridCol>
                <a:gridCol w="522023">
                  <a:extLst>
                    <a:ext uri="{9D8B030D-6E8A-4147-A177-3AD203B41FA5}">
                      <a16:colId xmlns:a16="http://schemas.microsoft.com/office/drawing/2014/main" val="2430874503"/>
                    </a:ext>
                  </a:extLst>
                </a:gridCol>
              </a:tblGrid>
              <a:tr h="370840">
                <a:tc>
                  <a:txBody>
                    <a:bodyPr/>
                    <a:lstStyle/>
                    <a:p>
                      <a:endParaRPr lang="en-US" dirty="0"/>
                    </a:p>
                  </a:txBody>
                  <a:tcPr/>
                </a:tc>
                <a:tc>
                  <a:txBody>
                    <a:bodyPr/>
                    <a:lstStyle/>
                    <a:p>
                      <a:r>
                        <a:rPr lang="en-US" b="1" dirty="0" smtClean="0">
                          <a:latin typeface="Consolas" panose="020B0609020204030204" pitchFamily="49" charset="0"/>
                        </a:rPr>
                        <a:t>0</a:t>
                      </a:r>
                      <a:endParaRPr lang="en-US" b="1" dirty="0">
                        <a:latin typeface="Consolas" panose="020B0609020204030204" pitchFamily="49" charset="0"/>
                      </a:endParaRPr>
                    </a:p>
                  </a:txBody>
                  <a:tcPr/>
                </a:tc>
                <a:tc>
                  <a:txBody>
                    <a:bodyPr/>
                    <a:lstStyle/>
                    <a:p>
                      <a:r>
                        <a:rPr lang="en-US" b="1" dirty="0" smtClean="0">
                          <a:latin typeface="Consolas" panose="020B0609020204030204" pitchFamily="49" charset="0"/>
                        </a:rPr>
                        <a:t>15</a:t>
                      </a:r>
                      <a:endParaRPr lang="en-US" b="1" dirty="0">
                        <a:latin typeface="Consolas" panose="020B0609020204030204" pitchFamily="49" charset="0"/>
                      </a:endParaRPr>
                    </a:p>
                  </a:txBody>
                  <a:tcPr/>
                </a:tc>
                <a:tc>
                  <a:txBody>
                    <a:bodyPr/>
                    <a:lstStyle/>
                    <a:p>
                      <a:r>
                        <a:rPr lang="en-US" b="1" dirty="0" smtClean="0">
                          <a:latin typeface="Consolas" panose="020B0609020204030204" pitchFamily="49" charset="0"/>
                        </a:rPr>
                        <a:t>15</a:t>
                      </a:r>
                      <a:endParaRPr lang="en-US" b="1" dirty="0">
                        <a:latin typeface="Consolas" panose="020B0609020204030204" pitchFamily="49" charset="0"/>
                      </a:endParaRPr>
                    </a:p>
                  </a:txBody>
                  <a:tcPr/>
                </a:tc>
                <a:tc>
                  <a:txBody>
                    <a:bodyPr/>
                    <a:lstStyle/>
                    <a:p>
                      <a:r>
                        <a:rPr lang="en-US" b="1" dirty="0" smtClean="0">
                          <a:latin typeface="Consolas" panose="020B0609020204030204" pitchFamily="49" charset="0"/>
                        </a:rPr>
                        <a:t>11</a:t>
                      </a:r>
                      <a:endParaRPr lang="en-US" b="1" dirty="0">
                        <a:latin typeface="Consolas" panose="020B0609020204030204" pitchFamily="49" charset="0"/>
                      </a:endParaRPr>
                    </a:p>
                  </a:txBody>
                  <a:tcPr/>
                </a:tc>
                <a:tc>
                  <a:txBody>
                    <a:bodyPr/>
                    <a:lstStyle/>
                    <a:p>
                      <a:r>
                        <a:rPr lang="en-US" b="1" dirty="0" smtClean="0">
                          <a:latin typeface="Consolas" panose="020B0609020204030204" pitchFamily="49" charset="0"/>
                        </a:rPr>
                        <a:t>4</a:t>
                      </a:r>
                      <a:endParaRPr lang="en-US" b="1" dirty="0">
                        <a:latin typeface="Consolas" panose="020B0609020204030204" pitchFamily="49" charset="0"/>
                      </a:endParaRPr>
                    </a:p>
                  </a:txBody>
                  <a:tcPr/>
                </a:tc>
                <a:extLst>
                  <a:ext uri="{0D108BD9-81ED-4DB2-BD59-A6C34878D82A}">
                    <a16:rowId xmlns:a16="http://schemas.microsoft.com/office/drawing/2014/main" val="4082026428"/>
                  </a:ext>
                </a:extLst>
              </a:tr>
              <a:tr h="370840">
                <a:tc>
                  <a:txBody>
                    <a:bodyPr/>
                    <a:lstStyle/>
                    <a:p>
                      <a:endParaRPr lang="en-US" dirty="0"/>
                    </a:p>
                  </a:txBody>
                  <a:tcPr/>
                </a:tc>
                <a:tc>
                  <a:txBody>
                    <a:bodyPr/>
                    <a:lstStyle/>
                    <a:p>
                      <a:r>
                        <a:rPr lang="en-US" b="1" dirty="0" smtClean="0">
                          <a:latin typeface="Consolas" panose="020B0609020204030204" pitchFamily="49" charset="0"/>
                        </a:rPr>
                        <a:t>11</a:t>
                      </a:r>
                      <a:endParaRPr lang="en-US" b="1" dirty="0">
                        <a:latin typeface="Consolas" panose="020B0609020204030204" pitchFamily="49" charset="0"/>
                      </a:endParaRPr>
                    </a:p>
                  </a:txBody>
                  <a:tcPr/>
                </a:tc>
                <a:tc>
                  <a:txBody>
                    <a:bodyPr/>
                    <a:lstStyle/>
                    <a:p>
                      <a:r>
                        <a:rPr lang="en-US" b="1" dirty="0" smtClean="0">
                          <a:latin typeface="Consolas" panose="020B0609020204030204" pitchFamily="49" charset="0"/>
                        </a:rPr>
                        <a:t>25</a:t>
                      </a:r>
                      <a:endParaRPr lang="en-US" b="1" dirty="0">
                        <a:latin typeface="Consolas" panose="020B0609020204030204" pitchFamily="49" charset="0"/>
                      </a:endParaRPr>
                    </a:p>
                  </a:txBody>
                  <a:tcPr/>
                </a:tc>
                <a:tc>
                  <a:txBody>
                    <a:bodyPr/>
                    <a:lstStyle/>
                    <a:p>
                      <a:r>
                        <a:rPr lang="en-US" b="1" dirty="0" smtClean="0">
                          <a:latin typeface="Consolas" panose="020B0609020204030204" pitchFamily="49" charset="0"/>
                        </a:rPr>
                        <a:t>10</a:t>
                      </a:r>
                      <a:endParaRPr lang="en-US" b="1" dirty="0">
                        <a:latin typeface="Consolas" panose="020B0609020204030204" pitchFamily="49" charset="0"/>
                      </a:endParaRPr>
                    </a:p>
                  </a:txBody>
                  <a:tcPr/>
                </a:tc>
                <a:tc>
                  <a:txBody>
                    <a:bodyPr/>
                    <a:lstStyle/>
                    <a:p>
                      <a:r>
                        <a:rPr lang="en-US" b="1" dirty="0" smtClean="0">
                          <a:latin typeface="Consolas" panose="020B0609020204030204" pitchFamily="49" charset="0"/>
                        </a:rPr>
                        <a:t>18</a:t>
                      </a:r>
                      <a:endParaRPr lang="en-US" b="1" dirty="0">
                        <a:latin typeface="Consolas" panose="020B0609020204030204" pitchFamily="49" charset="0"/>
                      </a:endParaRPr>
                    </a:p>
                  </a:txBody>
                  <a:tcPr/>
                </a:tc>
                <a:tc>
                  <a:txBody>
                    <a:bodyPr/>
                    <a:lstStyle/>
                    <a:p>
                      <a:r>
                        <a:rPr lang="en-US" b="1" dirty="0" smtClean="0">
                          <a:latin typeface="Consolas" panose="020B0609020204030204" pitchFamily="49" charset="0"/>
                        </a:rPr>
                        <a:t>9</a:t>
                      </a:r>
                      <a:endParaRPr lang="en-US" b="1" dirty="0">
                        <a:latin typeface="Consolas" panose="020B0609020204030204" pitchFamily="49" charset="0"/>
                      </a:endParaRPr>
                    </a:p>
                  </a:txBody>
                  <a:tcPr/>
                </a:tc>
                <a:extLst>
                  <a:ext uri="{0D108BD9-81ED-4DB2-BD59-A6C34878D82A}">
                    <a16:rowId xmlns:a16="http://schemas.microsoft.com/office/drawing/2014/main" val="4087756528"/>
                  </a:ext>
                </a:extLst>
              </a:tr>
              <a:tr h="370840">
                <a:tc>
                  <a:txBody>
                    <a:bodyPr/>
                    <a:lstStyle/>
                    <a:p>
                      <a:r>
                        <a:rPr lang="en-US" dirty="0" smtClean="0"/>
                        <a:t>+</a:t>
                      </a:r>
                      <a:endParaRPr lang="en-US" dirty="0"/>
                    </a:p>
                  </a:txBody>
                  <a:tcPr/>
                </a:tc>
                <a:tc>
                  <a:txBody>
                    <a:bodyPr/>
                    <a:lstStyle/>
                    <a:p>
                      <a:r>
                        <a:rPr lang="en-US" b="1" dirty="0" smtClean="0">
                          <a:solidFill>
                            <a:srgbClr val="002060"/>
                          </a:solidFill>
                          <a:latin typeface="Consolas" panose="020B0609020204030204" pitchFamily="49" charset="0"/>
                        </a:rPr>
                        <a:t>11</a:t>
                      </a:r>
                      <a:endParaRPr lang="en-US" b="1" dirty="0">
                        <a:solidFill>
                          <a:srgbClr val="002060"/>
                        </a:solidFill>
                        <a:latin typeface="Consolas" panose="020B0609020204030204" pitchFamily="49" charset="0"/>
                      </a:endParaRPr>
                    </a:p>
                  </a:txBody>
                  <a:tcPr/>
                </a:tc>
                <a:tc>
                  <a:txBody>
                    <a:bodyPr/>
                    <a:lstStyle/>
                    <a:p>
                      <a:r>
                        <a:rPr lang="en-US" b="1" dirty="0" smtClean="0">
                          <a:solidFill>
                            <a:srgbClr val="002060"/>
                          </a:solidFill>
                          <a:latin typeface="Consolas" panose="020B0609020204030204" pitchFamily="49" charset="0"/>
                        </a:rPr>
                        <a:t>14</a:t>
                      </a:r>
                      <a:endParaRPr lang="en-US" b="1" dirty="0">
                        <a:solidFill>
                          <a:srgbClr val="002060"/>
                        </a:solidFill>
                        <a:latin typeface="Consolas" panose="020B0609020204030204" pitchFamily="49" charset="0"/>
                      </a:endParaRPr>
                    </a:p>
                  </a:txBody>
                  <a:tcPr/>
                </a:tc>
                <a:tc>
                  <a:txBody>
                    <a:bodyPr/>
                    <a:lstStyle/>
                    <a:p>
                      <a:r>
                        <a:rPr lang="en-US" b="1" dirty="0" smtClean="0">
                          <a:solidFill>
                            <a:srgbClr val="002060"/>
                          </a:solidFill>
                          <a:latin typeface="Consolas" panose="020B0609020204030204" pitchFamily="49" charset="0"/>
                        </a:rPr>
                        <a:t>25</a:t>
                      </a:r>
                      <a:endParaRPr lang="en-US" b="1" dirty="0">
                        <a:solidFill>
                          <a:srgbClr val="002060"/>
                        </a:solidFill>
                        <a:latin typeface="Consolas" panose="020B0609020204030204" pitchFamily="49" charset="0"/>
                      </a:endParaRPr>
                    </a:p>
                  </a:txBody>
                  <a:tcPr/>
                </a:tc>
                <a:tc>
                  <a:txBody>
                    <a:bodyPr/>
                    <a:lstStyle/>
                    <a:p>
                      <a:r>
                        <a:rPr lang="en-US" b="1" dirty="0" smtClean="0">
                          <a:solidFill>
                            <a:srgbClr val="002060"/>
                          </a:solidFill>
                          <a:latin typeface="Consolas" panose="020B0609020204030204" pitchFamily="49" charset="0"/>
                        </a:rPr>
                        <a:t>3</a:t>
                      </a:r>
                      <a:endParaRPr lang="en-US" b="1" dirty="0">
                        <a:solidFill>
                          <a:srgbClr val="002060"/>
                        </a:solidFill>
                        <a:latin typeface="Consolas" panose="020B0609020204030204" pitchFamily="49" charset="0"/>
                      </a:endParaRPr>
                    </a:p>
                  </a:txBody>
                  <a:tcPr/>
                </a:tc>
                <a:tc>
                  <a:txBody>
                    <a:bodyPr/>
                    <a:lstStyle/>
                    <a:p>
                      <a:r>
                        <a:rPr lang="en-US" b="1" dirty="0" smtClean="0">
                          <a:solidFill>
                            <a:srgbClr val="002060"/>
                          </a:solidFill>
                          <a:latin typeface="Consolas" panose="020B0609020204030204" pitchFamily="49" charset="0"/>
                        </a:rPr>
                        <a:t>13</a:t>
                      </a:r>
                      <a:endParaRPr lang="en-US" b="1" dirty="0">
                        <a:solidFill>
                          <a:srgbClr val="002060"/>
                        </a:solidFill>
                        <a:latin typeface="Consolas" panose="020B0609020204030204" pitchFamily="49" charset="0"/>
                      </a:endParaRPr>
                    </a:p>
                  </a:txBody>
                  <a:tcPr/>
                </a:tc>
                <a:extLst>
                  <a:ext uri="{0D108BD9-81ED-4DB2-BD59-A6C34878D82A}">
                    <a16:rowId xmlns:a16="http://schemas.microsoft.com/office/drawing/2014/main" val="3333305330"/>
                  </a:ext>
                </a:extLst>
              </a:tr>
            </a:tbl>
          </a:graphicData>
        </a:graphic>
      </p:graphicFrame>
      <p:cxnSp>
        <p:nvCxnSpPr>
          <p:cNvPr id="19" name="Straight Arrow Connector 18"/>
          <p:cNvCxnSpPr/>
          <p:nvPr/>
        </p:nvCxnSpPr>
        <p:spPr>
          <a:xfrm>
            <a:off x="2650837" y="1200727"/>
            <a:ext cx="1339272" cy="0"/>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2650837" y="1574797"/>
            <a:ext cx="1339272" cy="0"/>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2650837" y="1930397"/>
            <a:ext cx="1339272" cy="0"/>
          </a:xfrm>
          <a:prstGeom prst="straightConnector1">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781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93209" y="1542128"/>
            <a:ext cx="682668" cy="6012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95000"/>
                    <a:lumOff val="5000"/>
                  </a:schemeClr>
                </a:solidFill>
                <a:latin typeface="Consolas" panose="020B0609020204030204" pitchFamily="49" charset="0"/>
              </a:rPr>
              <a:t>73</a:t>
            </a:r>
          </a:p>
        </p:txBody>
      </p:sp>
      <p:sp>
        <p:nvSpPr>
          <p:cNvPr id="5" name="TextBox 4"/>
          <p:cNvSpPr txBox="1"/>
          <p:nvPr/>
        </p:nvSpPr>
        <p:spPr>
          <a:xfrm>
            <a:off x="1824316" y="1260292"/>
            <a:ext cx="269626" cy="276999"/>
          </a:xfrm>
          <a:prstGeom prst="rect">
            <a:avLst/>
          </a:prstGeom>
          <a:noFill/>
        </p:spPr>
        <p:txBody>
          <a:bodyPr wrap="none" rtlCol="0">
            <a:spAutoFit/>
          </a:bodyPr>
          <a:lstStyle/>
          <a:p>
            <a:r>
              <a:rPr lang="en-US" sz="1200" dirty="0">
                <a:latin typeface="Consolas" panose="020B0609020204030204" pitchFamily="49" charset="0"/>
              </a:rPr>
              <a:t>x</a:t>
            </a:r>
          </a:p>
        </p:txBody>
      </p:sp>
      <p:pic>
        <p:nvPicPr>
          <p:cNvPr id="6" name="Picture 5"/>
          <p:cNvPicPr>
            <a:picLocks noChangeAspect="1"/>
          </p:cNvPicPr>
          <p:nvPr/>
        </p:nvPicPr>
        <p:blipFill>
          <a:blip r:embed="rId2"/>
          <a:stretch>
            <a:fillRect/>
          </a:stretch>
        </p:blipFill>
        <p:spPr>
          <a:xfrm>
            <a:off x="4068219" y="1260292"/>
            <a:ext cx="2013167" cy="1444665"/>
          </a:xfrm>
          <a:prstGeom prst="rect">
            <a:avLst/>
          </a:prstGeom>
        </p:spPr>
      </p:pic>
      <p:sp>
        <p:nvSpPr>
          <p:cNvPr id="7" name="TextBox 6"/>
          <p:cNvSpPr txBox="1"/>
          <p:nvPr/>
        </p:nvSpPr>
        <p:spPr>
          <a:xfrm>
            <a:off x="3102276" y="1774518"/>
            <a:ext cx="439544" cy="276999"/>
          </a:xfrm>
          <a:prstGeom prst="rect">
            <a:avLst/>
          </a:prstGeom>
          <a:noFill/>
        </p:spPr>
        <p:txBody>
          <a:bodyPr wrap="none" rtlCol="0">
            <a:spAutoFit/>
          </a:bodyPr>
          <a:lstStyle/>
          <a:p>
            <a:r>
              <a:rPr lang="en-US" sz="1200" dirty="0">
                <a:latin typeface="Consolas" panose="020B0609020204030204" pitchFamily="49" charset="0"/>
              </a:rPr>
              <a:t>win</a:t>
            </a:r>
          </a:p>
        </p:txBody>
      </p:sp>
      <p:sp>
        <p:nvSpPr>
          <p:cNvPr id="8" name="Freeform: Shape 7"/>
          <p:cNvSpPr/>
          <p:nvPr/>
        </p:nvSpPr>
        <p:spPr>
          <a:xfrm>
            <a:off x="3356975" y="1653251"/>
            <a:ext cx="707721" cy="238238"/>
          </a:xfrm>
          <a:custGeom>
            <a:avLst/>
            <a:gdLst>
              <a:gd name="connsiteX0" fmla="*/ 0 w 707721"/>
              <a:gd name="connsiteY0" fmla="*/ 206864 h 238238"/>
              <a:gd name="connsiteX1" fmla="*/ 225469 w 707721"/>
              <a:gd name="connsiteY1" fmla="*/ 185 h 238238"/>
              <a:gd name="connsiteX2" fmla="*/ 457200 w 707721"/>
              <a:gd name="connsiteY2" fmla="*/ 238179 h 238238"/>
              <a:gd name="connsiteX3" fmla="*/ 707721 w 707721"/>
              <a:gd name="connsiteY3" fmla="*/ 25237 h 238238"/>
              <a:gd name="connsiteX4" fmla="*/ 707721 w 707721"/>
              <a:gd name="connsiteY4" fmla="*/ 25237 h 23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7721" h="238238">
                <a:moveTo>
                  <a:pt x="0" y="206864"/>
                </a:moveTo>
                <a:cubicBezTo>
                  <a:pt x="74634" y="100915"/>
                  <a:pt x="149269" y="-5034"/>
                  <a:pt x="225469" y="185"/>
                </a:cubicBezTo>
                <a:cubicBezTo>
                  <a:pt x="301669" y="5404"/>
                  <a:pt x="376825" y="234004"/>
                  <a:pt x="457200" y="238179"/>
                </a:cubicBezTo>
                <a:cubicBezTo>
                  <a:pt x="537575" y="242354"/>
                  <a:pt x="707721" y="25237"/>
                  <a:pt x="707721" y="25237"/>
                </a:cubicBezTo>
                <a:lnTo>
                  <a:pt x="707721" y="25237"/>
                </a:ln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1234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p:cNvSpPr/>
          <p:nvPr/>
        </p:nvSpPr>
        <p:spPr>
          <a:xfrm>
            <a:off x="1202499" y="791225"/>
            <a:ext cx="2198317" cy="1653435"/>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loud 4"/>
          <p:cNvSpPr/>
          <p:nvPr/>
        </p:nvSpPr>
        <p:spPr>
          <a:xfrm>
            <a:off x="4354883" y="791225"/>
            <a:ext cx="2198317" cy="1653435"/>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680407" y="1133606"/>
            <a:ext cx="263214" cy="276999"/>
          </a:xfrm>
          <a:prstGeom prst="rect">
            <a:avLst/>
          </a:prstGeom>
          <a:noFill/>
        </p:spPr>
        <p:txBody>
          <a:bodyPr wrap="none" rtlCol="0">
            <a:spAutoFit/>
          </a:bodyPr>
          <a:lstStyle/>
          <a:p>
            <a:r>
              <a:rPr lang="en-US" sz="1200" dirty="0"/>
              <a:t>4</a:t>
            </a:r>
          </a:p>
        </p:txBody>
      </p:sp>
      <p:sp>
        <p:nvSpPr>
          <p:cNvPr id="8" name="TextBox 7"/>
          <p:cNvSpPr txBox="1"/>
          <p:nvPr/>
        </p:nvSpPr>
        <p:spPr>
          <a:xfrm>
            <a:off x="4680558" y="1734855"/>
            <a:ext cx="263214" cy="276999"/>
          </a:xfrm>
          <a:prstGeom prst="rect">
            <a:avLst/>
          </a:prstGeom>
          <a:noFill/>
        </p:spPr>
        <p:txBody>
          <a:bodyPr wrap="none" rtlCol="0">
            <a:spAutoFit/>
          </a:bodyPr>
          <a:lstStyle/>
          <a:p>
            <a:r>
              <a:rPr lang="en-US" sz="1200" dirty="0"/>
              <a:t>2</a:t>
            </a:r>
          </a:p>
        </p:txBody>
      </p:sp>
      <p:sp>
        <p:nvSpPr>
          <p:cNvPr id="9" name="TextBox 8"/>
          <p:cNvSpPr txBox="1"/>
          <p:nvPr/>
        </p:nvSpPr>
        <p:spPr>
          <a:xfrm>
            <a:off x="1548800" y="1487848"/>
            <a:ext cx="263214" cy="276999"/>
          </a:xfrm>
          <a:prstGeom prst="rect">
            <a:avLst/>
          </a:prstGeom>
          <a:noFill/>
        </p:spPr>
        <p:txBody>
          <a:bodyPr wrap="none" rtlCol="0">
            <a:spAutoFit/>
          </a:bodyPr>
          <a:lstStyle/>
          <a:p>
            <a:r>
              <a:rPr lang="en-US" sz="1200" dirty="0"/>
              <a:t>9</a:t>
            </a:r>
          </a:p>
        </p:txBody>
      </p:sp>
      <p:sp>
        <p:nvSpPr>
          <p:cNvPr id="10" name="TextBox 9"/>
          <p:cNvSpPr txBox="1"/>
          <p:nvPr/>
        </p:nvSpPr>
        <p:spPr>
          <a:xfrm>
            <a:off x="5164812" y="1123167"/>
            <a:ext cx="263214" cy="276999"/>
          </a:xfrm>
          <a:prstGeom prst="rect">
            <a:avLst/>
          </a:prstGeom>
          <a:noFill/>
        </p:spPr>
        <p:txBody>
          <a:bodyPr wrap="none" rtlCol="0">
            <a:spAutoFit/>
          </a:bodyPr>
          <a:lstStyle/>
          <a:p>
            <a:r>
              <a:rPr lang="en-US" sz="1200" dirty="0"/>
              <a:t>3</a:t>
            </a:r>
          </a:p>
        </p:txBody>
      </p:sp>
      <p:sp>
        <p:nvSpPr>
          <p:cNvPr id="11" name="TextBox 10"/>
          <p:cNvSpPr txBox="1"/>
          <p:nvPr/>
        </p:nvSpPr>
        <p:spPr>
          <a:xfrm>
            <a:off x="2327544" y="1719859"/>
            <a:ext cx="263214" cy="276999"/>
          </a:xfrm>
          <a:prstGeom prst="rect">
            <a:avLst/>
          </a:prstGeom>
          <a:noFill/>
        </p:spPr>
        <p:txBody>
          <a:bodyPr wrap="none" rtlCol="0">
            <a:spAutoFit/>
          </a:bodyPr>
          <a:lstStyle/>
          <a:p>
            <a:r>
              <a:rPr lang="en-US" sz="1200" dirty="0"/>
              <a:t>2</a:t>
            </a:r>
          </a:p>
        </p:txBody>
      </p:sp>
      <p:sp>
        <p:nvSpPr>
          <p:cNvPr id="12" name="TextBox 11"/>
          <p:cNvSpPr txBox="1"/>
          <p:nvPr/>
        </p:nvSpPr>
        <p:spPr>
          <a:xfrm>
            <a:off x="5158797" y="1410605"/>
            <a:ext cx="721672" cy="276999"/>
          </a:xfrm>
          <a:prstGeom prst="rect">
            <a:avLst/>
          </a:prstGeom>
          <a:noFill/>
        </p:spPr>
        <p:txBody>
          <a:bodyPr wrap="none" rtlCol="0">
            <a:spAutoFit/>
          </a:bodyPr>
          <a:lstStyle/>
          <a:p>
            <a:r>
              <a:rPr lang="en-US" sz="1200" dirty="0"/>
              <a:t>1.4142…</a:t>
            </a:r>
          </a:p>
        </p:txBody>
      </p:sp>
      <p:cxnSp>
        <p:nvCxnSpPr>
          <p:cNvPr id="16" name="Straight Arrow Connector 15"/>
          <p:cNvCxnSpPr>
            <a:endCxn id="8" idx="1"/>
          </p:cNvCxnSpPr>
          <p:nvPr/>
        </p:nvCxnSpPr>
        <p:spPr>
          <a:xfrm>
            <a:off x="1943621" y="1272105"/>
            <a:ext cx="2736937" cy="601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 idx="3"/>
            <a:endCxn id="10" idx="1"/>
          </p:cNvCxnSpPr>
          <p:nvPr/>
        </p:nvCxnSpPr>
        <p:spPr>
          <a:xfrm flipV="1">
            <a:off x="1812014" y="1261667"/>
            <a:ext cx="3352798" cy="364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1" idx="3"/>
            <a:endCxn id="12" idx="1"/>
          </p:cNvCxnSpPr>
          <p:nvPr/>
        </p:nvCxnSpPr>
        <p:spPr>
          <a:xfrm flipV="1">
            <a:off x="2590758" y="1549105"/>
            <a:ext cx="2568039" cy="309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234779" y="2484483"/>
            <a:ext cx="569708" cy="276999"/>
          </a:xfrm>
          <a:prstGeom prst="rect">
            <a:avLst/>
          </a:prstGeom>
          <a:noFill/>
        </p:spPr>
        <p:txBody>
          <a:bodyPr wrap="none" rtlCol="0">
            <a:spAutoFit/>
          </a:bodyPr>
          <a:lstStyle/>
          <a:p>
            <a:r>
              <a:rPr lang="en-US" sz="1200" dirty="0"/>
              <a:t>Range</a:t>
            </a:r>
          </a:p>
        </p:txBody>
      </p:sp>
      <p:sp>
        <p:nvSpPr>
          <p:cNvPr id="22" name="TextBox 21"/>
          <p:cNvSpPr txBox="1"/>
          <p:nvPr/>
        </p:nvSpPr>
        <p:spPr>
          <a:xfrm>
            <a:off x="1812014" y="2484484"/>
            <a:ext cx="673582" cy="276999"/>
          </a:xfrm>
          <a:prstGeom prst="rect">
            <a:avLst/>
          </a:prstGeom>
          <a:noFill/>
        </p:spPr>
        <p:txBody>
          <a:bodyPr wrap="none" rtlCol="0">
            <a:spAutoFit/>
          </a:bodyPr>
          <a:lstStyle/>
          <a:p>
            <a:r>
              <a:rPr lang="en-US" sz="1200" dirty="0"/>
              <a:t>Domain</a:t>
            </a:r>
          </a:p>
        </p:txBody>
      </p:sp>
    </p:spTree>
    <p:extLst>
      <p:ext uri="{BB962C8B-B14F-4D97-AF65-F5344CB8AC3E}">
        <p14:creationId xmlns:p14="http://schemas.microsoft.com/office/powerpoint/2010/main" val="3190081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p:cNvSpPr/>
          <p:nvPr/>
        </p:nvSpPr>
        <p:spPr>
          <a:xfrm>
            <a:off x="1202499" y="791225"/>
            <a:ext cx="2198317" cy="1653435"/>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loud 4"/>
          <p:cNvSpPr/>
          <p:nvPr/>
        </p:nvSpPr>
        <p:spPr>
          <a:xfrm>
            <a:off x="4354883" y="791225"/>
            <a:ext cx="2198317" cy="1653435"/>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95000"/>
                    <a:lumOff val="5000"/>
                  </a:schemeClr>
                </a:solidFill>
                <a:latin typeface="Consolas" panose="020B0609020204030204" pitchFamily="49" charset="0"/>
              </a:rPr>
              <a:t>None</a:t>
            </a:r>
          </a:p>
        </p:txBody>
      </p:sp>
      <p:sp>
        <p:nvSpPr>
          <p:cNvPr id="6" name="TextBox 5"/>
          <p:cNvSpPr txBox="1"/>
          <p:nvPr/>
        </p:nvSpPr>
        <p:spPr>
          <a:xfrm>
            <a:off x="1680407" y="1033398"/>
            <a:ext cx="1289135" cy="276999"/>
          </a:xfrm>
          <a:prstGeom prst="rect">
            <a:avLst/>
          </a:prstGeom>
          <a:noFill/>
        </p:spPr>
        <p:txBody>
          <a:bodyPr wrap="none" rtlCol="0">
            <a:spAutoFit/>
          </a:bodyPr>
          <a:lstStyle/>
          <a:p>
            <a:r>
              <a:rPr lang="en-US" sz="1200" dirty="0">
                <a:latin typeface="Consolas" panose="020B0609020204030204" pitchFamily="49" charset="0"/>
              </a:rPr>
              <a:t>“Hello World”</a:t>
            </a:r>
          </a:p>
        </p:txBody>
      </p:sp>
      <p:sp>
        <p:nvSpPr>
          <p:cNvPr id="9" name="TextBox 8"/>
          <p:cNvSpPr txBox="1"/>
          <p:nvPr/>
        </p:nvSpPr>
        <p:spPr>
          <a:xfrm>
            <a:off x="1548800" y="1487848"/>
            <a:ext cx="269626" cy="276999"/>
          </a:xfrm>
          <a:prstGeom prst="rect">
            <a:avLst/>
          </a:prstGeom>
          <a:noFill/>
        </p:spPr>
        <p:txBody>
          <a:bodyPr wrap="none" rtlCol="0">
            <a:spAutoFit/>
          </a:bodyPr>
          <a:lstStyle/>
          <a:p>
            <a:r>
              <a:rPr lang="en-US" sz="1200" dirty="0">
                <a:latin typeface="Consolas" panose="020B0609020204030204" pitchFamily="49" charset="0"/>
              </a:rPr>
              <a:t>7</a:t>
            </a:r>
          </a:p>
        </p:txBody>
      </p:sp>
      <p:sp>
        <p:nvSpPr>
          <p:cNvPr id="11" name="TextBox 10"/>
          <p:cNvSpPr txBox="1"/>
          <p:nvPr/>
        </p:nvSpPr>
        <p:spPr>
          <a:xfrm>
            <a:off x="1882871" y="1870171"/>
            <a:ext cx="779381" cy="276999"/>
          </a:xfrm>
          <a:prstGeom prst="rect">
            <a:avLst/>
          </a:prstGeom>
          <a:noFill/>
        </p:spPr>
        <p:txBody>
          <a:bodyPr wrap="none" rtlCol="0">
            <a:spAutoFit/>
          </a:bodyPr>
          <a:lstStyle/>
          <a:p>
            <a:r>
              <a:rPr lang="en-US" sz="1200" dirty="0">
                <a:latin typeface="Consolas" panose="020B0609020204030204" pitchFamily="49" charset="0"/>
              </a:rPr>
              <a:t>3.14159</a:t>
            </a:r>
          </a:p>
        </p:txBody>
      </p:sp>
      <p:cxnSp>
        <p:nvCxnSpPr>
          <p:cNvPr id="16" name="Straight Arrow Connector 15"/>
          <p:cNvCxnSpPr>
            <a:cxnSpLocks/>
            <a:stCxn id="6" idx="3"/>
          </p:cNvCxnSpPr>
          <p:nvPr/>
        </p:nvCxnSpPr>
        <p:spPr>
          <a:xfrm>
            <a:off x="2969542" y="1171898"/>
            <a:ext cx="2195270" cy="362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cxnSpLocks/>
            <a:stCxn id="9" idx="3"/>
          </p:cNvCxnSpPr>
          <p:nvPr/>
        </p:nvCxnSpPr>
        <p:spPr>
          <a:xfrm>
            <a:off x="1818426" y="1626348"/>
            <a:ext cx="3346386" cy="45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cxnSpLocks/>
            <a:stCxn id="11" idx="3"/>
          </p:cNvCxnSpPr>
          <p:nvPr/>
        </p:nvCxnSpPr>
        <p:spPr>
          <a:xfrm flipV="1">
            <a:off x="2662252" y="1578279"/>
            <a:ext cx="2502560" cy="430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234779" y="2484483"/>
            <a:ext cx="569708" cy="276999"/>
          </a:xfrm>
          <a:prstGeom prst="rect">
            <a:avLst/>
          </a:prstGeom>
          <a:noFill/>
        </p:spPr>
        <p:txBody>
          <a:bodyPr wrap="none" rtlCol="0">
            <a:spAutoFit/>
          </a:bodyPr>
          <a:lstStyle/>
          <a:p>
            <a:r>
              <a:rPr lang="en-US" sz="1200" dirty="0"/>
              <a:t>Range</a:t>
            </a:r>
          </a:p>
        </p:txBody>
      </p:sp>
      <p:sp>
        <p:nvSpPr>
          <p:cNvPr id="22" name="TextBox 21"/>
          <p:cNvSpPr txBox="1"/>
          <p:nvPr/>
        </p:nvSpPr>
        <p:spPr>
          <a:xfrm>
            <a:off x="1812014" y="2484484"/>
            <a:ext cx="694421" cy="276999"/>
          </a:xfrm>
          <a:prstGeom prst="rect">
            <a:avLst/>
          </a:prstGeom>
          <a:noFill/>
        </p:spPr>
        <p:txBody>
          <a:bodyPr wrap="none" rtlCol="0">
            <a:spAutoFit/>
          </a:bodyPr>
          <a:lstStyle/>
          <a:p>
            <a:r>
              <a:rPr lang="en-US" sz="1200" dirty="0">
                <a:latin typeface="Consolas" panose="020B0609020204030204" pitchFamily="49" charset="0"/>
              </a:rPr>
              <a:t>Domain</a:t>
            </a:r>
          </a:p>
        </p:txBody>
      </p:sp>
      <p:grpSp>
        <p:nvGrpSpPr>
          <p:cNvPr id="24" name="Group 23"/>
          <p:cNvGrpSpPr/>
          <p:nvPr/>
        </p:nvGrpSpPr>
        <p:grpSpPr>
          <a:xfrm>
            <a:off x="3076013" y="2712542"/>
            <a:ext cx="1833963" cy="1744250"/>
            <a:chOff x="3400816" y="2871591"/>
            <a:chExt cx="2852804" cy="2852804"/>
          </a:xfrm>
        </p:grpSpPr>
        <p:pic>
          <p:nvPicPr>
            <p:cNvPr id="19" name="Graphic 18" descr="Laptop"/>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3400816" y="2871591"/>
              <a:ext cx="2852804" cy="2852804"/>
            </a:xfrm>
            <a:prstGeom prst="rect">
              <a:avLst/>
            </a:prstGeom>
          </p:spPr>
        </p:pic>
        <p:sp>
          <p:nvSpPr>
            <p:cNvPr id="23" name="TextBox 22"/>
            <p:cNvSpPr txBox="1"/>
            <p:nvPr/>
          </p:nvSpPr>
          <p:spPr>
            <a:xfrm>
              <a:off x="3977360" y="3651662"/>
              <a:ext cx="1119217" cy="646331"/>
            </a:xfrm>
            <a:prstGeom prst="rect">
              <a:avLst/>
            </a:prstGeom>
            <a:noFill/>
          </p:spPr>
          <p:txBody>
            <a:bodyPr wrap="none" rtlCol="0">
              <a:spAutoFit/>
            </a:bodyPr>
            <a:lstStyle/>
            <a:p>
              <a:r>
                <a:rPr lang="en-US" sz="1200" dirty="0">
                  <a:latin typeface="Consolas" panose="020B0609020204030204" pitchFamily="49" charset="0"/>
                </a:rPr>
                <a:t>Hello World</a:t>
              </a:r>
            </a:p>
            <a:p>
              <a:r>
                <a:rPr lang="en-US" sz="1200" dirty="0">
                  <a:latin typeface="Consolas" panose="020B0609020204030204" pitchFamily="49" charset="0"/>
                </a:rPr>
                <a:t>7</a:t>
              </a:r>
            </a:p>
            <a:p>
              <a:r>
                <a:rPr lang="en-US" sz="1200" dirty="0">
                  <a:latin typeface="Consolas" panose="020B0609020204030204" pitchFamily="49" charset="0"/>
                </a:rPr>
                <a:t>3.14159</a:t>
              </a:r>
            </a:p>
          </p:txBody>
        </p:sp>
      </p:grpSp>
      <p:sp>
        <p:nvSpPr>
          <p:cNvPr id="26" name="Freeform: Shape 25"/>
          <p:cNvSpPr/>
          <p:nvPr/>
        </p:nvSpPr>
        <p:spPr>
          <a:xfrm>
            <a:off x="3187874" y="2116899"/>
            <a:ext cx="560151" cy="889348"/>
          </a:xfrm>
          <a:custGeom>
            <a:avLst/>
            <a:gdLst>
              <a:gd name="connsiteX0" fmla="*/ 0 w 560151"/>
              <a:gd name="connsiteY0" fmla="*/ 0 h 889348"/>
              <a:gd name="connsiteX1" fmla="*/ 557408 w 560151"/>
              <a:gd name="connsiteY1" fmla="*/ 369517 h 889348"/>
              <a:gd name="connsiteX2" fmla="*/ 212942 w 560151"/>
              <a:gd name="connsiteY2" fmla="*/ 601249 h 889348"/>
              <a:gd name="connsiteX3" fmla="*/ 194153 w 560151"/>
              <a:gd name="connsiteY3" fmla="*/ 889348 h 889348"/>
              <a:gd name="connsiteX4" fmla="*/ 194153 w 560151"/>
              <a:gd name="connsiteY4" fmla="*/ 889348 h 889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0151" h="889348">
                <a:moveTo>
                  <a:pt x="0" y="0"/>
                </a:moveTo>
                <a:cubicBezTo>
                  <a:pt x="260959" y="134654"/>
                  <a:pt x="521918" y="269309"/>
                  <a:pt x="557408" y="369517"/>
                </a:cubicBezTo>
                <a:cubicBezTo>
                  <a:pt x="592898" y="469725"/>
                  <a:pt x="273484" y="514611"/>
                  <a:pt x="212942" y="601249"/>
                </a:cubicBezTo>
                <a:cubicBezTo>
                  <a:pt x="152400" y="687887"/>
                  <a:pt x="194153" y="889348"/>
                  <a:pt x="194153" y="889348"/>
                </a:cubicBezTo>
                <a:lnTo>
                  <a:pt x="194153" y="889348"/>
                </a:lnTo>
              </a:path>
            </a:pathLst>
          </a:cu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r>
              <a:rPr lang="en-US" sz="1000" i="1" dirty="0"/>
              <a:t>Side effect</a:t>
            </a:r>
            <a:br>
              <a:rPr lang="en-US" sz="1000" i="1" dirty="0"/>
            </a:br>
            <a:endParaRPr lang="en-US" sz="1000" i="1" dirty="0"/>
          </a:p>
        </p:txBody>
      </p:sp>
    </p:spTree>
    <p:extLst>
      <p:ext uri="{BB962C8B-B14F-4D97-AF65-F5344CB8AC3E}">
        <p14:creationId xmlns:p14="http://schemas.microsoft.com/office/powerpoint/2010/main" val="1457500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89748" y="1684751"/>
            <a:ext cx="1221288" cy="620038"/>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95000"/>
                    <a:lumOff val="5000"/>
                  </a:schemeClr>
                </a:solidFill>
              </a:rPr>
              <a:t>f2c(f)</a:t>
            </a:r>
          </a:p>
        </p:txBody>
      </p:sp>
      <p:cxnSp>
        <p:nvCxnSpPr>
          <p:cNvPr id="6" name="Straight Arrow Connector 5"/>
          <p:cNvCxnSpPr>
            <a:cxnSpLocks/>
            <a:endCxn id="4" idx="1"/>
          </p:cNvCxnSpPr>
          <p:nvPr/>
        </p:nvCxnSpPr>
        <p:spPr>
          <a:xfrm>
            <a:off x="3569918" y="1994770"/>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cxnSpLocks/>
            <a:stCxn id="4" idx="3"/>
          </p:cNvCxnSpPr>
          <p:nvPr/>
        </p:nvCxnSpPr>
        <p:spPr>
          <a:xfrm>
            <a:off x="5311036" y="1994770"/>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4823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892DAF1B-E250-4E84-8A06-EF75A2A6F5E6}"/>
              </a:ext>
            </a:extLst>
          </p:cNvPr>
          <p:cNvGraphicFramePr>
            <a:graphicFrameLocks noGrp="1"/>
          </p:cNvGraphicFramePr>
          <p:nvPr>
            <p:extLst>
              <p:ext uri="{D42A27DB-BD31-4B8C-83A1-F6EECF244321}">
                <p14:modId xmlns:p14="http://schemas.microsoft.com/office/powerpoint/2010/main" val="805246697"/>
              </p:ext>
            </p:extLst>
          </p:nvPr>
        </p:nvGraphicFramePr>
        <p:xfrm>
          <a:off x="2032001" y="719667"/>
          <a:ext cx="1800963" cy="1184289"/>
        </p:xfrm>
        <a:graphic>
          <a:graphicData uri="http://schemas.openxmlformats.org/drawingml/2006/table">
            <a:tbl>
              <a:tblPr>
                <a:tableStyleId>{5C22544A-7EE6-4342-B048-85BDC9FD1C3A}</a:tableStyleId>
              </a:tblPr>
              <a:tblGrid>
                <a:gridCol w="600321">
                  <a:extLst>
                    <a:ext uri="{9D8B030D-6E8A-4147-A177-3AD203B41FA5}">
                      <a16:colId xmlns:a16="http://schemas.microsoft.com/office/drawing/2014/main" val="2083162616"/>
                    </a:ext>
                  </a:extLst>
                </a:gridCol>
                <a:gridCol w="600321">
                  <a:extLst>
                    <a:ext uri="{9D8B030D-6E8A-4147-A177-3AD203B41FA5}">
                      <a16:colId xmlns:a16="http://schemas.microsoft.com/office/drawing/2014/main" val="379680471"/>
                    </a:ext>
                  </a:extLst>
                </a:gridCol>
                <a:gridCol w="600321">
                  <a:extLst>
                    <a:ext uri="{9D8B030D-6E8A-4147-A177-3AD203B41FA5}">
                      <a16:colId xmlns:a16="http://schemas.microsoft.com/office/drawing/2014/main" val="3600828791"/>
                    </a:ext>
                  </a:extLst>
                </a:gridCol>
              </a:tblGrid>
              <a:tr h="394763">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55945909"/>
                  </a:ext>
                </a:extLst>
              </a:tr>
              <a:tr h="394763">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61057648"/>
                  </a:ext>
                </a:extLst>
              </a:tr>
              <a:tr h="394763">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40489286"/>
                  </a:ext>
                </a:extLst>
              </a:tr>
            </a:tbl>
          </a:graphicData>
        </a:graphic>
      </p:graphicFrame>
      <p:sp>
        <p:nvSpPr>
          <p:cNvPr id="5" name="TextBox 4">
            <a:extLst>
              <a:ext uri="{FF2B5EF4-FFF2-40B4-BE49-F238E27FC236}">
                <a16:creationId xmlns:a16="http://schemas.microsoft.com/office/drawing/2014/main" id="{D624A796-A0EC-4725-A447-7BFB1ABE45C6}"/>
              </a:ext>
            </a:extLst>
          </p:cNvPr>
          <p:cNvSpPr txBox="1"/>
          <p:nvPr/>
        </p:nvSpPr>
        <p:spPr>
          <a:xfrm>
            <a:off x="2032001" y="2686833"/>
            <a:ext cx="1311385" cy="369332"/>
          </a:xfrm>
          <a:prstGeom prst="rect">
            <a:avLst/>
          </a:prstGeom>
          <a:noFill/>
        </p:spPr>
        <p:txBody>
          <a:bodyPr wrap="none" rtlCol="0">
            <a:spAutoFit/>
          </a:bodyPr>
          <a:lstStyle/>
          <a:p>
            <a:r>
              <a:rPr lang="en-US" dirty="0"/>
              <a:t>Pixel at (</a:t>
            </a:r>
            <a:r>
              <a:rPr lang="en-US" dirty="0" err="1"/>
              <a:t>x,y</a:t>
            </a:r>
            <a:r>
              <a:rPr lang="en-US" dirty="0"/>
              <a:t>)</a:t>
            </a:r>
          </a:p>
        </p:txBody>
      </p:sp>
      <p:cxnSp>
        <p:nvCxnSpPr>
          <p:cNvPr id="7" name="Connector: Curved 6">
            <a:extLst>
              <a:ext uri="{FF2B5EF4-FFF2-40B4-BE49-F238E27FC236}">
                <a16:creationId xmlns:a16="http://schemas.microsoft.com/office/drawing/2014/main" id="{9DB3B6B4-21D4-461C-85A4-2994CC3E2779}"/>
              </a:ext>
            </a:extLst>
          </p:cNvPr>
          <p:cNvCxnSpPr>
            <a:cxnSpLocks/>
          </p:cNvCxnSpPr>
          <p:nvPr/>
        </p:nvCxnSpPr>
        <p:spPr>
          <a:xfrm rot="5400000" flipH="1" flipV="1">
            <a:off x="1994773" y="1775566"/>
            <a:ext cx="1359073" cy="463462"/>
          </a:xfrm>
          <a:prstGeom prst="curvedConnector3">
            <a:avLst>
              <a:gd name="adj1" fmla="val 39862"/>
            </a:avLst>
          </a:prstGeom>
          <a:ln w="12700">
            <a:solidFill>
              <a:schemeClr val="accent1"/>
            </a:solidFill>
            <a:tailEnd type="triangle"/>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7955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5250789-430D-470D-9A9F-007CFCB354FA}"/>
              </a:ext>
            </a:extLst>
          </p:cNvPr>
          <p:cNvSpPr/>
          <p:nvPr/>
        </p:nvSpPr>
        <p:spPr>
          <a:xfrm>
            <a:off x="4252586" y="2530258"/>
            <a:ext cx="1221288" cy="620038"/>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95000"/>
                    <a:lumOff val="5000"/>
                  </a:schemeClr>
                </a:solidFill>
                <a:latin typeface="Consolas" panose="020B0609020204030204" pitchFamily="49" charset="0"/>
              </a:rPr>
              <a:t>move(</a:t>
            </a:r>
            <a:r>
              <a:rPr lang="en-US" sz="1200" dirty="0" err="1">
                <a:solidFill>
                  <a:schemeClr val="tx1">
                    <a:lumMod val="95000"/>
                    <a:lumOff val="5000"/>
                  </a:schemeClr>
                </a:solidFill>
                <a:latin typeface="Consolas" panose="020B0609020204030204" pitchFamily="49" charset="0"/>
              </a:rPr>
              <a:t>x,y</a:t>
            </a:r>
            <a:r>
              <a:rPr lang="en-US" sz="1200" dirty="0">
                <a:solidFill>
                  <a:schemeClr val="tx1">
                    <a:lumMod val="95000"/>
                    <a:lumOff val="5000"/>
                  </a:schemeClr>
                </a:solidFill>
                <a:latin typeface="Consolas" panose="020B0609020204030204" pitchFamily="49" charset="0"/>
              </a:rPr>
              <a:t>)</a:t>
            </a:r>
          </a:p>
        </p:txBody>
      </p:sp>
      <p:cxnSp>
        <p:nvCxnSpPr>
          <p:cNvPr id="6" name="Straight Arrow Connector 5">
            <a:extLst>
              <a:ext uri="{FF2B5EF4-FFF2-40B4-BE49-F238E27FC236}">
                <a16:creationId xmlns:a16="http://schemas.microsoft.com/office/drawing/2014/main" id="{E5550398-B26B-4DCA-9B66-384E44861B2A}"/>
              </a:ext>
            </a:extLst>
          </p:cNvPr>
          <p:cNvCxnSpPr>
            <a:cxnSpLocks/>
          </p:cNvCxnSpPr>
          <p:nvPr/>
        </p:nvCxnSpPr>
        <p:spPr>
          <a:xfrm>
            <a:off x="3732756" y="2687877"/>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77F32D70-E769-4059-A2BA-62007CAD475E}"/>
              </a:ext>
            </a:extLst>
          </p:cNvPr>
          <p:cNvCxnSpPr>
            <a:cxnSpLocks/>
          </p:cNvCxnSpPr>
          <p:nvPr/>
        </p:nvCxnSpPr>
        <p:spPr>
          <a:xfrm>
            <a:off x="5473874" y="2710102"/>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D0E68AB3-47F8-44DA-AB26-6B4110CC160E}"/>
              </a:ext>
            </a:extLst>
          </p:cNvPr>
          <p:cNvCxnSpPr>
            <a:cxnSpLocks/>
          </p:cNvCxnSpPr>
          <p:nvPr/>
        </p:nvCxnSpPr>
        <p:spPr>
          <a:xfrm>
            <a:off x="3732756" y="2992677"/>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36437DD-3429-4189-B3FE-0BEBB08DE0E8}"/>
              </a:ext>
            </a:extLst>
          </p:cNvPr>
          <p:cNvCxnSpPr>
            <a:cxnSpLocks/>
          </p:cNvCxnSpPr>
          <p:nvPr/>
        </p:nvCxnSpPr>
        <p:spPr>
          <a:xfrm>
            <a:off x="5473874" y="3027602"/>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2A6EDAE-8B6E-42B4-84E3-8F8A68572578}"/>
              </a:ext>
            </a:extLst>
          </p:cNvPr>
          <p:cNvSpPr txBox="1"/>
          <p:nvPr/>
        </p:nvSpPr>
        <p:spPr>
          <a:xfrm>
            <a:off x="3546475" y="2549377"/>
            <a:ext cx="269626" cy="276999"/>
          </a:xfrm>
          <a:prstGeom prst="rect">
            <a:avLst/>
          </a:prstGeom>
          <a:noFill/>
        </p:spPr>
        <p:txBody>
          <a:bodyPr wrap="none" rtlCol="0">
            <a:spAutoFit/>
          </a:bodyPr>
          <a:lstStyle/>
          <a:p>
            <a:r>
              <a:rPr lang="en-US" sz="1200" dirty="0">
                <a:latin typeface="Consolas" panose="020B0609020204030204" pitchFamily="49" charset="0"/>
              </a:rPr>
              <a:t>x</a:t>
            </a:r>
          </a:p>
        </p:txBody>
      </p:sp>
      <p:sp>
        <p:nvSpPr>
          <p:cNvPr id="11" name="TextBox 10">
            <a:extLst>
              <a:ext uri="{FF2B5EF4-FFF2-40B4-BE49-F238E27FC236}">
                <a16:creationId xmlns:a16="http://schemas.microsoft.com/office/drawing/2014/main" id="{E350ADD5-D522-43A1-B8A8-B1A4A6FF269A}"/>
              </a:ext>
            </a:extLst>
          </p:cNvPr>
          <p:cNvSpPr txBox="1"/>
          <p:nvPr/>
        </p:nvSpPr>
        <p:spPr>
          <a:xfrm>
            <a:off x="3546475" y="2844652"/>
            <a:ext cx="269626" cy="276999"/>
          </a:xfrm>
          <a:prstGeom prst="rect">
            <a:avLst/>
          </a:prstGeom>
          <a:noFill/>
        </p:spPr>
        <p:txBody>
          <a:bodyPr wrap="none" rtlCol="0">
            <a:spAutoFit/>
          </a:bodyPr>
          <a:lstStyle/>
          <a:p>
            <a:r>
              <a:rPr lang="en-US" sz="1200" dirty="0">
                <a:latin typeface="Consolas" panose="020B0609020204030204" pitchFamily="49" charset="0"/>
              </a:rPr>
              <a:t>y</a:t>
            </a:r>
          </a:p>
        </p:txBody>
      </p:sp>
      <p:sp>
        <p:nvSpPr>
          <p:cNvPr id="12" name="TextBox 11">
            <a:extLst>
              <a:ext uri="{FF2B5EF4-FFF2-40B4-BE49-F238E27FC236}">
                <a16:creationId xmlns:a16="http://schemas.microsoft.com/office/drawing/2014/main" id="{A11A4EEA-B16C-408E-A3A2-DDFA887507B5}"/>
              </a:ext>
            </a:extLst>
          </p:cNvPr>
          <p:cNvSpPr txBox="1"/>
          <p:nvPr/>
        </p:nvSpPr>
        <p:spPr>
          <a:xfrm>
            <a:off x="5940425" y="2565252"/>
            <a:ext cx="269626" cy="276999"/>
          </a:xfrm>
          <a:prstGeom prst="rect">
            <a:avLst/>
          </a:prstGeom>
          <a:noFill/>
        </p:spPr>
        <p:txBody>
          <a:bodyPr wrap="none" rtlCol="0">
            <a:spAutoFit/>
          </a:bodyPr>
          <a:lstStyle/>
          <a:p>
            <a:r>
              <a:rPr lang="en-US" sz="1200" dirty="0">
                <a:latin typeface="Consolas" panose="020B0609020204030204" pitchFamily="49" charset="0"/>
              </a:rPr>
              <a:t>x</a:t>
            </a:r>
          </a:p>
        </p:txBody>
      </p:sp>
      <p:sp>
        <p:nvSpPr>
          <p:cNvPr id="13" name="TextBox 12">
            <a:extLst>
              <a:ext uri="{FF2B5EF4-FFF2-40B4-BE49-F238E27FC236}">
                <a16:creationId xmlns:a16="http://schemas.microsoft.com/office/drawing/2014/main" id="{2A21E6E8-2CF0-4629-AFC5-E0C431D756D5}"/>
              </a:ext>
            </a:extLst>
          </p:cNvPr>
          <p:cNvSpPr txBox="1"/>
          <p:nvPr/>
        </p:nvSpPr>
        <p:spPr>
          <a:xfrm>
            <a:off x="5940425" y="2860527"/>
            <a:ext cx="269626" cy="276999"/>
          </a:xfrm>
          <a:prstGeom prst="rect">
            <a:avLst/>
          </a:prstGeom>
          <a:noFill/>
        </p:spPr>
        <p:txBody>
          <a:bodyPr wrap="none" rtlCol="0">
            <a:spAutoFit/>
          </a:bodyPr>
          <a:lstStyle/>
          <a:p>
            <a:r>
              <a:rPr lang="en-US" sz="1200" dirty="0">
                <a:latin typeface="Consolas" panose="020B0609020204030204" pitchFamily="49" charset="0"/>
              </a:rPr>
              <a:t>y</a:t>
            </a:r>
          </a:p>
        </p:txBody>
      </p:sp>
    </p:spTree>
    <p:extLst>
      <p:ext uri="{BB962C8B-B14F-4D97-AF65-F5344CB8AC3E}">
        <p14:creationId xmlns:p14="http://schemas.microsoft.com/office/powerpoint/2010/main" val="2387331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a:extLst>
              <a:ext uri="{FF2B5EF4-FFF2-40B4-BE49-F238E27FC236}">
                <a16:creationId xmlns:a16="http://schemas.microsoft.com/office/drawing/2014/main" id="{71CAC153-F764-4501-A296-0688402A7469}"/>
              </a:ext>
            </a:extLst>
          </p:cNvPr>
          <p:cNvSpPr/>
          <p:nvPr/>
        </p:nvSpPr>
        <p:spPr>
          <a:xfrm>
            <a:off x="2624811" y="1026959"/>
            <a:ext cx="6068562" cy="5347539"/>
          </a:xfrm>
          <a:prstGeom prst="triangle">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Graphic 17" descr="Pin">
            <a:extLst>
              <a:ext uri="{FF2B5EF4-FFF2-40B4-BE49-F238E27FC236}">
                <a16:creationId xmlns:a16="http://schemas.microsoft.com/office/drawing/2014/main" id="{76B6DAD5-2873-4521-8843-0E7227B5CECE}"/>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5046056" y="3115894"/>
            <a:ext cx="217306" cy="217306"/>
          </a:xfrm>
          <a:prstGeom prst="rect">
            <a:avLst/>
          </a:prstGeom>
        </p:spPr>
      </p:pic>
      <p:pic>
        <p:nvPicPr>
          <p:cNvPr id="20" name="Graphic 19" descr="Hike">
            <a:extLst>
              <a:ext uri="{FF2B5EF4-FFF2-40B4-BE49-F238E27FC236}">
                <a16:creationId xmlns:a16="http://schemas.microsoft.com/office/drawing/2014/main" id="{869DEEFC-146F-4B50-81D0-06B02AEB7F9C}"/>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4317306" y="5120015"/>
            <a:ext cx="455112" cy="455112"/>
          </a:xfrm>
          <a:prstGeom prst="rect">
            <a:avLst/>
          </a:prstGeom>
        </p:spPr>
      </p:pic>
      <p:cxnSp>
        <p:nvCxnSpPr>
          <p:cNvPr id="24" name="Straight Arrow Connector 23">
            <a:extLst>
              <a:ext uri="{FF2B5EF4-FFF2-40B4-BE49-F238E27FC236}">
                <a16:creationId xmlns:a16="http://schemas.microsoft.com/office/drawing/2014/main" id="{5B2EED76-80FD-477E-A96D-4980AF00F2FA}"/>
              </a:ext>
            </a:extLst>
          </p:cNvPr>
          <p:cNvCxnSpPr>
            <a:cxnSpLocks/>
            <a:endCxn id="4" idx="0"/>
          </p:cNvCxnSpPr>
          <p:nvPr/>
        </p:nvCxnSpPr>
        <p:spPr>
          <a:xfrm flipV="1">
            <a:off x="4588705" y="1026959"/>
            <a:ext cx="1070387" cy="4077664"/>
          </a:xfrm>
          <a:prstGeom prst="straightConnector1">
            <a:avLst/>
          </a:prstGeom>
          <a:ln w="12700">
            <a:solidFill>
              <a:schemeClr val="accent6">
                <a:lumMod val="5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6FA9937A-F0E3-499B-AAE4-AB1A5BB91F06}"/>
                  </a:ext>
                </a:extLst>
              </p:cNvPr>
              <p:cNvSpPr txBox="1"/>
              <p:nvPr/>
            </p:nvSpPr>
            <p:spPr>
              <a:xfrm>
                <a:off x="5816751" y="470740"/>
                <a:ext cx="1932837" cy="5629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𝑤</m:t>
                              </m:r>
                            </m:num>
                            <m:den>
                              <m:r>
                                <a:rPr lang="en-US" b="0" i="1" smtClean="0">
                                  <a:latin typeface="Cambria Math" panose="02040503050406030204" pitchFamily="18" charset="0"/>
                                </a:rPr>
                                <m:t>2</m:t>
                              </m:r>
                            </m:den>
                          </m:f>
                          <m:r>
                            <a:rPr lang="en-US" b="0" i="1" smtClean="0">
                              <a:latin typeface="Cambria Math" panose="02040503050406030204" pitchFamily="18" charset="0"/>
                            </a:rPr>
                            <m:t>,0</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0</m:t>
                          </m:r>
                        </m:sub>
                      </m:sSub>
                      <m:r>
                        <a:rPr lang="en-US" b="0" i="1" smtClean="0">
                          <a:latin typeface="Cambria Math" panose="02040503050406030204" pitchFamily="18" charset="0"/>
                        </a:rPr>
                        <m:t>)</m:t>
                      </m:r>
                    </m:oMath>
                  </m:oMathPara>
                </a14:m>
                <a:endParaRPr lang="en-US" dirty="0"/>
              </a:p>
            </p:txBody>
          </p:sp>
        </mc:Choice>
        <mc:Fallback xmlns="">
          <p:sp>
            <p:nvSpPr>
              <p:cNvPr id="26" name="TextBox 25">
                <a:extLst>
                  <a:ext uri="{FF2B5EF4-FFF2-40B4-BE49-F238E27FC236}">
                    <a16:creationId xmlns:a16="http://schemas.microsoft.com/office/drawing/2014/main" id="{6FA9937A-F0E3-499B-AAE4-AB1A5BB91F06}"/>
                  </a:ext>
                </a:extLst>
              </p:cNvPr>
              <p:cNvSpPr txBox="1">
                <a:spLocks noRot="1" noChangeAspect="1" noMove="1" noResize="1" noEditPoints="1" noAdjustHandles="1" noChangeArrowheads="1" noChangeShapeType="1" noTextEdit="1"/>
              </p:cNvSpPr>
              <p:nvPr/>
            </p:nvSpPr>
            <p:spPr>
              <a:xfrm>
                <a:off x="5816751" y="470740"/>
                <a:ext cx="1932837" cy="562975"/>
              </a:xfrm>
              <a:prstGeom prst="rect">
                <a:avLst/>
              </a:prstGeom>
              <a:blipFill>
                <a:blip r:embed="rId6"/>
                <a:stretch>
                  <a:fillRect/>
                </a:stretch>
              </a:blipFill>
            </p:spPr>
            <p:txBody>
              <a:bodyPr/>
              <a:lstStyle/>
              <a:p>
                <a:r>
                  <a:rPr lang="en-US">
                    <a:noFill/>
                  </a:rPr>
                  <a:t> </a:t>
                </a:r>
              </a:p>
            </p:txBody>
          </p:sp>
        </mc:Fallback>
      </mc:AlternateContent>
      <p:sp>
        <p:nvSpPr>
          <p:cNvPr id="30" name="TextBox 29">
            <a:extLst>
              <a:ext uri="{FF2B5EF4-FFF2-40B4-BE49-F238E27FC236}">
                <a16:creationId xmlns:a16="http://schemas.microsoft.com/office/drawing/2014/main" id="{AD348A9E-ABF4-463B-997C-CE0C93A6D2EA}"/>
              </a:ext>
            </a:extLst>
          </p:cNvPr>
          <p:cNvSpPr txBox="1"/>
          <p:nvPr/>
        </p:nvSpPr>
        <p:spPr>
          <a:xfrm>
            <a:off x="4626606" y="5134976"/>
            <a:ext cx="587020" cy="369332"/>
          </a:xfrm>
          <a:prstGeom prst="rect">
            <a:avLst/>
          </a:prstGeom>
          <a:noFill/>
        </p:spPr>
        <p:txBody>
          <a:bodyPr wrap="none" rtlCol="0">
            <a:spAutoFit/>
          </a:bodyPr>
          <a:lstStyle/>
          <a:p>
            <a:r>
              <a:rPr lang="en-US" dirty="0"/>
              <a:t>(</a:t>
            </a:r>
            <a:r>
              <a:rPr lang="en-US" dirty="0" err="1"/>
              <a:t>x,y</a:t>
            </a:r>
            <a:r>
              <a:rPr lang="en-US" dirty="0"/>
              <a:t>)</a:t>
            </a:r>
          </a:p>
        </p:txBody>
      </p:sp>
      <p:sp>
        <p:nvSpPr>
          <p:cNvPr id="31" name="Oval 30">
            <a:extLst>
              <a:ext uri="{FF2B5EF4-FFF2-40B4-BE49-F238E27FC236}">
                <a16:creationId xmlns:a16="http://schemas.microsoft.com/office/drawing/2014/main" id="{868557CF-91E5-4273-A1D8-6DE7E0591C14}"/>
              </a:ext>
            </a:extLst>
          </p:cNvPr>
          <p:cNvSpPr/>
          <p:nvPr/>
        </p:nvSpPr>
        <p:spPr>
          <a:xfrm>
            <a:off x="4222334" y="5273898"/>
            <a:ext cx="158080" cy="147345"/>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6">
                    <a:lumMod val="50000"/>
                  </a:schemeClr>
                </a:solidFill>
              </a:rPr>
              <a:t>1</a:t>
            </a:r>
          </a:p>
        </p:txBody>
      </p:sp>
      <p:pic>
        <p:nvPicPr>
          <p:cNvPr id="32" name="Graphic 31" descr="Hike">
            <a:extLst>
              <a:ext uri="{FF2B5EF4-FFF2-40B4-BE49-F238E27FC236}">
                <a16:creationId xmlns:a16="http://schemas.microsoft.com/office/drawing/2014/main" id="{EBC4E31B-9A15-4DCB-B6C8-6C38907C1BBE}"/>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5354359" y="2997249"/>
            <a:ext cx="455112" cy="455112"/>
          </a:xfrm>
          <a:prstGeom prst="rect">
            <a:avLst/>
          </a:prstGeom>
        </p:spPr>
      </p:pic>
      <p:sp>
        <p:nvSpPr>
          <p:cNvPr id="33" name="Oval 32">
            <a:extLst>
              <a:ext uri="{FF2B5EF4-FFF2-40B4-BE49-F238E27FC236}">
                <a16:creationId xmlns:a16="http://schemas.microsoft.com/office/drawing/2014/main" id="{651B5A12-AD31-47E0-B9DD-080F84FE0BDD}"/>
              </a:ext>
            </a:extLst>
          </p:cNvPr>
          <p:cNvSpPr/>
          <p:nvPr/>
        </p:nvSpPr>
        <p:spPr>
          <a:xfrm>
            <a:off x="5259387" y="3151132"/>
            <a:ext cx="158080" cy="147345"/>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6">
                    <a:lumMod val="50000"/>
                  </a:schemeClr>
                </a:solidFill>
              </a:rPr>
              <a:t>2</a:t>
            </a:r>
          </a:p>
        </p:txBody>
      </p:sp>
      <p:cxnSp>
        <p:nvCxnSpPr>
          <p:cNvPr id="34" name="Straight Arrow Connector 33">
            <a:extLst>
              <a:ext uri="{FF2B5EF4-FFF2-40B4-BE49-F238E27FC236}">
                <a16:creationId xmlns:a16="http://schemas.microsoft.com/office/drawing/2014/main" id="{F5C1851A-B5D9-4DB3-BFCD-9831B8255249}"/>
              </a:ext>
            </a:extLst>
          </p:cNvPr>
          <p:cNvCxnSpPr>
            <a:cxnSpLocks/>
            <a:stCxn id="32" idx="3"/>
          </p:cNvCxnSpPr>
          <p:nvPr/>
        </p:nvCxnSpPr>
        <p:spPr>
          <a:xfrm>
            <a:off x="5809471" y="3224805"/>
            <a:ext cx="2883902" cy="3149693"/>
          </a:xfrm>
          <a:prstGeom prst="straightConnector1">
            <a:avLst/>
          </a:prstGeom>
          <a:ln w="12700">
            <a:solidFill>
              <a:schemeClr val="accent6">
                <a:lumMod val="5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39" name="Graphic 38" descr="Pin">
            <a:extLst>
              <a:ext uri="{FF2B5EF4-FFF2-40B4-BE49-F238E27FC236}">
                <a16:creationId xmlns:a16="http://schemas.microsoft.com/office/drawing/2014/main" id="{663D9F8F-AB36-430C-9870-CDBF53FA9D87}"/>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7142769" y="4525052"/>
            <a:ext cx="217306" cy="217306"/>
          </a:xfrm>
          <a:prstGeom prst="rect">
            <a:avLst/>
          </a:prstGeom>
        </p:spPr>
      </p:pic>
      <p:pic>
        <p:nvPicPr>
          <p:cNvPr id="40" name="Graphic 39" descr="Hike">
            <a:extLst>
              <a:ext uri="{FF2B5EF4-FFF2-40B4-BE49-F238E27FC236}">
                <a16:creationId xmlns:a16="http://schemas.microsoft.com/office/drawing/2014/main" id="{28CABD8B-B62E-40F5-AC3C-4FC82787CE95}"/>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6780857" y="4471408"/>
            <a:ext cx="455112" cy="455112"/>
          </a:xfrm>
          <a:prstGeom prst="rect">
            <a:avLst/>
          </a:prstGeom>
        </p:spPr>
      </p:pic>
      <p:sp>
        <p:nvSpPr>
          <p:cNvPr id="41" name="Oval 40">
            <a:extLst>
              <a:ext uri="{FF2B5EF4-FFF2-40B4-BE49-F238E27FC236}">
                <a16:creationId xmlns:a16="http://schemas.microsoft.com/office/drawing/2014/main" id="{F717513E-C4BA-4F1A-B756-0B11487BD914}"/>
              </a:ext>
            </a:extLst>
          </p:cNvPr>
          <p:cNvSpPr/>
          <p:nvPr/>
        </p:nvSpPr>
        <p:spPr>
          <a:xfrm>
            <a:off x="6685885" y="4625291"/>
            <a:ext cx="158080" cy="147345"/>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6">
                    <a:lumMod val="50000"/>
                  </a:schemeClr>
                </a:solidFill>
              </a:rPr>
              <a:t>3</a:t>
            </a:r>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C9773806-BB25-4047-8F45-2F47A26F662C}"/>
                  </a:ext>
                </a:extLst>
              </p:cNvPr>
              <p:cNvSpPr txBox="1"/>
              <p:nvPr/>
            </p:nvSpPr>
            <p:spPr>
              <a:xfrm>
                <a:off x="2322000" y="2464408"/>
                <a:ext cx="1865126" cy="6013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i="1" dirty="0" smtClean="0">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𝑥</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0</m:t>
                                  </m:r>
                                </m:sub>
                              </m:sSub>
                            </m:num>
                            <m:den>
                              <m:r>
                                <a:rPr lang="en-US" i="1">
                                  <a:latin typeface="Cambria Math" panose="02040503050406030204" pitchFamily="18" charset="0"/>
                                </a:rPr>
                                <m:t>2</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𝑦</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0</m:t>
                                  </m:r>
                                </m:sub>
                              </m:sSub>
                            </m:num>
                            <m:den>
                              <m:r>
                                <a:rPr lang="en-US" i="1">
                                  <a:latin typeface="Cambria Math" panose="02040503050406030204" pitchFamily="18" charset="0"/>
                                </a:rPr>
                                <m:t>2</m:t>
                              </m:r>
                            </m:den>
                          </m:f>
                        </m:e>
                      </m:d>
                    </m:oMath>
                  </m:oMathPara>
                </a14:m>
                <a:endParaRPr lang="en-US" dirty="0"/>
              </a:p>
            </p:txBody>
          </p:sp>
        </mc:Choice>
        <mc:Fallback xmlns="">
          <p:sp>
            <p:nvSpPr>
              <p:cNvPr id="42" name="TextBox 41">
                <a:extLst>
                  <a:ext uri="{FF2B5EF4-FFF2-40B4-BE49-F238E27FC236}">
                    <a16:creationId xmlns:a16="http://schemas.microsoft.com/office/drawing/2014/main" id="{C9773806-BB25-4047-8F45-2F47A26F662C}"/>
                  </a:ext>
                </a:extLst>
              </p:cNvPr>
              <p:cNvSpPr txBox="1">
                <a:spLocks noRot="1" noChangeAspect="1" noMove="1" noResize="1" noEditPoints="1" noAdjustHandles="1" noChangeArrowheads="1" noChangeShapeType="1" noTextEdit="1"/>
              </p:cNvSpPr>
              <p:nvPr/>
            </p:nvSpPr>
            <p:spPr>
              <a:xfrm>
                <a:off x="2322000" y="2464408"/>
                <a:ext cx="1865126" cy="601383"/>
              </a:xfrm>
              <a:prstGeom prst="rect">
                <a:avLst/>
              </a:prstGeom>
              <a:blipFill>
                <a:blip r:embed="rId7"/>
                <a:stretch>
                  <a:fillRect/>
                </a:stretch>
              </a:blipFill>
            </p:spPr>
            <p:txBody>
              <a:bodyPr/>
              <a:lstStyle/>
              <a:p>
                <a:r>
                  <a:rPr lang="en-US">
                    <a:noFill/>
                  </a:rPr>
                  <a:t> </a:t>
                </a:r>
              </a:p>
            </p:txBody>
          </p:sp>
        </mc:Fallback>
      </mc:AlternateContent>
      <p:cxnSp>
        <p:nvCxnSpPr>
          <p:cNvPr id="44" name="Connector: Curved 43">
            <a:extLst>
              <a:ext uri="{FF2B5EF4-FFF2-40B4-BE49-F238E27FC236}">
                <a16:creationId xmlns:a16="http://schemas.microsoft.com/office/drawing/2014/main" id="{4F23B97B-8973-48A3-B6D5-F506C909901C}"/>
              </a:ext>
            </a:extLst>
          </p:cNvPr>
          <p:cNvCxnSpPr>
            <a:cxnSpLocks/>
            <a:stCxn id="42" idx="3"/>
            <a:endCxn id="18" idx="2"/>
          </p:cNvCxnSpPr>
          <p:nvPr/>
        </p:nvCxnSpPr>
        <p:spPr>
          <a:xfrm>
            <a:off x="4187126" y="2765100"/>
            <a:ext cx="858930" cy="459447"/>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Cloud 47">
            <a:extLst>
              <a:ext uri="{FF2B5EF4-FFF2-40B4-BE49-F238E27FC236}">
                <a16:creationId xmlns:a16="http://schemas.microsoft.com/office/drawing/2014/main" id="{E06835B9-94E2-4037-99FC-9AD54BE2D5D1}"/>
              </a:ext>
            </a:extLst>
          </p:cNvPr>
          <p:cNvSpPr/>
          <p:nvPr/>
        </p:nvSpPr>
        <p:spPr>
          <a:xfrm>
            <a:off x="175363" y="1778227"/>
            <a:ext cx="2449448" cy="1054850"/>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Midpoint of a line between hiker and tower 0</a:t>
            </a:r>
          </a:p>
        </p:txBody>
      </p: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29DC3198-79AA-4F8B-82FD-63C5BE461245}"/>
                  </a:ext>
                </a:extLst>
              </p:cNvPr>
              <p:cNvSpPr txBox="1"/>
              <p:nvPr/>
            </p:nvSpPr>
            <p:spPr>
              <a:xfrm>
                <a:off x="9277889" y="6067832"/>
                <a:ext cx="266085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𝑤</m:t>
                          </m:r>
                          <m:r>
                            <a:rPr lang="en-US" b="0" i="1" smtClean="0">
                              <a:latin typeface="Cambria Math" panose="02040503050406030204" pitchFamily="18" charset="0"/>
                            </a:rPr>
                            <m:t>−1,</m:t>
                          </m:r>
                          <m:r>
                            <a:rPr lang="en-US" b="0" i="1" smtClean="0">
                              <a:latin typeface="Cambria Math" panose="02040503050406030204" pitchFamily="18" charset="0"/>
                            </a:rPr>
                            <m:t>h</m:t>
                          </m:r>
                          <m:r>
                            <a:rPr lang="en-US" b="0" i="1" smtClean="0">
                              <a:latin typeface="Cambria Math" panose="02040503050406030204" pitchFamily="18" charset="0"/>
                            </a:rPr>
                            <m:t>−1</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m:oMathPara>
                </a14:m>
                <a:endParaRPr lang="en-US" dirty="0"/>
              </a:p>
            </p:txBody>
          </p:sp>
        </mc:Choice>
        <mc:Fallback xmlns="">
          <p:sp>
            <p:nvSpPr>
              <p:cNvPr id="49" name="TextBox 48">
                <a:extLst>
                  <a:ext uri="{FF2B5EF4-FFF2-40B4-BE49-F238E27FC236}">
                    <a16:creationId xmlns:a16="http://schemas.microsoft.com/office/drawing/2014/main" id="{29DC3198-79AA-4F8B-82FD-63C5BE461245}"/>
                  </a:ext>
                </a:extLst>
              </p:cNvPr>
              <p:cNvSpPr txBox="1">
                <a:spLocks noRot="1" noChangeAspect="1" noMove="1" noResize="1" noEditPoints="1" noAdjustHandles="1" noChangeArrowheads="1" noChangeShapeType="1" noTextEdit="1"/>
              </p:cNvSpPr>
              <p:nvPr/>
            </p:nvSpPr>
            <p:spPr>
              <a:xfrm>
                <a:off x="9277889" y="6067832"/>
                <a:ext cx="2660857" cy="369332"/>
              </a:xfrm>
              <a:prstGeom prst="rect">
                <a:avLst/>
              </a:prstGeom>
              <a:blipFill>
                <a:blip r:embed="rId8"/>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A3B3C4FD-4E21-4C2B-8E6D-01FB92682186}"/>
                  </a:ext>
                </a:extLst>
              </p:cNvPr>
              <p:cNvSpPr txBox="1"/>
              <p:nvPr/>
            </p:nvSpPr>
            <p:spPr>
              <a:xfrm>
                <a:off x="-102807" y="6132247"/>
                <a:ext cx="227376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0,</m:t>
                          </m:r>
                          <m:r>
                            <a:rPr lang="en-US" b="0" i="1" smtClean="0">
                              <a:latin typeface="Cambria Math" panose="02040503050406030204" pitchFamily="18" charset="0"/>
                            </a:rPr>
                            <m:t>h</m:t>
                          </m:r>
                          <m:r>
                            <a:rPr lang="en-US" b="0" i="1" smtClean="0">
                              <a:latin typeface="Cambria Math" panose="02040503050406030204" pitchFamily="18" charset="0"/>
                            </a:rPr>
                            <m:t>−1</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m:oMathPara>
                </a14:m>
                <a:endParaRPr lang="en-US" dirty="0"/>
              </a:p>
            </p:txBody>
          </p:sp>
        </mc:Choice>
        <mc:Fallback xmlns="">
          <p:sp>
            <p:nvSpPr>
              <p:cNvPr id="50" name="TextBox 49">
                <a:extLst>
                  <a:ext uri="{FF2B5EF4-FFF2-40B4-BE49-F238E27FC236}">
                    <a16:creationId xmlns:a16="http://schemas.microsoft.com/office/drawing/2014/main" id="{A3B3C4FD-4E21-4C2B-8E6D-01FB92682186}"/>
                  </a:ext>
                </a:extLst>
              </p:cNvPr>
              <p:cNvSpPr txBox="1">
                <a:spLocks noRot="1" noChangeAspect="1" noMove="1" noResize="1" noEditPoints="1" noAdjustHandles="1" noChangeArrowheads="1" noChangeShapeType="1" noTextEdit="1"/>
              </p:cNvSpPr>
              <p:nvPr/>
            </p:nvSpPr>
            <p:spPr>
              <a:xfrm>
                <a:off x="-102807" y="6132247"/>
                <a:ext cx="2273763" cy="369332"/>
              </a:xfrm>
              <a:prstGeom prst="rect">
                <a:avLst/>
              </a:prstGeom>
              <a:blipFill>
                <a:blip r:embed="rId9"/>
                <a:stretch>
                  <a:fillRect b="-11475"/>
                </a:stretch>
              </a:blipFill>
            </p:spPr>
            <p:txBody>
              <a:bodyPr/>
              <a:lstStyle/>
              <a:p>
                <a:r>
                  <a:rPr lang="en-US">
                    <a:noFill/>
                  </a:rPr>
                  <a:t> </a:t>
                </a:r>
              </a:p>
            </p:txBody>
          </p:sp>
        </mc:Fallback>
      </mc:AlternateContent>
      <p:pic>
        <p:nvPicPr>
          <p:cNvPr id="2" name="Picture 1">
            <a:extLst>
              <a:ext uri="{FF2B5EF4-FFF2-40B4-BE49-F238E27FC236}">
                <a16:creationId xmlns:a16="http://schemas.microsoft.com/office/drawing/2014/main" id="{7D1111DF-27C1-40E2-A465-6EF5DC912FCD}"/>
              </a:ext>
            </a:extLst>
          </p:cNvPr>
          <p:cNvPicPr>
            <a:picLocks noChangeAspect="1"/>
          </p:cNvPicPr>
          <p:nvPr/>
        </p:nvPicPr>
        <p:blipFill>
          <a:blip r:embed="rId10"/>
          <a:stretch>
            <a:fillRect/>
          </a:stretch>
        </p:blipFill>
        <p:spPr>
          <a:xfrm>
            <a:off x="5417467" y="550769"/>
            <a:ext cx="476190" cy="476190"/>
          </a:xfrm>
          <a:prstGeom prst="rect">
            <a:avLst/>
          </a:prstGeom>
        </p:spPr>
      </p:pic>
      <p:pic>
        <p:nvPicPr>
          <p:cNvPr id="25" name="Picture 24">
            <a:extLst>
              <a:ext uri="{FF2B5EF4-FFF2-40B4-BE49-F238E27FC236}">
                <a16:creationId xmlns:a16="http://schemas.microsoft.com/office/drawing/2014/main" id="{EBE82725-F608-4EC4-BFDB-656AD5C88CD5}"/>
              </a:ext>
            </a:extLst>
          </p:cNvPr>
          <p:cNvPicPr>
            <a:picLocks noChangeAspect="1"/>
          </p:cNvPicPr>
          <p:nvPr/>
        </p:nvPicPr>
        <p:blipFill>
          <a:blip r:embed="rId10"/>
          <a:stretch>
            <a:fillRect/>
          </a:stretch>
        </p:blipFill>
        <p:spPr>
          <a:xfrm>
            <a:off x="8726620" y="6078818"/>
            <a:ext cx="476190" cy="476190"/>
          </a:xfrm>
          <a:prstGeom prst="rect">
            <a:avLst/>
          </a:prstGeom>
        </p:spPr>
      </p:pic>
      <p:pic>
        <p:nvPicPr>
          <p:cNvPr id="27" name="Picture 26">
            <a:extLst>
              <a:ext uri="{FF2B5EF4-FFF2-40B4-BE49-F238E27FC236}">
                <a16:creationId xmlns:a16="http://schemas.microsoft.com/office/drawing/2014/main" id="{C1ABF070-209C-40F2-9270-1B46252EA337}"/>
              </a:ext>
            </a:extLst>
          </p:cNvPr>
          <p:cNvPicPr>
            <a:picLocks noChangeAspect="1"/>
          </p:cNvPicPr>
          <p:nvPr/>
        </p:nvPicPr>
        <p:blipFill>
          <a:blip r:embed="rId10"/>
          <a:stretch>
            <a:fillRect/>
          </a:stretch>
        </p:blipFill>
        <p:spPr>
          <a:xfrm>
            <a:off x="2115374" y="6078818"/>
            <a:ext cx="476190" cy="476190"/>
          </a:xfrm>
          <a:prstGeom prst="rect">
            <a:avLst/>
          </a:prstGeom>
        </p:spPr>
      </p:pic>
    </p:spTree>
    <p:extLst>
      <p:ext uri="{BB962C8B-B14F-4D97-AF65-F5344CB8AC3E}">
        <p14:creationId xmlns:p14="http://schemas.microsoft.com/office/powerpoint/2010/main" val="32892550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27012</TotalTime>
  <Words>394</Words>
  <Application>Microsoft Office PowerPoint</Application>
  <PresentationFormat>Widescreen</PresentationFormat>
  <Paragraphs>183</Paragraphs>
  <Slides>29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Calibri</vt:lpstr>
      <vt:lpstr>Calibri Light</vt:lpstr>
      <vt:lpstr>Cambria Math</vt:lpstr>
      <vt:lpstr>Consolas</vt:lpstr>
      <vt:lpstr>Courier New</vt:lpstr>
      <vt:lpstr>Lucida Console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 Harcourt</dc:creator>
  <cp:lastModifiedBy>Ed Harcourt</cp:lastModifiedBy>
  <cp:revision>117</cp:revision>
  <dcterms:created xsi:type="dcterms:W3CDTF">2017-05-27T01:57:32Z</dcterms:created>
  <dcterms:modified xsi:type="dcterms:W3CDTF">2018-05-31T19:45:47Z</dcterms:modified>
</cp:coreProperties>
</file>