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Harcourt" initials="EH" lastIdx="1" clrIdx="0">
    <p:extLst>
      <p:ext uri="{19B8F6BF-5375-455C-9EA6-DF929625EA0E}">
        <p15:presenceInfo xmlns:p15="http://schemas.microsoft.com/office/powerpoint/2012/main" userId="S-1-5-21-484763869-412668190-725345543-65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84747" y="2641151"/>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96888" y="3195091"/>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84814" y="2641151"/>
            <a:ext cx="576548" cy="928044"/>
          </a:xfrm>
          <a:prstGeom prst="rect">
            <a:avLst/>
          </a:prstGeom>
        </p:spPr>
      </p:pic>
      <p:cxnSp>
        <p:nvCxnSpPr>
          <p:cNvPr id="7" name="Straight Connector 6"/>
          <p:cNvCxnSpPr>
            <a:cxnSpLocks/>
          </p:cNvCxnSpPr>
          <p:nvPr/>
        </p:nvCxnSpPr>
        <p:spPr>
          <a:xfrm flipV="1">
            <a:off x="2343067" y="2980884"/>
            <a:ext cx="1678923" cy="627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684747" y="3701823"/>
            <a:ext cx="636713" cy="369332"/>
          </a:xfrm>
          <a:prstGeom prst="rect">
            <a:avLst/>
          </a:prstGeom>
          <a:noFill/>
        </p:spPr>
        <p:txBody>
          <a:bodyPr wrap="none" rtlCol="0">
            <a:spAutoFit/>
          </a:bodyPr>
          <a:lstStyle/>
          <a:p>
            <a:r>
              <a:rPr lang="en-US" dirty="0"/>
              <a:t>Alice</a:t>
            </a:r>
          </a:p>
        </p:txBody>
      </p:sp>
      <p:sp>
        <p:nvSpPr>
          <p:cNvPr id="17" name="Rectangle 16"/>
          <p:cNvSpPr/>
          <p:nvPr/>
        </p:nvSpPr>
        <p:spPr>
          <a:xfrm>
            <a:off x="4035465"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18" name="Rectangle 17"/>
          <p:cNvSpPr/>
          <p:nvPr/>
        </p:nvSpPr>
        <p:spPr>
          <a:xfrm>
            <a:off x="6980735"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cxnSp>
        <p:nvCxnSpPr>
          <p:cNvPr id="19" name="Straight Connector 18"/>
          <p:cNvCxnSpPr>
            <a:cxnSpLocks/>
          </p:cNvCxnSpPr>
          <p:nvPr/>
        </p:nvCxnSpPr>
        <p:spPr>
          <a:xfrm>
            <a:off x="8042218" y="2980884"/>
            <a:ext cx="1652288" cy="0"/>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flipV="1">
            <a:off x="5116426" y="2971513"/>
            <a:ext cx="1747659" cy="9371"/>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813319" y="3701823"/>
            <a:ext cx="553357" cy="369332"/>
          </a:xfrm>
          <a:prstGeom prst="rect">
            <a:avLst/>
          </a:prstGeom>
          <a:noFill/>
        </p:spPr>
        <p:txBody>
          <a:bodyPr wrap="none" rtlCol="0">
            <a:spAutoFit/>
          </a:bodyPr>
          <a:lstStyle/>
          <a:p>
            <a:r>
              <a:rPr lang="en-US" dirty="0"/>
              <a:t>Bob</a:t>
            </a:r>
          </a:p>
        </p:txBody>
      </p:sp>
      <p:sp>
        <p:nvSpPr>
          <p:cNvPr id="24" name="TextBox 23"/>
          <p:cNvSpPr txBox="1"/>
          <p:nvPr/>
        </p:nvSpPr>
        <p:spPr>
          <a:xfrm>
            <a:off x="2243298" y="2602180"/>
            <a:ext cx="1778692" cy="369332"/>
          </a:xfrm>
          <a:prstGeom prst="rect">
            <a:avLst/>
          </a:prstGeom>
          <a:noFill/>
        </p:spPr>
        <p:txBody>
          <a:bodyPr wrap="none" rtlCol="0">
            <a:spAutoFit/>
          </a:bodyPr>
          <a:lstStyle/>
          <a:p>
            <a:r>
              <a:rPr lang="en-US" i="1" dirty="0"/>
              <a:t>“attack at dawn”</a:t>
            </a:r>
          </a:p>
        </p:txBody>
      </p:sp>
      <p:sp>
        <p:nvSpPr>
          <p:cNvPr id="26" name="TextBox 25"/>
          <p:cNvSpPr txBox="1"/>
          <p:nvPr/>
        </p:nvSpPr>
        <p:spPr>
          <a:xfrm>
            <a:off x="4957350" y="2436355"/>
            <a:ext cx="1843325" cy="369332"/>
          </a:xfrm>
          <a:prstGeom prst="rect">
            <a:avLst/>
          </a:prstGeom>
          <a:noFill/>
        </p:spPr>
        <p:txBody>
          <a:bodyPr wrap="none" rtlCol="0">
            <a:spAutoFit/>
          </a:bodyPr>
          <a:lstStyle/>
          <a:p>
            <a:r>
              <a:rPr lang="en-US" i="1" dirty="0"/>
              <a:t>“skfntuqwgrfbgx”</a:t>
            </a:r>
          </a:p>
        </p:txBody>
      </p:sp>
      <p:sp>
        <p:nvSpPr>
          <p:cNvPr id="27" name="TextBox 26"/>
          <p:cNvSpPr txBox="1"/>
          <p:nvPr/>
        </p:nvSpPr>
        <p:spPr>
          <a:xfrm>
            <a:off x="5730733" y="4152676"/>
            <a:ext cx="508857" cy="369332"/>
          </a:xfrm>
          <a:prstGeom prst="rect">
            <a:avLst/>
          </a:prstGeom>
          <a:noFill/>
        </p:spPr>
        <p:txBody>
          <a:bodyPr wrap="none" rtlCol="0">
            <a:spAutoFit/>
          </a:bodyPr>
          <a:lstStyle/>
          <a:p>
            <a:r>
              <a:rPr lang="en-US" dirty="0"/>
              <a:t>Eve</a:t>
            </a:r>
          </a:p>
        </p:txBody>
      </p:sp>
      <p:sp>
        <p:nvSpPr>
          <p:cNvPr id="16" name="TextBox 15">
            <a:extLst>
              <a:ext uri="{FF2B5EF4-FFF2-40B4-BE49-F238E27FC236}">
                <a16:creationId xmlns:a16="http://schemas.microsoft.com/office/drawing/2014/main" id="{2550A700-4ABE-47E2-92C8-A055F75320D4}"/>
              </a:ext>
            </a:extLst>
          </p:cNvPr>
          <p:cNvSpPr txBox="1"/>
          <p:nvPr/>
        </p:nvSpPr>
        <p:spPr>
          <a:xfrm>
            <a:off x="8034627" y="2591448"/>
            <a:ext cx="1778692" cy="369332"/>
          </a:xfrm>
          <a:prstGeom prst="rect">
            <a:avLst/>
          </a:prstGeom>
          <a:noFill/>
        </p:spPr>
        <p:txBody>
          <a:bodyPr wrap="none" rtlCol="0">
            <a:spAutoFit/>
          </a:bodyPr>
          <a:lstStyle/>
          <a:p>
            <a:r>
              <a:rPr lang="en-US" i="1" dirty="0"/>
              <a:t>“attack at dawn”</a:t>
            </a:r>
          </a:p>
        </p:txBody>
      </p:sp>
      <p:cxnSp>
        <p:nvCxnSpPr>
          <p:cNvPr id="21" name="Connector: Elbow 20">
            <a:extLst>
              <a:ext uri="{FF2B5EF4-FFF2-40B4-BE49-F238E27FC236}">
                <a16:creationId xmlns:a16="http://schemas.microsoft.com/office/drawing/2014/main" id="{54FA5074-82B5-4F66-A673-2E2C7BD4D50B}"/>
              </a:ext>
            </a:extLst>
          </p:cNvPr>
          <p:cNvCxnSpPr>
            <a:cxnSpLocks/>
          </p:cNvCxnSpPr>
          <p:nvPr/>
        </p:nvCxnSpPr>
        <p:spPr>
          <a:xfrm flipV="1">
            <a:off x="3288442" y="3195091"/>
            <a:ext cx="733548" cy="464022"/>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43747AF-3A87-4BD5-8095-84F270DAA112}"/>
              </a:ext>
            </a:extLst>
          </p:cNvPr>
          <p:cNvSpPr txBox="1"/>
          <p:nvPr/>
        </p:nvSpPr>
        <p:spPr>
          <a:xfrm>
            <a:off x="2809053" y="3474447"/>
            <a:ext cx="518860" cy="369332"/>
          </a:xfrm>
          <a:prstGeom prst="rect">
            <a:avLst/>
          </a:prstGeom>
          <a:noFill/>
        </p:spPr>
        <p:txBody>
          <a:bodyPr wrap="none" rtlCol="0">
            <a:spAutoFit/>
          </a:bodyPr>
          <a:lstStyle/>
          <a:p>
            <a:r>
              <a:rPr lang="en-US" dirty="0"/>
              <a:t>Key</a:t>
            </a:r>
          </a:p>
        </p:txBody>
      </p:sp>
      <p:cxnSp>
        <p:nvCxnSpPr>
          <p:cNvPr id="31" name="Connector: Elbow 30">
            <a:extLst>
              <a:ext uri="{FF2B5EF4-FFF2-40B4-BE49-F238E27FC236}">
                <a16:creationId xmlns:a16="http://schemas.microsoft.com/office/drawing/2014/main" id="{BAA8C408-CB85-4C1E-A612-BCE9CA68F262}"/>
              </a:ext>
            </a:extLst>
          </p:cNvPr>
          <p:cNvCxnSpPr>
            <a:cxnSpLocks/>
          </p:cNvCxnSpPr>
          <p:nvPr/>
        </p:nvCxnSpPr>
        <p:spPr>
          <a:xfrm rot="10800000">
            <a:off x="8016033" y="3195091"/>
            <a:ext cx="733485" cy="648688"/>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D799377B-C11B-4BBC-ABE4-A5A2F6DD34B1}"/>
              </a:ext>
            </a:extLst>
          </p:cNvPr>
          <p:cNvSpPr txBox="1"/>
          <p:nvPr/>
        </p:nvSpPr>
        <p:spPr>
          <a:xfrm>
            <a:off x="8762558" y="3654277"/>
            <a:ext cx="518860" cy="369332"/>
          </a:xfrm>
          <a:prstGeom prst="rect">
            <a:avLst/>
          </a:prstGeom>
          <a:noFill/>
        </p:spPr>
        <p:txBody>
          <a:bodyPr wrap="square" rtlCol="0">
            <a:spAutoFit/>
          </a:bodyPr>
          <a:lstStyle/>
          <a:p>
            <a:r>
              <a:rPr lang="en-US" dirty="0"/>
              <a:t>Key</a:t>
            </a:r>
          </a:p>
        </p:txBody>
      </p:sp>
    </p:spTree>
    <p:extLst>
      <p:ext uri="{BB962C8B-B14F-4D97-AF65-F5344CB8AC3E}">
        <p14:creationId xmlns:p14="http://schemas.microsoft.com/office/powerpoint/2010/main" val="42891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encrypt</a:t>
            </a:r>
          </a:p>
        </p:txBody>
      </p:sp>
      <p:cxnSp>
        <p:nvCxnSpPr>
          <p:cNvPr id="6" name="Straight Arrow Connector 5"/>
          <p:cNvCxnSpPr>
            <a:cxnSpLocks/>
          </p:cNvCxnSpPr>
          <p:nvPr/>
        </p:nvCxnSpPr>
        <p:spPr>
          <a:xfrm>
            <a:off x="3569918" y="1892133"/>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BFC9C6-F09C-4ECD-BC41-EF5A62F881C1}"/>
              </a:ext>
            </a:extLst>
          </p:cNvPr>
          <p:cNvCxnSpPr>
            <a:cxnSpLocks/>
          </p:cNvCxnSpPr>
          <p:nvPr/>
        </p:nvCxnSpPr>
        <p:spPr>
          <a:xfrm>
            <a:off x="3582363" y="2184494"/>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604C-5CF3-419E-A7E4-00BC05E1E7B8}"/>
              </a:ext>
            </a:extLst>
          </p:cNvPr>
          <p:cNvSpPr txBox="1"/>
          <p:nvPr/>
        </p:nvSpPr>
        <p:spPr>
          <a:xfrm>
            <a:off x="2577408" y="1684751"/>
            <a:ext cx="1004955" cy="369332"/>
          </a:xfrm>
          <a:prstGeom prst="rect">
            <a:avLst/>
          </a:prstGeom>
          <a:noFill/>
        </p:spPr>
        <p:txBody>
          <a:bodyPr wrap="none" rtlCol="0">
            <a:spAutoFit/>
          </a:bodyPr>
          <a:lstStyle/>
          <a:p>
            <a:r>
              <a:rPr lang="en-US" dirty="0"/>
              <a:t>cleartext</a:t>
            </a:r>
          </a:p>
        </p:txBody>
      </p:sp>
      <p:sp>
        <p:nvSpPr>
          <p:cNvPr id="7" name="TextBox 6">
            <a:extLst>
              <a:ext uri="{FF2B5EF4-FFF2-40B4-BE49-F238E27FC236}">
                <a16:creationId xmlns:a16="http://schemas.microsoft.com/office/drawing/2014/main" id="{9363AAD9-142A-4362-ACC1-3F9E4FF5D3F5}"/>
              </a:ext>
            </a:extLst>
          </p:cNvPr>
          <p:cNvSpPr txBox="1"/>
          <p:nvPr/>
        </p:nvSpPr>
        <p:spPr>
          <a:xfrm>
            <a:off x="2973280" y="1994770"/>
            <a:ext cx="596638" cy="369332"/>
          </a:xfrm>
          <a:prstGeom prst="rect">
            <a:avLst/>
          </a:prstGeom>
          <a:noFill/>
        </p:spPr>
        <p:txBody>
          <a:bodyPr wrap="none" rtlCol="0">
            <a:spAutoFit/>
          </a:bodyPr>
          <a:lstStyle/>
          <a:p>
            <a:r>
              <a:rPr lang="en-US" dirty="0"/>
              <a:t>shift</a:t>
            </a:r>
          </a:p>
        </p:txBody>
      </p:sp>
      <p:sp>
        <p:nvSpPr>
          <p:cNvPr id="9" name="TextBox 8">
            <a:extLst>
              <a:ext uri="{FF2B5EF4-FFF2-40B4-BE49-F238E27FC236}">
                <a16:creationId xmlns:a16="http://schemas.microsoft.com/office/drawing/2014/main" id="{823638F1-EDA5-4F0A-8359-5AA9D00EED61}"/>
              </a:ext>
            </a:extLst>
          </p:cNvPr>
          <p:cNvSpPr txBox="1"/>
          <p:nvPr/>
        </p:nvSpPr>
        <p:spPr>
          <a:xfrm>
            <a:off x="5792134" y="1810104"/>
            <a:ext cx="1138004" cy="369332"/>
          </a:xfrm>
          <a:prstGeom prst="rect">
            <a:avLst/>
          </a:prstGeom>
          <a:noFill/>
        </p:spPr>
        <p:txBody>
          <a:bodyPr wrap="none" rtlCol="0">
            <a:spAutoFit/>
          </a:bodyPr>
          <a:lstStyle/>
          <a:p>
            <a:r>
              <a:rPr lang="en-US" dirty="0"/>
              <a:t>ciphertext</a:t>
            </a:r>
          </a:p>
        </p:txBody>
      </p:sp>
    </p:spTree>
    <p:extLst>
      <p:ext uri="{BB962C8B-B14F-4D97-AF65-F5344CB8AC3E}">
        <p14:creationId xmlns:p14="http://schemas.microsoft.com/office/powerpoint/2010/main" val="129335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54466070"/>
              </p:ext>
            </p:extLst>
          </p:nvPr>
        </p:nvGraphicFramePr>
        <p:xfrm>
          <a:off x="785091" y="1002485"/>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smtClean="0">
                          <a:latin typeface="Consolas" panose="020B0609020204030204" pitchFamily="49" charset="0"/>
                        </a:rPr>
                        <a:t>a</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p</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p</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l</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e</a:t>
                      </a:r>
                      <a:endParaRPr lang="en-US" b="1" dirty="0">
                        <a:latin typeface="Consolas" panose="020B0609020204030204" pitchFamily="49" charset="0"/>
                      </a:endParaRP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smtClean="0">
                          <a:latin typeface="Consolas" panose="020B0609020204030204" pitchFamily="49" charset="0"/>
                        </a:rPr>
                        <a:t>l</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z</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k</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s</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j</a:t>
                      </a:r>
                      <a:endParaRPr lang="en-US" b="1" dirty="0">
                        <a:latin typeface="Consolas" panose="020B0609020204030204" pitchFamily="49" charset="0"/>
                      </a:endParaRPr>
                    </a:p>
                  </a:txBody>
                  <a:tcPr/>
                </a:tc>
                <a:extLst>
                  <a:ext uri="{0D108BD9-81ED-4DB2-BD59-A6C34878D82A}">
                    <a16:rowId xmlns:a16="http://schemas.microsoft.com/office/drawing/2014/main" val="4087756528"/>
                  </a:ext>
                </a:extLst>
              </a:tr>
              <a:tr h="370840">
                <a:tc>
                  <a:txBody>
                    <a:bodyPr/>
                    <a:lstStyle/>
                    <a:p>
                      <a:r>
                        <a:rPr lang="en-US" dirty="0" smtClean="0"/>
                        <a:t>+</a:t>
                      </a:r>
                      <a:endParaRPr lang="en-US" dirty="0"/>
                    </a:p>
                  </a:txBody>
                  <a:tcPr/>
                </a:tc>
                <a:tc>
                  <a:txBody>
                    <a:bodyPr/>
                    <a:lstStyle/>
                    <a:p>
                      <a:r>
                        <a:rPr lang="en-US" b="1" dirty="0" smtClean="0">
                          <a:solidFill>
                            <a:srgbClr val="002060"/>
                          </a:solidFill>
                          <a:latin typeface="Consolas" panose="020B0609020204030204" pitchFamily="49" charset="0"/>
                        </a:rPr>
                        <a:t>l</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o</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z</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d</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n</a:t>
                      </a:r>
                      <a:endParaRPr lang="en-US" b="1" dirty="0">
                        <a:solidFill>
                          <a:srgbClr val="002060"/>
                        </a:solidFill>
                        <a:latin typeface="Consolas" panose="020B0609020204030204" pitchFamily="49" charset="0"/>
                      </a:endParaRPr>
                    </a:p>
                  </a:txBody>
                  <a:tcPr/>
                </a:tc>
                <a:extLst>
                  <a:ext uri="{0D108BD9-81ED-4DB2-BD59-A6C34878D82A}">
                    <a16:rowId xmlns:a16="http://schemas.microsoft.com/office/drawing/2014/main" val="33333053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0448446"/>
              </p:ext>
            </p:extLst>
          </p:nvPr>
        </p:nvGraphicFramePr>
        <p:xfrm>
          <a:off x="4059381" y="1002485"/>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smtClean="0">
                          <a:latin typeface="Consolas" panose="020B0609020204030204" pitchFamily="49" charset="0"/>
                        </a:rPr>
                        <a:t>0</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11</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4</a:t>
                      </a:r>
                      <a:endParaRPr lang="en-US" b="1" dirty="0">
                        <a:latin typeface="Consolas" panose="020B0609020204030204" pitchFamily="49" charset="0"/>
                      </a:endParaRP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smtClean="0">
                          <a:latin typeface="Consolas" panose="020B0609020204030204" pitchFamily="49" charset="0"/>
                        </a:rPr>
                        <a:t>11</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25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10</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18</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9</a:t>
                      </a:r>
                      <a:endParaRPr lang="en-US" b="1" dirty="0">
                        <a:latin typeface="Consolas" panose="020B0609020204030204" pitchFamily="49" charset="0"/>
                      </a:endParaRPr>
                    </a:p>
                  </a:txBody>
                  <a:tcPr/>
                </a:tc>
                <a:extLst>
                  <a:ext uri="{0D108BD9-81ED-4DB2-BD59-A6C34878D82A}">
                    <a16:rowId xmlns:a16="http://schemas.microsoft.com/office/drawing/2014/main" val="4087756528"/>
                  </a:ext>
                </a:extLst>
              </a:tr>
              <a:tr h="370840">
                <a:tc>
                  <a:txBody>
                    <a:bodyPr/>
                    <a:lstStyle/>
                    <a:p>
                      <a:r>
                        <a:rPr lang="en-US" dirty="0" smtClean="0"/>
                        <a:t>+</a:t>
                      </a:r>
                      <a:endParaRPr lang="en-US" dirty="0"/>
                    </a:p>
                  </a:txBody>
                  <a:tcPr/>
                </a:tc>
                <a:tc>
                  <a:txBody>
                    <a:bodyPr/>
                    <a:lstStyle/>
                    <a:p>
                      <a:r>
                        <a:rPr lang="en-US" b="1" dirty="0" smtClean="0">
                          <a:solidFill>
                            <a:srgbClr val="002060"/>
                          </a:solidFill>
                          <a:latin typeface="Consolas" panose="020B0609020204030204" pitchFamily="49" charset="0"/>
                        </a:rPr>
                        <a:t>11</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14</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25</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3</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13</a:t>
                      </a:r>
                      <a:endParaRPr lang="en-US" b="1" dirty="0">
                        <a:solidFill>
                          <a:srgbClr val="002060"/>
                        </a:solidFill>
                        <a:latin typeface="Consolas" panose="020B0609020204030204" pitchFamily="49" charset="0"/>
                      </a:endParaRPr>
                    </a:p>
                  </a:txBody>
                  <a:tcPr/>
                </a:tc>
                <a:extLst>
                  <a:ext uri="{0D108BD9-81ED-4DB2-BD59-A6C34878D82A}">
                    <a16:rowId xmlns:a16="http://schemas.microsoft.com/office/drawing/2014/main" val="3333305330"/>
                  </a:ext>
                </a:extLst>
              </a:tr>
            </a:tbl>
          </a:graphicData>
        </a:graphic>
      </p:graphicFrame>
      <p:cxnSp>
        <p:nvCxnSpPr>
          <p:cNvPr id="19" name="Straight Arrow Connector 18"/>
          <p:cNvCxnSpPr/>
          <p:nvPr/>
        </p:nvCxnSpPr>
        <p:spPr>
          <a:xfrm>
            <a:off x="2650837" y="120072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50837" y="157479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650837" y="1930397"/>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864056239"/>
              </p:ext>
            </p:extLst>
          </p:nvPr>
        </p:nvGraphicFramePr>
        <p:xfrm>
          <a:off x="785091" y="3057576"/>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smtClean="0">
                          <a:latin typeface="Consolas" panose="020B0609020204030204" pitchFamily="49" charset="0"/>
                        </a:rPr>
                        <a:t>l</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o</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z</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d</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n</a:t>
                      </a:r>
                      <a:endParaRPr lang="en-US" b="1" dirty="0">
                        <a:latin typeface="Consolas" panose="020B0609020204030204" pitchFamily="49" charset="0"/>
                      </a:endParaRP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smtClean="0">
                          <a:latin typeface="Consolas" panose="020B0609020204030204" pitchFamily="49" charset="0"/>
                        </a:rPr>
                        <a:t>l</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z</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k</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s</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j</a:t>
                      </a:r>
                      <a:endParaRPr lang="en-US" b="1" dirty="0">
                        <a:latin typeface="Consolas" panose="020B0609020204030204" pitchFamily="49" charset="0"/>
                      </a:endParaRPr>
                    </a:p>
                  </a:txBody>
                  <a:tcPr/>
                </a:tc>
                <a:extLst>
                  <a:ext uri="{0D108BD9-81ED-4DB2-BD59-A6C34878D82A}">
                    <a16:rowId xmlns:a16="http://schemas.microsoft.com/office/drawing/2014/main" val="4087756528"/>
                  </a:ext>
                </a:extLst>
              </a:tr>
              <a:tr h="370840">
                <a:tc>
                  <a:txBody>
                    <a:bodyPr/>
                    <a:lstStyle/>
                    <a:p>
                      <a:r>
                        <a:rPr lang="en-US" dirty="0" smtClean="0"/>
                        <a:t>-</a:t>
                      </a:r>
                      <a:endParaRPr lang="en-US" dirty="0"/>
                    </a:p>
                  </a:txBody>
                  <a:tcPr/>
                </a:tc>
                <a:tc>
                  <a:txBody>
                    <a:bodyPr/>
                    <a:lstStyle/>
                    <a:p>
                      <a:r>
                        <a:rPr lang="en-US" b="1" dirty="0" smtClean="0">
                          <a:solidFill>
                            <a:srgbClr val="002060"/>
                          </a:solidFill>
                          <a:latin typeface="Consolas" panose="020B0609020204030204" pitchFamily="49" charset="0"/>
                        </a:rPr>
                        <a:t>a</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p</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p</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l</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e</a:t>
                      </a:r>
                      <a:endParaRPr lang="en-US" b="1" dirty="0">
                        <a:solidFill>
                          <a:srgbClr val="002060"/>
                        </a:solidFill>
                        <a:latin typeface="Consolas" panose="020B0609020204030204" pitchFamily="49" charset="0"/>
                      </a:endParaRPr>
                    </a:p>
                  </a:txBody>
                  <a:tcPr/>
                </a:tc>
                <a:extLst>
                  <a:ext uri="{0D108BD9-81ED-4DB2-BD59-A6C34878D82A}">
                    <a16:rowId xmlns:a16="http://schemas.microsoft.com/office/drawing/2014/main" val="333330533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7363328"/>
              </p:ext>
            </p:extLst>
          </p:nvPr>
        </p:nvGraphicFramePr>
        <p:xfrm>
          <a:off x="4059381" y="3057576"/>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smtClean="0">
                          <a:latin typeface="Consolas" panose="020B0609020204030204" pitchFamily="49" charset="0"/>
                        </a:rPr>
                        <a:t>11</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14</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25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3</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13</a:t>
                      </a:r>
                      <a:endParaRPr lang="en-US" b="1" dirty="0">
                        <a:latin typeface="Consolas" panose="020B0609020204030204" pitchFamily="49" charset="0"/>
                      </a:endParaRP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smtClean="0">
                          <a:latin typeface="Consolas" panose="020B0609020204030204" pitchFamily="49" charset="0"/>
                        </a:rPr>
                        <a:t>11</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25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10</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18</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9</a:t>
                      </a:r>
                      <a:endParaRPr lang="en-US" b="1" dirty="0">
                        <a:latin typeface="Consolas" panose="020B0609020204030204" pitchFamily="49" charset="0"/>
                      </a:endParaRPr>
                    </a:p>
                  </a:txBody>
                  <a:tcPr/>
                </a:tc>
                <a:extLst>
                  <a:ext uri="{0D108BD9-81ED-4DB2-BD59-A6C34878D82A}">
                    <a16:rowId xmlns:a16="http://schemas.microsoft.com/office/drawing/2014/main" val="4087756528"/>
                  </a:ext>
                </a:extLst>
              </a:tr>
              <a:tr h="370840">
                <a:tc>
                  <a:txBody>
                    <a:bodyPr/>
                    <a:lstStyle/>
                    <a:p>
                      <a:r>
                        <a:rPr lang="en-US" dirty="0" smtClean="0"/>
                        <a:t>-</a:t>
                      </a:r>
                      <a:endParaRPr lang="en-US" dirty="0"/>
                    </a:p>
                  </a:txBody>
                  <a:tcPr/>
                </a:tc>
                <a:tc>
                  <a:txBody>
                    <a:bodyPr/>
                    <a:lstStyle/>
                    <a:p>
                      <a:r>
                        <a:rPr lang="en-US" b="1" dirty="0" smtClean="0">
                          <a:solidFill>
                            <a:srgbClr val="002060"/>
                          </a:solidFill>
                          <a:latin typeface="Consolas" panose="020B0609020204030204" pitchFamily="49" charset="0"/>
                        </a:rPr>
                        <a:t>0</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15</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15</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11</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4</a:t>
                      </a:r>
                      <a:endParaRPr lang="en-US" b="1" dirty="0">
                        <a:solidFill>
                          <a:srgbClr val="002060"/>
                        </a:solidFill>
                        <a:latin typeface="Consolas" panose="020B0609020204030204" pitchFamily="49" charset="0"/>
                      </a:endParaRPr>
                    </a:p>
                  </a:txBody>
                  <a:tcPr/>
                </a:tc>
                <a:extLst>
                  <a:ext uri="{0D108BD9-81ED-4DB2-BD59-A6C34878D82A}">
                    <a16:rowId xmlns:a16="http://schemas.microsoft.com/office/drawing/2014/main" val="3333305330"/>
                  </a:ext>
                </a:extLst>
              </a:tr>
            </a:tbl>
          </a:graphicData>
        </a:graphic>
      </p:graphicFrame>
      <p:cxnSp>
        <p:nvCxnSpPr>
          <p:cNvPr id="24" name="Straight Arrow Connector 23"/>
          <p:cNvCxnSpPr/>
          <p:nvPr/>
        </p:nvCxnSpPr>
        <p:spPr>
          <a:xfrm>
            <a:off x="2650837" y="325581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50837" y="362988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50837" y="3985488"/>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27089</TotalTime>
  <Words>426</Words>
  <Application>Microsoft Office PowerPoint</Application>
  <PresentationFormat>Widescreen</PresentationFormat>
  <Paragraphs>215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119</cp:revision>
  <dcterms:created xsi:type="dcterms:W3CDTF">2017-05-27T01:57:32Z</dcterms:created>
  <dcterms:modified xsi:type="dcterms:W3CDTF">2018-05-31T21:03:14Z</dcterms:modified>
</cp:coreProperties>
</file>