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8" r:id="rId3"/>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264" userDrawn="1">
          <p15:clr>
            <a:srgbClr val="A4A3A4"/>
          </p15:clr>
        </p15:guide>
        <p15:guide id="6" pos="2738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4" autoAdjust="0"/>
    <p:restoredTop sz="94637" autoAdjust="0"/>
  </p:normalViewPr>
  <p:slideViewPr>
    <p:cSldViewPr snapToGrid="0" snapToObjects="1" showGuides="1">
      <p:cViewPr>
        <p:scale>
          <a:sx n="157" d="100"/>
          <a:sy n="157" d="100"/>
        </p:scale>
        <p:origin x="-17144" y="-20048"/>
      </p:cViewPr>
      <p:guideLst>
        <p:guide orient="horz" pos="3318"/>
        <p:guide orient="horz" pos="288"/>
        <p:guide orient="horz" pos="20160"/>
        <p:guide orient="horz"/>
        <p:guide pos="264"/>
        <p:guide pos="27384"/>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1/17/24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1/17/24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127915"/>
            <a:ext cx="31998968" cy="1280160"/>
          </a:xfrm>
          <a:prstGeom prst="rect">
            <a:avLst/>
          </a:prstGeom>
        </p:spPr>
        <p:txBody>
          <a:bodyPr>
            <a:normAutofit/>
          </a:bodyPr>
          <a:lstStyle>
            <a:lvl1pPr marL="0" indent="0" algn="ctr">
              <a:buFontTx/>
              <a:buNone/>
              <a:defRPr sz="54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1847755"/>
            <a:ext cx="31998968" cy="1280160"/>
          </a:xfrm>
          <a:prstGeom prst="rect">
            <a:avLst/>
          </a:prstGeom>
        </p:spPr>
        <p:txBody>
          <a:bodyPr anchor="t" anchorCtr="1">
            <a:normAutofit/>
          </a:bodyPr>
          <a:lstStyle>
            <a:lvl1pPr marL="0" indent="0" algn="ctr">
              <a:buFontTx/>
              <a:buNone/>
              <a:defRPr sz="8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209781"/>
            <a:ext cx="31998968" cy="1637973"/>
          </a:xfrm>
          <a:prstGeom prst="rect">
            <a:avLst/>
          </a:prstGeom>
        </p:spPr>
        <p:txBody>
          <a:bodyPr anchor="t" anchorCtr="1">
            <a:normAutofit/>
          </a:bodyPr>
          <a:lstStyle>
            <a:lvl1pPr marL="0" indent="0" algn="ctr">
              <a:buFontTx/>
              <a:buNone/>
              <a:defRPr sz="96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438864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36598284-F28D-A64F-83EE-A86CA6EC938B}"/>
              </a:ext>
            </a:extLst>
          </p:cNvPr>
          <p:cNvSpPr/>
          <p:nvPr userDrawn="1"/>
        </p:nvSpPr>
        <p:spPr>
          <a:xfrm rot="10800000">
            <a:off x="0" y="31365486"/>
            <a:ext cx="43891200" cy="15497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0A8CE8E3-AE08-7141-8144-8FB830A2D4B4}"/>
              </a:ext>
            </a:extLst>
          </p:cNvPr>
          <p:cNvSpPr/>
          <p:nvPr userDrawn="1"/>
        </p:nvSpPr>
        <p:spPr>
          <a:xfrm>
            <a:off x="0" y="1"/>
            <a:ext cx="43891200" cy="44927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AF9AA5EE-77AD-9645-B396-F73887C4B6FD}"/>
              </a:ext>
            </a:extLst>
          </p:cNvPr>
          <p:cNvGraphicFramePr>
            <a:graphicFrameLocks noGrp="1"/>
          </p:cNvGraphicFramePr>
          <p:nvPr userDrawn="1">
            <p:extLst>
              <p:ext uri="{D42A27DB-BD31-4B8C-83A1-F6EECF244321}">
                <p14:modId xmlns:p14="http://schemas.microsoft.com/office/powerpoint/2010/main" val="846862511"/>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6338BD29-2BD7-AB47-B9B8-5033641D7C2D}"/>
              </a:ext>
            </a:extLst>
          </p:cNvPr>
          <p:cNvGraphicFramePr>
            <a:graphicFrameLocks noGrp="1"/>
          </p:cNvGraphicFramePr>
          <p:nvPr userDrawn="1">
            <p:extLst>
              <p:ext uri="{D42A27DB-BD31-4B8C-83A1-F6EECF244321}">
                <p14:modId xmlns:p14="http://schemas.microsoft.com/office/powerpoint/2010/main" val="336852881"/>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
        <p:nvSpPr>
          <p:cNvPr id="35" name="Text Box 14">
            <a:extLst>
              <a:ext uri="{FF2B5EF4-FFF2-40B4-BE49-F238E27FC236}">
                <a16:creationId xmlns:a16="http://schemas.microsoft.com/office/drawing/2014/main" id="{3FFCB1CF-053D-954E-8947-A06DFECB49EC}"/>
              </a:ext>
            </a:extLst>
          </p:cNvPr>
          <p:cNvSpPr txBox="1">
            <a:spLocks noChangeArrowheads="1"/>
          </p:cNvSpPr>
          <p:nvPr userDrawn="1"/>
        </p:nvSpPr>
        <p:spPr bwMode="auto">
          <a:xfrm>
            <a:off x="1128393" y="31971938"/>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0B91B61-1BF7-CF4F-A115-F49A79331A94}"/>
              </a:ext>
            </a:extLst>
          </p:cNvPr>
          <p:cNvSpPr/>
          <p:nvPr userDrawn="1"/>
        </p:nvSpPr>
        <p:spPr>
          <a:xfrm rot="10800000">
            <a:off x="0" y="31365486"/>
            <a:ext cx="43891200" cy="15497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3DC4674-0CF7-354A-A116-FE36983B2F8A}"/>
              </a:ext>
            </a:extLst>
          </p:cNvPr>
          <p:cNvSpPr/>
          <p:nvPr userDrawn="1"/>
        </p:nvSpPr>
        <p:spPr>
          <a:xfrm>
            <a:off x="0" y="1"/>
            <a:ext cx="43891200" cy="44927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Box 14">
            <a:extLst>
              <a:ext uri="{FF2B5EF4-FFF2-40B4-BE49-F238E27FC236}">
                <a16:creationId xmlns:a16="http://schemas.microsoft.com/office/drawing/2014/main" id="{DE33BC39-810B-224F-8803-2E61979327C9}"/>
              </a:ext>
            </a:extLst>
          </p:cNvPr>
          <p:cNvSpPr txBox="1">
            <a:spLocks noChangeArrowheads="1"/>
          </p:cNvSpPr>
          <p:nvPr userDrawn="1"/>
        </p:nvSpPr>
        <p:spPr bwMode="auto">
          <a:xfrm>
            <a:off x="1128393" y="31971938"/>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8" name="Text Placeholder 3">
            <a:extLst>
              <a:ext uri="{FF2B5EF4-FFF2-40B4-BE49-F238E27FC236}">
                <a16:creationId xmlns:a16="http://schemas.microsoft.com/office/drawing/2014/main" id="{5DD732AC-3E9E-AA4A-B182-B91BD39117A4}"/>
              </a:ext>
            </a:extLst>
          </p:cNvPr>
          <p:cNvSpPr txBox="1">
            <a:spLocks/>
          </p:cNvSpPr>
          <p:nvPr userDrawn="1"/>
        </p:nvSpPr>
        <p:spPr>
          <a:xfrm>
            <a:off x="459674" y="6378481"/>
            <a:ext cx="10056813"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endParaRPr lang="en-US" dirty="0"/>
          </a:p>
        </p:txBody>
      </p:sp>
      <p:sp>
        <p:nvSpPr>
          <p:cNvPr id="9" name="Text Placeholder 5">
            <a:extLst>
              <a:ext uri="{FF2B5EF4-FFF2-40B4-BE49-F238E27FC236}">
                <a16:creationId xmlns:a16="http://schemas.microsoft.com/office/drawing/2014/main" id="{609F4039-E820-734C-ADDF-D84CC5DAE2AE}"/>
              </a:ext>
            </a:extLst>
          </p:cNvPr>
          <p:cNvSpPr txBox="1">
            <a:spLocks/>
          </p:cNvSpPr>
          <p:nvPr userDrawn="1"/>
        </p:nvSpPr>
        <p:spPr>
          <a:xfrm>
            <a:off x="477827" y="5548749"/>
            <a:ext cx="10048875" cy="754045"/>
          </a:xfrm>
          <a:prstGeom prst="rect">
            <a:avLst/>
          </a:prstGeom>
          <a:noFill/>
        </p:spPr>
        <p:txBody>
          <a:bodyPr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INTRODUCTION or ABSTRACT</a:t>
            </a:r>
            <a:endParaRPr lang="en-US" dirty="0"/>
          </a:p>
        </p:txBody>
      </p:sp>
      <p:sp>
        <p:nvSpPr>
          <p:cNvPr id="11" name="Text Placeholder 5">
            <a:extLst>
              <a:ext uri="{FF2B5EF4-FFF2-40B4-BE49-F238E27FC236}">
                <a16:creationId xmlns:a16="http://schemas.microsoft.com/office/drawing/2014/main" id="{9E0C7155-99EC-7148-984A-9AED97984EBE}"/>
              </a:ext>
            </a:extLst>
          </p:cNvPr>
          <p:cNvSpPr txBox="1">
            <a:spLocks/>
          </p:cNvSpPr>
          <p:nvPr userDrawn="1"/>
        </p:nvSpPr>
        <p:spPr>
          <a:xfrm>
            <a:off x="477825" y="14212513"/>
            <a:ext cx="10050462" cy="754045"/>
          </a:xfrm>
          <a:prstGeom prst="rect">
            <a:avLst/>
          </a:prstGeom>
          <a:noFill/>
        </p:spPr>
        <p:txBody>
          <a:bodyPr wrap="square"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OBJECTIVES</a:t>
            </a:r>
            <a:endParaRPr lang="en-US" dirty="0"/>
          </a:p>
        </p:txBody>
      </p:sp>
      <p:sp>
        <p:nvSpPr>
          <p:cNvPr id="12" name="Text Placeholder 3">
            <a:extLst>
              <a:ext uri="{FF2B5EF4-FFF2-40B4-BE49-F238E27FC236}">
                <a16:creationId xmlns:a16="http://schemas.microsoft.com/office/drawing/2014/main" id="{FD6EF4D6-BCDF-0E4D-8328-4D5259E0E1AF}"/>
              </a:ext>
            </a:extLst>
          </p:cNvPr>
          <p:cNvSpPr txBox="1">
            <a:spLocks/>
          </p:cNvSpPr>
          <p:nvPr userDrawn="1"/>
        </p:nvSpPr>
        <p:spPr>
          <a:xfrm>
            <a:off x="11460161" y="6378481"/>
            <a:ext cx="10048874"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endParaRPr lang="en-US" dirty="0"/>
          </a:p>
        </p:txBody>
      </p:sp>
      <p:sp>
        <p:nvSpPr>
          <p:cNvPr id="13" name="Text Placeholder 5">
            <a:extLst>
              <a:ext uri="{FF2B5EF4-FFF2-40B4-BE49-F238E27FC236}">
                <a16:creationId xmlns:a16="http://schemas.microsoft.com/office/drawing/2014/main" id="{F03D84C9-4789-2645-A0D4-1041D18D8A3D}"/>
              </a:ext>
            </a:extLst>
          </p:cNvPr>
          <p:cNvSpPr txBox="1">
            <a:spLocks/>
          </p:cNvSpPr>
          <p:nvPr userDrawn="1"/>
        </p:nvSpPr>
        <p:spPr>
          <a:xfrm>
            <a:off x="11460162" y="5548749"/>
            <a:ext cx="10048875" cy="754045"/>
          </a:xfrm>
          <a:prstGeom prst="rect">
            <a:avLst/>
          </a:prstGeom>
          <a:noFill/>
        </p:spPr>
        <p:txBody>
          <a:bodyPr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MATERIALS &amp; METHODS</a:t>
            </a:r>
            <a:endParaRPr lang="en-US" dirty="0"/>
          </a:p>
        </p:txBody>
      </p:sp>
      <p:sp>
        <p:nvSpPr>
          <p:cNvPr id="14" name="Text Placeholder 3">
            <a:extLst>
              <a:ext uri="{FF2B5EF4-FFF2-40B4-BE49-F238E27FC236}">
                <a16:creationId xmlns:a16="http://schemas.microsoft.com/office/drawing/2014/main" id="{48B0F29A-1496-164F-B7A8-A71F3831EAD6}"/>
              </a:ext>
            </a:extLst>
          </p:cNvPr>
          <p:cNvSpPr txBox="1">
            <a:spLocks/>
          </p:cNvSpPr>
          <p:nvPr userDrawn="1"/>
        </p:nvSpPr>
        <p:spPr>
          <a:xfrm>
            <a:off x="22385343" y="6378481"/>
            <a:ext cx="10048874"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endParaRPr lang="en-US" dirty="0"/>
          </a:p>
        </p:txBody>
      </p:sp>
      <p:sp>
        <p:nvSpPr>
          <p:cNvPr id="15" name="Text Placeholder 5">
            <a:extLst>
              <a:ext uri="{FF2B5EF4-FFF2-40B4-BE49-F238E27FC236}">
                <a16:creationId xmlns:a16="http://schemas.microsoft.com/office/drawing/2014/main" id="{F8EF562C-EBD7-054A-A2AC-2878C2B07911}"/>
              </a:ext>
            </a:extLst>
          </p:cNvPr>
          <p:cNvSpPr txBox="1">
            <a:spLocks/>
          </p:cNvSpPr>
          <p:nvPr userDrawn="1"/>
        </p:nvSpPr>
        <p:spPr>
          <a:xfrm>
            <a:off x="22377404" y="5548749"/>
            <a:ext cx="10058400" cy="754045"/>
          </a:xfrm>
          <a:prstGeom prst="rect">
            <a:avLst/>
          </a:prstGeom>
          <a:noFill/>
        </p:spPr>
        <p:txBody>
          <a:bodyPr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RESULTS</a:t>
            </a:r>
            <a:endParaRPr lang="en-US" dirty="0"/>
          </a:p>
        </p:txBody>
      </p:sp>
      <p:sp>
        <p:nvSpPr>
          <p:cNvPr id="16" name="Text Placeholder 5">
            <a:extLst>
              <a:ext uri="{FF2B5EF4-FFF2-40B4-BE49-F238E27FC236}">
                <a16:creationId xmlns:a16="http://schemas.microsoft.com/office/drawing/2014/main" id="{6EBFD6E6-D930-EE40-8FC7-D76AF1D0E745}"/>
              </a:ext>
            </a:extLst>
          </p:cNvPr>
          <p:cNvSpPr txBox="1">
            <a:spLocks/>
          </p:cNvSpPr>
          <p:nvPr userDrawn="1"/>
        </p:nvSpPr>
        <p:spPr>
          <a:xfrm>
            <a:off x="33390292" y="5548749"/>
            <a:ext cx="10047018" cy="754045"/>
          </a:xfrm>
          <a:prstGeom prst="rect">
            <a:avLst/>
          </a:prstGeom>
          <a:noFill/>
        </p:spPr>
        <p:txBody>
          <a:bodyPr wrap="square"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CONCLUSIONS</a:t>
            </a:r>
            <a:endParaRPr lang="en-US" dirty="0"/>
          </a:p>
        </p:txBody>
      </p:sp>
      <p:sp>
        <p:nvSpPr>
          <p:cNvPr id="17" name="Text Placeholder 3">
            <a:extLst>
              <a:ext uri="{FF2B5EF4-FFF2-40B4-BE49-F238E27FC236}">
                <a16:creationId xmlns:a16="http://schemas.microsoft.com/office/drawing/2014/main" id="{802A46EB-776F-BF46-A88D-CF9AB67DA71E}"/>
              </a:ext>
            </a:extLst>
          </p:cNvPr>
          <p:cNvSpPr txBox="1">
            <a:spLocks/>
          </p:cNvSpPr>
          <p:nvPr userDrawn="1"/>
        </p:nvSpPr>
        <p:spPr>
          <a:xfrm>
            <a:off x="33390292" y="6378481"/>
            <a:ext cx="10047018"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endParaRPr lang="en-US" dirty="0"/>
          </a:p>
        </p:txBody>
      </p:sp>
      <p:sp>
        <p:nvSpPr>
          <p:cNvPr id="18" name="Text Placeholder 5">
            <a:extLst>
              <a:ext uri="{FF2B5EF4-FFF2-40B4-BE49-F238E27FC236}">
                <a16:creationId xmlns:a16="http://schemas.microsoft.com/office/drawing/2014/main" id="{25460E65-74E6-8846-A727-BB6BBAD071AE}"/>
              </a:ext>
            </a:extLst>
          </p:cNvPr>
          <p:cNvSpPr txBox="1">
            <a:spLocks/>
          </p:cNvSpPr>
          <p:nvPr userDrawn="1"/>
        </p:nvSpPr>
        <p:spPr>
          <a:xfrm>
            <a:off x="33390292" y="14272738"/>
            <a:ext cx="10047018" cy="754045"/>
          </a:xfrm>
          <a:prstGeom prst="rect">
            <a:avLst/>
          </a:prstGeom>
          <a:noFill/>
        </p:spPr>
        <p:txBody>
          <a:bodyPr wrap="square"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REFERENCES</a:t>
            </a:r>
            <a:endParaRPr lang="en-US" dirty="0"/>
          </a:p>
        </p:txBody>
      </p:sp>
      <p:sp>
        <p:nvSpPr>
          <p:cNvPr id="19" name="Text Placeholder 3">
            <a:extLst>
              <a:ext uri="{FF2B5EF4-FFF2-40B4-BE49-F238E27FC236}">
                <a16:creationId xmlns:a16="http://schemas.microsoft.com/office/drawing/2014/main" id="{4F37FE17-0EC4-9F4C-9A7E-25D1C6169A89}"/>
              </a:ext>
            </a:extLst>
          </p:cNvPr>
          <p:cNvSpPr txBox="1">
            <a:spLocks/>
          </p:cNvSpPr>
          <p:nvPr userDrawn="1"/>
        </p:nvSpPr>
        <p:spPr>
          <a:xfrm>
            <a:off x="33390292" y="15011402"/>
            <a:ext cx="10052050"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endParaRPr lang="en-US" dirty="0"/>
          </a:p>
        </p:txBody>
      </p:sp>
      <p:sp>
        <p:nvSpPr>
          <p:cNvPr id="20" name="Text Placeholder 5">
            <a:extLst>
              <a:ext uri="{FF2B5EF4-FFF2-40B4-BE49-F238E27FC236}">
                <a16:creationId xmlns:a16="http://schemas.microsoft.com/office/drawing/2014/main" id="{99AB85CB-8CCD-D64F-BB54-7D62FBC4C219}"/>
              </a:ext>
            </a:extLst>
          </p:cNvPr>
          <p:cNvSpPr txBox="1">
            <a:spLocks/>
          </p:cNvSpPr>
          <p:nvPr userDrawn="1"/>
        </p:nvSpPr>
        <p:spPr>
          <a:xfrm>
            <a:off x="33390292" y="25679401"/>
            <a:ext cx="10047018" cy="754045"/>
          </a:xfrm>
          <a:prstGeom prst="rect">
            <a:avLst/>
          </a:prstGeom>
          <a:noFill/>
        </p:spPr>
        <p:txBody>
          <a:bodyPr wrap="square"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ACKNOWLEDGEMENTS or  CONTACT</a:t>
            </a:r>
            <a:endParaRPr lang="en-US" dirty="0"/>
          </a:p>
        </p:txBody>
      </p:sp>
      <p:sp>
        <p:nvSpPr>
          <p:cNvPr id="21" name="Text Placeholder 3">
            <a:extLst>
              <a:ext uri="{FF2B5EF4-FFF2-40B4-BE49-F238E27FC236}">
                <a16:creationId xmlns:a16="http://schemas.microsoft.com/office/drawing/2014/main" id="{13FCCE08-C822-FD48-95EB-FFA5C8601F56}"/>
              </a:ext>
            </a:extLst>
          </p:cNvPr>
          <p:cNvSpPr txBox="1">
            <a:spLocks/>
          </p:cNvSpPr>
          <p:nvPr userDrawn="1"/>
        </p:nvSpPr>
        <p:spPr>
          <a:xfrm>
            <a:off x="33390292" y="26433446"/>
            <a:ext cx="10052050"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endParaRPr lang="en-US" dirty="0"/>
          </a:p>
        </p:txBody>
      </p:sp>
      <p:sp>
        <p:nvSpPr>
          <p:cNvPr id="22" name="Text Placeholder 3">
            <a:extLst>
              <a:ext uri="{FF2B5EF4-FFF2-40B4-BE49-F238E27FC236}">
                <a16:creationId xmlns:a16="http://schemas.microsoft.com/office/drawing/2014/main" id="{84E05100-FF55-554B-9C62-0172D9F4627E}"/>
              </a:ext>
            </a:extLst>
          </p:cNvPr>
          <p:cNvSpPr txBox="1">
            <a:spLocks/>
          </p:cNvSpPr>
          <p:nvPr userDrawn="1"/>
        </p:nvSpPr>
        <p:spPr>
          <a:xfrm>
            <a:off x="459674" y="14951552"/>
            <a:ext cx="10056813"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endParaRPr lang="en-US" dirty="0"/>
          </a:p>
        </p:txBody>
      </p:sp>
      <p:sp>
        <p:nvSpPr>
          <p:cNvPr id="23" name="Text Placeholder 76">
            <a:extLst>
              <a:ext uri="{FF2B5EF4-FFF2-40B4-BE49-F238E27FC236}">
                <a16:creationId xmlns:a16="http://schemas.microsoft.com/office/drawing/2014/main" id="{0F455A0D-C545-4747-8E3B-634B87BC0696}"/>
              </a:ext>
            </a:extLst>
          </p:cNvPr>
          <p:cNvSpPr txBox="1">
            <a:spLocks/>
          </p:cNvSpPr>
          <p:nvPr userDrawn="1"/>
        </p:nvSpPr>
        <p:spPr>
          <a:xfrm>
            <a:off x="5932593" y="3127915"/>
            <a:ext cx="31998968" cy="1280160"/>
          </a:xfrm>
          <a:prstGeom prst="rect">
            <a:avLst/>
          </a:prstGeom>
        </p:spPr>
        <p:txBody>
          <a:bodyPr>
            <a:normAutofit/>
          </a:bodyPr>
          <a:lstStyle>
            <a:lvl1pPr marL="0" indent="0" algn="ctr" defTabSz="4388900" rtl="0" eaLnBrk="1" latinLnBrk="0" hangingPunct="1">
              <a:spcBef>
                <a:spcPct val="20000"/>
              </a:spcBef>
              <a:buFontTx/>
              <a:buNone/>
              <a:defRPr sz="5400" kern="1200">
                <a:solidFill>
                  <a:schemeClr val="bg1"/>
                </a:solidFill>
                <a:latin typeface="+mj-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here to add affiliations</a:t>
            </a:r>
            <a:endParaRPr lang="en-US" dirty="0"/>
          </a:p>
        </p:txBody>
      </p:sp>
      <p:sp>
        <p:nvSpPr>
          <p:cNvPr id="24" name="Text Placeholder 76">
            <a:extLst>
              <a:ext uri="{FF2B5EF4-FFF2-40B4-BE49-F238E27FC236}">
                <a16:creationId xmlns:a16="http://schemas.microsoft.com/office/drawing/2014/main" id="{007FCA07-B2D2-8D4C-8FC8-0CA2ED81515C}"/>
              </a:ext>
            </a:extLst>
          </p:cNvPr>
          <p:cNvSpPr txBox="1">
            <a:spLocks/>
          </p:cNvSpPr>
          <p:nvPr userDrawn="1"/>
        </p:nvSpPr>
        <p:spPr>
          <a:xfrm>
            <a:off x="5932593" y="1847755"/>
            <a:ext cx="31998968" cy="1280160"/>
          </a:xfrm>
          <a:prstGeom prst="rect">
            <a:avLst/>
          </a:prstGeom>
        </p:spPr>
        <p:txBody>
          <a:bodyPr anchor="t" anchorCtr="1">
            <a:normAutofit lnSpcReduction="10000"/>
          </a:bodyPr>
          <a:lstStyle>
            <a:lvl1pPr marL="0" indent="0" algn="ctr" defTabSz="4388900" rtl="0" eaLnBrk="1" latinLnBrk="0" hangingPunct="1">
              <a:spcBef>
                <a:spcPct val="20000"/>
              </a:spcBef>
              <a:buFontTx/>
              <a:buNone/>
              <a:defRPr sz="8000" kern="1200">
                <a:solidFill>
                  <a:schemeClr val="bg1"/>
                </a:solidFill>
                <a:latin typeface="+mj-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here to add authors</a:t>
            </a:r>
            <a:endParaRPr lang="en-US" dirty="0"/>
          </a:p>
        </p:txBody>
      </p:sp>
      <p:sp>
        <p:nvSpPr>
          <p:cNvPr id="25" name="Text Placeholder 76">
            <a:extLst>
              <a:ext uri="{FF2B5EF4-FFF2-40B4-BE49-F238E27FC236}">
                <a16:creationId xmlns:a16="http://schemas.microsoft.com/office/drawing/2014/main" id="{7C518942-3AE3-994C-8E67-4A9277D25E95}"/>
              </a:ext>
            </a:extLst>
          </p:cNvPr>
          <p:cNvSpPr txBox="1">
            <a:spLocks/>
          </p:cNvSpPr>
          <p:nvPr userDrawn="1"/>
        </p:nvSpPr>
        <p:spPr>
          <a:xfrm>
            <a:off x="5932593" y="209781"/>
            <a:ext cx="31998968" cy="1637973"/>
          </a:xfrm>
          <a:prstGeom prst="rect">
            <a:avLst/>
          </a:prstGeom>
        </p:spPr>
        <p:txBody>
          <a:bodyPr anchor="t" anchorCtr="1">
            <a:normAutofit/>
          </a:bodyPr>
          <a:lstStyle>
            <a:lvl1pPr marL="0" indent="0" algn="ctr" defTabSz="4388900" rtl="0" eaLnBrk="1" latinLnBrk="0" hangingPunct="1">
              <a:spcBef>
                <a:spcPct val="20000"/>
              </a:spcBef>
              <a:buFontTx/>
              <a:buNone/>
              <a:defRPr sz="9600" b="1" kern="1200">
                <a:solidFill>
                  <a:schemeClr val="bg1"/>
                </a:solidFill>
                <a:latin typeface="+mj-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here to add title</a:t>
            </a:r>
            <a:endParaRPr lang="en-US" dirty="0"/>
          </a:p>
        </p:txBody>
      </p:sp>
    </p:spTree>
    <p:extLst>
      <p:ext uri="{BB962C8B-B14F-4D97-AF65-F5344CB8AC3E}">
        <p14:creationId xmlns:p14="http://schemas.microsoft.com/office/powerpoint/2010/main" val="717728416"/>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31384A-E981-0946-ADDC-4722A18960F3}"/>
              </a:ext>
            </a:extLst>
          </p:cNvPr>
          <p:cNvSpPr>
            <a:spLocks noGrp="1"/>
          </p:cNvSpPr>
          <p:nvPr>
            <p:ph type="body" sz="quarter" idx="10"/>
          </p:nvPr>
        </p:nvSpPr>
        <p:spPr>
          <a:xfrm>
            <a:off x="459674" y="6378481"/>
            <a:ext cx="10056813" cy="5170624"/>
          </a:xfrm>
        </p:spPr>
        <p:txBody>
          <a:bodyPr/>
          <a:lstStyle/>
          <a:p>
            <a:r>
              <a:rPr lang="en-US" sz="3000" kern="100" dirty="0">
                <a:effectLst/>
                <a:latin typeface="Calibri" panose="020F0502020204030204" pitchFamily="34" charset="0"/>
                <a:ea typeface="PMingLiU" panose="02020500000000000000" pitchFamily="18" charset="-120"/>
                <a:cs typeface="Arial" panose="020B0604020202020204" pitchFamily="34" charset="0"/>
              </a:rPr>
              <a:t>The COVID-19 pandemic has affected individuals all over the world, economically, socially, and medically. As a highly populated state in the U.S., California has experienced an extremely heavy COVID -19 disease burden, with large numbers of COVID-19 cases and deaths over the course of the pandemic. However, this pandemic has not affected all groups and demographics in California equally. In this study, we investigated how COVID-19 cases and deaths in California have differentially affected age, sex, and racial groups. </a:t>
            </a:r>
          </a:p>
          <a:p>
            <a:endParaRPr lang="en-US" sz="3000" dirty="0"/>
          </a:p>
        </p:txBody>
      </p:sp>
      <p:sp>
        <p:nvSpPr>
          <p:cNvPr id="3" name="Text Placeholder 2">
            <a:extLst>
              <a:ext uri="{FF2B5EF4-FFF2-40B4-BE49-F238E27FC236}">
                <a16:creationId xmlns:a16="http://schemas.microsoft.com/office/drawing/2014/main" id="{BB9651DF-245B-DE47-A8E1-DE4F451C0B9E}"/>
              </a:ext>
            </a:extLst>
          </p:cNvPr>
          <p:cNvSpPr>
            <a:spLocks noGrp="1"/>
          </p:cNvSpPr>
          <p:nvPr>
            <p:ph type="body" sz="quarter" idx="11"/>
          </p:nvPr>
        </p:nvSpPr>
        <p:spPr/>
        <p:txBody>
          <a:bodyPr/>
          <a:lstStyle/>
          <a:p>
            <a:pPr algn="ctr"/>
            <a:r>
              <a:rPr lang="en-US" dirty="0"/>
              <a:t>INTRODUCTION</a:t>
            </a:r>
          </a:p>
        </p:txBody>
      </p:sp>
      <p:sp>
        <p:nvSpPr>
          <p:cNvPr id="4" name="Text Placeholder 3">
            <a:extLst>
              <a:ext uri="{FF2B5EF4-FFF2-40B4-BE49-F238E27FC236}">
                <a16:creationId xmlns:a16="http://schemas.microsoft.com/office/drawing/2014/main" id="{B3A75B69-B887-494F-8354-19A97A084D60}"/>
              </a:ext>
            </a:extLst>
          </p:cNvPr>
          <p:cNvSpPr>
            <a:spLocks noGrp="1"/>
          </p:cNvSpPr>
          <p:nvPr>
            <p:ph type="body" sz="quarter" idx="20"/>
          </p:nvPr>
        </p:nvSpPr>
        <p:spPr>
          <a:xfrm>
            <a:off x="476240" y="11172082"/>
            <a:ext cx="10050462" cy="754045"/>
          </a:xfrm>
        </p:spPr>
        <p:txBody>
          <a:bodyPr/>
          <a:lstStyle/>
          <a:p>
            <a:pPr algn="ctr"/>
            <a:r>
              <a:rPr lang="en-US" dirty="0"/>
              <a:t>OBJECTIVES</a:t>
            </a:r>
          </a:p>
        </p:txBody>
      </p:sp>
      <p:sp>
        <p:nvSpPr>
          <p:cNvPr id="5" name="Text Placeholder 4">
            <a:extLst>
              <a:ext uri="{FF2B5EF4-FFF2-40B4-BE49-F238E27FC236}">
                <a16:creationId xmlns:a16="http://schemas.microsoft.com/office/drawing/2014/main" id="{734D45A7-2E10-C448-9D0E-72B47E945C7F}"/>
              </a:ext>
            </a:extLst>
          </p:cNvPr>
          <p:cNvSpPr>
            <a:spLocks noGrp="1"/>
          </p:cNvSpPr>
          <p:nvPr>
            <p:ph type="body" sz="quarter" idx="21"/>
          </p:nvPr>
        </p:nvSpPr>
        <p:spPr>
          <a:xfrm>
            <a:off x="0" y="17664406"/>
            <a:ext cx="10048874" cy="10248937"/>
          </a:xfrm>
        </p:spPr>
        <p:txBody>
          <a:bodyPr/>
          <a:lstStyle/>
          <a:p>
            <a:pPr marL="342900" marR="0" lvl="0" indent="-342900" rtl="0">
              <a:spcBef>
                <a:spcPts val="0"/>
              </a:spcBef>
              <a:spcAft>
                <a:spcPts val="0"/>
              </a:spcAft>
              <a:buFont typeface="Symbol" pitchFamily="2" charset="2"/>
              <a:buChar char=""/>
            </a:pPr>
            <a:r>
              <a:rPr lang="en-US" sz="3000" kern="100" dirty="0">
                <a:effectLst/>
                <a:latin typeface="Calibri" panose="020F0502020204030204" pitchFamily="34" charset="0"/>
                <a:ea typeface="PMingLiU" panose="02020500000000000000" pitchFamily="18" charset="-120"/>
                <a:cs typeface="Arial" panose="020B0604020202020204" pitchFamily="34" charset="0"/>
              </a:rPr>
              <a:t>We used a case-control study to investigate the differential effect of the epidemic of cases and deaths on different demographics. </a:t>
            </a:r>
          </a:p>
          <a:p>
            <a:pPr marL="342900" marR="0" lvl="0" indent="-342900">
              <a:spcBef>
                <a:spcPts val="0"/>
              </a:spcBef>
              <a:spcAft>
                <a:spcPts val="0"/>
              </a:spcAft>
              <a:buFont typeface="Symbol" pitchFamily="2" charset="2"/>
              <a:buChar char=""/>
            </a:pPr>
            <a:r>
              <a:rPr lang="en-US" sz="3000" kern="100" dirty="0">
                <a:effectLst/>
                <a:latin typeface="Calibri" panose="020F0502020204030204" pitchFamily="34" charset="0"/>
                <a:ea typeface="PMingLiU" panose="02020500000000000000" pitchFamily="18" charset="-120"/>
                <a:cs typeface="Arial" panose="020B0604020202020204" pitchFamily="34" charset="0"/>
              </a:rPr>
              <a:t>Data was sourced from the California Department of Public Health. The case group was all who experienced a case or a death from COVID-19. We used the entire time period that COVID-19 data was recorded, from April 22, 2020, to May 16, 2023. </a:t>
            </a:r>
          </a:p>
          <a:p>
            <a:pPr marL="342900" marR="0" lvl="0" indent="-342900">
              <a:spcBef>
                <a:spcPts val="0"/>
              </a:spcBef>
              <a:spcAft>
                <a:spcPts val="0"/>
              </a:spcAft>
              <a:buFont typeface="Symbol" pitchFamily="2" charset="2"/>
              <a:buChar char=""/>
            </a:pPr>
            <a:r>
              <a:rPr lang="en-US" sz="3000" kern="100" dirty="0">
                <a:effectLst/>
                <a:latin typeface="Calibri" panose="020F0502020204030204" pitchFamily="34" charset="0"/>
                <a:ea typeface="PMingLiU" panose="02020500000000000000" pitchFamily="18" charset="-120"/>
                <a:cs typeface="Arial" panose="020B0604020202020204" pitchFamily="34" charset="0"/>
              </a:rPr>
              <a:t>The control group was all individuals in California who did not experience a case or a death from COVID-19, calculated from the total population subtracted by the COVID-19 cases or deaths in California. </a:t>
            </a:r>
          </a:p>
          <a:p>
            <a:pPr marL="342900" marR="0" lvl="0" indent="-342900">
              <a:spcBef>
                <a:spcPts val="0"/>
              </a:spcBef>
              <a:spcAft>
                <a:spcPts val="0"/>
              </a:spcAft>
              <a:buFont typeface="Symbol" pitchFamily="2" charset="2"/>
              <a:buChar char=""/>
            </a:pPr>
            <a:r>
              <a:rPr lang="en-US" sz="3000" kern="100" dirty="0">
                <a:effectLst/>
                <a:latin typeface="Calibri" panose="020F0502020204030204" pitchFamily="34" charset="0"/>
                <a:ea typeface="PMingLiU" panose="02020500000000000000" pitchFamily="18" charset="-120"/>
                <a:cs typeface="Arial" panose="020B0604020202020204" pitchFamily="34" charset="0"/>
              </a:rPr>
              <a:t>We found the odds ratios for both cases and deaths by each race, sex, and age group for Covid-19 caseload or mortality. Age groups were ages 0-17, 18-49, 50-64, and 65 and above. Race groups included white, black, American Indian, Asian, Hispanic/Latino, Multi-race, and Other race. Chi-square tests of homogeneity were also performed.</a:t>
            </a:r>
          </a:p>
          <a:p>
            <a:pPr marL="342900" marR="0" lvl="0" indent="-342900">
              <a:spcBef>
                <a:spcPts val="0"/>
              </a:spcBef>
              <a:spcAft>
                <a:spcPts val="0"/>
              </a:spcAft>
              <a:buFont typeface="Symbol" pitchFamily="2" charset="2"/>
              <a:buChar char=""/>
            </a:pPr>
            <a:r>
              <a:rPr lang="en-US" sz="3000" kern="100" dirty="0">
                <a:effectLst/>
                <a:latin typeface="Calibri" panose="020F0502020204030204" pitchFamily="34" charset="0"/>
                <a:ea typeface="PMingLiU" panose="02020500000000000000" pitchFamily="18" charset="-120"/>
                <a:cs typeface="Arial" panose="020B0604020202020204" pitchFamily="34" charset="0"/>
              </a:rPr>
              <a:t>All analyses were done in R using the </a:t>
            </a:r>
            <a:r>
              <a:rPr lang="en-US" sz="3000" kern="100" dirty="0" err="1">
                <a:effectLst/>
                <a:latin typeface="Calibri" panose="020F0502020204030204" pitchFamily="34" charset="0"/>
                <a:ea typeface="PMingLiU" panose="02020500000000000000" pitchFamily="18" charset="-120"/>
                <a:cs typeface="Arial" panose="020B0604020202020204" pitchFamily="34" charset="0"/>
              </a:rPr>
              <a:t>tidyverse</a:t>
            </a:r>
            <a:r>
              <a:rPr lang="en-US" sz="3000" kern="100" dirty="0">
                <a:effectLst/>
                <a:latin typeface="Calibri" panose="020F0502020204030204" pitchFamily="34" charset="0"/>
                <a:ea typeface="PMingLiU" panose="02020500000000000000" pitchFamily="18" charset="-120"/>
                <a:cs typeface="Arial" panose="020B0604020202020204" pitchFamily="34" charset="0"/>
              </a:rPr>
              <a:t>, </a:t>
            </a:r>
            <a:r>
              <a:rPr lang="en-US" sz="3000" kern="100" dirty="0" err="1">
                <a:effectLst/>
                <a:latin typeface="Calibri" panose="020F0502020204030204" pitchFamily="34" charset="0"/>
                <a:ea typeface="PMingLiU" panose="02020500000000000000" pitchFamily="18" charset="-120"/>
                <a:cs typeface="Arial" panose="020B0604020202020204" pitchFamily="34" charset="0"/>
              </a:rPr>
              <a:t>tidycensus</a:t>
            </a:r>
            <a:r>
              <a:rPr lang="en-US" sz="3000" kern="100" dirty="0">
                <a:effectLst/>
                <a:latin typeface="Calibri" panose="020F0502020204030204" pitchFamily="34" charset="0"/>
                <a:ea typeface="PMingLiU" panose="02020500000000000000" pitchFamily="18" charset="-120"/>
                <a:cs typeface="Arial" panose="020B0604020202020204" pitchFamily="34" charset="0"/>
              </a:rPr>
              <a:t>, and </a:t>
            </a:r>
            <a:r>
              <a:rPr lang="en-US" sz="3000" kern="100" dirty="0" err="1">
                <a:effectLst/>
                <a:latin typeface="Calibri" panose="020F0502020204030204" pitchFamily="34" charset="0"/>
                <a:ea typeface="PMingLiU" panose="02020500000000000000" pitchFamily="18" charset="-120"/>
                <a:cs typeface="Arial" panose="020B0604020202020204" pitchFamily="34" charset="0"/>
              </a:rPr>
              <a:t>epiR</a:t>
            </a:r>
            <a:r>
              <a:rPr lang="en-US" sz="3000" kern="100" dirty="0">
                <a:effectLst/>
                <a:latin typeface="Calibri" panose="020F0502020204030204" pitchFamily="34" charset="0"/>
                <a:ea typeface="PMingLiU" panose="02020500000000000000" pitchFamily="18" charset="-120"/>
                <a:cs typeface="Arial" panose="020B0604020202020204" pitchFamily="34" charset="0"/>
              </a:rPr>
              <a:t> packages.</a:t>
            </a:r>
          </a:p>
          <a:p>
            <a:endParaRPr lang="en-US" sz="3000" dirty="0"/>
          </a:p>
        </p:txBody>
      </p:sp>
      <p:sp>
        <p:nvSpPr>
          <p:cNvPr id="6" name="Text Placeholder 5">
            <a:extLst>
              <a:ext uri="{FF2B5EF4-FFF2-40B4-BE49-F238E27FC236}">
                <a16:creationId xmlns:a16="http://schemas.microsoft.com/office/drawing/2014/main" id="{8AFEEE7D-41C4-3B45-BFE6-D61F77CAFF9F}"/>
              </a:ext>
            </a:extLst>
          </p:cNvPr>
          <p:cNvSpPr>
            <a:spLocks noGrp="1"/>
          </p:cNvSpPr>
          <p:nvPr>
            <p:ph type="body" sz="quarter" idx="22"/>
          </p:nvPr>
        </p:nvSpPr>
        <p:spPr>
          <a:xfrm>
            <a:off x="484178" y="16910361"/>
            <a:ext cx="10048875" cy="754045"/>
          </a:xfrm>
        </p:spPr>
        <p:txBody>
          <a:bodyPr/>
          <a:lstStyle/>
          <a:p>
            <a:pPr algn="ctr"/>
            <a:r>
              <a:rPr lang="en-US" dirty="0"/>
              <a:t>METHODS</a:t>
            </a:r>
          </a:p>
        </p:txBody>
      </p:sp>
      <p:sp>
        <p:nvSpPr>
          <p:cNvPr id="7" name="Text Placeholder 6">
            <a:extLst>
              <a:ext uri="{FF2B5EF4-FFF2-40B4-BE49-F238E27FC236}">
                <a16:creationId xmlns:a16="http://schemas.microsoft.com/office/drawing/2014/main" id="{AFF5B475-9F52-1146-91E8-20386B9076AF}"/>
              </a:ext>
            </a:extLst>
          </p:cNvPr>
          <p:cNvSpPr>
            <a:spLocks noGrp="1"/>
          </p:cNvSpPr>
          <p:nvPr>
            <p:ph type="body" sz="quarter" idx="23"/>
          </p:nvPr>
        </p:nvSpPr>
        <p:spPr>
          <a:xfrm>
            <a:off x="17983206" y="17167246"/>
            <a:ext cx="7956932" cy="1231084"/>
          </a:xfrm>
        </p:spPr>
        <p:txBody>
          <a:bodyPr/>
          <a:lstStyle/>
          <a:p>
            <a:r>
              <a:rPr lang="en-US" dirty="0"/>
              <a:t>Table 1. Population of California Demographics, 2021. Data Courtesy of U.S. Census Bureau. </a:t>
            </a:r>
          </a:p>
        </p:txBody>
      </p:sp>
      <p:sp>
        <p:nvSpPr>
          <p:cNvPr id="8" name="Text Placeholder 7">
            <a:extLst>
              <a:ext uri="{FF2B5EF4-FFF2-40B4-BE49-F238E27FC236}">
                <a16:creationId xmlns:a16="http://schemas.microsoft.com/office/drawing/2014/main" id="{BDBE325A-33E3-B441-A039-0C963F23F3C2}"/>
              </a:ext>
            </a:extLst>
          </p:cNvPr>
          <p:cNvSpPr>
            <a:spLocks noGrp="1"/>
          </p:cNvSpPr>
          <p:nvPr>
            <p:ph type="body" sz="quarter" idx="24"/>
          </p:nvPr>
        </p:nvSpPr>
        <p:spPr>
          <a:xfrm>
            <a:off x="16902877" y="5548748"/>
            <a:ext cx="10058400" cy="754045"/>
          </a:xfrm>
        </p:spPr>
        <p:txBody>
          <a:bodyPr/>
          <a:lstStyle/>
          <a:p>
            <a:pPr algn="ctr"/>
            <a:r>
              <a:rPr lang="en-US" dirty="0"/>
              <a:t>RESULTS</a:t>
            </a:r>
          </a:p>
        </p:txBody>
      </p:sp>
      <p:sp>
        <p:nvSpPr>
          <p:cNvPr id="9" name="Text Placeholder 8">
            <a:extLst>
              <a:ext uri="{FF2B5EF4-FFF2-40B4-BE49-F238E27FC236}">
                <a16:creationId xmlns:a16="http://schemas.microsoft.com/office/drawing/2014/main" id="{027FBB48-301F-E54B-9C0F-B0AF4F8F13C3}"/>
              </a:ext>
            </a:extLst>
          </p:cNvPr>
          <p:cNvSpPr>
            <a:spLocks noGrp="1"/>
          </p:cNvSpPr>
          <p:nvPr>
            <p:ph type="body" sz="quarter" idx="25"/>
          </p:nvPr>
        </p:nvSpPr>
        <p:spPr/>
        <p:txBody>
          <a:bodyPr/>
          <a:lstStyle/>
          <a:p>
            <a:pPr algn="ctr"/>
            <a:r>
              <a:rPr lang="en-US" dirty="0"/>
              <a:t>CONCLUSIONS</a:t>
            </a:r>
          </a:p>
        </p:txBody>
      </p:sp>
      <p:sp>
        <p:nvSpPr>
          <p:cNvPr id="10" name="Text Placeholder 9">
            <a:extLst>
              <a:ext uri="{FF2B5EF4-FFF2-40B4-BE49-F238E27FC236}">
                <a16:creationId xmlns:a16="http://schemas.microsoft.com/office/drawing/2014/main" id="{A84428BB-306F-7648-8365-865D8442AB50}"/>
              </a:ext>
            </a:extLst>
          </p:cNvPr>
          <p:cNvSpPr>
            <a:spLocks noGrp="1"/>
          </p:cNvSpPr>
          <p:nvPr>
            <p:ph type="body" sz="quarter" idx="26"/>
          </p:nvPr>
        </p:nvSpPr>
        <p:spPr>
          <a:xfrm>
            <a:off x="33390292" y="6378481"/>
            <a:ext cx="10047018" cy="24148127"/>
          </a:xfrm>
        </p:spPr>
        <p:txBody>
          <a:bodyPr/>
          <a:lstStyle/>
          <a:p>
            <a:pPr marL="0" marR="0">
              <a:spcBef>
                <a:spcPts val="0"/>
              </a:spcBef>
              <a:spcAft>
                <a:spcPts val="0"/>
              </a:spcAft>
            </a:pPr>
            <a:r>
              <a:rPr lang="en-US" kern="100" dirty="0">
                <a:effectLst/>
                <a:latin typeface="Calibri" panose="020F0502020204030204" pitchFamily="34" charset="0"/>
                <a:ea typeface="PMingLiU" panose="02020500000000000000" pitchFamily="18" charset="-120"/>
                <a:cs typeface="Arial" panose="020B0604020202020204" pitchFamily="34" charset="0"/>
              </a:rPr>
              <a:t>With age group 0-17 serving as the baseline, the most surprising result was that the 65 and older age group had the lowest odds of receiving a case of COVID-19, with odds of </a:t>
            </a:r>
            <a:r>
              <a:rPr lang="en-US" kern="100" dirty="0">
                <a:solidFill>
                  <a:srgbClr val="000000"/>
                </a:solidFill>
                <a:effectLst/>
                <a:latin typeface="Calibri" panose="020F0502020204030204" pitchFamily="34" charset="0"/>
                <a:ea typeface="PMingLiU" panose="02020500000000000000" pitchFamily="18" charset="-120"/>
                <a:cs typeface="Calibri" panose="020F0502020204030204" pitchFamily="34" charset="0"/>
              </a:rPr>
              <a:t>0.9677 (0.9652, 0.9701). The 50-64 age group had the second highest caseload, with odds of 1.3243 (1.3213, 1.3273). The most at-risk group was the 18-49 age group , with odds of 1.9072 (1.9037, 1.9108) of having a case of COVID-19. </a:t>
            </a:r>
            <a:endParaRPr lang="en-US" kern="100" dirty="0">
              <a:effectLst/>
              <a:latin typeface="Calibri" panose="020F0502020204030204" pitchFamily="34" charset="0"/>
              <a:ea typeface="PMingLiU" panose="02020500000000000000" pitchFamily="18" charset="-120"/>
              <a:cs typeface="Arial" panose="020B0604020202020204" pitchFamily="34" charset="0"/>
            </a:endParaRPr>
          </a:p>
          <a:p>
            <a:pPr marL="0" marR="0">
              <a:spcBef>
                <a:spcPts val="0"/>
              </a:spcBef>
              <a:spcAft>
                <a:spcPts val="0"/>
              </a:spcAft>
            </a:pPr>
            <a:r>
              <a:rPr lang="en-US" kern="100" dirty="0">
                <a:solidFill>
                  <a:srgbClr val="000000"/>
                </a:solidFill>
                <a:effectLst/>
                <a:latin typeface="Calibri" panose="020F0502020204030204" pitchFamily="34" charset="0"/>
                <a:ea typeface="PMingLiU" panose="02020500000000000000" pitchFamily="18" charset="-120"/>
                <a:cs typeface="Calibri" panose="020F0502020204030204" pitchFamily="34" charset="0"/>
              </a:rPr>
              <a:t> </a:t>
            </a:r>
            <a:endParaRPr lang="en-US" kern="100" dirty="0">
              <a:effectLst/>
              <a:latin typeface="Calibri" panose="020F0502020204030204" pitchFamily="34" charset="0"/>
              <a:ea typeface="PMingLiU" panose="02020500000000000000" pitchFamily="18" charset="-120"/>
              <a:cs typeface="Arial" panose="020B0604020202020204" pitchFamily="34" charset="0"/>
            </a:endParaRPr>
          </a:p>
          <a:p>
            <a:pPr marL="0" marR="0">
              <a:spcBef>
                <a:spcPts val="0"/>
              </a:spcBef>
              <a:spcAft>
                <a:spcPts val="0"/>
              </a:spcAft>
            </a:pPr>
            <a:r>
              <a:rPr lang="en-US" kern="100" dirty="0">
                <a:effectLst/>
                <a:latin typeface="Calibri" panose="020F0502020204030204" pitchFamily="34" charset="0"/>
                <a:ea typeface="PMingLiU" panose="02020500000000000000" pitchFamily="18" charset="-120"/>
                <a:cs typeface="Arial" panose="020B0604020202020204" pitchFamily="34" charset="0"/>
              </a:rPr>
              <a:t>Using the white population as a baseline, three racial groups had a higher odds being afflicted with COVID-19—the black population (</a:t>
            </a:r>
            <a:r>
              <a:rPr lang="en-US" kern="100" dirty="0">
                <a:solidFill>
                  <a:srgbClr val="000000"/>
                </a:solidFill>
                <a:effectLst/>
                <a:latin typeface="Calibri" panose="020F0502020204030204" pitchFamily="34" charset="0"/>
                <a:ea typeface="PMingLiU" panose="02020500000000000000" pitchFamily="18" charset="-120"/>
                <a:cs typeface="Calibri" panose="020F0502020204030204" pitchFamily="34" charset="0"/>
              </a:rPr>
              <a:t>1.4387 (1.4337, 1.4438)), the Hispanic/Latino population (1.7858 (1.7825, 1.7890)) and the Hawaiian/Pacific Islander population(4.2895 (4.2454, 4.3341)). The other groups had lower frequencies, with Asians having an odds of 0.6699 (0.6629, 0.6770) of having a COVID-19 case and other races having an odds of 0.1113 (0.1105, 0.1120).</a:t>
            </a:r>
            <a:endParaRPr lang="en-US" kern="100" dirty="0">
              <a:effectLst/>
              <a:latin typeface="Calibri" panose="020F0502020204030204" pitchFamily="34" charset="0"/>
              <a:ea typeface="PMingLiU" panose="02020500000000000000" pitchFamily="18" charset="-120"/>
              <a:cs typeface="Arial" panose="020B0604020202020204" pitchFamily="34" charset="0"/>
            </a:endParaRPr>
          </a:p>
          <a:p>
            <a:pPr marL="0" marR="0">
              <a:spcBef>
                <a:spcPts val="0"/>
              </a:spcBef>
              <a:spcAft>
                <a:spcPts val="0"/>
              </a:spcAft>
            </a:pPr>
            <a:r>
              <a:rPr lang="en-US" kern="100" dirty="0">
                <a:solidFill>
                  <a:srgbClr val="000000"/>
                </a:solidFill>
                <a:effectLst/>
                <a:latin typeface="Calibri" panose="020F0502020204030204" pitchFamily="34" charset="0"/>
                <a:ea typeface="PMingLiU" panose="02020500000000000000" pitchFamily="18" charset="-120"/>
                <a:cs typeface="Calibri" panose="020F0502020204030204" pitchFamily="34" charset="0"/>
              </a:rPr>
              <a:t> </a:t>
            </a:r>
            <a:endParaRPr lang="en-US" kern="100" dirty="0">
              <a:effectLst/>
              <a:latin typeface="Calibri" panose="020F0502020204030204" pitchFamily="34" charset="0"/>
              <a:ea typeface="PMingLiU" panose="02020500000000000000" pitchFamily="18" charset="-120"/>
              <a:cs typeface="Arial" panose="020B0604020202020204" pitchFamily="34" charset="0"/>
            </a:endParaRPr>
          </a:p>
          <a:p>
            <a:pPr marL="0" marR="0">
              <a:spcBef>
                <a:spcPts val="0"/>
              </a:spcBef>
              <a:spcAft>
                <a:spcPts val="0"/>
              </a:spcAft>
            </a:pPr>
            <a:r>
              <a:rPr lang="en-US" kern="100" dirty="0">
                <a:solidFill>
                  <a:srgbClr val="000000"/>
                </a:solidFill>
                <a:effectLst/>
                <a:latin typeface="Calibri" panose="020F0502020204030204" pitchFamily="34" charset="0"/>
                <a:ea typeface="PMingLiU" panose="02020500000000000000" pitchFamily="18" charset="-120"/>
                <a:cs typeface="Calibri" panose="020F0502020204030204" pitchFamily="34" charset="0"/>
              </a:rPr>
              <a:t>Between males and females, males had a lower odds of having a COVID-19 case of 0.8652 (0.8640, 0.8665).</a:t>
            </a:r>
            <a:endParaRPr lang="en-US" kern="100" dirty="0">
              <a:effectLst/>
              <a:latin typeface="Calibri" panose="020F0502020204030204" pitchFamily="34" charset="0"/>
              <a:ea typeface="PMingLiU" panose="02020500000000000000" pitchFamily="18" charset="-120"/>
              <a:cs typeface="Arial" panose="020B0604020202020204" pitchFamily="34" charset="0"/>
            </a:endParaRPr>
          </a:p>
          <a:p>
            <a:pPr marL="0" marR="0">
              <a:spcBef>
                <a:spcPts val="0"/>
              </a:spcBef>
              <a:spcAft>
                <a:spcPts val="0"/>
              </a:spcAft>
            </a:pPr>
            <a:r>
              <a:rPr lang="en-US" kern="100" dirty="0">
                <a:solidFill>
                  <a:srgbClr val="000000"/>
                </a:solidFill>
                <a:effectLst/>
                <a:latin typeface="Calibri" panose="020F0502020204030204" pitchFamily="34" charset="0"/>
                <a:ea typeface="PMingLiU" panose="02020500000000000000" pitchFamily="18" charset="-120"/>
                <a:cs typeface="Calibri" panose="020F0502020204030204" pitchFamily="34" charset="0"/>
              </a:rPr>
              <a:t> </a:t>
            </a:r>
            <a:endParaRPr lang="en-US" kern="100" dirty="0">
              <a:effectLst/>
              <a:latin typeface="Calibri" panose="020F0502020204030204" pitchFamily="34" charset="0"/>
              <a:ea typeface="PMingLiU" panose="02020500000000000000" pitchFamily="18" charset="-120"/>
              <a:cs typeface="Arial" panose="020B0604020202020204" pitchFamily="34" charset="0"/>
            </a:endParaRPr>
          </a:p>
          <a:p>
            <a:pPr marL="0" marR="0">
              <a:spcBef>
                <a:spcPts val="0"/>
              </a:spcBef>
              <a:spcAft>
                <a:spcPts val="0"/>
              </a:spcAft>
            </a:pPr>
            <a:r>
              <a:rPr lang="en-US" kern="100" dirty="0">
                <a:solidFill>
                  <a:srgbClr val="000000"/>
                </a:solidFill>
                <a:effectLst/>
                <a:latin typeface="Calibri" panose="020F0502020204030204" pitchFamily="34" charset="0"/>
                <a:ea typeface="PMingLiU" panose="02020500000000000000" pitchFamily="18" charset="-120"/>
                <a:cs typeface="Calibri" panose="020F0502020204030204" pitchFamily="34" charset="0"/>
              </a:rPr>
              <a:t>The odds ratios of COVID-19 deaths is interesting because it does not follow those of the cases among groups. Although the 18-49 group has the highest odds of a COVID-19 case, the odds of dying from COVID-19 rise dramatically, almost unbelievably, as the age groups increase. Using the 0-17 group as a baseline, the 18-49 group has an odds 44.8088 (36.3596, 55.2214) greater. The 50-64 group has an odds 275 greater, and the 65 and older group has an odds 1250 times greater. Clearly, the older one becomes, the more likely one is to die from a COVID-19 case, and this appears to be an extreme direct relationship.</a:t>
            </a:r>
            <a:endParaRPr lang="en-US" kern="100" dirty="0">
              <a:effectLst/>
              <a:latin typeface="Calibri" panose="020F0502020204030204" pitchFamily="34" charset="0"/>
              <a:ea typeface="PMingLiU" panose="02020500000000000000" pitchFamily="18" charset="-120"/>
              <a:cs typeface="Arial" panose="020B0604020202020204" pitchFamily="34" charset="0"/>
            </a:endParaRPr>
          </a:p>
          <a:p>
            <a:pPr marL="0" marR="0">
              <a:spcBef>
                <a:spcPts val="0"/>
              </a:spcBef>
              <a:spcAft>
                <a:spcPts val="0"/>
              </a:spcAft>
            </a:pPr>
            <a:r>
              <a:rPr lang="en-US" kern="100" dirty="0">
                <a:solidFill>
                  <a:srgbClr val="000000"/>
                </a:solidFill>
                <a:effectLst/>
                <a:latin typeface="Calibri" panose="020F0502020204030204" pitchFamily="34" charset="0"/>
                <a:ea typeface="PMingLiU" panose="02020500000000000000" pitchFamily="18" charset="-120"/>
                <a:cs typeface="Calibri" panose="020F0502020204030204" pitchFamily="34" charset="0"/>
              </a:rPr>
              <a:t> </a:t>
            </a:r>
            <a:endParaRPr lang="en-US" kern="100" dirty="0">
              <a:effectLst/>
              <a:latin typeface="Calibri" panose="020F0502020204030204" pitchFamily="34" charset="0"/>
              <a:ea typeface="PMingLiU" panose="02020500000000000000" pitchFamily="18" charset="-120"/>
              <a:cs typeface="Arial" panose="020B0604020202020204" pitchFamily="34" charset="0"/>
            </a:endParaRPr>
          </a:p>
          <a:p>
            <a:pPr marL="0" marR="0">
              <a:spcBef>
                <a:spcPts val="0"/>
              </a:spcBef>
              <a:spcAft>
                <a:spcPts val="0"/>
              </a:spcAft>
            </a:pPr>
            <a:r>
              <a:rPr lang="en-US" kern="100" dirty="0">
                <a:solidFill>
                  <a:srgbClr val="000000"/>
                </a:solidFill>
                <a:effectLst/>
                <a:latin typeface="Calibri" panose="020F0502020204030204" pitchFamily="34" charset="0"/>
                <a:ea typeface="PMingLiU" panose="02020500000000000000" pitchFamily="18" charset="-120"/>
                <a:cs typeface="Calibri" panose="020F0502020204030204" pitchFamily="34" charset="0"/>
              </a:rPr>
              <a:t>Racial groups that have higher odds of having a COVID-19 case also have a higher odds of dying from COVID-19. The Black population (1.2481 (1.2160, 1.2810)), Hawaiian and Pacific Islander population (1.6445 (1.5162, 1.7836)), and the Hispanic/Latino population (1.0777 (1.0623, 1.0932)) all have higher death odds just as they do for case odds. In the same way, those groups with lower case odds also have lower deaths odds, including the Asian, American Indian, multi-race, and other race groups. These odds relationships suggest a homogeneity within racial groups, as more cases within a group to begin with will likely mean more deaths as a result of these increased cases.</a:t>
            </a:r>
            <a:endParaRPr lang="en-US" kern="100" dirty="0">
              <a:effectLst/>
              <a:latin typeface="Calibri" panose="020F0502020204030204" pitchFamily="34" charset="0"/>
              <a:ea typeface="PMingLiU" panose="02020500000000000000" pitchFamily="18" charset="-120"/>
              <a:cs typeface="Arial" panose="020B0604020202020204" pitchFamily="34" charset="0"/>
            </a:endParaRPr>
          </a:p>
          <a:p>
            <a:pPr marL="0" marR="0">
              <a:spcBef>
                <a:spcPts val="0"/>
              </a:spcBef>
              <a:spcAft>
                <a:spcPts val="0"/>
              </a:spcAft>
            </a:pPr>
            <a:r>
              <a:rPr lang="en-US" kern="100" dirty="0">
                <a:solidFill>
                  <a:srgbClr val="000000"/>
                </a:solidFill>
                <a:effectLst/>
                <a:latin typeface="Calibri" panose="020F0502020204030204" pitchFamily="34" charset="0"/>
                <a:ea typeface="PMingLiU" panose="02020500000000000000" pitchFamily="18" charset="-120"/>
                <a:cs typeface="Calibri" panose="020F0502020204030204" pitchFamily="34" charset="0"/>
              </a:rPr>
              <a:t> </a:t>
            </a:r>
            <a:endParaRPr lang="en-US" kern="100" dirty="0">
              <a:effectLst/>
              <a:latin typeface="Calibri" panose="020F0502020204030204" pitchFamily="34" charset="0"/>
              <a:ea typeface="PMingLiU" panose="02020500000000000000" pitchFamily="18" charset="-120"/>
              <a:cs typeface="Arial" panose="020B0604020202020204" pitchFamily="34" charset="0"/>
            </a:endParaRPr>
          </a:p>
          <a:p>
            <a:pPr marL="0" marR="0">
              <a:spcBef>
                <a:spcPts val="0"/>
              </a:spcBef>
              <a:spcAft>
                <a:spcPts val="0"/>
              </a:spcAft>
            </a:pPr>
            <a:r>
              <a:rPr lang="en-US" kern="100" dirty="0">
                <a:solidFill>
                  <a:srgbClr val="000000"/>
                </a:solidFill>
                <a:effectLst/>
                <a:latin typeface="Calibri" panose="020F0502020204030204" pitchFamily="34" charset="0"/>
                <a:ea typeface="PMingLiU" panose="02020500000000000000" pitchFamily="18" charset="-120"/>
                <a:cs typeface="Calibri" panose="020F0502020204030204" pitchFamily="34" charset="0"/>
              </a:rPr>
              <a:t>Interestingly, although men are less likely to have a case of COVID-19, they are more likely to die from COVID-19(1.4017 (1.3839, 1.4198)) than women. Although men did not have as many cases, out of those cases, they were more serious and more deadly. There may several reasons for this, such as more exposure or more risky behavior, but more study is needed to understand why this phenomenon exists.</a:t>
            </a:r>
            <a:endParaRPr lang="en-US" kern="100" dirty="0">
              <a:effectLst/>
              <a:latin typeface="Calibri" panose="020F0502020204030204" pitchFamily="34" charset="0"/>
              <a:ea typeface="PMingLiU" panose="02020500000000000000" pitchFamily="18" charset="-120"/>
              <a:cs typeface="Arial" panose="020B0604020202020204" pitchFamily="34" charset="0"/>
            </a:endParaRPr>
          </a:p>
          <a:p>
            <a:pPr marL="0" marR="0">
              <a:spcBef>
                <a:spcPts val="0"/>
              </a:spcBef>
              <a:spcAft>
                <a:spcPts val="0"/>
              </a:spcAft>
            </a:pPr>
            <a:r>
              <a:rPr lang="en-US" kern="100" dirty="0">
                <a:solidFill>
                  <a:srgbClr val="000000"/>
                </a:solidFill>
                <a:effectLst/>
                <a:latin typeface="Calibri" panose="020F0502020204030204" pitchFamily="34" charset="0"/>
                <a:ea typeface="PMingLiU" panose="02020500000000000000" pitchFamily="18" charset="-120"/>
                <a:cs typeface="Calibri" panose="020F0502020204030204" pitchFamily="34" charset="0"/>
              </a:rPr>
              <a:t> </a:t>
            </a:r>
            <a:endParaRPr lang="en-US" kern="100" dirty="0">
              <a:effectLst/>
              <a:latin typeface="Calibri" panose="020F0502020204030204" pitchFamily="34" charset="0"/>
              <a:ea typeface="PMingLiU" panose="02020500000000000000" pitchFamily="18" charset="-120"/>
              <a:cs typeface="Arial" panose="020B0604020202020204" pitchFamily="34" charset="0"/>
            </a:endParaRPr>
          </a:p>
          <a:p>
            <a:pPr marL="0" marR="0">
              <a:spcBef>
                <a:spcPts val="0"/>
              </a:spcBef>
              <a:spcAft>
                <a:spcPts val="0"/>
              </a:spcAft>
            </a:pPr>
            <a:r>
              <a:rPr lang="en-US" kern="100" dirty="0">
                <a:solidFill>
                  <a:srgbClr val="000000"/>
                </a:solidFill>
                <a:effectLst/>
                <a:latin typeface="Calibri" panose="020F0502020204030204" pitchFamily="34" charset="0"/>
                <a:ea typeface="PMingLiU" panose="02020500000000000000" pitchFamily="18" charset="-120"/>
                <a:cs typeface="Calibri" panose="020F0502020204030204" pitchFamily="34" charset="0"/>
              </a:rPr>
              <a:t>One major weakness of this study is that our dataset reported the case and death numbers by aggregate instead of by individual. This means that there were not multiple variables associated with each individual and his or her COVID-19 case status or mortality status. As a result, we were not able to calculate adjusted odds ratios for each age, sex, or racial group. Further study should be done with higher-quality data to ascertain whether confounding variables affected this data.</a:t>
            </a:r>
            <a:endParaRPr lang="en-US" kern="100" dirty="0">
              <a:effectLst/>
              <a:latin typeface="Calibri" panose="020F0502020204030204" pitchFamily="34" charset="0"/>
              <a:ea typeface="PMingLiU" panose="02020500000000000000" pitchFamily="18" charset="-120"/>
              <a:cs typeface="Arial" panose="020B0604020202020204" pitchFamily="34" charset="0"/>
            </a:endParaRPr>
          </a:p>
          <a:p>
            <a:pPr marL="0" marR="0">
              <a:spcBef>
                <a:spcPts val="0"/>
              </a:spcBef>
              <a:spcAft>
                <a:spcPts val="0"/>
              </a:spcAft>
            </a:pPr>
            <a:r>
              <a:rPr lang="en-US" kern="100" dirty="0">
                <a:solidFill>
                  <a:srgbClr val="000000"/>
                </a:solidFill>
                <a:effectLst/>
                <a:latin typeface="Calibri" panose="020F0502020204030204" pitchFamily="34" charset="0"/>
                <a:ea typeface="PMingLiU" panose="02020500000000000000" pitchFamily="18" charset="-120"/>
                <a:cs typeface="Calibri" panose="020F0502020204030204" pitchFamily="34" charset="0"/>
              </a:rPr>
              <a:t> </a:t>
            </a:r>
            <a:endParaRPr lang="en-US" kern="100" dirty="0">
              <a:effectLst/>
              <a:latin typeface="Calibri" panose="020F0502020204030204" pitchFamily="34" charset="0"/>
              <a:ea typeface="PMingLiU" panose="02020500000000000000" pitchFamily="18" charset="-120"/>
              <a:cs typeface="Arial" panose="020B0604020202020204" pitchFamily="34" charset="0"/>
            </a:endParaRPr>
          </a:p>
          <a:p>
            <a:pPr marL="0" marR="0">
              <a:spcBef>
                <a:spcPts val="0"/>
              </a:spcBef>
              <a:spcAft>
                <a:spcPts val="0"/>
              </a:spcAft>
            </a:pPr>
            <a:r>
              <a:rPr lang="en-US" kern="100" dirty="0">
                <a:solidFill>
                  <a:srgbClr val="000000"/>
                </a:solidFill>
                <a:effectLst/>
                <a:latin typeface="Calibri" panose="020F0502020204030204" pitchFamily="34" charset="0"/>
                <a:ea typeface="PMingLiU" panose="02020500000000000000" pitchFamily="18" charset="-120"/>
                <a:cs typeface="Calibri" panose="020F0502020204030204" pitchFamily="34" charset="0"/>
              </a:rPr>
              <a:t> </a:t>
            </a:r>
            <a:endParaRPr lang="en-US" kern="100" dirty="0">
              <a:effectLst/>
              <a:latin typeface="Calibri" panose="020F0502020204030204" pitchFamily="34" charset="0"/>
              <a:ea typeface="PMingLiU" panose="02020500000000000000" pitchFamily="18" charset="-120"/>
              <a:cs typeface="Arial" panose="020B0604020202020204" pitchFamily="34" charset="0"/>
            </a:endParaRPr>
          </a:p>
          <a:p>
            <a:pPr marL="0" marR="0">
              <a:spcBef>
                <a:spcPts val="0"/>
              </a:spcBef>
              <a:spcAft>
                <a:spcPts val="0"/>
              </a:spcAft>
            </a:pPr>
            <a:r>
              <a:rPr lang="en-US" kern="100" dirty="0">
                <a:solidFill>
                  <a:srgbClr val="000000"/>
                </a:solidFill>
                <a:effectLst/>
                <a:latin typeface="Calibri" panose="020F0502020204030204" pitchFamily="34" charset="0"/>
                <a:ea typeface="PMingLiU" panose="02020500000000000000" pitchFamily="18" charset="-120"/>
                <a:cs typeface="Calibri" panose="020F0502020204030204" pitchFamily="34" charset="0"/>
              </a:rPr>
              <a:t> </a:t>
            </a:r>
            <a:endParaRPr lang="en-US" kern="100" dirty="0">
              <a:effectLst/>
              <a:latin typeface="Calibri" panose="020F0502020204030204" pitchFamily="34" charset="0"/>
              <a:ea typeface="PMingLiU" panose="02020500000000000000" pitchFamily="18" charset="-120"/>
              <a:cs typeface="Arial" panose="020B0604020202020204" pitchFamily="34" charset="0"/>
            </a:endParaRPr>
          </a:p>
          <a:p>
            <a:pPr marL="0" marR="0">
              <a:spcBef>
                <a:spcPts val="0"/>
              </a:spcBef>
              <a:spcAft>
                <a:spcPts val="0"/>
              </a:spcAft>
            </a:pPr>
            <a:r>
              <a:rPr lang="en-US" kern="100" dirty="0">
                <a:solidFill>
                  <a:srgbClr val="000000"/>
                </a:solidFill>
                <a:effectLst/>
                <a:latin typeface="Calibri" panose="020F0502020204030204" pitchFamily="34" charset="0"/>
                <a:ea typeface="PMingLiU" panose="02020500000000000000" pitchFamily="18" charset="-120"/>
                <a:cs typeface="Calibri" panose="020F0502020204030204" pitchFamily="34" charset="0"/>
              </a:rPr>
              <a:t> </a:t>
            </a:r>
            <a:endParaRPr lang="en-US" kern="100" dirty="0">
              <a:effectLst/>
              <a:latin typeface="Calibri" panose="020F0502020204030204" pitchFamily="34" charset="0"/>
              <a:ea typeface="PMingLiU" panose="02020500000000000000" pitchFamily="18" charset="-120"/>
              <a:cs typeface="Arial" panose="020B0604020202020204" pitchFamily="34" charset="0"/>
            </a:endParaRPr>
          </a:p>
          <a:p>
            <a:pPr marL="0" marR="0">
              <a:spcBef>
                <a:spcPts val="0"/>
              </a:spcBef>
              <a:spcAft>
                <a:spcPts val="0"/>
              </a:spcAft>
            </a:pPr>
            <a:r>
              <a:rPr lang="en-US" kern="100" dirty="0">
                <a:effectLst/>
                <a:latin typeface="Calibri" panose="020F0502020204030204" pitchFamily="34" charset="0"/>
                <a:ea typeface="PMingLiU" panose="02020500000000000000" pitchFamily="18" charset="-120"/>
                <a:cs typeface="Arial" panose="020B0604020202020204" pitchFamily="34" charset="0"/>
              </a:rPr>
              <a:t> </a:t>
            </a:r>
          </a:p>
          <a:p>
            <a:endParaRPr lang="en-US" dirty="0"/>
          </a:p>
        </p:txBody>
      </p:sp>
      <p:sp>
        <p:nvSpPr>
          <p:cNvPr id="11" name="Text Placeholder 10">
            <a:extLst>
              <a:ext uri="{FF2B5EF4-FFF2-40B4-BE49-F238E27FC236}">
                <a16:creationId xmlns:a16="http://schemas.microsoft.com/office/drawing/2014/main" id="{38D54E99-CD09-EA42-AB77-4AB0DEE80F55}"/>
              </a:ext>
            </a:extLst>
          </p:cNvPr>
          <p:cNvSpPr>
            <a:spLocks noGrp="1"/>
          </p:cNvSpPr>
          <p:nvPr>
            <p:ph type="body" sz="quarter" idx="27"/>
          </p:nvPr>
        </p:nvSpPr>
        <p:spPr>
          <a:xfrm>
            <a:off x="33535259" y="27402946"/>
            <a:ext cx="10047018" cy="754045"/>
          </a:xfrm>
        </p:spPr>
        <p:txBody>
          <a:bodyPr/>
          <a:lstStyle/>
          <a:p>
            <a:pPr algn="ctr"/>
            <a:r>
              <a:rPr lang="en-US" dirty="0"/>
              <a:t>REFERENCES</a:t>
            </a:r>
          </a:p>
        </p:txBody>
      </p:sp>
      <p:sp>
        <p:nvSpPr>
          <p:cNvPr id="12" name="Text Placeholder 11">
            <a:extLst>
              <a:ext uri="{FF2B5EF4-FFF2-40B4-BE49-F238E27FC236}">
                <a16:creationId xmlns:a16="http://schemas.microsoft.com/office/drawing/2014/main" id="{D11F3E96-6F91-E14D-AC57-F39AA9727DD5}"/>
              </a:ext>
            </a:extLst>
          </p:cNvPr>
          <p:cNvSpPr>
            <a:spLocks noGrp="1"/>
          </p:cNvSpPr>
          <p:nvPr>
            <p:ph type="body" sz="quarter" idx="28"/>
          </p:nvPr>
        </p:nvSpPr>
        <p:spPr>
          <a:xfrm>
            <a:off x="33390292" y="28137207"/>
            <a:ext cx="10052050" cy="3856418"/>
          </a:xfrm>
        </p:spPr>
        <p:txBody>
          <a:bodyPr/>
          <a:lstStyle/>
          <a:p>
            <a:r>
              <a:rPr lang="en-US" sz="1800" kern="100" dirty="0">
                <a:effectLst/>
                <a:latin typeface="Calibri" panose="020F0502020204030204" pitchFamily="34" charset="0"/>
                <a:ea typeface="Times New Roman" panose="02020603050405020304" pitchFamily="18" charset="0"/>
                <a:cs typeface="Calibri" panose="020F0502020204030204" pitchFamily="34" charset="0"/>
              </a:rPr>
              <a:t>1.Nicola M, </a:t>
            </a:r>
            <a:r>
              <a:rPr lang="en-US" sz="1800" kern="100" dirty="0" err="1">
                <a:effectLst/>
                <a:latin typeface="Calibri" panose="020F0502020204030204" pitchFamily="34" charset="0"/>
                <a:ea typeface="Times New Roman" panose="02020603050405020304" pitchFamily="18" charset="0"/>
                <a:cs typeface="Calibri" panose="020F0502020204030204" pitchFamily="34" charset="0"/>
              </a:rPr>
              <a:t>Alsafi</a:t>
            </a:r>
            <a:r>
              <a:rPr lang="en-US" sz="1800" kern="100" dirty="0">
                <a:effectLst/>
                <a:latin typeface="Calibri" panose="020F0502020204030204" pitchFamily="34" charset="0"/>
                <a:ea typeface="Times New Roman" panose="02020603050405020304" pitchFamily="18" charset="0"/>
                <a:cs typeface="Calibri" panose="020F0502020204030204" pitchFamily="34" charset="0"/>
              </a:rPr>
              <a:t> Z, </a:t>
            </a:r>
            <a:r>
              <a:rPr lang="en-US" sz="1800" kern="100" dirty="0" err="1">
                <a:effectLst/>
                <a:latin typeface="Calibri" panose="020F0502020204030204" pitchFamily="34" charset="0"/>
                <a:ea typeface="Times New Roman" panose="02020603050405020304" pitchFamily="18" charset="0"/>
                <a:cs typeface="Calibri" panose="020F0502020204030204" pitchFamily="34" charset="0"/>
              </a:rPr>
              <a:t>Sohrabi</a:t>
            </a:r>
            <a:r>
              <a:rPr lang="en-US" sz="1800" kern="100" dirty="0">
                <a:effectLst/>
                <a:latin typeface="Calibri" panose="020F0502020204030204" pitchFamily="34" charset="0"/>
                <a:ea typeface="Times New Roman" panose="02020603050405020304" pitchFamily="18" charset="0"/>
                <a:cs typeface="Calibri" panose="020F0502020204030204" pitchFamily="34" charset="0"/>
              </a:rPr>
              <a:t> C, et al. The socio-economic implications of the coronavirus pandemic (COVID-19): A review. </a:t>
            </a:r>
            <a:r>
              <a:rPr lang="en-US" sz="1800" i="1" kern="100" dirty="0">
                <a:effectLst/>
                <a:latin typeface="Calibri" panose="020F0502020204030204" pitchFamily="34" charset="0"/>
                <a:ea typeface="Times New Roman" panose="02020603050405020304" pitchFamily="18" charset="0"/>
                <a:cs typeface="Calibri" panose="020F0502020204030204" pitchFamily="34" charset="0"/>
              </a:rPr>
              <a:t>Int J Surg</a:t>
            </a:r>
            <a:r>
              <a:rPr lang="en-US" sz="1800" kern="100" dirty="0">
                <a:effectLst/>
                <a:latin typeface="Calibri" panose="020F0502020204030204" pitchFamily="34" charset="0"/>
                <a:ea typeface="Times New Roman" panose="02020603050405020304" pitchFamily="18" charset="0"/>
                <a:cs typeface="Calibri" panose="020F0502020204030204" pitchFamily="34" charset="0"/>
              </a:rPr>
              <a:t>. 2020;78:185-193. doi:10.1016/J.IJSU.2020.04.018</a:t>
            </a:r>
            <a:endParaRPr lang="en-US" sz="1800" kern="100" dirty="0">
              <a:effectLst/>
              <a:latin typeface="Calibri" panose="020F0502020204030204" pitchFamily="34" charset="0"/>
              <a:ea typeface="PMingLiU" panose="02020500000000000000" pitchFamily="18" charset="-120"/>
              <a:cs typeface="Calibri" panose="020F0502020204030204" pitchFamily="34" charset="0"/>
            </a:endParaRPr>
          </a:p>
          <a:p>
            <a:r>
              <a:rPr lang="en-US" sz="1800" dirty="0">
                <a:effectLst/>
                <a:latin typeface="Calibri" panose="020F0502020204030204" pitchFamily="34" charset="0"/>
                <a:ea typeface="Times New Roman" panose="02020603050405020304" pitchFamily="18" charset="0"/>
                <a:cs typeface="Calibri" panose="020F0502020204030204" pitchFamily="34" charset="0"/>
              </a:rPr>
              <a:t>2. Monaghan TF, Rahman SN,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Agudelo</a:t>
            </a:r>
            <a:r>
              <a:rPr lang="en-US" sz="1800" dirty="0">
                <a:effectLst/>
                <a:latin typeface="Calibri" panose="020F0502020204030204" pitchFamily="34" charset="0"/>
                <a:ea typeface="Times New Roman" panose="02020603050405020304" pitchFamily="18" charset="0"/>
                <a:cs typeface="Calibri" panose="020F0502020204030204" pitchFamily="34" charset="0"/>
              </a:rPr>
              <a:t> CW, et al. Foundational Statistical Principles in Medical Research: A Tutorial on Odds Ratios, Relative Risk, Absolute Risk, and Number Needed to Treat. </a:t>
            </a:r>
            <a:r>
              <a:rPr lang="en-US" sz="1800" i="1" dirty="0">
                <a:effectLst/>
                <a:latin typeface="Calibri" panose="020F0502020204030204" pitchFamily="34" charset="0"/>
                <a:ea typeface="Times New Roman" panose="02020603050405020304" pitchFamily="18" charset="0"/>
                <a:cs typeface="Calibri" panose="020F0502020204030204" pitchFamily="34" charset="0"/>
              </a:rPr>
              <a:t>Int J Environ Res Public Health</a:t>
            </a:r>
            <a:r>
              <a:rPr lang="en-US" sz="1800" dirty="0">
                <a:effectLst/>
                <a:latin typeface="Calibri" panose="020F0502020204030204" pitchFamily="34" charset="0"/>
                <a:ea typeface="Times New Roman" panose="02020603050405020304" pitchFamily="18" charset="0"/>
                <a:cs typeface="Calibri" panose="020F0502020204030204" pitchFamily="34" charset="0"/>
              </a:rPr>
              <a:t>. 2021;18(11). doi:10.3390/IJERPH18115669</a:t>
            </a:r>
            <a:r>
              <a:rPr lang="en-US" dirty="0">
                <a:effectLst/>
                <a:latin typeface="Calibri" panose="020F0502020204030204" pitchFamily="34" charset="0"/>
                <a:cs typeface="Calibri" panose="020F0502020204030204" pitchFamily="34" charset="0"/>
              </a:rPr>
              <a:t> </a:t>
            </a:r>
          </a:p>
          <a:p>
            <a:pPr marL="0" marR="0" indent="-406400">
              <a:spcBef>
                <a:spcPts val="0"/>
              </a:spcBef>
              <a:spcAft>
                <a:spcPts val="0"/>
              </a:spcAft>
            </a:pPr>
            <a:r>
              <a:rPr lang="en-US" sz="1800" kern="100" dirty="0">
                <a:latin typeface="Calibri" panose="020F0502020204030204" pitchFamily="34" charset="0"/>
                <a:ea typeface="Times New Roman" panose="02020603050405020304" pitchFamily="18" charset="0"/>
                <a:cs typeface="Calibri" panose="020F0502020204030204" pitchFamily="34" charset="0"/>
              </a:rPr>
              <a:t>3. </a:t>
            </a:r>
            <a:r>
              <a:rPr lang="en-US" sz="1800" kern="100" dirty="0" err="1">
                <a:effectLst/>
                <a:latin typeface="Calibri" panose="020F0502020204030204" pitchFamily="34" charset="0"/>
                <a:ea typeface="Times New Roman" panose="02020603050405020304" pitchFamily="18" charset="0"/>
                <a:cs typeface="Calibri" panose="020F0502020204030204" pitchFamily="34" charset="0"/>
              </a:rPr>
              <a:t>Hennekens</a:t>
            </a:r>
            <a:r>
              <a:rPr lang="en-US" sz="1800" kern="100" dirty="0">
                <a:effectLst/>
                <a:latin typeface="Calibri" panose="020F0502020204030204" pitchFamily="34" charset="0"/>
                <a:ea typeface="Times New Roman" panose="02020603050405020304" pitchFamily="18" charset="0"/>
                <a:cs typeface="Calibri" panose="020F0502020204030204" pitchFamily="34" charset="0"/>
              </a:rPr>
              <a:t> HC, </a:t>
            </a:r>
            <a:r>
              <a:rPr lang="en-US" sz="1800" kern="100" dirty="0" err="1">
                <a:effectLst/>
                <a:latin typeface="Calibri" panose="020F0502020204030204" pitchFamily="34" charset="0"/>
                <a:ea typeface="Times New Roman" panose="02020603050405020304" pitchFamily="18" charset="0"/>
                <a:cs typeface="Calibri" panose="020F0502020204030204" pitchFamily="34" charset="0"/>
              </a:rPr>
              <a:t>Buring</a:t>
            </a:r>
            <a:r>
              <a:rPr lang="en-US" sz="1800" kern="100" dirty="0">
                <a:effectLst/>
                <a:latin typeface="Calibri" panose="020F0502020204030204" pitchFamily="34" charset="0"/>
                <a:ea typeface="Times New Roman" panose="02020603050405020304" pitchFamily="18" charset="0"/>
                <a:cs typeface="Calibri" panose="020F0502020204030204" pitchFamily="34" charset="0"/>
              </a:rPr>
              <a:t> JE. </a:t>
            </a:r>
            <a:r>
              <a:rPr lang="en-US" sz="1800" i="1" kern="100" dirty="0">
                <a:effectLst/>
                <a:latin typeface="Calibri" panose="020F0502020204030204" pitchFamily="34" charset="0"/>
                <a:ea typeface="Times New Roman" panose="02020603050405020304" pitchFamily="18" charset="0"/>
                <a:cs typeface="Calibri" panose="020F0502020204030204" pitchFamily="34" charset="0"/>
              </a:rPr>
              <a:t>Epidemiology in Medicine</a:t>
            </a:r>
            <a:r>
              <a:rPr lang="en-US" sz="1800" kern="1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kern="100" dirty="0" err="1">
                <a:effectLst/>
                <a:latin typeface="Calibri" panose="020F0502020204030204" pitchFamily="34" charset="0"/>
                <a:ea typeface="Times New Roman" panose="02020603050405020304" pitchFamily="18" charset="0"/>
                <a:cs typeface="Calibri" panose="020F0502020204030204" pitchFamily="34" charset="0"/>
              </a:rPr>
              <a:t>Mayrent</a:t>
            </a:r>
            <a:r>
              <a:rPr lang="en-US" sz="1800" kern="100" dirty="0">
                <a:effectLst/>
                <a:latin typeface="Calibri" panose="020F0502020204030204" pitchFamily="34" charset="0"/>
                <a:ea typeface="Times New Roman" panose="02020603050405020304" pitchFamily="18" charset="0"/>
                <a:cs typeface="Calibri" panose="020F0502020204030204" pitchFamily="34" charset="0"/>
              </a:rPr>
              <a:t> SL, ed.). LIPPINCOTT WILLIAMS &amp; WILKINS; 1987.</a:t>
            </a:r>
            <a:endParaRPr lang="en-US" sz="1800" kern="100" dirty="0">
              <a:effectLst/>
              <a:latin typeface="Calibri" panose="020F0502020204030204" pitchFamily="34" charset="0"/>
              <a:ea typeface="PMingLiU" panose="02020500000000000000" pitchFamily="18" charset="-120"/>
              <a:cs typeface="Calibri" panose="020F0502020204030204" pitchFamily="34" charset="0"/>
            </a:endParaRPr>
          </a:p>
          <a:p>
            <a:pPr marL="0" marR="0" indent="-406400">
              <a:spcBef>
                <a:spcPts val="0"/>
              </a:spcBef>
              <a:spcAft>
                <a:spcPts val="0"/>
              </a:spcAft>
            </a:pPr>
            <a:r>
              <a:rPr lang="en-US" sz="1800" kern="100" dirty="0">
                <a:latin typeface="Calibri" panose="020F0502020204030204" pitchFamily="34" charset="0"/>
                <a:ea typeface="Times New Roman" panose="02020603050405020304" pitchFamily="18" charset="0"/>
                <a:cs typeface="Calibri" panose="020F0502020204030204" pitchFamily="34" charset="0"/>
              </a:rPr>
              <a:t>4. </a:t>
            </a:r>
            <a:r>
              <a:rPr lang="en-US" sz="1800" kern="100" dirty="0">
                <a:effectLst/>
                <a:latin typeface="Calibri" panose="020F0502020204030204" pitchFamily="34" charset="0"/>
                <a:ea typeface="Times New Roman" panose="02020603050405020304" pitchFamily="18" charset="0"/>
                <a:cs typeface="Calibri" panose="020F0502020204030204" pitchFamily="34" charset="0"/>
              </a:rPr>
              <a:t>Kelsey JL, Whittemore AS, Evans AS, Thompson WD. </a:t>
            </a:r>
            <a:r>
              <a:rPr lang="en-US" sz="1800" i="1" kern="100" dirty="0">
                <a:effectLst/>
                <a:latin typeface="Calibri" panose="020F0502020204030204" pitchFamily="34" charset="0"/>
                <a:ea typeface="Times New Roman" panose="02020603050405020304" pitchFamily="18" charset="0"/>
                <a:cs typeface="Calibri" panose="020F0502020204030204" pitchFamily="34" charset="0"/>
              </a:rPr>
              <a:t>Methods in Observational Epidemiology</a:t>
            </a:r>
            <a:r>
              <a:rPr lang="en-US" sz="1800" kern="100" dirty="0">
                <a:effectLst/>
                <a:latin typeface="Calibri" panose="020F0502020204030204" pitchFamily="34" charset="0"/>
                <a:ea typeface="Times New Roman" panose="02020603050405020304" pitchFamily="18" charset="0"/>
                <a:cs typeface="Calibri" panose="020F0502020204030204" pitchFamily="34" charset="0"/>
              </a:rPr>
              <a:t>. Oxford University Press; 1996.</a:t>
            </a:r>
            <a:endParaRPr lang="en-US" sz="1800" kern="100" dirty="0">
              <a:effectLst/>
              <a:latin typeface="Calibri" panose="020F0502020204030204" pitchFamily="34" charset="0"/>
              <a:ea typeface="PMingLiU" panose="02020500000000000000" pitchFamily="18" charset="-120"/>
              <a:cs typeface="Calibri" panose="020F0502020204030204" pitchFamily="34" charset="0"/>
            </a:endParaRPr>
          </a:p>
          <a:p>
            <a:pPr marL="0" marR="0" indent="-406400">
              <a:spcBef>
                <a:spcPts val="0"/>
              </a:spcBef>
              <a:spcAft>
                <a:spcPts val="0"/>
              </a:spcAft>
            </a:pPr>
            <a:r>
              <a:rPr lang="en-US" sz="1800" kern="100" dirty="0">
                <a:latin typeface="Calibri" panose="020F0502020204030204" pitchFamily="34" charset="0"/>
                <a:ea typeface="Times New Roman" panose="02020603050405020304" pitchFamily="18" charset="0"/>
                <a:cs typeface="Calibri" panose="020F0502020204030204" pitchFamily="34" charset="0"/>
              </a:rPr>
              <a:t>5. </a:t>
            </a:r>
            <a:r>
              <a:rPr lang="en-US" sz="1800" kern="100" dirty="0">
                <a:effectLst/>
                <a:latin typeface="Calibri" panose="020F0502020204030204" pitchFamily="34" charset="0"/>
                <a:ea typeface="Times New Roman" panose="02020603050405020304" pitchFamily="18" charset="0"/>
                <a:cs typeface="Calibri" panose="020F0502020204030204" pitchFamily="34" charset="0"/>
              </a:rPr>
              <a:t>Rothman KJ. </a:t>
            </a:r>
            <a:r>
              <a:rPr lang="en-US" sz="1800" i="1" kern="100" dirty="0">
                <a:effectLst/>
                <a:latin typeface="Calibri" panose="020F0502020204030204" pitchFamily="34" charset="0"/>
                <a:ea typeface="Times New Roman" panose="02020603050405020304" pitchFamily="18" charset="0"/>
                <a:cs typeface="Calibri" panose="020F0502020204030204" pitchFamily="34" charset="0"/>
              </a:rPr>
              <a:t>Epidemiology: An Introduction</a:t>
            </a:r>
            <a:r>
              <a:rPr lang="en-US" sz="1800" kern="100" dirty="0">
                <a:effectLst/>
                <a:latin typeface="Calibri" panose="020F0502020204030204" pitchFamily="34" charset="0"/>
                <a:ea typeface="Times New Roman" panose="02020603050405020304" pitchFamily="18" charset="0"/>
                <a:cs typeface="Calibri" panose="020F0502020204030204" pitchFamily="34" charset="0"/>
              </a:rPr>
              <a:t>. Oxford University Press; 2002.</a:t>
            </a:r>
            <a:endParaRPr lang="en-US" sz="1800" kern="100" dirty="0">
              <a:effectLst/>
              <a:latin typeface="Calibri" panose="020F0502020204030204" pitchFamily="34" charset="0"/>
              <a:ea typeface="PMingLiU" panose="02020500000000000000" pitchFamily="18" charset="-12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
        <p:nvSpPr>
          <p:cNvPr id="15" name="Text Placeholder 14">
            <a:extLst>
              <a:ext uri="{FF2B5EF4-FFF2-40B4-BE49-F238E27FC236}">
                <a16:creationId xmlns:a16="http://schemas.microsoft.com/office/drawing/2014/main" id="{E88D1D93-1749-134C-B259-6CB1F13ABE6B}"/>
              </a:ext>
            </a:extLst>
          </p:cNvPr>
          <p:cNvSpPr>
            <a:spLocks noGrp="1"/>
          </p:cNvSpPr>
          <p:nvPr>
            <p:ph type="body" sz="quarter" idx="96"/>
          </p:nvPr>
        </p:nvSpPr>
        <p:spPr>
          <a:xfrm>
            <a:off x="476240" y="12032117"/>
            <a:ext cx="10056813" cy="5632289"/>
          </a:xfrm>
        </p:spPr>
        <p:txBody>
          <a:bodyPr/>
          <a:lstStyle/>
          <a:p>
            <a:pPr marL="0" marR="0">
              <a:spcBef>
                <a:spcPts val="0"/>
              </a:spcBef>
              <a:spcAft>
                <a:spcPts val="0"/>
              </a:spcAft>
            </a:pPr>
            <a:r>
              <a:rPr lang="en-US" sz="3000" kern="100" dirty="0">
                <a:effectLst/>
                <a:latin typeface="Calibri" panose="020F0502020204030204" pitchFamily="34" charset="0"/>
                <a:ea typeface="PMingLiU" panose="02020500000000000000" pitchFamily="18" charset="-120"/>
                <a:cs typeface="Arial" panose="020B0604020202020204" pitchFamily="34" charset="0"/>
              </a:rPr>
              <a:t>Research Question: How and to what degree has each racial, sex, and age group experienced COVID-19 cases and deaths differently?</a:t>
            </a:r>
          </a:p>
          <a:p>
            <a:pPr marL="0" marR="0">
              <a:spcBef>
                <a:spcPts val="0"/>
              </a:spcBef>
              <a:spcAft>
                <a:spcPts val="0"/>
              </a:spcAft>
            </a:pPr>
            <a:r>
              <a:rPr lang="en-US" sz="3000" kern="100" dirty="0">
                <a:effectLst/>
                <a:latin typeface="Calibri" panose="020F0502020204030204" pitchFamily="34" charset="0"/>
                <a:ea typeface="PMingLiU" panose="02020500000000000000" pitchFamily="18" charset="-120"/>
                <a:cs typeface="Arial" panose="020B0604020202020204" pitchFamily="34" charset="0"/>
              </a:rPr>
              <a:t>Hypothesis: Specific ages, races, and sex experienced a disproportionate level of cases and/or deaths during the COVID-19 epidemic in California.</a:t>
            </a:r>
          </a:p>
          <a:p>
            <a:pPr marL="0" marR="0">
              <a:spcBef>
                <a:spcPts val="0"/>
              </a:spcBef>
              <a:spcAft>
                <a:spcPts val="0"/>
              </a:spcAft>
            </a:pPr>
            <a:r>
              <a:rPr lang="en-US" sz="3000" kern="100" dirty="0">
                <a:effectLst/>
                <a:latin typeface="Calibri" panose="020F0502020204030204" pitchFamily="34" charset="0"/>
                <a:ea typeface="PMingLiU" panose="02020500000000000000" pitchFamily="18" charset="-120"/>
                <a:cs typeface="Arial" panose="020B0604020202020204" pitchFamily="34" charset="0"/>
              </a:rPr>
              <a:t>The aim of this study was to:</a:t>
            </a:r>
          </a:p>
          <a:p>
            <a:pPr marL="342900" marR="0" lvl="0" indent="-342900">
              <a:spcBef>
                <a:spcPts val="0"/>
              </a:spcBef>
              <a:spcAft>
                <a:spcPts val="0"/>
              </a:spcAft>
              <a:buFont typeface="Symbol" pitchFamily="2" charset="2"/>
              <a:buChar char=""/>
            </a:pPr>
            <a:r>
              <a:rPr lang="en-US" sz="3000" kern="100" dirty="0">
                <a:effectLst/>
                <a:latin typeface="Calibri" panose="020F0502020204030204" pitchFamily="34" charset="0"/>
                <a:ea typeface="PMingLiU" panose="02020500000000000000" pitchFamily="18" charset="-120"/>
                <a:cs typeface="Arial" panose="020B0604020202020204" pitchFamily="34" charset="0"/>
              </a:rPr>
              <a:t>Identify the groups most affected by COVID-19 cases and deaths, promoting public health intervention for these at-risk groups.</a:t>
            </a:r>
          </a:p>
          <a:p>
            <a:endParaRPr lang="en-US" sz="3000" dirty="0"/>
          </a:p>
        </p:txBody>
      </p:sp>
      <p:sp>
        <p:nvSpPr>
          <p:cNvPr id="16" name="Text Placeholder 15">
            <a:extLst>
              <a:ext uri="{FF2B5EF4-FFF2-40B4-BE49-F238E27FC236}">
                <a16:creationId xmlns:a16="http://schemas.microsoft.com/office/drawing/2014/main" id="{06B6F172-D328-DF42-880A-89E335C89DF1}"/>
              </a:ext>
            </a:extLst>
          </p:cNvPr>
          <p:cNvSpPr>
            <a:spLocks noGrp="1"/>
          </p:cNvSpPr>
          <p:nvPr>
            <p:ph type="body" sz="quarter" idx="150"/>
          </p:nvPr>
        </p:nvSpPr>
        <p:spPr/>
        <p:txBody>
          <a:bodyPr/>
          <a:lstStyle/>
          <a:p>
            <a:r>
              <a:rPr lang="en-US" baseline="30000" dirty="0"/>
              <a:t>1</a:t>
            </a:r>
            <a:r>
              <a:rPr lang="en-US" dirty="0"/>
              <a:t>California </a:t>
            </a:r>
            <a:r>
              <a:rPr lang="en-US" dirty="0" err="1"/>
              <a:t>Northstate</a:t>
            </a:r>
            <a:r>
              <a:rPr lang="en-US" dirty="0"/>
              <a:t> University, College of Medicine</a:t>
            </a:r>
          </a:p>
        </p:txBody>
      </p:sp>
      <p:sp>
        <p:nvSpPr>
          <p:cNvPr id="17" name="Text Placeholder 16">
            <a:extLst>
              <a:ext uri="{FF2B5EF4-FFF2-40B4-BE49-F238E27FC236}">
                <a16:creationId xmlns:a16="http://schemas.microsoft.com/office/drawing/2014/main" id="{151933EC-B042-8942-9D9C-760FADF42540}"/>
              </a:ext>
            </a:extLst>
          </p:cNvPr>
          <p:cNvSpPr>
            <a:spLocks noGrp="1"/>
          </p:cNvSpPr>
          <p:nvPr>
            <p:ph type="body" sz="quarter" idx="151"/>
          </p:nvPr>
        </p:nvSpPr>
        <p:spPr/>
        <p:txBody>
          <a:bodyPr>
            <a:normAutofit lnSpcReduction="10000"/>
          </a:bodyPr>
          <a:lstStyle/>
          <a:p>
            <a:r>
              <a:rPr lang="en-US" dirty="0"/>
              <a:t>Elijah Huang MPH</a:t>
            </a:r>
            <a:r>
              <a:rPr lang="en-US" baseline="30000" dirty="0"/>
              <a:t>1</a:t>
            </a:r>
            <a:r>
              <a:rPr lang="en-US" dirty="0"/>
              <a:t>, Jose Puglisi PhD</a:t>
            </a:r>
            <a:r>
              <a:rPr lang="en-US" baseline="30000" dirty="0"/>
              <a:t>1</a:t>
            </a:r>
          </a:p>
        </p:txBody>
      </p:sp>
      <p:sp>
        <p:nvSpPr>
          <p:cNvPr id="18" name="Text Placeholder 17">
            <a:extLst>
              <a:ext uri="{FF2B5EF4-FFF2-40B4-BE49-F238E27FC236}">
                <a16:creationId xmlns:a16="http://schemas.microsoft.com/office/drawing/2014/main" id="{4D173F97-16EA-804F-A097-81BA0AA49E2D}"/>
              </a:ext>
            </a:extLst>
          </p:cNvPr>
          <p:cNvSpPr>
            <a:spLocks noGrp="1"/>
          </p:cNvSpPr>
          <p:nvPr>
            <p:ph type="body" sz="quarter" idx="153"/>
          </p:nvPr>
        </p:nvSpPr>
        <p:spPr/>
        <p:txBody>
          <a:bodyPr>
            <a:normAutofit fontScale="70000" lnSpcReduction="20000"/>
          </a:bodyPr>
          <a:lstStyle/>
          <a:p>
            <a:r>
              <a:rPr lang="en-US" dirty="0"/>
              <a:t>COVID-19 Differential Caseload and Mortality on Age, Sex, and Race: A Case-Control Study </a:t>
            </a:r>
          </a:p>
        </p:txBody>
      </p:sp>
      <p:graphicFrame>
        <p:nvGraphicFramePr>
          <p:cNvPr id="19" name="Table 18">
            <a:extLst>
              <a:ext uri="{FF2B5EF4-FFF2-40B4-BE49-F238E27FC236}">
                <a16:creationId xmlns:a16="http://schemas.microsoft.com/office/drawing/2014/main" id="{B3B57C1F-4DB5-ADA1-5763-1D221EAE064E}"/>
              </a:ext>
            </a:extLst>
          </p:cNvPr>
          <p:cNvGraphicFramePr>
            <a:graphicFrameLocks noGrp="1"/>
          </p:cNvGraphicFramePr>
          <p:nvPr>
            <p:extLst>
              <p:ext uri="{D42A27DB-BD31-4B8C-83A1-F6EECF244321}">
                <p14:modId xmlns:p14="http://schemas.microsoft.com/office/powerpoint/2010/main" val="3432505527"/>
              </p:ext>
            </p:extLst>
          </p:nvPr>
        </p:nvGraphicFramePr>
        <p:xfrm>
          <a:off x="17983206" y="6302793"/>
          <a:ext cx="7956932" cy="10605385"/>
        </p:xfrm>
        <a:graphic>
          <a:graphicData uri="http://schemas.openxmlformats.org/drawingml/2006/table">
            <a:tbl>
              <a:tblPr firstRow="1" firstCol="1" bandRow="1">
                <a:tableStyleId>{5C22544A-7EE6-4342-B048-85BDC9FD1C3A}</a:tableStyleId>
              </a:tblPr>
              <a:tblGrid>
                <a:gridCol w="4531031">
                  <a:extLst>
                    <a:ext uri="{9D8B030D-6E8A-4147-A177-3AD203B41FA5}">
                      <a16:colId xmlns:a16="http://schemas.microsoft.com/office/drawing/2014/main" val="2372835901"/>
                    </a:ext>
                  </a:extLst>
                </a:gridCol>
                <a:gridCol w="3425901">
                  <a:extLst>
                    <a:ext uri="{9D8B030D-6E8A-4147-A177-3AD203B41FA5}">
                      <a16:colId xmlns:a16="http://schemas.microsoft.com/office/drawing/2014/main" val="2627110104"/>
                    </a:ext>
                  </a:extLst>
                </a:gridCol>
              </a:tblGrid>
              <a:tr h="298566">
                <a:tc>
                  <a:txBody>
                    <a:bodyPr/>
                    <a:lstStyle/>
                    <a:p>
                      <a:pPr marL="0" marR="0" algn="ctr">
                        <a:spcBef>
                          <a:spcPts val="0"/>
                        </a:spcBef>
                        <a:spcAft>
                          <a:spcPts val="0"/>
                        </a:spcAft>
                      </a:pPr>
                      <a:r>
                        <a:rPr lang="en-US" sz="1000">
                          <a:effectLst/>
                        </a:rPr>
                        <a:t>Demographic</a:t>
                      </a:r>
                      <a:endParaRPr lang="en-US" sz="12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a:effectLst/>
                        </a:rPr>
                        <a:t>Number/Proportion</a:t>
                      </a:r>
                      <a:endParaRPr lang="en-US" sz="12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extLst>
                  <a:ext uri="{0D108BD9-81ED-4DB2-BD59-A6C34878D82A}">
                    <a16:rowId xmlns:a16="http://schemas.microsoft.com/office/drawing/2014/main" val="3062104698"/>
                  </a:ext>
                </a:extLst>
              </a:tr>
              <a:tr h="496466">
                <a:tc>
                  <a:txBody>
                    <a:bodyPr/>
                    <a:lstStyle/>
                    <a:p>
                      <a:pPr marL="0" marR="0" algn="l">
                        <a:spcBef>
                          <a:spcPts val="0"/>
                        </a:spcBef>
                        <a:spcAft>
                          <a:spcPts val="0"/>
                        </a:spcAft>
                      </a:pPr>
                      <a:r>
                        <a:rPr lang="en-US" sz="1000">
                          <a:effectLst/>
                        </a:rPr>
                        <a:t>Total Population</a:t>
                      </a:r>
                      <a:endParaRPr lang="en-US" sz="12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spcBef>
                          <a:spcPts val="0"/>
                        </a:spcBef>
                        <a:spcAft>
                          <a:spcPts val="0"/>
                        </a:spcAft>
                      </a:pPr>
                      <a:r>
                        <a:rPr lang="en-US" sz="1000">
                          <a:effectLst/>
                        </a:rPr>
                        <a:t>39237836</a:t>
                      </a:r>
                      <a:endParaRPr lang="en-US" sz="12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extLst>
                  <a:ext uri="{0D108BD9-81ED-4DB2-BD59-A6C34878D82A}">
                    <a16:rowId xmlns:a16="http://schemas.microsoft.com/office/drawing/2014/main" val="1437096914"/>
                  </a:ext>
                </a:extLst>
              </a:tr>
              <a:tr h="496466">
                <a:tc>
                  <a:txBody>
                    <a:bodyPr/>
                    <a:lstStyle/>
                    <a:p>
                      <a:pPr marL="0" marR="0" algn="l">
                        <a:spcBef>
                          <a:spcPts val="0"/>
                        </a:spcBef>
                        <a:spcAft>
                          <a:spcPts val="0"/>
                        </a:spcAft>
                      </a:pPr>
                      <a:r>
                        <a:rPr lang="en-US" sz="1000">
                          <a:effectLst/>
                        </a:rPr>
                        <a:t>Age Category (%)</a:t>
                      </a:r>
                      <a:endParaRPr lang="en-US" sz="12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endParaRPr lang="en-US" sz="1200">
                        <a:effectLst/>
                        <a:latin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307509504"/>
                  </a:ext>
                </a:extLst>
              </a:tr>
              <a:tr h="603996">
                <a:tc>
                  <a:txBody>
                    <a:bodyPr/>
                    <a:lstStyle/>
                    <a:p>
                      <a:pPr marL="0" marR="0" algn="r">
                        <a:spcBef>
                          <a:spcPts val="0"/>
                        </a:spcBef>
                        <a:spcAft>
                          <a:spcPts val="0"/>
                        </a:spcAft>
                      </a:pPr>
                      <a:r>
                        <a:rPr lang="en-US" sz="1000">
                          <a:effectLst/>
                        </a:rPr>
                        <a:t> Under 5 years	</a:t>
                      </a:r>
                      <a:endParaRPr lang="en-US" sz="12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spcBef>
                          <a:spcPts val="0"/>
                        </a:spcBef>
                        <a:spcAft>
                          <a:spcPts val="0"/>
                        </a:spcAft>
                      </a:pPr>
                      <a:r>
                        <a:rPr lang="en-US" sz="1000">
                          <a:effectLst/>
                        </a:rPr>
                        <a:t>5.6</a:t>
                      </a:r>
                      <a:r>
                        <a:rPr lang="en-US" sz="1200">
                          <a:effectLst/>
                          <a:sym typeface="Symbol" pitchFamily="2" charset="2"/>
                        </a:rPr>
                        <a:t></a:t>
                      </a:r>
                      <a:r>
                        <a:rPr lang="en-US" sz="1000">
                          <a:effectLst/>
                        </a:rPr>
                        <a:t>0.1</a:t>
                      </a:r>
                      <a:endParaRPr lang="en-US" sz="1200">
                        <a:effectLst/>
                      </a:endParaRPr>
                    </a:p>
                    <a:p>
                      <a:pPr marL="0" marR="0">
                        <a:spcBef>
                          <a:spcPts val="0"/>
                        </a:spcBef>
                        <a:spcAft>
                          <a:spcPts val="0"/>
                        </a:spcAft>
                      </a:pPr>
                      <a:r>
                        <a:rPr lang="en-US" sz="1000">
                          <a:effectLst/>
                        </a:rPr>
                        <a:t> </a:t>
                      </a:r>
                      <a:endParaRPr lang="en-US" sz="12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extLst>
                  <a:ext uri="{0D108BD9-81ED-4DB2-BD59-A6C34878D82A}">
                    <a16:rowId xmlns:a16="http://schemas.microsoft.com/office/drawing/2014/main" val="2762331775"/>
                  </a:ext>
                </a:extLst>
              </a:tr>
              <a:tr h="496466">
                <a:tc>
                  <a:txBody>
                    <a:bodyPr/>
                    <a:lstStyle/>
                    <a:p>
                      <a:pPr marL="0" marR="0" algn="r">
                        <a:spcBef>
                          <a:spcPts val="0"/>
                        </a:spcBef>
                        <a:spcAft>
                          <a:spcPts val="0"/>
                        </a:spcAft>
                      </a:pPr>
                      <a:r>
                        <a:rPr lang="en-US" sz="1000">
                          <a:effectLst/>
                        </a:rPr>
                        <a:t>5 to 17 years</a:t>
                      </a:r>
                      <a:endParaRPr lang="en-US" sz="12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spcBef>
                          <a:spcPts val="0"/>
                        </a:spcBef>
                        <a:spcAft>
                          <a:spcPts val="0"/>
                        </a:spcAft>
                      </a:pPr>
                      <a:r>
                        <a:rPr lang="en-US" sz="1000">
                          <a:effectLst/>
                        </a:rPr>
                        <a:t>16.7</a:t>
                      </a:r>
                      <a:r>
                        <a:rPr lang="en-US" sz="1200">
                          <a:effectLst/>
                          <a:sym typeface="Symbol" pitchFamily="2" charset="2"/>
                        </a:rPr>
                        <a:t></a:t>
                      </a:r>
                      <a:r>
                        <a:rPr lang="en-US" sz="1000">
                          <a:effectLst/>
                        </a:rPr>
                        <a:t>0.1</a:t>
                      </a:r>
                      <a:endParaRPr lang="en-US" sz="12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extLst>
                  <a:ext uri="{0D108BD9-81ED-4DB2-BD59-A6C34878D82A}">
                    <a16:rowId xmlns:a16="http://schemas.microsoft.com/office/drawing/2014/main" val="2758786148"/>
                  </a:ext>
                </a:extLst>
              </a:tr>
              <a:tr h="496466">
                <a:tc>
                  <a:txBody>
                    <a:bodyPr/>
                    <a:lstStyle/>
                    <a:p>
                      <a:pPr marL="0" marR="0" algn="r">
                        <a:spcBef>
                          <a:spcPts val="0"/>
                        </a:spcBef>
                        <a:spcAft>
                          <a:spcPts val="0"/>
                        </a:spcAft>
                      </a:pPr>
                      <a:r>
                        <a:rPr lang="en-US" sz="1000">
                          <a:effectLst/>
                        </a:rPr>
                        <a:t>18 to 24 years</a:t>
                      </a:r>
                      <a:endParaRPr lang="en-US" sz="12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spcBef>
                          <a:spcPts val="0"/>
                        </a:spcBef>
                        <a:spcAft>
                          <a:spcPts val="0"/>
                        </a:spcAft>
                      </a:pPr>
                      <a:r>
                        <a:rPr lang="en-US" sz="1000">
                          <a:effectLst/>
                        </a:rPr>
                        <a:t>9.1</a:t>
                      </a:r>
                      <a:r>
                        <a:rPr lang="en-US" sz="1200">
                          <a:effectLst/>
                          <a:sym typeface="Symbol" pitchFamily="2" charset="2"/>
                        </a:rPr>
                        <a:t></a:t>
                      </a:r>
                      <a:r>
                        <a:rPr lang="en-US" sz="1000">
                          <a:effectLst/>
                        </a:rPr>
                        <a:t>0.1</a:t>
                      </a:r>
                      <a:endParaRPr lang="en-US" sz="12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extLst>
                  <a:ext uri="{0D108BD9-81ED-4DB2-BD59-A6C34878D82A}">
                    <a16:rowId xmlns:a16="http://schemas.microsoft.com/office/drawing/2014/main" val="3176562163"/>
                  </a:ext>
                </a:extLst>
              </a:tr>
              <a:tr h="496466">
                <a:tc>
                  <a:txBody>
                    <a:bodyPr/>
                    <a:lstStyle/>
                    <a:p>
                      <a:pPr marL="0" marR="0" algn="r">
                        <a:spcBef>
                          <a:spcPts val="0"/>
                        </a:spcBef>
                        <a:spcAft>
                          <a:spcPts val="0"/>
                        </a:spcAft>
                      </a:pPr>
                      <a:r>
                        <a:rPr lang="en-US" sz="1000">
                          <a:effectLst/>
                        </a:rPr>
                        <a:t>25 to 44 years</a:t>
                      </a:r>
                      <a:endParaRPr lang="en-US" sz="12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spcBef>
                          <a:spcPts val="0"/>
                        </a:spcBef>
                        <a:spcAft>
                          <a:spcPts val="0"/>
                        </a:spcAft>
                      </a:pPr>
                      <a:r>
                        <a:rPr lang="en-US" sz="1000">
                          <a:effectLst/>
                        </a:rPr>
                        <a:t>28.7</a:t>
                      </a:r>
                      <a:r>
                        <a:rPr lang="en-US" sz="1200">
                          <a:effectLst/>
                          <a:sym typeface="Symbol" pitchFamily="2" charset="2"/>
                        </a:rPr>
                        <a:t></a:t>
                      </a:r>
                      <a:r>
                        <a:rPr lang="en-US" sz="1000">
                          <a:effectLst/>
                        </a:rPr>
                        <a:t>0.1</a:t>
                      </a:r>
                      <a:endParaRPr lang="en-US" sz="12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extLst>
                  <a:ext uri="{0D108BD9-81ED-4DB2-BD59-A6C34878D82A}">
                    <a16:rowId xmlns:a16="http://schemas.microsoft.com/office/drawing/2014/main" val="1728974474"/>
                  </a:ext>
                </a:extLst>
              </a:tr>
              <a:tr h="496466">
                <a:tc>
                  <a:txBody>
                    <a:bodyPr/>
                    <a:lstStyle/>
                    <a:p>
                      <a:pPr marL="0" marR="0" algn="r">
                        <a:spcBef>
                          <a:spcPts val="0"/>
                        </a:spcBef>
                        <a:spcAft>
                          <a:spcPts val="0"/>
                        </a:spcAft>
                      </a:pPr>
                      <a:r>
                        <a:rPr lang="en-US" sz="1000">
                          <a:effectLst/>
                        </a:rPr>
                        <a:t>45 to 54 years</a:t>
                      </a:r>
                      <a:endParaRPr lang="en-US" sz="12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spcBef>
                          <a:spcPts val="0"/>
                        </a:spcBef>
                        <a:spcAft>
                          <a:spcPts val="0"/>
                        </a:spcAft>
                      </a:pPr>
                      <a:r>
                        <a:rPr lang="en-US" sz="1000">
                          <a:effectLst/>
                        </a:rPr>
                        <a:t>12.6</a:t>
                      </a:r>
                      <a:r>
                        <a:rPr lang="en-US" sz="1200">
                          <a:effectLst/>
                          <a:sym typeface="Symbol" pitchFamily="2" charset="2"/>
                        </a:rPr>
                        <a:t></a:t>
                      </a:r>
                      <a:r>
                        <a:rPr lang="en-US" sz="1000">
                          <a:effectLst/>
                        </a:rPr>
                        <a:t>0.1</a:t>
                      </a:r>
                      <a:endParaRPr lang="en-US" sz="12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extLst>
                  <a:ext uri="{0D108BD9-81ED-4DB2-BD59-A6C34878D82A}">
                    <a16:rowId xmlns:a16="http://schemas.microsoft.com/office/drawing/2014/main" val="2073137236"/>
                  </a:ext>
                </a:extLst>
              </a:tr>
              <a:tr h="496466">
                <a:tc>
                  <a:txBody>
                    <a:bodyPr/>
                    <a:lstStyle/>
                    <a:p>
                      <a:pPr marL="0" marR="0" algn="r">
                        <a:spcBef>
                          <a:spcPts val="0"/>
                        </a:spcBef>
                        <a:spcAft>
                          <a:spcPts val="0"/>
                        </a:spcAft>
                      </a:pPr>
                      <a:r>
                        <a:rPr lang="en-US" sz="1000">
                          <a:effectLst/>
                        </a:rPr>
                        <a:t>55 to 64 years</a:t>
                      </a:r>
                      <a:endParaRPr lang="en-US" sz="12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spcBef>
                          <a:spcPts val="0"/>
                        </a:spcBef>
                        <a:spcAft>
                          <a:spcPts val="0"/>
                        </a:spcAft>
                      </a:pPr>
                      <a:r>
                        <a:rPr lang="en-US" sz="1000">
                          <a:effectLst/>
                        </a:rPr>
                        <a:t>12.2</a:t>
                      </a:r>
                      <a:r>
                        <a:rPr lang="en-US" sz="1200">
                          <a:effectLst/>
                          <a:sym typeface="Symbol" pitchFamily="2" charset="2"/>
                        </a:rPr>
                        <a:t></a:t>
                      </a:r>
                      <a:r>
                        <a:rPr lang="en-US" sz="1000">
                          <a:effectLst/>
                        </a:rPr>
                        <a:t>0.1</a:t>
                      </a:r>
                      <a:endParaRPr lang="en-US" sz="12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extLst>
                  <a:ext uri="{0D108BD9-81ED-4DB2-BD59-A6C34878D82A}">
                    <a16:rowId xmlns:a16="http://schemas.microsoft.com/office/drawing/2014/main" val="2321831859"/>
                  </a:ext>
                </a:extLst>
              </a:tr>
              <a:tr h="549086">
                <a:tc>
                  <a:txBody>
                    <a:bodyPr/>
                    <a:lstStyle/>
                    <a:p>
                      <a:pPr marL="0" marR="0" algn="r">
                        <a:spcBef>
                          <a:spcPts val="0"/>
                        </a:spcBef>
                        <a:spcAft>
                          <a:spcPts val="0"/>
                        </a:spcAft>
                      </a:pPr>
                      <a:r>
                        <a:rPr lang="en-US" sz="1000">
                          <a:effectLst/>
                        </a:rPr>
                        <a:t>65 to 74 years</a:t>
                      </a:r>
                      <a:endParaRPr lang="en-US" sz="1200">
                        <a:effectLst/>
                      </a:endParaRPr>
                    </a:p>
                    <a:p>
                      <a:pPr marL="0" marR="0" algn="r">
                        <a:spcBef>
                          <a:spcPts val="0"/>
                        </a:spcBef>
                        <a:spcAft>
                          <a:spcPts val="0"/>
                        </a:spcAft>
                      </a:pPr>
                      <a:r>
                        <a:rPr lang="en-US" sz="1000">
                          <a:effectLst/>
                        </a:rPr>
                        <a:t> </a:t>
                      </a:r>
                      <a:endParaRPr lang="en-US" sz="12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spcBef>
                          <a:spcPts val="0"/>
                        </a:spcBef>
                        <a:spcAft>
                          <a:spcPts val="0"/>
                        </a:spcAft>
                      </a:pPr>
                      <a:r>
                        <a:rPr lang="en-US" sz="1000">
                          <a:effectLst/>
                        </a:rPr>
                        <a:t>9.1</a:t>
                      </a:r>
                      <a:r>
                        <a:rPr lang="en-US" sz="1200">
                          <a:effectLst/>
                          <a:sym typeface="Symbol" pitchFamily="2" charset="2"/>
                        </a:rPr>
                        <a:t></a:t>
                      </a:r>
                      <a:r>
                        <a:rPr lang="en-US" sz="1000">
                          <a:effectLst/>
                        </a:rPr>
                        <a:t>0.1</a:t>
                      </a:r>
                      <a:endParaRPr lang="en-US" sz="12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extLst>
                  <a:ext uri="{0D108BD9-81ED-4DB2-BD59-A6C34878D82A}">
                    <a16:rowId xmlns:a16="http://schemas.microsoft.com/office/drawing/2014/main" val="3121364327"/>
                  </a:ext>
                </a:extLst>
              </a:tr>
              <a:tr h="496466">
                <a:tc>
                  <a:txBody>
                    <a:bodyPr/>
                    <a:lstStyle/>
                    <a:p>
                      <a:pPr marL="0" marR="0" algn="r">
                        <a:spcBef>
                          <a:spcPts val="0"/>
                        </a:spcBef>
                        <a:spcAft>
                          <a:spcPts val="0"/>
                        </a:spcAft>
                      </a:pPr>
                      <a:r>
                        <a:rPr lang="en-US" sz="1000">
                          <a:effectLst/>
                        </a:rPr>
                        <a:t>75 to 84 years</a:t>
                      </a:r>
                      <a:endParaRPr lang="en-US" sz="12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spcBef>
                          <a:spcPts val="0"/>
                        </a:spcBef>
                        <a:spcAft>
                          <a:spcPts val="0"/>
                        </a:spcAft>
                      </a:pPr>
                      <a:r>
                        <a:rPr lang="en-US" sz="1000">
                          <a:effectLst/>
                        </a:rPr>
                        <a:t>4.4</a:t>
                      </a:r>
                      <a:r>
                        <a:rPr lang="en-US" sz="1200">
                          <a:effectLst/>
                          <a:sym typeface="Symbol" pitchFamily="2" charset="2"/>
                        </a:rPr>
                        <a:t></a:t>
                      </a:r>
                      <a:r>
                        <a:rPr lang="en-US" sz="1000">
                          <a:effectLst/>
                        </a:rPr>
                        <a:t>0.1</a:t>
                      </a:r>
                      <a:endParaRPr lang="en-US" sz="12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extLst>
                  <a:ext uri="{0D108BD9-81ED-4DB2-BD59-A6C34878D82A}">
                    <a16:rowId xmlns:a16="http://schemas.microsoft.com/office/drawing/2014/main" val="3493203635"/>
                  </a:ext>
                </a:extLst>
              </a:tr>
              <a:tr h="496466">
                <a:tc>
                  <a:txBody>
                    <a:bodyPr/>
                    <a:lstStyle/>
                    <a:p>
                      <a:pPr marL="0" marR="0" algn="r">
                        <a:spcBef>
                          <a:spcPts val="0"/>
                        </a:spcBef>
                        <a:spcAft>
                          <a:spcPts val="0"/>
                        </a:spcAft>
                      </a:pPr>
                      <a:r>
                        <a:rPr lang="en-US" sz="1000">
                          <a:effectLst/>
                        </a:rPr>
                        <a:t>85 years and over</a:t>
                      </a:r>
                      <a:endParaRPr lang="en-US" sz="12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spcBef>
                          <a:spcPts val="0"/>
                        </a:spcBef>
                        <a:spcAft>
                          <a:spcPts val="0"/>
                        </a:spcAft>
                      </a:pPr>
                      <a:r>
                        <a:rPr lang="en-US" sz="1000">
                          <a:effectLst/>
                        </a:rPr>
                        <a:t>1.7</a:t>
                      </a:r>
                      <a:r>
                        <a:rPr lang="en-US" sz="1200">
                          <a:effectLst/>
                          <a:sym typeface="Symbol" pitchFamily="2" charset="2"/>
                        </a:rPr>
                        <a:t></a:t>
                      </a:r>
                      <a:r>
                        <a:rPr lang="en-US" sz="1000">
                          <a:effectLst/>
                        </a:rPr>
                        <a:t>0.1</a:t>
                      </a:r>
                      <a:endParaRPr lang="en-US" sz="12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extLst>
                  <a:ext uri="{0D108BD9-81ED-4DB2-BD59-A6C34878D82A}">
                    <a16:rowId xmlns:a16="http://schemas.microsoft.com/office/drawing/2014/main" val="1867900637"/>
                  </a:ext>
                </a:extLst>
              </a:tr>
              <a:tr h="274544">
                <a:tc>
                  <a:txBody>
                    <a:bodyPr/>
                    <a:lstStyle/>
                    <a:p>
                      <a:pPr marL="0" marR="0" algn="l">
                        <a:spcBef>
                          <a:spcPts val="0"/>
                        </a:spcBef>
                        <a:spcAft>
                          <a:spcPts val="0"/>
                        </a:spcAft>
                      </a:pPr>
                      <a:r>
                        <a:rPr lang="en-US" sz="1000">
                          <a:effectLst/>
                        </a:rPr>
                        <a:t>Sex(%)</a:t>
                      </a:r>
                      <a:endParaRPr lang="en-US" sz="12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spcBef>
                          <a:spcPts val="0"/>
                        </a:spcBef>
                        <a:spcAft>
                          <a:spcPts val="0"/>
                        </a:spcAft>
                      </a:pPr>
                      <a:r>
                        <a:rPr lang="en-US" sz="1000">
                          <a:effectLst/>
                        </a:rPr>
                        <a:t>        </a:t>
                      </a:r>
                      <a:endParaRPr lang="en-US" sz="12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extLst>
                  <a:ext uri="{0D108BD9-81ED-4DB2-BD59-A6C34878D82A}">
                    <a16:rowId xmlns:a16="http://schemas.microsoft.com/office/drawing/2014/main" val="713069587"/>
                  </a:ext>
                </a:extLst>
              </a:tr>
              <a:tr h="277975">
                <a:tc>
                  <a:txBody>
                    <a:bodyPr/>
                    <a:lstStyle/>
                    <a:p>
                      <a:pPr marL="0" marR="0" algn="r">
                        <a:spcBef>
                          <a:spcPts val="0"/>
                        </a:spcBef>
                        <a:spcAft>
                          <a:spcPts val="0"/>
                        </a:spcAft>
                      </a:pPr>
                      <a:r>
                        <a:rPr lang="en-US" sz="1000">
                          <a:effectLst/>
                        </a:rPr>
                        <a:t>Female</a:t>
                      </a:r>
                      <a:endParaRPr lang="en-US" sz="12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spcBef>
                          <a:spcPts val="0"/>
                        </a:spcBef>
                        <a:spcAft>
                          <a:spcPts val="0"/>
                        </a:spcAft>
                      </a:pPr>
                      <a:r>
                        <a:rPr lang="en-US" sz="1000">
                          <a:effectLst/>
                        </a:rPr>
                        <a:t>50.0</a:t>
                      </a:r>
                      <a:r>
                        <a:rPr lang="en-US" sz="1000">
                          <a:effectLst/>
                          <a:sym typeface="Symbol" pitchFamily="2" charset="2"/>
                        </a:rPr>
                        <a:t></a:t>
                      </a:r>
                      <a:r>
                        <a:rPr lang="en-US" sz="1000">
                          <a:effectLst/>
                        </a:rPr>
                        <a:t>0.1</a:t>
                      </a:r>
                      <a:endParaRPr lang="en-US" sz="12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extLst>
                  <a:ext uri="{0D108BD9-81ED-4DB2-BD59-A6C34878D82A}">
                    <a16:rowId xmlns:a16="http://schemas.microsoft.com/office/drawing/2014/main" val="1266908888"/>
                  </a:ext>
                </a:extLst>
              </a:tr>
              <a:tr h="274544">
                <a:tc>
                  <a:txBody>
                    <a:bodyPr/>
                    <a:lstStyle/>
                    <a:p>
                      <a:pPr marL="0" marR="0" algn="r">
                        <a:spcBef>
                          <a:spcPts val="0"/>
                        </a:spcBef>
                        <a:spcAft>
                          <a:spcPts val="0"/>
                        </a:spcAft>
                      </a:pPr>
                      <a:r>
                        <a:rPr lang="en-US" sz="1000">
                          <a:effectLst/>
                        </a:rPr>
                        <a:t>Male</a:t>
                      </a:r>
                      <a:endParaRPr lang="en-US" sz="12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spcBef>
                          <a:spcPts val="0"/>
                        </a:spcBef>
                        <a:spcAft>
                          <a:spcPts val="0"/>
                        </a:spcAft>
                      </a:pPr>
                      <a:r>
                        <a:rPr lang="en-US" sz="1000">
                          <a:effectLst/>
                        </a:rPr>
                        <a:t>50.0</a:t>
                      </a:r>
                      <a:r>
                        <a:rPr lang="en-US" sz="1000">
                          <a:effectLst/>
                          <a:sym typeface="Symbol" pitchFamily="2" charset="2"/>
                        </a:rPr>
                        <a:t></a:t>
                      </a:r>
                      <a:r>
                        <a:rPr lang="en-US" sz="1000">
                          <a:effectLst/>
                        </a:rPr>
                        <a:t>0.1</a:t>
                      </a:r>
                      <a:endParaRPr lang="en-US" sz="12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extLst>
                  <a:ext uri="{0D108BD9-81ED-4DB2-BD59-A6C34878D82A}">
                    <a16:rowId xmlns:a16="http://schemas.microsoft.com/office/drawing/2014/main" val="660084772"/>
                  </a:ext>
                </a:extLst>
              </a:tr>
              <a:tr h="274544">
                <a:tc>
                  <a:txBody>
                    <a:bodyPr/>
                    <a:lstStyle/>
                    <a:p>
                      <a:pPr marL="0" marR="0" algn="l">
                        <a:spcBef>
                          <a:spcPts val="0"/>
                        </a:spcBef>
                        <a:spcAft>
                          <a:spcPts val="0"/>
                        </a:spcAft>
                      </a:pPr>
                      <a:r>
                        <a:rPr lang="en-US" sz="1000">
                          <a:effectLst/>
                        </a:rPr>
                        <a:t>Race(%)</a:t>
                      </a:r>
                      <a:endParaRPr lang="en-US" sz="12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spcBef>
                          <a:spcPts val="0"/>
                        </a:spcBef>
                        <a:spcAft>
                          <a:spcPts val="0"/>
                        </a:spcAft>
                      </a:pPr>
                      <a:r>
                        <a:rPr lang="en-US" sz="1000">
                          <a:effectLst/>
                        </a:rPr>
                        <a:t> </a:t>
                      </a:r>
                      <a:endParaRPr lang="en-US" sz="12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extLst>
                  <a:ext uri="{0D108BD9-81ED-4DB2-BD59-A6C34878D82A}">
                    <a16:rowId xmlns:a16="http://schemas.microsoft.com/office/drawing/2014/main" val="1497368603"/>
                  </a:ext>
                </a:extLst>
              </a:tr>
              <a:tr h="433550">
                <a:tc>
                  <a:txBody>
                    <a:bodyPr/>
                    <a:lstStyle/>
                    <a:p>
                      <a:pPr marL="0" marR="0" algn="r">
                        <a:spcBef>
                          <a:spcPts val="0"/>
                        </a:spcBef>
                        <a:spcAft>
                          <a:spcPts val="0"/>
                        </a:spcAft>
                      </a:pPr>
                      <a:r>
                        <a:rPr lang="en-US" sz="1000">
                          <a:effectLst/>
                        </a:rPr>
                        <a:t>White</a:t>
                      </a:r>
                      <a:endParaRPr lang="en-US" sz="12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spcBef>
                          <a:spcPts val="0"/>
                        </a:spcBef>
                        <a:spcAft>
                          <a:spcPts val="0"/>
                        </a:spcAft>
                      </a:pPr>
                      <a:r>
                        <a:rPr lang="en-US" sz="1000">
                          <a:effectLst/>
                        </a:rPr>
                        <a:t>39.4</a:t>
                      </a:r>
                      <a:r>
                        <a:rPr lang="en-US" sz="1000">
                          <a:effectLst/>
                          <a:sym typeface="Symbol" pitchFamily="2" charset="2"/>
                        </a:rPr>
                        <a:t></a:t>
                      </a:r>
                      <a:r>
                        <a:rPr lang="en-US" sz="1000">
                          <a:effectLst/>
                        </a:rPr>
                        <a:t>0.1</a:t>
                      </a:r>
                      <a:endParaRPr lang="en-US" sz="12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extLst>
                  <a:ext uri="{0D108BD9-81ED-4DB2-BD59-A6C34878D82A}">
                    <a16:rowId xmlns:a16="http://schemas.microsoft.com/office/drawing/2014/main" val="1527683228"/>
                  </a:ext>
                </a:extLst>
              </a:tr>
              <a:tr h="433550">
                <a:tc>
                  <a:txBody>
                    <a:bodyPr/>
                    <a:lstStyle/>
                    <a:p>
                      <a:pPr marL="0" marR="0" algn="r">
                        <a:spcBef>
                          <a:spcPts val="0"/>
                        </a:spcBef>
                        <a:spcAft>
                          <a:spcPts val="0"/>
                        </a:spcAft>
                      </a:pPr>
                      <a:r>
                        <a:rPr lang="en-US" sz="1000">
                          <a:effectLst/>
                        </a:rPr>
                        <a:t>Black or African American</a:t>
                      </a:r>
                      <a:endParaRPr lang="en-US" sz="12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spcBef>
                          <a:spcPts val="0"/>
                        </a:spcBef>
                        <a:spcAft>
                          <a:spcPts val="0"/>
                        </a:spcAft>
                      </a:pPr>
                      <a:r>
                        <a:rPr lang="en-US" sz="1000">
                          <a:effectLst/>
                        </a:rPr>
                        <a:t>5.5</a:t>
                      </a:r>
                      <a:r>
                        <a:rPr lang="en-US" sz="1000">
                          <a:effectLst/>
                          <a:sym typeface="Symbol" pitchFamily="2" charset="2"/>
                        </a:rPr>
                        <a:t></a:t>
                      </a:r>
                      <a:r>
                        <a:rPr lang="en-US" sz="1000">
                          <a:effectLst/>
                        </a:rPr>
                        <a:t>0.1</a:t>
                      </a:r>
                      <a:endParaRPr lang="en-US" sz="12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extLst>
                  <a:ext uri="{0D108BD9-81ED-4DB2-BD59-A6C34878D82A}">
                    <a16:rowId xmlns:a16="http://schemas.microsoft.com/office/drawing/2014/main" val="3177682291"/>
                  </a:ext>
                </a:extLst>
              </a:tr>
              <a:tr h="433550">
                <a:tc>
                  <a:txBody>
                    <a:bodyPr/>
                    <a:lstStyle/>
                    <a:p>
                      <a:pPr marL="0" marR="0" algn="r">
                        <a:spcBef>
                          <a:spcPts val="0"/>
                        </a:spcBef>
                        <a:spcAft>
                          <a:spcPts val="0"/>
                        </a:spcAft>
                      </a:pPr>
                      <a:r>
                        <a:rPr lang="en-US" sz="1000">
                          <a:effectLst/>
                        </a:rPr>
                        <a:t>Asian</a:t>
                      </a:r>
                      <a:endParaRPr lang="en-US" sz="12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spcBef>
                          <a:spcPts val="0"/>
                        </a:spcBef>
                        <a:spcAft>
                          <a:spcPts val="0"/>
                        </a:spcAft>
                      </a:pPr>
                      <a:r>
                        <a:rPr lang="en-US" sz="1000">
                          <a:effectLst/>
                        </a:rPr>
                        <a:t>1.4</a:t>
                      </a:r>
                      <a:r>
                        <a:rPr lang="en-US" sz="1000">
                          <a:effectLst/>
                          <a:sym typeface="Symbol" pitchFamily="2" charset="2"/>
                        </a:rPr>
                        <a:t></a:t>
                      </a:r>
                      <a:r>
                        <a:rPr lang="en-US" sz="1000">
                          <a:effectLst/>
                        </a:rPr>
                        <a:t>0.1</a:t>
                      </a:r>
                      <a:endParaRPr lang="en-US" sz="12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extLst>
                  <a:ext uri="{0D108BD9-81ED-4DB2-BD59-A6C34878D82A}">
                    <a16:rowId xmlns:a16="http://schemas.microsoft.com/office/drawing/2014/main" val="4090879647"/>
                  </a:ext>
                </a:extLst>
              </a:tr>
              <a:tr h="549086">
                <a:tc>
                  <a:txBody>
                    <a:bodyPr/>
                    <a:lstStyle/>
                    <a:p>
                      <a:pPr marL="0" marR="0" algn="r">
                        <a:spcBef>
                          <a:spcPts val="0"/>
                        </a:spcBef>
                        <a:spcAft>
                          <a:spcPts val="0"/>
                        </a:spcAft>
                      </a:pPr>
                      <a:r>
                        <a:rPr lang="en-US" sz="1000">
                          <a:effectLst/>
                        </a:rPr>
                        <a:t>Native Hawaiian and Other Pacific Islander</a:t>
                      </a:r>
                      <a:endParaRPr lang="en-US" sz="12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spcBef>
                          <a:spcPts val="0"/>
                        </a:spcBef>
                        <a:spcAft>
                          <a:spcPts val="0"/>
                        </a:spcAft>
                      </a:pPr>
                      <a:r>
                        <a:rPr lang="en-US" sz="1000">
                          <a:effectLst/>
                        </a:rPr>
                        <a:t>0.4</a:t>
                      </a:r>
                      <a:r>
                        <a:rPr lang="en-US" sz="1000">
                          <a:effectLst/>
                          <a:sym typeface="Symbol" pitchFamily="2" charset="2"/>
                        </a:rPr>
                        <a:t></a:t>
                      </a:r>
                      <a:r>
                        <a:rPr lang="en-US" sz="1000">
                          <a:effectLst/>
                        </a:rPr>
                        <a:t>0.1</a:t>
                      </a:r>
                      <a:endParaRPr lang="en-US" sz="12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extLst>
                  <a:ext uri="{0D108BD9-81ED-4DB2-BD59-A6C34878D82A}">
                    <a16:rowId xmlns:a16="http://schemas.microsoft.com/office/drawing/2014/main" val="1732664203"/>
                  </a:ext>
                </a:extLst>
              </a:tr>
              <a:tr h="433550">
                <a:tc>
                  <a:txBody>
                    <a:bodyPr/>
                    <a:lstStyle/>
                    <a:p>
                      <a:pPr marL="0" marR="0" algn="r">
                        <a:spcBef>
                          <a:spcPts val="0"/>
                        </a:spcBef>
                        <a:spcAft>
                          <a:spcPts val="0"/>
                        </a:spcAft>
                      </a:pPr>
                      <a:r>
                        <a:rPr lang="en-US" sz="1000">
                          <a:effectLst/>
                        </a:rPr>
                        <a:t>Some other race</a:t>
                      </a:r>
                      <a:endParaRPr lang="en-US" sz="12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spcBef>
                          <a:spcPts val="0"/>
                        </a:spcBef>
                        <a:spcAft>
                          <a:spcPts val="0"/>
                        </a:spcAft>
                      </a:pPr>
                      <a:r>
                        <a:rPr lang="en-US" sz="1000" dirty="0">
                          <a:effectLst/>
                        </a:rPr>
                        <a:t>19.2</a:t>
                      </a:r>
                      <a:r>
                        <a:rPr lang="en-US" sz="1000" dirty="0">
                          <a:effectLst/>
                          <a:sym typeface="Symbol" pitchFamily="2" charset="2"/>
                        </a:rPr>
                        <a:t></a:t>
                      </a:r>
                      <a:r>
                        <a:rPr lang="en-US" sz="1000" dirty="0">
                          <a:effectLst/>
                        </a:rPr>
                        <a:t>0.2</a:t>
                      </a:r>
                      <a:endParaRPr lang="en-US" sz="1200" dirty="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extLst>
                  <a:ext uri="{0D108BD9-81ED-4DB2-BD59-A6C34878D82A}">
                    <a16:rowId xmlns:a16="http://schemas.microsoft.com/office/drawing/2014/main" val="3108591040"/>
                  </a:ext>
                </a:extLst>
              </a:tr>
              <a:tr h="433550">
                <a:tc>
                  <a:txBody>
                    <a:bodyPr/>
                    <a:lstStyle/>
                    <a:p>
                      <a:pPr marL="0" marR="0" algn="r">
                        <a:spcBef>
                          <a:spcPts val="0"/>
                        </a:spcBef>
                        <a:spcAft>
                          <a:spcPts val="0"/>
                        </a:spcAft>
                      </a:pPr>
                      <a:r>
                        <a:rPr lang="en-US" sz="1000">
                          <a:effectLst/>
                        </a:rPr>
                        <a:t>Two or more races</a:t>
                      </a:r>
                      <a:endParaRPr lang="en-US" sz="12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spcBef>
                          <a:spcPts val="0"/>
                        </a:spcBef>
                        <a:spcAft>
                          <a:spcPts val="0"/>
                        </a:spcAft>
                      </a:pPr>
                      <a:r>
                        <a:rPr lang="en-US" sz="1000">
                          <a:effectLst/>
                        </a:rPr>
                        <a:t>19</a:t>
                      </a:r>
                      <a:r>
                        <a:rPr lang="en-US" sz="1000">
                          <a:effectLst/>
                          <a:sym typeface="Symbol" pitchFamily="2" charset="2"/>
                        </a:rPr>
                        <a:t></a:t>
                      </a:r>
                      <a:r>
                        <a:rPr lang="en-US" sz="1000">
                          <a:effectLst/>
                        </a:rPr>
                        <a:t>0.2</a:t>
                      </a:r>
                      <a:endParaRPr lang="en-US" sz="12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extLst>
                  <a:ext uri="{0D108BD9-81ED-4DB2-BD59-A6C34878D82A}">
                    <a16:rowId xmlns:a16="http://schemas.microsoft.com/office/drawing/2014/main" val="559495133"/>
                  </a:ext>
                </a:extLst>
              </a:tr>
              <a:tr h="433550">
                <a:tc>
                  <a:txBody>
                    <a:bodyPr/>
                    <a:lstStyle/>
                    <a:p>
                      <a:pPr marL="0" marR="0" algn="r">
                        <a:spcBef>
                          <a:spcPts val="0"/>
                        </a:spcBef>
                        <a:spcAft>
                          <a:spcPts val="0"/>
                        </a:spcAft>
                      </a:pPr>
                      <a:r>
                        <a:rPr lang="en-US" sz="1000">
                          <a:effectLst/>
                        </a:rPr>
                        <a:t>Hispanic or Latino origin(of any race)</a:t>
                      </a:r>
                      <a:endParaRPr lang="en-US" sz="12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spcBef>
                          <a:spcPts val="0"/>
                        </a:spcBef>
                        <a:spcAft>
                          <a:spcPts val="0"/>
                        </a:spcAft>
                      </a:pPr>
                      <a:r>
                        <a:rPr lang="en-US" sz="1000">
                          <a:effectLst/>
                        </a:rPr>
                        <a:t>40.2</a:t>
                      </a:r>
                      <a:r>
                        <a:rPr lang="en-US" sz="1000">
                          <a:effectLst/>
                          <a:sym typeface="Symbol" pitchFamily="2" charset="2"/>
                        </a:rPr>
                        <a:t></a:t>
                      </a:r>
                      <a:r>
                        <a:rPr lang="en-US" sz="1000">
                          <a:effectLst/>
                        </a:rPr>
                        <a:t>0.1</a:t>
                      </a:r>
                      <a:endParaRPr lang="en-US" sz="12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extLst>
                  <a:ext uri="{0D108BD9-81ED-4DB2-BD59-A6C34878D82A}">
                    <a16:rowId xmlns:a16="http://schemas.microsoft.com/office/drawing/2014/main" val="2550964357"/>
                  </a:ext>
                </a:extLst>
              </a:tr>
              <a:tr h="433550">
                <a:tc>
                  <a:txBody>
                    <a:bodyPr/>
                    <a:lstStyle/>
                    <a:p>
                      <a:pPr marL="0" marR="0" algn="r">
                        <a:spcBef>
                          <a:spcPts val="0"/>
                        </a:spcBef>
                        <a:spcAft>
                          <a:spcPts val="0"/>
                        </a:spcAft>
                      </a:pPr>
                      <a:r>
                        <a:rPr lang="en-US" sz="1000" dirty="0">
                          <a:effectLst/>
                        </a:rPr>
                        <a:t>White alone, not Hispanic or Latino</a:t>
                      </a:r>
                      <a:endParaRPr lang="en-US" sz="1200" dirty="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spcBef>
                          <a:spcPts val="0"/>
                        </a:spcBef>
                        <a:spcAft>
                          <a:spcPts val="0"/>
                        </a:spcAft>
                      </a:pPr>
                      <a:r>
                        <a:rPr lang="en-US" sz="1000" dirty="0">
                          <a:effectLst/>
                        </a:rPr>
                        <a:t>34.3</a:t>
                      </a:r>
                      <a:r>
                        <a:rPr lang="en-US" sz="1000" dirty="0">
                          <a:effectLst/>
                          <a:sym typeface="Symbol" pitchFamily="2" charset="2"/>
                        </a:rPr>
                        <a:t></a:t>
                      </a:r>
                      <a:r>
                        <a:rPr lang="en-US" sz="1000" dirty="0">
                          <a:effectLst/>
                        </a:rPr>
                        <a:t>0.1</a:t>
                      </a:r>
                      <a:endParaRPr lang="en-US" sz="1200" dirty="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extLst>
                  <a:ext uri="{0D108BD9-81ED-4DB2-BD59-A6C34878D82A}">
                    <a16:rowId xmlns:a16="http://schemas.microsoft.com/office/drawing/2014/main" val="3790928318"/>
                  </a:ext>
                </a:extLst>
              </a:tr>
            </a:tbl>
          </a:graphicData>
        </a:graphic>
      </p:graphicFrame>
      <p:graphicFrame>
        <p:nvGraphicFramePr>
          <p:cNvPr id="20" name="Table 19">
            <a:extLst>
              <a:ext uri="{FF2B5EF4-FFF2-40B4-BE49-F238E27FC236}">
                <a16:creationId xmlns:a16="http://schemas.microsoft.com/office/drawing/2014/main" id="{B9E72E93-9AC0-83D1-BC5F-6DB2C0B561D0}"/>
              </a:ext>
            </a:extLst>
          </p:cNvPr>
          <p:cNvGraphicFramePr>
            <a:graphicFrameLocks noGrp="1"/>
          </p:cNvGraphicFramePr>
          <p:nvPr>
            <p:extLst>
              <p:ext uri="{D42A27DB-BD31-4B8C-83A1-F6EECF244321}">
                <p14:modId xmlns:p14="http://schemas.microsoft.com/office/powerpoint/2010/main" val="2958934033"/>
              </p:ext>
            </p:extLst>
          </p:nvPr>
        </p:nvGraphicFramePr>
        <p:xfrm>
          <a:off x="12394873" y="19171781"/>
          <a:ext cx="9074723" cy="10618704"/>
        </p:xfrm>
        <a:graphic>
          <a:graphicData uri="http://schemas.openxmlformats.org/drawingml/2006/table">
            <a:tbl>
              <a:tblPr firstRow="1" firstCol="1" bandRow="1">
                <a:tableStyleId>{5C22544A-7EE6-4342-B048-85BDC9FD1C3A}</a:tableStyleId>
              </a:tblPr>
              <a:tblGrid>
                <a:gridCol w="2345334">
                  <a:extLst>
                    <a:ext uri="{9D8B030D-6E8A-4147-A177-3AD203B41FA5}">
                      <a16:colId xmlns:a16="http://schemas.microsoft.com/office/drawing/2014/main" val="3128543462"/>
                    </a:ext>
                  </a:extLst>
                </a:gridCol>
                <a:gridCol w="2839980">
                  <a:extLst>
                    <a:ext uri="{9D8B030D-6E8A-4147-A177-3AD203B41FA5}">
                      <a16:colId xmlns:a16="http://schemas.microsoft.com/office/drawing/2014/main" val="411462464"/>
                    </a:ext>
                  </a:extLst>
                </a:gridCol>
                <a:gridCol w="3889409">
                  <a:extLst>
                    <a:ext uri="{9D8B030D-6E8A-4147-A177-3AD203B41FA5}">
                      <a16:colId xmlns:a16="http://schemas.microsoft.com/office/drawing/2014/main" val="3880131246"/>
                    </a:ext>
                  </a:extLst>
                </a:gridCol>
              </a:tblGrid>
              <a:tr h="589928">
                <a:tc>
                  <a:txBody>
                    <a:bodyPr/>
                    <a:lstStyle/>
                    <a:p>
                      <a:endParaRPr lang="en-US" sz="1200" kern="100">
                        <a:effectLst/>
                        <a:latin typeface="Calibri" panose="020F0502020204030204" pitchFamily="34"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1200" kern="100">
                          <a:effectLst/>
                        </a:rPr>
                        <a:t>Odds Ratio (95%CI)</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200" kern="100" dirty="0">
                          <a:effectLst/>
                        </a:rPr>
                        <a:t>P-value of Chi-Square test of Significance</a:t>
                      </a:r>
                      <a:endParaRPr lang="en-US" sz="1200" kern="100" dirty="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extLst>
                  <a:ext uri="{0D108BD9-81ED-4DB2-BD59-A6C34878D82A}">
                    <a16:rowId xmlns:a16="http://schemas.microsoft.com/office/drawing/2014/main" val="703710623"/>
                  </a:ext>
                </a:extLst>
              </a:tr>
              <a:tr h="589928">
                <a:tc>
                  <a:txBody>
                    <a:bodyPr/>
                    <a:lstStyle/>
                    <a:p>
                      <a:pPr marL="0" marR="0">
                        <a:spcBef>
                          <a:spcPts val="0"/>
                        </a:spcBef>
                        <a:spcAft>
                          <a:spcPts val="0"/>
                        </a:spcAft>
                      </a:pPr>
                      <a:r>
                        <a:rPr lang="en-US" sz="1300" kern="100">
                          <a:effectLst/>
                        </a:rPr>
                        <a:t>Age</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200" kern="100">
                          <a:effectLst/>
                        </a:rPr>
                        <a:t> </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200" kern="100">
                          <a:effectLst/>
                        </a:rPr>
                        <a:t> </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extLst>
                  <a:ext uri="{0D108BD9-81ED-4DB2-BD59-A6C34878D82A}">
                    <a16:rowId xmlns:a16="http://schemas.microsoft.com/office/drawing/2014/main" val="2940518860"/>
                  </a:ext>
                </a:extLst>
              </a:tr>
              <a:tr h="589928">
                <a:tc>
                  <a:txBody>
                    <a:bodyPr/>
                    <a:lstStyle/>
                    <a:p>
                      <a:pPr marL="0" marR="0" algn="r">
                        <a:spcBef>
                          <a:spcPts val="0"/>
                        </a:spcBef>
                        <a:spcAft>
                          <a:spcPts val="0"/>
                        </a:spcAft>
                      </a:pPr>
                      <a:r>
                        <a:rPr lang="en-US" sz="1200" kern="100">
                          <a:effectLst/>
                        </a:rPr>
                        <a:t>0-17</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200" kern="100">
                          <a:effectLst/>
                        </a:rPr>
                        <a:t>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endParaRPr lang="en-US" sz="1200" kern="100">
                        <a:effectLst/>
                        <a:latin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29004867"/>
                  </a:ext>
                </a:extLst>
              </a:tr>
              <a:tr h="589928">
                <a:tc>
                  <a:txBody>
                    <a:bodyPr/>
                    <a:lstStyle/>
                    <a:p>
                      <a:pPr marL="0" marR="0" algn="r">
                        <a:spcBef>
                          <a:spcPts val="0"/>
                        </a:spcBef>
                        <a:spcAft>
                          <a:spcPts val="0"/>
                        </a:spcAft>
                      </a:pPr>
                      <a:r>
                        <a:rPr lang="en-US" sz="1200" kern="100">
                          <a:effectLst/>
                        </a:rPr>
                        <a:t>18-49</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200" kern="100">
                          <a:effectLst/>
                        </a:rPr>
                        <a:t>1.9072 (1.9037, 1.9108)</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200" kern="100">
                          <a:effectLst/>
                        </a:rPr>
                        <a:t>&lt;0.001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extLst>
                  <a:ext uri="{0D108BD9-81ED-4DB2-BD59-A6C34878D82A}">
                    <a16:rowId xmlns:a16="http://schemas.microsoft.com/office/drawing/2014/main" val="788555046"/>
                  </a:ext>
                </a:extLst>
              </a:tr>
              <a:tr h="589928">
                <a:tc>
                  <a:txBody>
                    <a:bodyPr/>
                    <a:lstStyle/>
                    <a:p>
                      <a:pPr marL="0" marR="0" algn="r">
                        <a:spcBef>
                          <a:spcPts val="0"/>
                        </a:spcBef>
                        <a:spcAft>
                          <a:spcPts val="0"/>
                        </a:spcAft>
                      </a:pPr>
                      <a:r>
                        <a:rPr lang="en-US" sz="1200" kern="100">
                          <a:effectLst/>
                        </a:rPr>
                        <a:t>50-64</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200" kern="100">
                          <a:effectLst/>
                        </a:rPr>
                        <a:t>1.3243 (1.3213, 1.3273)</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200" kern="100">
                          <a:effectLst/>
                        </a:rPr>
                        <a:t>&lt;0.001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extLst>
                  <a:ext uri="{0D108BD9-81ED-4DB2-BD59-A6C34878D82A}">
                    <a16:rowId xmlns:a16="http://schemas.microsoft.com/office/drawing/2014/main" val="500959391"/>
                  </a:ext>
                </a:extLst>
              </a:tr>
              <a:tr h="589928">
                <a:tc>
                  <a:txBody>
                    <a:bodyPr/>
                    <a:lstStyle/>
                    <a:p>
                      <a:pPr marL="0" marR="0" algn="r">
                        <a:spcBef>
                          <a:spcPts val="0"/>
                        </a:spcBef>
                        <a:spcAft>
                          <a:spcPts val="0"/>
                        </a:spcAft>
                      </a:pPr>
                      <a:r>
                        <a:rPr lang="en-US" sz="1200" kern="100">
                          <a:effectLst/>
                        </a:rPr>
                        <a:t>65+</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200" kern="100">
                          <a:effectLst/>
                        </a:rPr>
                        <a:t>0.9677 (0.9652, 0.9701)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200" kern="100">
                          <a:effectLst/>
                        </a:rPr>
                        <a:t>&lt;0.001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extLst>
                  <a:ext uri="{0D108BD9-81ED-4DB2-BD59-A6C34878D82A}">
                    <a16:rowId xmlns:a16="http://schemas.microsoft.com/office/drawing/2014/main" val="1919322278"/>
                  </a:ext>
                </a:extLst>
              </a:tr>
              <a:tr h="589928">
                <a:tc>
                  <a:txBody>
                    <a:bodyPr/>
                    <a:lstStyle/>
                    <a:p>
                      <a:pPr marL="0" marR="0">
                        <a:spcBef>
                          <a:spcPts val="0"/>
                        </a:spcBef>
                        <a:spcAft>
                          <a:spcPts val="0"/>
                        </a:spcAft>
                      </a:pPr>
                      <a:r>
                        <a:rPr lang="en-US" sz="1300" kern="100">
                          <a:effectLst/>
                        </a:rPr>
                        <a:t>Race</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endParaRPr lang="en-US" sz="1200" kern="100">
                        <a:effectLst/>
                        <a:latin typeface="Calibri" panose="020F0502020204030204" pitchFamily="34" charset="0"/>
                        <a:cs typeface="Arial" panose="020B0604020202020204" pitchFamily="34" charset="0"/>
                      </a:endParaRPr>
                    </a:p>
                  </a:txBody>
                  <a:tcPr marL="68580" marR="68580" marT="0" marB="0"/>
                </a:tc>
                <a:tc>
                  <a:txBody>
                    <a:bodyPr/>
                    <a:lstStyle/>
                    <a:p>
                      <a:endParaRPr lang="en-US" sz="1200" kern="100">
                        <a:effectLst/>
                        <a:latin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031844587"/>
                  </a:ext>
                </a:extLst>
              </a:tr>
              <a:tr h="589928">
                <a:tc>
                  <a:txBody>
                    <a:bodyPr/>
                    <a:lstStyle/>
                    <a:p>
                      <a:pPr marL="0" marR="0" algn="r">
                        <a:spcBef>
                          <a:spcPts val="0"/>
                        </a:spcBef>
                        <a:spcAft>
                          <a:spcPts val="0"/>
                        </a:spcAft>
                      </a:pPr>
                      <a:r>
                        <a:rPr lang="en-US" sz="1200" kern="100">
                          <a:effectLst/>
                        </a:rPr>
                        <a:t>White</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200" kern="100">
                          <a:effectLst/>
                        </a:rPr>
                        <a:t>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endParaRPr lang="en-US" sz="1200" kern="100">
                        <a:effectLst/>
                        <a:latin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573909378"/>
                  </a:ext>
                </a:extLst>
              </a:tr>
              <a:tr h="589928">
                <a:tc>
                  <a:txBody>
                    <a:bodyPr/>
                    <a:lstStyle/>
                    <a:p>
                      <a:pPr marL="0" marR="0" algn="r">
                        <a:spcBef>
                          <a:spcPts val="0"/>
                        </a:spcBef>
                        <a:spcAft>
                          <a:spcPts val="0"/>
                        </a:spcAft>
                      </a:pPr>
                      <a:r>
                        <a:rPr lang="en-US" sz="1200" kern="100">
                          <a:effectLst/>
                        </a:rPr>
                        <a:t>Black</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200" kern="100">
                          <a:effectLst/>
                        </a:rPr>
                        <a:t>1.4387 (1.4337, 1.4438)</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200" kern="100" dirty="0">
                          <a:effectLst/>
                        </a:rPr>
                        <a:t>&lt;0.001</a:t>
                      </a:r>
                      <a:endParaRPr lang="en-US" sz="1200" kern="100" dirty="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extLst>
                  <a:ext uri="{0D108BD9-81ED-4DB2-BD59-A6C34878D82A}">
                    <a16:rowId xmlns:a16="http://schemas.microsoft.com/office/drawing/2014/main" val="3696459555"/>
                  </a:ext>
                </a:extLst>
              </a:tr>
              <a:tr h="589928">
                <a:tc>
                  <a:txBody>
                    <a:bodyPr/>
                    <a:lstStyle/>
                    <a:p>
                      <a:pPr marL="0" marR="0" algn="r">
                        <a:spcBef>
                          <a:spcPts val="0"/>
                        </a:spcBef>
                        <a:spcAft>
                          <a:spcPts val="0"/>
                        </a:spcAft>
                      </a:pPr>
                      <a:r>
                        <a:rPr lang="en-US" sz="1200" kern="100">
                          <a:effectLst/>
                        </a:rPr>
                        <a:t>American Indian</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200" kern="100">
                          <a:effectLst/>
                        </a:rPr>
                        <a:t>0.9677 (0.9651, 0.9703)</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200" kern="100">
                          <a:effectLst/>
                        </a:rPr>
                        <a:t>&lt;0.001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extLst>
                  <a:ext uri="{0D108BD9-81ED-4DB2-BD59-A6C34878D82A}">
                    <a16:rowId xmlns:a16="http://schemas.microsoft.com/office/drawing/2014/main" val="919542351"/>
                  </a:ext>
                </a:extLst>
              </a:tr>
              <a:tr h="589928">
                <a:tc>
                  <a:txBody>
                    <a:bodyPr/>
                    <a:lstStyle/>
                    <a:p>
                      <a:pPr marL="0" marR="0" algn="r">
                        <a:spcBef>
                          <a:spcPts val="0"/>
                        </a:spcBef>
                        <a:spcAft>
                          <a:spcPts val="0"/>
                        </a:spcAft>
                      </a:pPr>
                      <a:r>
                        <a:rPr lang="en-US" sz="1200" kern="100">
                          <a:effectLst/>
                        </a:rPr>
                        <a:t>Asian</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200" kern="100">
                          <a:effectLst/>
                        </a:rPr>
                        <a:t>0.6699 (0.6629, 0.6770)</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200" kern="100">
                          <a:effectLst/>
                        </a:rPr>
                        <a:t>&lt;0.001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extLst>
                  <a:ext uri="{0D108BD9-81ED-4DB2-BD59-A6C34878D82A}">
                    <a16:rowId xmlns:a16="http://schemas.microsoft.com/office/drawing/2014/main" val="2147818077"/>
                  </a:ext>
                </a:extLst>
              </a:tr>
              <a:tr h="589928">
                <a:tc>
                  <a:txBody>
                    <a:bodyPr/>
                    <a:lstStyle/>
                    <a:p>
                      <a:pPr marL="0" marR="0" algn="r">
                        <a:spcBef>
                          <a:spcPts val="0"/>
                        </a:spcBef>
                        <a:spcAft>
                          <a:spcPts val="0"/>
                        </a:spcAft>
                      </a:pPr>
                      <a:r>
                        <a:rPr lang="en-US" sz="1200" kern="100">
                          <a:effectLst/>
                        </a:rPr>
                        <a:t>Hawaiian/Pacific islander</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200" kern="100">
                          <a:effectLst/>
                        </a:rPr>
                        <a:t>4.2895 (4.2454, 4.3341)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200" kern="100">
                          <a:effectLst/>
                        </a:rPr>
                        <a:t>&lt;0.001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extLst>
                  <a:ext uri="{0D108BD9-81ED-4DB2-BD59-A6C34878D82A}">
                    <a16:rowId xmlns:a16="http://schemas.microsoft.com/office/drawing/2014/main" val="2249457203"/>
                  </a:ext>
                </a:extLst>
              </a:tr>
              <a:tr h="589928">
                <a:tc>
                  <a:txBody>
                    <a:bodyPr/>
                    <a:lstStyle/>
                    <a:p>
                      <a:pPr marL="0" marR="0" algn="r">
                        <a:spcBef>
                          <a:spcPts val="0"/>
                        </a:spcBef>
                        <a:spcAft>
                          <a:spcPts val="0"/>
                        </a:spcAft>
                      </a:pPr>
                      <a:r>
                        <a:rPr lang="en-US" sz="1200" kern="100">
                          <a:effectLst/>
                        </a:rPr>
                        <a:t>Multi-race</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200" kern="100">
                          <a:effectLst/>
                        </a:rPr>
                        <a:t>1.0815 (1.0787, 1.0843)</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200" kern="100" dirty="0">
                          <a:effectLst/>
                        </a:rPr>
                        <a:t>&lt;0.001</a:t>
                      </a:r>
                      <a:endParaRPr lang="en-US" sz="1200" kern="100" dirty="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extLst>
                  <a:ext uri="{0D108BD9-81ED-4DB2-BD59-A6C34878D82A}">
                    <a16:rowId xmlns:a16="http://schemas.microsoft.com/office/drawing/2014/main" val="972338664"/>
                  </a:ext>
                </a:extLst>
              </a:tr>
              <a:tr h="589928">
                <a:tc>
                  <a:txBody>
                    <a:bodyPr/>
                    <a:lstStyle/>
                    <a:p>
                      <a:pPr marL="0" marR="0" algn="r">
                        <a:spcBef>
                          <a:spcPts val="0"/>
                        </a:spcBef>
                        <a:spcAft>
                          <a:spcPts val="0"/>
                        </a:spcAft>
                      </a:pPr>
                      <a:r>
                        <a:rPr lang="en-US" sz="1200" kern="100">
                          <a:effectLst/>
                        </a:rPr>
                        <a:t>Other</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200" kern="100">
                          <a:effectLst/>
                        </a:rPr>
                        <a:t>0.1113 (0.1105, 0.1120)</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200" kern="100" dirty="0">
                          <a:effectLst/>
                        </a:rPr>
                        <a:t>&lt;0.001</a:t>
                      </a:r>
                      <a:endParaRPr lang="en-US" sz="1200" kern="100" dirty="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extLst>
                  <a:ext uri="{0D108BD9-81ED-4DB2-BD59-A6C34878D82A}">
                    <a16:rowId xmlns:a16="http://schemas.microsoft.com/office/drawing/2014/main" val="4287994836"/>
                  </a:ext>
                </a:extLst>
              </a:tr>
              <a:tr h="589928">
                <a:tc>
                  <a:txBody>
                    <a:bodyPr/>
                    <a:lstStyle/>
                    <a:p>
                      <a:pPr marL="0" marR="0" algn="r">
                        <a:spcBef>
                          <a:spcPts val="0"/>
                        </a:spcBef>
                        <a:spcAft>
                          <a:spcPts val="0"/>
                        </a:spcAft>
                      </a:pPr>
                      <a:r>
                        <a:rPr lang="en-US" sz="1200" kern="100">
                          <a:effectLst/>
                        </a:rPr>
                        <a:t>Hispanic/Latino</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200" kern="100">
                          <a:effectLst/>
                        </a:rPr>
                        <a:t>1.7858 (1.7825, 1.7890)</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200" kern="100">
                          <a:effectLst/>
                        </a:rPr>
                        <a:t>&lt;0.001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extLst>
                  <a:ext uri="{0D108BD9-81ED-4DB2-BD59-A6C34878D82A}">
                    <a16:rowId xmlns:a16="http://schemas.microsoft.com/office/drawing/2014/main" val="3051936363"/>
                  </a:ext>
                </a:extLst>
              </a:tr>
              <a:tr h="589928">
                <a:tc>
                  <a:txBody>
                    <a:bodyPr/>
                    <a:lstStyle/>
                    <a:p>
                      <a:pPr marL="0" marR="0">
                        <a:spcBef>
                          <a:spcPts val="0"/>
                        </a:spcBef>
                        <a:spcAft>
                          <a:spcPts val="0"/>
                        </a:spcAft>
                      </a:pPr>
                      <a:r>
                        <a:rPr lang="en-US" sz="1300" kern="100">
                          <a:effectLst/>
                        </a:rPr>
                        <a:t>Sex</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endParaRPr lang="en-US" sz="1200" kern="100">
                        <a:effectLst/>
                        <a:latin typeface="Calibri" panose="020F0502020204030204" pitchFamily="34" charset="0"/>
                        <a:cs typeface="Arial" panose="020B0604020202020204" pitchFamily="34" charset="0"/>
                      </a:endParaRPr>
                    </a:p>
                  </a:txBody>
                  <a:tcPr marL="68580" marR="68580" marT="0" marB="0"/>
                </a:tc>
                <a:tc>
                  <a:txBody>
                    <a:bodyPr/>
                    <a:lstStyle/>
                    <a:p>
                      <a:endParaRPr lang="en-US" sz="1200" kern="100">
                        <a:effectLst/>
                        <a:latin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255732528"/>
                  </a:ext>
                </a:extLst>
              </a:tr>
              <a:tr h="589928">
                <a:tc>
                  <a:txBody>
                    <a:bodyPr/>
                    <a:lstStyle/>
                    <a:p>
                      <a:pPr marL="0" marR="0" algn="r">
                        <a:spcBef>
                          <a:spcPts val="0"/>
                        </a:spcBef>
                        <a:spcAft>
                          <a:spcPts val="0"/>
                        </a:spcAft>
                      </a:pPr>
                      <a:r>
                        <a:rPr lang="en-US" sz="1200" kern="100">
                          <a:effectLst/>
                        </a:rPr>
                        <a:t>Female</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200" kern="100">
                          <a:effectLst/>
                        </a:rPr>
                        <a:t>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endParaRPr lang="en-US" sz="1200" kern="100">
                        <a:effectLst/>
                        <a:latin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78620309"/>
                  </a:ext>
                </a:extLst>
              </a:tr>
              <a:tr h="589928">
                <a:tc>
                  <a:txBody>
                    <a:bodyPr/>
                    <a:lstStyle/>
                    <a:p>
                      <a:pPr marL="0" marR="0" algn="r">
                        <a:spcBef>
                          <a:spcPts val="0"/>
                        </a:spcBef>
                        <a:spcAft>
                          <a:spcPts val="0"/>
                        </a:spcAft>
                      </a:pPr>
                      <a:r>
                        <a:rPr lang="en-US" sz="1200" kern="100">
                          <a:effectLst/>
                        </a:rPr>
                        <a:t>Male</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200" kern="100">
                          <a:effectLst/>
                        </a:rPr>
                        <a:t>0.8652 (0.8640, 0.8665)</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200" kern="100" dirty="0">
                          <a:effectLst/>
                        </a:rPr>
                        <a:t>&lt;0.001</a:t>
                      </a:r>
                      <a:endParaRPr lang="en-US" sz="1200" kern="100" dirty="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extLst>
                  <a:ext uri="{0D108BD9-81ED-4DB2-BD59-A6C34878D82A}">
                    <a16:rowId xmlns:a16="http://schemas.microsoft.com/office/drawing/2014/main" val="4272846552"/>
                  </a:ext>
                </a:extLst>
              </a:tr>
            </a:tbl>
          </a:graphicData>
        </a:graphic>
      </p:graphicFrame>
      <p:graphicFrame>
        <p:nvGraphicFramePr>
          <p:cNvPr id="21" name="Table 20">
            <a:extLst>
              <a:ext uri="{FF2B5EF4-FFF2-40B4-BE49-F238E27FC236}">
                <a16:creationId xmlns:a16="http://schemas.microsoft.com/office/drawing/2014/main" id="{3E9137E2-CD26-BDC5-A5CF-0A2200C9A716}"/>
              </a:ext>
            </a:extLst>
          </p:cNvPr>
          <p:cNvGraphicFramePr>
            <a:graphicFrameLocks noGrp="1"/>
          </p:cNvGraphicFramePr>
          <p:nvPr>
            <p:extLst>
              <p:ext uri="{D42A27DB-BD31-4B8C-83A1-F6EECF244321}">
                <p14:modId xmlns:p14="http://schemas.microsoft.com/office/powerpoint/2010/main" val="3563531134"/>
              </p:ext>
            </p:extLst>
          </p:nvPr>
        </p:nvGraphicFramePr>
        <p:xfrm>
          <a:off x="23815595" y="19171776"/>
          <a:ext cx="9074724" cy="10618709"/>
        </p:xfrm>
        <a:graphic>
          <a:graphicData uri="http://schemas.openxmlformats.org/drawingml/2006/table">
            <a:tbl>
              <a:tblPr firstRow="1" firstCol="1" bandRow="1">
                <a:tableStyleId>{5C22544A-7EE6-4342-B048-85BDC9FD1C3A}</a:tableStyleId>
              </a:tblPr>
              <a:tblGrid>
                <a:gridCol w="1663501">
                  <a:extLst>
                    <a:ext uri="{9D8B030D-6E8A-4147-A177-3AD203B41FA5}">
                      <a16:colId xmlns:a16="http://schemas.microsoft.com/office/drawing/2014/main" val="1833893914"/>
                    </a:ext>
                  </a:extLst>
                </a:gridCol>
                <a:gridCol w="3521813">
                  <a:extLst>
                    <a:ext uri="{9D8B030D-6E8A-4147-A177-3AD203B41FA5}">
                      <a16:colId xmlns:a16="http://schemas.microsoft.com/office/drawing/2014/main" val="3813655506"/>
                    </a:ext>
                  </a:extLst>
                </a:gridCol>
                <a:gridCol w="3889410">
                  <a:extLst>
                    <a:ext uri="{9D8B030D-6E8A-4147-A177-3AD203B41FA5}">
                      <a16:colId xmlns:a16="http://schemas.microsoft.com/office/drawing/2014/main" val="308477172"/>
                    </a:ext>
                  </a:extLst>
                </a:gridCol>
              </a:tblGrid>
              <a:tr h="564825">
                <a:tc>
                  <a:txBody>
                    <a:bodyPr/>
                    <a:lstStyle/>
                    <a:p>
                      <a:endParaRPr lang="en-US" sz="1200" kern="100">
                        <a:effectLst/>
                        <a:latin typeface="Calibri" panose="020F0502020204030204" pitchFamily="34"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1200" kern="100">
                          <a:effectLst/>
                        </a:rPr>
                        <a:t>Odds Ratio (95%CI)</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200" kern="100" dirty="0">
                          <a:effectLst/>
                        </a:rPr>
                        <a:t>P-Value of Chi-Square test of Significance</a:t>
                      </a:r>
                      <a:endParaRPr lang="en-US" sz="1200" kern="100" dirty="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extLst>
                  <a:ext uri="{0D108BD9-81ED-4DB2-BD59-A6C34878D82A}">
                    <a16:rowId xmlns:a16="http://schemas.microsoft.com/office/drawing/2014/main" val="1817149266"/>
                  </a:ext>
                </a:extLst>
              </a:tr>
              <a:tr h="564825">
                <a:tc>
                  <a:txBody>
                    <a:bodyPr/>
                    <a:lstStyle/>
                    <a:p>
                      <a:pPr marL="0" marR="0">
                        <a:spcBef>
                          <a:spcPts val="0"/>
                        </a:spcBef>
                        <a:spcAft>
                          <a:spcPts val="0"/>
                        </a:spcAft>
                      </a:pPr>
                      <a:r>
                        <a:rPr lang="en-US" sz="1200" kern="100">
                          <a:effectLst/>
                        </a:rPr>
                        <a:t>Age</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200" kern="100" dirty="0">
                          <a:effectLst/>
                        </a:rPr>
                        <a:t> </a:t>
                      </a:r>
                      <a:endParaRPr lang="en-US" sz="1200" kern="100" dirty="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200" kern="100">
                          <a:effectLst/>
                        </a:rPr>
                        <a:t> </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extLst>
                  <a:ext uri="{0D108BD9-81ED-4DB2-BD59-A6C34878D82A}">
                    <a16:rowId xmlns:a16="http://schemas.microsoft.com/office/drawing/2014/main" val="157188948"/>
                  </a:ext>
                </a:extLst>
              </a:tr>
              <a:tr h="564825">
                <a:tc>
                  <a:txBody>
                    <a:bodyPr/>
                    <a:lstStyle/>
                    <a:p>
                      <a:pPr marL="0" marR="0" algn="r">
                        <a:spcBef>
                          <a:spcPts val="0"/>
                        </a:spcBef>
                        <a:spcAft>
                          <a:spcPts val="0"/>
                        </a:spcAft>
                      </a:pPr>
                      <a:r>
                        <a:rPr lang="en-US" sz="1200" kern="100">
                          <a:effectLst/>
                        </a:rPr>
                        <a:t>0-17</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200" kern="100">
                          <a:effectLst/>
                        </a:rPr>
                        <a:t>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endParaRPr lang="en-US" sz="1200" kern="100">
                        <a:effectLst/>
                        <a:latin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521016558"/>
                  </a:ext>
                </a:extLst>
              </a:tr>
              <a:tr h="564825">
                <a:tc>
                  <a:txBody>
                    <a:bodyPr/>
                    <a:lstStyle/>
                    <a:p>
                      <a:pPr marL="0" marR="0" algn="r">
                        <a:spcBef>
                          <a:spcPts val="0"/>
                        </a:spcBef>
                        <a:spcAft>
                          <a:spcPts val="0"/>
                        </a:spcAft>
                      </a:pPr>
                      <a:r>
                        <a:rPr lang="en-US" sz="1200" kern="100">
                          <a:effectLst/>
                        </a:rPr>
                        <a:t>18-49</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200" kern="100">
                          <a:effectLst/>
                        </a:rPr>
                        <a:t>44.8088 (36.3596, 55.2214)</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200" kern="100">
                          <a:effectLst/>
                        </a:rPr>
                        <a:t>&lt;0.001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extLst>
                  <a:ext uri="{0D108BD9-81ED-4DB2-BD59-A6C34878D82A}">
                    <a16:rowId xmlns:a16="http://schemas.microsoft.com/office/drawing/2014/main" val="372168747"/>
                  </a:ext>
                </a:extLst>
              </a:tr>
              <a:tr h="564825">
                <a:tc>
                  <a:txBody>
                    <a:bodyPr/>
                    <a:lstStyle/>
                    <a:p>
                      <a:pPr marL="0" marR="0" algn="r">
                        <a:spcBef>
                          <a:spcPts val="0"/>
                        </a:spcBef>
                        <a:spcAft>
                          <a:spcPts val="0"/>
                        </a:spcAft>
                      </a:pPr>
                      <a:r>
                        <a:rPr lang="en-US" sz="1200" kern="100">
                          <a:effectLst/>
                        </a:rPr>
                        <a:t>50-64</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200" kern="100">
                          <a:effectLst/>
                        </a:rPr>
                        <a:t> 274.6873 (223.0530, 338.2743)</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200" kern="100">
                          <a:effectLst/>
                        </a:rPr>
                        <a:t>&lt;0.001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extLst>
                  <a:ext uri="{0D108BD9-81ED-4DB2-BD59-A6C34878D82A}">
                    <a16:rowId xmlns:a16="http://schemas.microsoft.com/office/drawing/2014/main" val="3202725963"/>
                  </a:ext>
                </a:extLst>
              </a:tr>
              <a:tr h="564825">
                <a:tc>
                  <a:txBody>
                    <a:bodyPr/>
                    <a:lstStyle/>
                    <a:p>
                      <a:pPr marL="0" marR="0" algn="r">
                        <a:spcBef>
                          <a:spcPts val="0"/>
                        </a:spcBef>
                        <a:spcAft>
                          <a:spcPts val="0"/>
                        </a:spcAft>
                      </a:pPr>
                      <a:r>
                        <a:rPr lang="en-US" sz="1200" kern="100">
                          <a:effectLst/>
                        </a:rPr>
                        <a:t>65+</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200" kern="100">
                          <a:effectLst/>
                        </a:rPr>
                        <a:t>1250.6489 (1015.8958, 1539.6487)</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200" kern="100">
                          <a:effectLst/>
                        </a:rPr>
                        <a:t>&lt;0.001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extLst>
                  <a:ext uri="{0D108BD9-81ED-4DB2-BD59-A6C34878D82A}">
                    <a16:rowId xmlns:a16="http://schemas.microsoft.com/office/drawing/2014/main" val="1501036363"/>
                  </a:ext>
                </a:extLst>
              </a:tr>
              <a:tr h="564825">
                <a:tc>
                  <a:txBody>
                    <a:bodyPr/>
                    <a:lstStyle/>
                    <a:p>
                      <a:pPr marL="0" marR="0">
                        <a:spcBef>
                          <a:spcPts val="0"/>
                        </a:spcBef>
                        <a:spcAft>
                          <a:spcPts val="0"/>
                        </a:spcAft>
                      </a:pPr>
                      <a:r>
                        <a:rPr lang="en-US" sz="1300" kern="100">
                          <a:effectLst/>
                        </a:rPr>
                        <a:t>Race</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endParaRPr lang="en-US" sz="1200" kern="100">
                        <a:effectLst/>
                        <a:latin typeface="Calibri" panose="020F0502020204030204" pitchFamily="34" charset="0"/>
                        <a:cs typeface="Arial" panose="020B0604020202020204" pitchFamily="34" charset="0"/>
                      </a:endParaRPr>
                    </a:p>
                  </a:txBody>
                  <a:tcPr marL="68580" marR="68580" marT="0" marB="0"/>
                </a:tc>
                <a:tc>
                  <a:txBody>
                    <a:bodyPr/>
                    <a:lstStyle/>
                    <a:p>
                      <a:endParaRPr lang="en-US" sz="1200" kern="100">
                        <a:effectLst/>
                        <a:latin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24161329"/>
                  </a:ext>
                </a:extLst>
              </a:tr>
              <a:tr h="564825">
                <a:tc>
                  <a:txBody>
                    <a:bodyPr/>
                    <a:lstStyle/>
                    <a:p>
                      <a:pPr marL="0" marR="0" algn="r">
                        <a:spcBef>
                          <a:spcPts val="0"/>
                        </a:spcBef>
                        <a:spcAft>
                          <a:spcPts val="0"/>
                        </a:spcAft>
                      </a:pPr>
                      <a:r>
                        <a:rPr lang="en-US" sz="1200" kern="100">
                          <a:effectLst/>
                        </a:rPr>
                        <a:t>White</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200" kern="100">
                          <a:effectLst/>
                        </a:rPr>
                        <a:t>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endParaRPr lang="en-US" sz="1200" kern="100">
                        <a:effectLst/>
                        <a:latin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925604345"/>
                  </a:ext>
                </a:extLst>
              </a:tr>
              <a:tr h="564825">
                <a:tc>
                  <a:txBody>
                    <a:bodyPr/>
                    <a:lstStyle/>
                    <a:p>
                      <a:pPr marL="0" marR="0" algn="r">
                        <a:spcBef>
                          <a:spcPts val="0"/>
                        </a:spcBef>
                        <a:spcAft>
                          <a:spcPts val="0"/>
                        </a:spcAft>
                      </a:pPr>
                      <a:r>
                        <a:rPr lang="en-US" sz="1200" kern="100">
                          <a:effectLst/>
                        </a:rPr>
                        <a:t>Black</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200" kern="100">
                          <a:effectLst/>
                        </a:rPr>
                        <a:t>1.2481 (1.2160, 1.2810)</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200" kern="100">
                          <a:effectLst/>
                        </a:rPr>
                        <a:t>&lt;0.001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extLst>
                  <a:ext uri="{0D108BD9-81ED-4DB2-BD59-A6C34878D82A}">
                    <a16:rowId xmlns:a16="http://schemas.microsoft.com/office/drawing/2014/main" val="1056588288"/>
                  </a:ext>
                </a:extLst>
              </a:tr>
              <a:tr h="564825">
                <a:tc>
                  <a:txBody>
                    <a:bodyPr/>
                    <a:lstStyle/>
                    <a:p>
                      <a:pPr marL="0" marR="0" algn="r">
                        <a:spcBef>
                          <a:spcPts val="0"/>
                        </a:spcBef>
                        <a:spcAft>
                          <a:spcPts val="0"/>
                        </a:spcAft>
                      </a:pPr>
                      <a:r>
                        <a:rPr lang="en-US" sz="1200" kern="100">
                          <a:effectLst/>
                        </a:rPr>
                        <a:t>American Indian</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200" kern="100">
                          <a:effectLst/>
                        </a:rPr>
                        <a:t>0.5304 (0.4841, 0.5811)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200" kern="100">
                          <a:effectLst/>
                        </a:rPr>
                        <a:t>&lt;0.001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extLst>
                  <a:ext uri="{0D108BD9-81ED-4DB2-BD59-A6C34878D82A}">
                    <a16:rowId xmlns:a16="http://schemas.microsoft.com/office/drawing/2014/main" val="805537440"/>
                  </a:ext>
                </a:extLst>
              </a:tr>
              <a:tr h="564825">
                <a:tc>
                  <a:txBody>
                    <a:bodyPr/>
                    <a:lstStyle/>
                    <a:p>
                      <a:pPr marL="0" marR="0" algn="r">
                        <a:spcBef>
                          <a:spcPts val="0"/>
                        </a:spcBef>
                        <a:spcAft>
                          <a:spcPts val="0"/>
                        </a:spcAft>
                      </a:pPr>
                      <a:r>
                        <a:rPr lang="en-US" sz="1200" kern="100">
                          <a:effectLst/>
                        </a:rPr>
                        <a:t>Asian</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200" kern="100">
                          <a:effectLst/>
                        </a:rPr>
                        <a:t>0.7414 (0.7255, 0.7577)</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200" kern="100">
                          <a:effectLst/>
                        </a:rPr>
                        <a:t>&lt;0.001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extLst>
                  <a:ext uri="{0D108BD9-81ED-4DB2-BD59-A6C34878D82A}">
                    <a16:rowId xmlns:a16="http://schemas.microsoft.com/office/drawing/2014/main" val="2679069067"/>
                  </a:ext>
                </a:extLst>
              </a:tr>
              <a:tr h="1016684">
                <a:tc>
                  <a:txBody>
                    <a:bodyPr/>
                    <a:lstStyle/>
                    <a:p>
                      <a:pPr marL="0" marR="0" algn="r">
                        <a:spcBef>
                          <a:spcPts val="0"/>
                        </a:spcBef>
                        <a:spcAft>
                          <a:spcPts val="0"/>
                        </a:spcAft>
                      </a:pPr>
                      <a:r>
                        <a:rPr lang="en-US" sz="1200" kern="100">
                          <a:effectLst/>
                        </a:rPr>
                        <a:t>Hawaiian/Pacific islander</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200" kern="100">
                          <a:effectLst/>
                        </a:rPr>
                        <a:t>1.6445 (1.5162, 1.7836)</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200" kern="100">
                          <a:effectLst/>
                        </a:rPr>
                        <a:t>&lt;0.001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extLst>
                  <a:ext uri="{0D108BD9-81ED-4DB2-BD59-A6C34878D82A}">
                    <a16:rowId xmlns:a16="http://schemas.microsoft.com/office/drawing/2014/main" val="9600472"/>
                  </a:ext>
                </a:extLst>
              </a:tr>
              <a:tr h="564825">
                <a:tc>
                  <a:txBody>
                    <a:bodyPr/>
                    <a:lstStyle/>
                    <a:p>
                      <a:pPr marL="0" marR="0" algn="r">
                        <a:spcBef>
                          <a:spcPts val="0"/>
                        </a:spcBef>
                        <a:spcAft>
                          <a:spcPts val="0"/>
                        </a:spcAft>
                      </a:pPr>
                      <a:r>
                        <a:rPr lang="en-US" sz="1200" kern="100">
                          <a:effectLst/>
                        </a:rPr>
                        <a:t>Multi-race</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200" kern="100">
                          <a:effectLst/>
                        </a:rPr>
                        <a:t>0.1412 (0.1340, 0.1488)</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200" kern="100">
                          <a:effectLst/>
                        </a:rPr>
                        <a:t>&lt;0.001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extLst>
                  <a:ext uri="{0D108BD9-81ED-4DB2-BD59-A6C34878D82A}">
                    <a16:rowId xmlns:a16="http://schemas.microsoft.com/office/drawing/2014/main" val="2511120093"/>
                  </a:ext>
                </a:extLst>
              </a:tr>
              <a:tr h="564825">
                <a:tc>
                  <a:txBody>
                    <a:bodyPr/>
                    <a:lstStyle/>
                    <a:p>
                      <a:pPr marL="0" marR="0" algn="r">
                        <a:spcBef>
                          <a:spcPts val="0"/>
                        </a:spcBef>
                        <a:spcAft>
                          <a:spcPts val="0"/>
                        </a:spcAft>
                      </a:pPr>
                      <a:r>
                        <a:rPr lang="en-US" sz="1200" kern="100">
                          <a:effectLst/>
                        </a:rPr>
                        <a:t>Other</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200" kern="100">
                          <a:effectLst/>
                        </a:rPr>
                        <a:t>0.0604 (0.0565, 0.0645)</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200" kern="100">
                          <a:effectLst/>
                        </a:rPr>
                        <a:t>&lt;0.001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extLst>
                  <a:ext uri="{0D108BD9-81ED-4DB2-BD59-A6C34878D82A}">
                    <a16:rowId xmlns:a16="http://schemas.microsoft.com/office/drawing/2014/main" val="743725960"/>
                  </a:ext>
                </a:extLst>
              </a:tr>
              <a:tr h="564825">
                <a:tc>
                  <a:txBody>
                    <a:bodyPr/>
                    <a:lstStyle/>
                    <a:p>
                      <a:pPr marL="0" marR="0" algn="r">
                        <a:spcBef>
                          <a:spcPts val="0"/>
                        </a:spcBef>
                        <a:spcAft>
                          <a:spcPts val="0"/>
                        </a:spcAft>
                      </a:pPr>
                      <a:r>
                        <a:rPr lang="en-US" sz="1200" kern="100">
                          <a:effectLst/>
                        </a:rPr>
                        <a:t>Hispanic/Latino</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200" kern="100">
                          <a:effectLst/>
                        </a:rPr>
                        <a:t>1.0777 (1.0623, 1.0932)</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200" kern="100">
                          <a:effectLst/>
                        </a:rPr>
                        <a:t>&lt;0.001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extLst>
                  <a:ext uri="{0D108BD9-81ED-4DB2-BD59-A6C34878D82A}">
                    <a16:rowId xmlns:a16="http://schemas.microsoft.com/office/drawing/2014/main" val="1365125712"/>
                  </a:ext>
                </a:extLst>
              </a:tr>
              <a:tr h="564825">
                <a:tc>
                  <a:txBody>
                    <a:bodyPr/>
                    <a:lstStyle/>
                    <a:p>
                      <a:pPr marL="0" marR="0">
                        <a:spcBef>
                          <a:spcPts val="0"/>
                        </a:spcBef>
                        <a:spcAft>
                          <a:spcPts val="0"/>
                        </a:spcAft>
                      </a:pPr>
                      <a:r>
                        <a:rPr lang="en-US" sz="1300" kern="100">
                          <a:effectLst/>
                        </a:rPr>
                        <a:t>Sex</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endParaRPr lang="en-US" sz="1200" kern="100">
                        <a:effectLst/>
                        <a:latin typeface="Calibri" panose="020F0502020204030204" pitchFamily="34" charset="0"/>
                        <a:cs typeface="Arial" panose="020B0604020202020204" pitchFamily="34" charset="0"/>
                      </a:endParaRPr>
                    </a:p>
                  </a:txBody>
                  <a:tcPr marL="68580" marR="68580" marT="0" marB="0"/>
                </a:tc>
                <a:tc>
                  <a:txBody>
                    <a:bodyPr/>
                    <a:lstStyle/>
                    <a:p>
                      <a:endParaRPr lang="en-US" sz="1200" kern="100">
                        <a:effectLst/>
                        <a:latin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02696060"/>
                  </a:ext>
                </a:extLst>
              </a:tr>
              <a:tr h="564825">
                <a:tc>
                  <a:txBody>
                    <a:bodyPr/>
                    <a:lstStyle/>
                    <a:p>
                      <a:pPr marL="0" marR="0" algn="r">
                        <a:spcBef>
                          <a:spcPts val="0"/>
                        </a:spcBef>
                        <a:spcAft>
                          <a:spcPts val="0"/>
                        </a:spcAft>
                      </a:pPr>
                      <a:r>
                        <a:rPr lang="en-US" sz="1200" kern="100">
                          <a:effectLst/>
                        </a:rPr>
                        <a:t>Female</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200" kern="100">
                          <a:effectLst/>
                        </a:rPr>
                        <a:t>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endParaRPr lang="en-US" sz="1200" kern="100">
                        <a:effectLst/>
                        <a:latin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42106924"/>
                  </a:ext>
                </a:extLst>
              </a:tr>
              <a:tr h="564825">
                <a:tc>
                  <a:txBody>
                    <a:bodyPr/>
                    <a:lstStyle/>
                    <a:p>
                      <a:pPr marL="0" marR="0" algn="r">
                        <a:spcBef>
                          <a:spcPts val="0"/>
                        </a:spcBef>
                        <a:spcAft>
                          <a:spcPts val="0"/>
                        </a:spcAft>
                      </a:pPr>
                      <a:r>
                        <a:rPr lang="en-US" sz="1200" kern="100">
                          <a:effectLst/>
                        </a:rPr>
                        <a:t>Male</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200" kern="100">
                          <a:effectLst/>
                        </a:rPr>
                        <a:t>1.4017 (1.3839, 1.4198)</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200" kern="100" dirty="0">
                          <a:effectLst/>
                        </a:rPr>
                        <a:t>&lt;0.001</a:t>
                      </a:r>
                      <a:endParaRPr lang="en-US" sz="1200" kern="100" dirty="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extLst>
                  <a:ext uri="{0D108BD9-81ED-4DB2-BD59-A6C34878D82A}">
                    <a16:rowId xmlns:a16="http://schemas.microsoft.com/office/drawing/2014/main" val="2116074481"/>
                  </a:ext>
                </a:extLst>
              </a:tr>
            </a:tbl>
          </a:graphicData>
        </a:graphic>
      </p:graphicFrame>
      <p:sp>
        <p:nvSpPr>
          <p:cNvPr id="24" name="TextBox 23">
            <a:extLst>
              <a:ext uri="{FF2B5EF4-FFF2-40B4-BE49-F238E27FC236}">
                <a16:creationId xmlns:a16="http://schemas.microsoft.com/office/drawing/2014/main" id="{9D7F20E7-9F3B-E944-5E89-9C95F4CC3A36}"/>
              </a:ext>
            </a:extLst>
          </p:cNvPr>
          <p:cNvSpPr txBox="1"/>
          <p:nvPr/>
        </p:nvSpPr>
        <p:spPr>
          <a:xfrm>
            <a:off x="12324215" y="30288081"/>
            <a:ext cx="9219690" cy="477054"/>
          </a:xfrm>
          <a:prstGeom prst="rect">
            <a:avLst/>
          </a:prstGeom>
          <a:noFill/>
        </p:spPr>
        <p:txBody>
          <a:bodyPr wrap="square" rtlCol="0">
            <a:spAutoFit/>
          </a:bodyPr>
          <a:lstStyle/>
          <a:p>
            <a:r>
              <a:rPr lang="en-US" sz="2500" dirty="0">
                <a:latin typeface="Times New Roman" panose="02020603050405020304" pitchFamily="18" charset="0"/>
                <a:cs typeface="Times New Roman" panose="02020603050405020304" pitchFamily="18" charset="0"/>
              </a:rPr>
              <a:t>Table 2a. Case-Control Study Results for COVID-19 Cases.</a:t>
            </a:r>
          </a:p>
        </p:txBody>
      </p:sp>
      <p:sp>
        <p:nvSpPr>
          <p:cNvPr id="25" name="TextBox 24">
            <a:extLst>
              <a:ext uri="{FF2B5EF4-FFF2-40B4-BE49-F238E27FC236}">
                <a16:creationId xmlns:a16="http://schemas.microsoft.com/office/drawing/2014/main" id="{F00E95FA-5808-580B-2FAA-DA68C6855D31}"/>
              </a:ext>
            </a:extLst>
          </p:cNvPr>
          <p:cNvSpPr txBox="1"/>
          <p:nvPr/>
        </p:nvSpPr>
        <p:spPr>
          <a:xfrm>
            <a:off x="23913874" y="30049554"/>
            <a:ext cx="9074724" cy="477054"/>
          </a:xfrm>
          <a:prstGeom prst="rect">
            <a:avLst/>
          </a:prstGeom>
          <a:noFill/>
        </p:spPr>
        <p:txBody>
          <a:bodyPr wrap="square" rtlCol="0">
            <a:spAutoFit/>
          </a:bodyPr>
          <a:lstStyle/>
          <a:p>
            <a:r>
              <a:rPr lang="en-US" sz="2500" dirty="0">
                <a:latin typeface="Times New Roman" panose="02020603050405020304" pitchFamily="18" charset="0"/>
                <a:cs typeface="Times New Roman" panose="02020603050405020304" pitchFamily="18" charset="0"/>
              </a:rPr>
              <a:t>Table 2b. Case-Control Study Results for COVID-19 Deaths.</a:t>
            </a:r>
          </a:p>
        </p:txBody>
      </p:sp>
      <p:graphicFrame>
        <p:nvGraphicFramePr>
          <p:cNvPr id="13" name="Table 12">
            <a:extLst>
              <a:ext uri="{FF2B5EF4-FFF2-40B4-BE49-F238E27FC236}">
                <a16:creationId xmlns:a16="http://schemas.microsoft.com/office/drawing/2014/main" id="{7DA92AE6-7F47-1497-DD07-8797AE4FBA38}"/>
              </a:ext>
            </a:extLst>
          </p:cNvPr>
          <p:cNvGraphicFramePr>
            <a:graphicFrameLocks noGrp="1"/>
          </p:cNvGraphicFramePr>
          <p:nvPr>
            <p:extLst>
              <p:ext uri="{D42A27DB-BD31-4B8C-83A1-F6EECF244321}">
                <p14:modId xmlns:p14="http://schemas.microsoft.com/office/powerpoint/2010/main" val="1566577131"/>
              </p:ext>
            </p:extLst>
          </p:nvPr>
        </p:nvGraphicFramePr>
        <p:xfrm>
          <a:off x="17833975" y="15624969"/>
          <a:ext cx="10047017" cy="9342801"/>
        </p:xfrm>
        <a:graphic>
          <a:graphicData uri="http://schemas.openxmlformats.org/drawingml/2006/table">
            <a:tbl>
              <a:tblPr firstRow="1" firstCol="1" bandRow="1">
                <a:tableStyleId>{5C22544A-7EE6-4342-B048-85BDC9FD1C3A}</a:tableStyleId>
              </a:tblPr>
              <a:tblGrid>
                <a:gridCol w="726954">
                  <a:extLst>
                    <a:ext uri="{9D8B030D-6E8A-4147-A177-3AD203B41FA5}">
                      <a16:colId xmlns:a16="http://schemas.microsoft.com/office/drawing/2014/main" val="2647074274"/>
                    </a:ext>
                  </a:extLst>
                </a:gridCol>
                <a:gridCol w="883672">
                  <a:extLst>
                    <a:ext uri="{9D8B030D-6E8A-4147-A177-3AD203B41FA5}">
                      <a16:colId xmlns:a16="http://schemas.microsoft.com/office/drawing/2014/main" val="1623367525"/>
                    </a:ext>
                  </a:extLst>
                </a:gridCol>
                <a:gridCol w="583425">
                  <a:extLst>
                    <a:ext uri="{9D8B030D-6E8A-4147-A177-3AD203B41FA5}">
                      <a16:colId xmlns:a16="http://schemas.microsoft.com/office/drawing/2014/main" val="2781568582"/>
                    </a:ext>
                  </a:extLst>
                </a:gridCol>
                <a:gridCol w="1121852">
                  <a:extLst>
                    <a:ext uri="{9D8B030D-6E8A-4147-A177-3AD203B41FA5}">
                      <a16:colId xmlns:a16="http://schemas.microsoft.com/office/drawing/2014/main" val="1231269306"/>
                    </a:ext>
                  </a:extLst>
                </a:gridCol>
                <a:gridCol w="607476">
                  <a:extLst>
                    <a:ext uri="{9D8B030D-6E8A-4147-A177-3AD203B41FA5}">
                      <a16:colId xmlns:a16="http://schemas.microsoft.com/office/drawing/2014/main" val="2340748769"/>
                    </a:ext>
                  </a:extLst>
                </a:gridCol>
                <a:gridCol w="859621">
                  <a:extLst>
                    <a:ext uri="{9D8B030D-6E8A-4147-A177-3AD203B41FA5}">
                      <a16:colId xmlns:a16="http://schemas.microsoft.com/office/drawing/2014/main" val="2552414626"/>
                    </a:ext>
                  </a:extLst>
                </a:gridCol>
                <a:gridCol w="535324">
                  <a:extLst>
                    <a:ext uri="{9D8B030D-6E8A-4147-A177-3AD203B41FA5}">
                      <a16:colId xmlns:a16="http://schemas.microsoft.com/office/drawing/2014/main" val="480924180"/>
                    </a:ext>
                  </a:extLst>
                </a:gridCol>
                <a:gridCol w="1018667">
                  <a:extLst>
                    <a:ext uri="{9D8B030D-6E8A-4147-A177-3AD203B41FA5}">
                      <a16:colId xmlns:a16="http://schemas.microsoft.com/office/drawing/2014/main" val="3484625050"/>
                    </a:ext>
                  </a:extLst>
                </a:gridCol>
                <a:gridCol w="597390">
                  <a:extLst>
                    <a:ext uri="{9D8B030D-6E8A-4147-A177-3AD203B41FA5}">
                      <a16:colId xmlns:a16="http://schemas.microsoft.com/office/drawing/2014/main" val="270749039"/>
                    </a:ext>
                  </a:extLst>
                </a:gridCol>
                <a:gridCol w="813071">
                  <a:extLst>
                    <a:ext uri="{9D8B030D-6E8A-4147-A177-3AD203B41FA5}">
                      <a16:colId xmlns:a16="http://schemas.microsoft.com/office/drawing/2014/main" val="402504900"/>
                    </a:ext>
                  </a:extLst>
                </a:gridCol>
                <a:gridCol w="602045">
                  <a:extLst>
                    <a:ext uri="{9D8B030D-6E8A-4147-A177-3AD203B41FA5}">
                      <a16:colId xmlns:a16="http://schemas.microsoft.com/office/drawing/2014/main" val="3679528365"/>
                    </a:ext>
                  </a:extLst>
                </a:gridCol>
                <a:gridCol w="1018667">
                  <a:extLst>
                    <a:ext uri="{9D8B030D-6E8A-4147-A177-3AD203B41FA5}">
                      <a16:colId xmlns:a16="http://schemas.microsoft.com/office/drawing/2014/main" val="687600557"/>
                    </a:ext>
                  </a:extLst>
                </a:gridCol>
                <a:gridCol w="678853">
                  <a:extLst>
                    <a:ext uri="{9D8B030D-6E8A-4147-A177-3AD203B41FA5}">
                      <a16:colId xmlns:a16="http://schemas.microsoft.com/office/drawing/2014/main" val="2344962423"/>
                    </a:ext>
                  </a:extLst>
                </a:gridCol>
              </a:tblGrid>
              <a:tr h="993915">
                <a:tc>
                  <a:txBody>
                    <a:bodyPr/>
                    <a:lstStyle/>
                    <a:p>
                      <a:pPr marL="0" marR="0">
                        <a:spcBef>
                          <a:spcPts val="0"/>
                        </a:spcBef>
                        <a:spcAft>
                          <a:spcPts val="0"/>
                        </a:spcAft>
                      </a:pPr>
                      <a:r>
                        <a:rPr lang="en-US" sz="1000" kern="0">
                          <a:effectLst/>
                        </a:rPr>
                        <a:t>Column1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spcBef>
                          <a:spcPts val="0"/>
                        </a:spcBef>
                        <a:spcAft>
                          <a:spcPts val="0"/>
                        </a:spcAft>
                      </a:pPr>
                      <a:r>
                        <a:rPr lang="en-US" sz="1000" kern="0">
                          <a:effectLst/>
                        </a:rPr>
                        <a:t>Overall Cases OR(95%CI)</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spcBef>
                          <a:spcPts val="0"/>
                        </a:spcBef>
                        <a:spcAft>
                          <a:spcPts val="0"/>
                        </a:spcAft>
                      </a:pPr>
                      <a:r>
                        <a:rPr lang="en-US" sz="1000" kern="0">
                          <a:effectLst/>
                        </a:rPr>
                        <a:t>Overall Cases chi2 test</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spcBef>
                          <a:spcPts val="0"/>
                        </a:spcBef>
                        <a:spcAft>
                          <a:spcPts val="0"/>
                        </a:spcAft>
                      </a:pPr>
                      <a:r>
                        <a:rPr lang="en-US" sz="1000" kern="0">
                          <a:effectLst/>
                        </a:rPr>
                        <a:t>Overall Deaths OR(95%CI)</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spcBef>
                          <a:spcPts val="0"/>
                        </a:spcBef>
                        <a:spcAft>
                          <a:spcPts val="0"/>
                        </a:spcAft>
                      </a:pPr>
                      <a:r>
                        <a:rPr lang="en-US" sz="1000" kern="0">
                          <a:effectLst/>
                        </a:rPr>
                        <a:t>Overall Deaths chi2 test</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spcBef>
                          <a:spcPts val="0"/>
                        </a:spcBef>
                        <a:spcAft>
                          <a:spcPts val="0"/>
                        </a:spcAft>
                      </a:pPr>
                      <a:r>
                        <a:rPr lang="en-US" sz="1000" kern="0">
                          <a:effectLst/>
                        </a:rPr>
                        <a:t>Delta Cases OR(95%CI)</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spcBef>
                          <a:spcPts val="0"/>
                        </a:spcBef>
                        <a:spcAft>
                          <a:spcPts val="0"/>
                        </a:spcAft>
                      </a:pPr>
                      <a:r>
                        <a:rPr lang="en-US" sz="1000" kern="0">
                          <a:effectLst/>
                        </a:rPr>
                        <a:t>Delta Cases chi2 test</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spcBef>
                          <a:spcPts val="0"/>
                        </a:spcBef>
                        <a:spcAft>
                          <a:spcPts val="0"/>
                        </a:spcAft>
                      </a:pPr>
                      <a:r>
                        <a:rPr lang="en-US" sz="1000" kern="0">
                          <a:effectLst/>
                        </a:rPr>
                        <a:t>Delta Deaths OR(95% CI)</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spcBef>
                          <a:spcPts val="0"/>
                        </a:spcBef>
                        <a:spcAft>
                          <a:spcPts val="0"/>
                        </a:spcAft>
                      </a:pPr>
                      <a:r>
                        <a:rPr lang="en-US" sz="1000" kern="0">
                          <a:effectLst/>
                        </a:rPr>
                        <a:t>Delta Deaths chi2 test</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spcBef>
                          <a:spcPts val="0"/>
                        </a:spcBef>
                        <a:spcAft>
                          <a:spcPts val="0"/>
                        </a:spcAft>
                      </a:pPr>
                      <a:r>
                        <a:rPr lang="en-US" sz="1000" kern="0">
                          <a:effectLst/>
                        </a:rPr>
                        <a:t>Omicron Cases OR(95%CI)3</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spcBef>
                          <a:spcPts val="0"/>
                        </a:spcBef>
                        <a:spcAft>
                          <a:spcPts val="0"/>
                        </a:spcAft>
                      </a:pPr>
                      <a:r>
                        <a:rPr lang="en-US" sz="1000" kern="0">
                          <a:effectLst/>
                        </a:rPr>
                        <a:t>Omicron Cases chi2 test</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spcBef>
                          <a:spcPts val="0"/>
                        </a:spcBef>
                        <a:spcAft>
                          <a:spcPts val="0"/>
                        </a:spcAft>
                      </a:pPr>
                      <a:r>
                        <a:rPr lang="en-US" sz="1000" kern="0">
                          <a:effectLst/>
                        </a:rPr>
                        <a:t>Omicron Deaths OR (95% CI)</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spcBef>
                          <a:spcPts val="0"/>
                        </a:spcBef>
                        <a:spcAft>
                          <a:spcPts val="0"/>
                        </a:spcAft>
                      </a:pPr>
                      <a:r>
                        <a:rPr lang="en-US" sz="1000" kern="0">
                          <a:effectLst/>
                        </a:rPr>
                        <a:t>Omicron Deaths chi2 test</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extLst>
                  <a:ext uri="{0D108BD9-81ED-4DB2-BD59-A6C34878D82A}">
                    <a16:rowId xmlns:a16="http://schemas.microsoft.com/office/drawing/2014/main" val="3111005377"/>
                  </a:ext>
                </a:extLst>
              </a:tr>
              <a:tr h="265044">
                <a:tc>
                  <a:txBody>
                    <a:bodyPr/>
                    <a:lstStyle/>
                    <a:p>
                      <a:pPr marL="0" marR="0">
                        <a:spcBef>
                          <a:spcPts val="0"/>
                        </a:spcBef>
                        <a:spcAft>
                          <a:spcPts val="0"/>
                        </a:spcAft>
                      </a:pPr>
                      <a:r>
                        <a:rPr lang="en-US" sz="1000" kern="0">
                          <a:effectLst/>
                        </a:rPr>
                        <a:t>Age</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spcBef>
                          <a:spcPts val="0"/>
                        </a:spcBef>
                        <a:spcAft>
                          <a:spcPts val="0"/>
                        </a:spcAft>
                      </a:pPr>
                      <a:r>
                        <a:rPr lang="en-US" sz="1000" kern="0">
                          <a:effectLst/>
                        </a:rPr>
                        <a:t> </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spcBef>
                          <a:spcPts val="0"/>
                        </a:spcBef>
                        <a:spcAft>
                          <a:spcPts val="0"/>
                        </a:spcAft>
                      </a:pPr>
                      <a:r>
                        <a:rPr lang="en-US" sz="1000" kern="0">
                          <a:effectLst/>
                        </a:rPr>
                        <a:t> </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spcBef>
                          <a:spcPts val="0"/>
                        </a:spcBef>
                        <a:spcAft>
                          <a:spcPts val="0"/>
                        </a:spcAft>
                      </a:pPr>
                      <a:r>
                        <a:rPr lang="en-US" sz="1000" kern="0">
                          <a:effectLst/>
                        </a:rPr>
                        <a:t> </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spcBef>
                          <a:spcPts val="0"/>
                        </a:spcBef>
                        <a:spcAft>
                          <a:spcPts val="0"/>
                        </a:spcAft>
                      </a:pPr>
                      <a:r>
                        <a:rPr lang="en-US" sz="1000" kern="0">
                          <a:effectLst/>
                        </a:rPr>
                        <a:t> </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spcBef>
                          <a:spcPts val="0"/>
                        </a:spcBef>
                        <a:spcAft>
                          <a:spcPts val="0"/>
                        </a:spcAft>
                      </a:pPr>
                      <a:r>
                        <a:rPr lang="en-US" sz="1000" kern="0">
                          <a:effectLst/>
                        </a:rPr>
                        <a:t> </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spcBef>
                          <a:spcPts val="0"/>
                        </a:spcBef>
                        <a:spcAft>
                          <a:spcPts val="0"/>
                        </a:spcAft>
                      </a:pPr>
                      <a:r>
                        <a:rPr lang="en-US" sz="1000" kern="0">
                          <a:effectLst/>
                        </a:rPr>
                        <a:t> </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spcBef>
                          <a:spcPts val="0"/>
                        </a:spcBef>
                        <a:spcAft>
                          <a:spcPts val="0"/>
                        </a:spcAft>
                      </a:pPr>
                      <a:r>
                        <a:rPr lang="en-US" sz="1000" kern="0">
                          <a:effectLst/>
                        </a:rPr>
                        <a:t> </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spcBef>
                          <a:spcPts val="0"/>
                        </a:spcBef>
                        <a:spcAft>
                          <a:spcPts val="0"/>
                        </a:spcAft>
                      </a:pPr>
                      <a:r>
                        <a:rPr lang="en-US" sz="1000" kern="0">
                          <a:effectLst/>
                        </a:rPr>
                        <a:t> </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spcBef>
                          <a:spcPts val="0"/>
                        </a:spcBef>
                        <a:spcAft>
                          <a:spcPts val="0"/>
                        </a:spcAft>
                      </a:pPr>
                      <a:r>
                        <a:rPr lang="en-US" sz="1000" kern="0">
                          <a:effectLst/>
                        </a:rPr>
                        <a:t> </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spcBef>
                          <a:spcPts val="0"/>
                        </a:spcBef>
                        <a:spcAft>
                          <a:spcPts val="0"/>
                        </a:spcAft>
                      </a:pPr>
                      <a:r>
                        <a:rPr lang="en-US" sz="1000" kern="0">
                          <a:effectLst/>
                        </a:rPr>
                        <a:t> </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spcBef>
                          <a:spcPts val="0"/>
                        </a:spcBef>
                        <a:spcAft>
                          <a:spcPts val="0"/>
                        </a:spcAft>
                      </a:pPr>
                      <a:r>
                        <a:rPr lang="en-US" sz="1000" kern="0">
                          <a:effectLst/>
                        </a:rPr>
                        <a:t> </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spcBef>
                          <a:spcPts val="0"/>
                        </a:spcBef>
                        <a:spcAft>
                          <a:spcPts val="0"/>
                        </a:spcAft>
                      </a:pPr>
                      <a:r>
                        <a:rPr lang="en-US" sz="1000" kern="0">
                          <a:effectLst/>
                        </a:rPr>
                        <a:t> </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extLst>
                  <a:ext uri="{0D108BD9-81ED-4DB2-BD59-A6C34878D82A}">
                    <a16:rowId xmlns:a16="http://schemas.microsoft.com/office/drawing/2014/main" val="2692420908"/>
                  </a:ext>
                </a:extLst>
              </a:tr>
              <a:tr h="265044">
                <a:tc>
                  <a:txBody>
                    <a:bodyPr/>
                    <a:lstStyle/>
                    <a:p>
                      <a:pPr marL="0" marR="0" algn="r">
                        <a:spcBef>
                          <a:spcPts val="0"/>
                        </a:spcBef>
                        <a:spcAft>
                          <a:spcPts val="0"/>
                        </a:spcAft>
                      </a:pPr>
                      <a:r>
                        <a:rPr lang="en-US" sz="1000" kern="0">
                          <a:effectLst/>
                        </a:rPr>
                        <a:t>0-17</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endParaRPr lang="en-US" sz="1200" kern="100">
                        <a:effectLst/>
                        <a:latin typeface="Calibri" panose="020F0502020204030204" pitchFamily="34"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endParaRPr lang="en-US" sz="1200" kern="100">
                        <a:effectLst/>
                        <a:latin typeface="Calibri" panose="020F0502020204030204" pitchFamily="34"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endParaRPr lang="en-US" sz="1200" kern="100">
                        <a:effectLst/>
                        <a:latin typeface="Calibri" panose="020F0502020204030204" pitchFamily="34"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endParaRPr lang="en-US" sz="1200" kern="100">
                        <a:effectLst/>
                        <a:latin typeface="Calibri" panose="020F0502020204030204" pitchFamily="34"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endParaRPr lang="en-US" sz="1200" kern="100">
                        <a:effectLst/>
                        <a:latin typeface="Calibri" panose="020F0502020204030204" pitchFamily="34"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endParaRPr lang="en-US" sz="1200" kern="100">
                        <a:effectLst/>
                        <a:latin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060808152"/>
                  </a:ext>
                </a:extLst>
              </a:tr>
              <a:tr h="596349">
                <a:tc>
                  <a:txBody>
                    <a:bodyPr/>
                    <a:lstStyle/>
                    <a:p>
                      <a:pPr marL="0" marR="0" algn="r">
                        <a:spcBef>
                          <a:spcPts val="0"/>
                        </a:spcBef>
                        <a:spcAft>
                          <a:spcPts val="0"/>
                        </a:spcAft>
                      </a:pPr>
                      <a:r>
                        <a:rPr lang="en-US" sz="1000" kern="0">
                          <a:effectLst/>
                        </a:rPr>
                        <a:t>18-49</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1.907 (1.904, 1.911)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&lt;0.001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44.9  (36.4, 55.2)</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&lt;0.001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1.32 (1.31, 1.33)</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&lt;0.001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34.3 (20.2, 58.1)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&lt;0.001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1.155 (1.152, 1.158)</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&lt;0.001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26.4 (16.7, 41.5)</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&lt;0.001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extLst>
                  <a:ext uri="{0D108BD9-81ED-4DB2-BD59-A6C34878D82A}">
                    <a16:rowId xmlns:a16="http://schemas.microsoft.com/office/drawing/2014/main" val="3889351311"/>
                  </a:ext>
                </a:extLst>
              </a:tr>
              <a:tr h="596349">
                <a:tc>
                  <a:txBody>
                    <a:bodyPr/>
                    <a:lstStyle/>
                    <a:p>
                      <a:pPr marL="0" marR="0" algn="r">
                        <a:spcBef>
                          <a:spcPts val="0"/>
                        </a:spcBef>
                        <a:spcAft>
                          <a:spcPts val="0"/>
                        </a:spcAft>
                      </a:pPr>
                      <a:r>
                        <a:rPr lang="en-US" sz="1000" kern="0">
                          <a:effectLst/>
                        </a:rPr>
                        <a:t>50-64</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1.324 (1.321, 1.327)</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&lt;0.001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275 (223, 338)</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&lt;0.001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0.835 (0.829, 0.842)</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&lt;0.001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143 (84.7, 243)</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&lt;0.001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0.762 (0.759, 0.765)</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&lt;0.001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145 (92.3, 228)</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&lt;0.001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extLst>
                  <a:ext uri="{0D108BD9-81ED-4DB2-BD59-A6C34878D82A}">
                    <a16:rowId xmlns:a16="http://schemas.microsoft.com/office/drawing/2014/main" val="1260767099"/>
                  </a:ext>
                </a:extLst>
              </a:tr>
              <a:tr h="596349">
                <a:tc>
                  <a:txBody>
                    <a:bodyPr/>
                    <a:lstStyle/>
                    <a:p>
                      <a:pPr marL="0" marR="0" algn="r">
                        <a:spcBef>
                          <a:spcPts val="0"/>
                        </a:spcBef>
                        <a:spcAft>
                          <a:spcPts val="0"/>
                        </a:spcAft>
                      </a:pPr>
                      <a:r>
                        <a:rPr lang="en-US" sz="1000" kern="0">
                          <a:effectLst/>
                        </a:rPr>
                        <a:t>65+</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0.968 (0.965, 0.970)</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&lt;0.001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1250 (1020, 1540)</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&lt;0.001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0.574 (0.568, 0.579)</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&lt;0.001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349 (206, 589)</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&lt;0.001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0.475 (0.473, 0.477)</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&lt;0.001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632 (403, 991)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&lt;0.001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extLst>
                  <a:ext uri="{0D108BD9-81ED-4DB2-BD59-A6C34878D82A}">
                    <a16:rowId xmlns:a16="http://schemas.microsoft.com/office/drawing/2014/main" val="4240841228"/>
                  </a:ext>
                </a:extLst>
              </a:tr>
              <a:tr h="265044">
                <a:tc>
                  <a:txBody>
                    <a:bodyPr/>
                    <a:lstStyle/>
                    <a:p>
                      <a:pPr marL="0" marR="0">
                        <a:spcBef>
                          <a:spcPts val="0"/>
                        </a:spcBef>
                        <a:spcAft>
                          <a:spcPts val="0"/>
                        </a:spcAft>
                      </a:pPr>
                      <a:r>
                        <a:rPr lang="en-US" sz="1000" kern="0">
                          <a:effectLst/>
                        </a:rPr>
                        <a:t>Race</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endParaRPr lang="en-US" sz="1200" kern="100">
                        <a:effectLst/>
                        <a:latin typeface="Calibri" panose="020F0502020204030204" pitchFamily="34" charset="0"/>
                        <a:cs typeface="Arial" panose="020B0604020202020204" pitchFamily="34" charset="0"/>
                      </a:endParaRPr>
                    </a:p>
                  </a:txBody>
                  <a:tcPr marL="68580" marR="68580" marT="0" marB="0"/>
                </a:tc>
                <a:tc>
                  <a:txBody>
                    <a:bodyPr/>
                    <a:lstStyle/>
                    <a:p>
                      <a:endParaRPr lang="en-US" sz="1200" kern="100">
                        <a:effectLst/>
                        <a:latin typeface="Calibri" panose="020F0502020204030204" pitchFamily="34" charset="0"/>
                        <a:cs typeface="Arial" panose="020B0604020202020204" pitchFamily="34" charset="0"/>
                      </a:endParaRPr>
                    </a:p>
                  </a:txBody>
                  <a:tcPr marL="68580" marR="68580" marT="0" marB="0"/>
                </a:tc>
                <a:tc>
                  <a:txBody>
                    <a:bodyPr/>
                    <a:lstStyle/>
                    <a:p>
                      <a:endParaRPr lang="en-US" sz="1200" kern="100">
                        <a:effectLst/>
                        <a:latin typeface="Calibri" panose="020F0502020204030204" pitchFamily="34" charset="0"/>
                        <a:cs typeface="Arial" panose="020B0604020202020204" pitchFamily="34" charset="0"/>
                      </a:endParaRPr>
                    </a:p>
                  </a:txBody>
                  <a:tcPr marL="68580" marR="68580" marT="0" marB="0"/>
                </a:tc>
                <a:tc>
                  <a:txBody>
                    <a:bodyPr/>
                    <a:lstStyle/>
                    <a:p>
                      <a:endParaRPr lang="en-US" sz="1200" kern="100">
                        <a:effectLst/>
                        <a:latin typeface="Calibri" panose="020F0502020204030204" pitchFamily="34" charset="0"/>
                        <a:cs typeface="Arial" panose="020B0604020202020204" pitchFamily="34" charset="0"/>
                      </a:endParaRPr>
                    </a:p>
                  </a:txBody>
                  <a:tcPr marL="68580" marR="68580" marT="0" marB="0"/>
                </a:tc>
                <a:tc>
                  <a:txBody>
                    <a:bodyPr/>
                    <a:lstStyle/>
                    <a:p>
                      <a:endParaRPr lang="en-US" sz="1200" kern="100">
                        <a:effectLst/>
                        <a:latin typeface="Calibri" panose="020F0502020204030204" pitchFamily="34" charset="0"/>
                        <a:cs typeface="Arial" panose="020B0604020202020204" pitchFamily="34" charset="0"/>
                      </a:endParaRPr>
                    </a:p>
                  </a:txBody>
                  <a:tcPr marL="68580" marR="68580" marT="0" marB="0"/>
                </a:tc>
                <a:tc>
                  <a:txBody>
                    <a:bodyPr/>
                    <a:lstStyle/>
                    <a:p>
                      <a:endParaRPr lang="en-US" sz="1200" kern="100">
                        <a:effectLst/>
                        <a:latin typeface="Calibri" panose="020F0502020204030204" pitchFamily="34" charset="0"/>
                        <a:cs typeface="Arial" panose="020B0604020202020204" pitchFamily="34" charset="0"/>
                      </a:endParaRPr>
                    </a:p>
                  </a:txBody>
                  <a:tcPr marL="68580" marR="68580" marT="0" marB="0"/>
                </a:tc>
                <a:tc>
                  <a:txBody>
                    <a:bodyPr/>
                    <a:lstStyle/>
                    <a:p>
                      <a:endParaRPr lang="en-US" sz="1200" kern="100">
                        <a:effectLst/>
                        <a:latin typeface="Calibri" panose="020F0502020204030204" pitchFamily="34" charset="0"/>
                        <a:cs typeface="Arial" panose="020B0604020202020204" pitchFamily="34" charset="0"/>
                      </a:endParaRPr>
                    </a:p>
                  </a:txBody>
                  <a:tcPr marL="68580" marR="68580" marT="0" marB="0"/>
                </a:tc>
                <a:tc>
                  <a:txBody>
                    <a:bodyPr/>
                    <a:lstStyle/>
                    <a:p>
                      <a:endParaRPr lang="en-US" sz="1200" kern="100">
                        <a:effectLst/>
                        <a:latin typeface="Calibri" panose="020F0502020204030204" pitchFamily="34" charset="0"/>
                        <a:cs typeface="Arial" panose="020B0604020202020204" pitchFamily="34" charset="0"/>
                      </a:endParaRPr>
                    </a:p>
                  </a:txBody>
                  <a:tcPr marL="68580" marR="68580" marT="0" marB="0"/>
                </a:tc>
                <a:tc>
                  <a:txBody>
                    <a:bodyPr/>
                    <a:lstStyle/>
                    <a:p>
                      <a:endParaRPr lang="en-US" sz="1200" kern="100">
                        <a:effectLst/>
                        <a:latin typeface="Calibri" panose="020F0502020204030204" pitchFamily="34" charset="0"/>
                        <a:cs typeface="Arial" panose="020B0604020202020204" pitchFamily="34" charset="0"/>
                      </a:endParaRPr>
                    </a:p>
                  </a:txBody>
                  <a:tcPr marL="68580" marR="68580" marT="0" marB="0"/>
                </a:tc>
                <a:tc>
                  <a:txBody>
                    <a:bodyPr/>
                    <a:lstStyle/>
                    <a:p>
                      <a:endParaRPr lang="en-US" sz="1200" kern="100">
                        <a:effectLst/>
                        <a:latin typeface="Calibri" panose="020F0502020204030204" pitchFamily="34" charset="0"/>
                        <a:cs typeface="Arial" panose="020B0604020202020204" pitchFamily="34" charset="0"/>
                      </a:endParaRPr>
                    </a:p>
                  </a:txBody>
                  <a:tcPr marL="68580" marR="68580" marT="0" marB="0"/>
                </a:tc>
                <a:tc>
                  <a:txBody>
                    <a:bodyPr/>
                    <a:lstStyle/>
                    <a:p>
                      <a:endParaRPr lang="en-US" sz="1200" kern="100">
                        <a:effectLst/>
                        <a:latin typeface="Calibri" panose="020F0502020204030204" pitchFamily="34" charset="0"/>
                        <a:cs typeface="Arial" panose="020B0604020202020204" pitchFamily="34" charset="0"/>
                      </a:endParaRPr>
                    </a:p>
                  </a:txBody>
                  <a:tcPr marL="68580" marR="68580" marT="0" marB="0"/>
                </a:tc>
                <a:tc>
                  <a:txBody>
                    <a:bodyPr/>
                    <a:lstStyle/>
                    <a:p>
                      <a:endParaRPr lang="en-US" sz="1200" kern="100">
                        <a:effectLst/>
                        <a:latin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01215135"/>
                  </a:ext>
                </a:extLst>
              </a:tr>
              <a:tr h="265044">
                <a:tc>
                  <a:txBody>
                    <a:bodyPr/>
                    <a:lstStyle/>
                    <a:p>
                      <a:pPr marL="0" marR="0" algn="r">
                        <a:spcBef>
                          <a:spcPts val="0"/>
                        </a:spcBef>
                        <a:spcAft>
                          <a:spcPts val="0"/>
                        </a:spcAft>
                      </a:pPr>
                      <a:r>
                        <a:rPr lang="en-US" sz="1000" kern="0">
                          <a:effectLst/>
                        </a:rPr>
                        <a:t>white</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endParaRPr lang="en-US" sz="1200" kern="100">
                        <a:effectLst/>
                        <a:latin typeface="Calibri" panose="020F0502020204030204" pitchFamily="34"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endParaRPr lang="en-US" sz="1200" kern="100">
                        <a:effectLst/>
                        <a:latin typeface="Calibri" panose="020F0502020204030204" pitchFamily="34"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endParaRPr lang="en-US" sz="1200" kern="100">
                        <a:effectLst/>
                        <a:latin typeface="Calibri" panose="020F0502020204030204" pitchFamily="34"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endParaRPr lang="en-US" sz="1200" kern="100">
                        <a:effectLst/>
                        <a:latin typeface="Calibri" panose="020F0502020204030204" pitchFamily="34"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endParaRPr lang="en-US" sz="1200" kern="100">
                        <a:effectLst/>
                        <a:latin typeface="Calibri" panose="020F0502020204030204" pitchFamily="34"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endParaRPr lang="en-US" sz="1200" kern="100">
                        <a:effectLst/>
                        <a:latin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315961767"/>
                  </a:ext>
                </a:extLst>
              </a:tr>
              <a:tr h="596349">
                <a:tc>
                  <a:txBody>
                    <a:bodyPr/>
                    <a:lstStyle/>
                    <a:p>
                      <a:pPr marL="0" marR="0" algn="r">
                        <a:spcBef>
                          <a:spcPts val="0"/>
                        </a:spcBef>
                        <a:spcAft>
                          <a:spcPts val="0"/>
                        </a:spcAft>
                      </a:pPr>
                      <a:r>
                        <a:rPr lang="en-US" sz="1000" kern="0">
                          <a:effectLst/>
                        </a:rPr>
                        <a:t>black</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1.439 (1.434, 1.444)</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&lt;0.001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dirty="0">
                          <a:effectLst/>
                        </a:rPr>
                        <a:t>1.25 (1.22, 1.28)</a:t>
                      </a:r>
                      <a:endParaRPr lang="en-US" sz="1200" kern="100" dirty="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&lt;0.001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1.56 (1.54, 1.57)</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&lt;0.001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1.640 (1.49, 1.80)</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&lt;0.001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1.44 (1.43, 1.45)</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&lt;0.001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1.086 (1.01, 1.17)</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0.036</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extLst>
                  <a:ext uri="{0D108BD9-81ED-4DB2-BD59-A6C34878D82A}">
                    <a16:rowId xmlns:a16="http://schemas.microsoft.com/office/drawing/2014/main" val="3591410184"/>
                  </a:ext>
                </a:extLst>
              </a:tr>
              <a:tr h="596349">
                <a:tc>
                  <a:txBody>
                    <a:bodyPr/>
                    <a:lstStyle/>
                    <a:p>
                      <a:pPr marL="0" marR="0" algn="r">
                        <a:spcBef>
                          <a:spcPts val="0"/>
                        </a:spcBef>
                        <a:spcAft>
                          <a:spcPts val="0"/>
                        </a:spcAft>
                      </a:pPr>
                      <a:r>
                        <a:rPr lang="en-US" sz="1000" kern="0">
                          <a:effectLst/>
                        </a:rPr>
                        <a:t>american indian</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0.968 (0.965, 0.970)</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&lt;0.001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0.530 (0.484, 0.581)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&lt;0.001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0.770 (0.747, 0.794)</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&lt;0.001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0.886 (0.667, 1.18)</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0.4</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0.747 (0.734, 0.760)</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&lt;0.001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0.486 (0.372, 0.636)</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&lt;0.001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extLst>
                  <a:ext uri="{0D108BD9-81ED-4DB2-BD59-A6C34878D82A}">
                    <a16:rowId xmlns:a16="http://schemas.microsoft.com/office/drawing/2014/main" val="3478643285"/>
                  </a:ext>
                </a:extLst>
              </a:tr>
              <a:tr h="596349">
                <a:tc>
                  <a:txBody>
                    <a:bodyPr/>
                    <a:lstStyle/>
                    <a:p>
                      <a:pPr marL="0" marR="0" algn="r">
                        <a:spcBef>
                          <a:spcPts val="0"/>
                        </a:spcBef>
                        <a:spcAft>
                          <a:spcPts val="0"/>
                        </a:spcAft>
                      </a:pPr>
                      <a:r>
                        <a:rPr lang="en-US" sz="1000" kern="0">
                          <a:effectLst/>
                        </a:rPr>
                        <a:t>asian</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0.670 (0.663, 0.677)</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&lt;0.001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0.741 (0.726, 0.758)</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&lt;0.001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0.455 (0.450, 0.460)</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&lt;0.001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0.417 (0.374, 0.466)</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&lt;0.001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1.081 (1.08, 1.09)</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&lt;0.001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0.477 (0.443, 0.513)</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&lt;0.001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extLst>
                  <a:ext uri="{0D108BD9-81ED-4DB2-BD59-A6C34878D82A}">
                    <a16:rowId xmlns:a16="http://schemas.microsoft.com/office/drawing/2014/main" val="2610642268"/>
                  </a:ext>
                </a:extLst>
              </a:tr>
              <a:tr h="795132">
                <a:tc>
                  <a:txBody>
                    <a:bodyPr/>
                    <a:lstStyle/>
                    <a:p>
                      <a:pPr marL="0" marR="0" algn="r">
                        <a:spcBef>
                          <a:spcPts val="0"/>
                        </a:spcBef>
                        <a:spcAft>
                          <a:spcPts val="0"/>
                        </a:spcAft>
                      </a:pPr>
                      <a:r>
                        <a:rPr lang="en-US" sz="1000" kern="0">
                          <a:effectLst/>
                        </a:rPr>
                        <a:t>hawaiian/pacific islander</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4.29 (4.25, 4.33)</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&lt;0.001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dirty="0">
                          <a:effectLst/>
                        </a:rPr>
                        <a:t>1.65 (1.52, 1.78)</a:t>
                      </a:r>
                      <a:endParaRPr lang="en-US" sz="1200" kern="100" dirty="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&lt;0.001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dirty="0">
                          <a:effectLst/>
                        </a:rPr>
                        <a:t>2.17 (2.11, 2.24)</a:t>
                      </a:r>
                      <a:endParaRPr lang="en-US" sz="1200" kern="100" dirty="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&lt;0.001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3.25 (2.58, 4.10)</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&lt;0.001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dirty="0">
                          <a:effectLst/>
                        </a:rPr>
                        <a:t>4.00 (3.95, 4.05)</a:t>
                      </a:r>
                      <a:endParaRPr lang="en-US" sz="1200" kern="100" dirty="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&lt;0.001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1.45 (1.13, 1.84)</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0.003</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extLst>
                  <a:ext uri="{0D108BD9-81ED-4DB2-BD59-A6C34878D82A}">
                    <a16:rowId xmlns:a16="http://schemas.microsoft.com/office/drawing/2014/main" val="650577879"/>
                  </a:ext>
                </a:extLst>
              </a:tr>
              <a:tr h="596349">
                <a:tc>
                  <a:txBody>
                    <a:bodyPr/>
                    <a:lstStyle/>
                    <a:p>
                      <a:pPr marL="0" marR="0" algn="r">
                        <a:spcBef>
                          <a:spcPts val="0"/>
                        </a:spcBef>
                        <a:spcAft>
                          <a:spcPts val="0"/>
                        </a:spcAft>
                      </a:pPr>
                      <a:r>
                        <a:rPr lang="en-US" sz="1000" kern="0">
                          <a:effectLst/>
                        </a:rPr>
                        <a:t>multirace</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1.08 (1.079, 1.084)</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&lt;0.001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dirty="0">
                          <a:effectLst/>
                        </a:rPr>
                        <a:t>0.141 (0.134, 0.149)</a:t>
                      </a:r>
                      <a:endParaRPr lang="en-US" sz="1200" kern="100" dirty="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&lt;0.001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0.125 (0.122, 0.127)</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&lt;0.001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0.305 (0.263, 0.352)</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&lt;0.001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0.0467 (0.0458, 0.0476)</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&lt;0.001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0.0843 (0.0698, 0.102)</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&lt;0.001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extLst>
                  <a:ext uri="{0D108BD9-81ED-4DB2-BD59-A6C34878D82A}">
                    <a16:rowId xmlns:a16="http://schemas.microsoft.com/office/drawing/2014/main" val="692047681"/>
                  </a:ext>
                </a:extLst>
              </a:tr>
              <a:tr h="596349">
                <a:tc>
                  <a:txBody>
                    <a:bodyPr/>
                    <a:lstStyle/>
                    <a:p>
                      <a:pPr marL="0" marR="0" algn="r">
                        <a:spcBef>
                          <a:spcPts val="0"/>
                        </a:spcBef>
                        <a:spcAft>
                          <a:spcPts val="0"/>
                        </a:spcAft>
                      </a:pPr>
                      <a:r>
                        <a:rPr lang="en-US" sz="1000" kern="0">
                          <a:effectLst/>
                        </a:rPr>
                        <a:t>other</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0.111 (0.111, 0.112)</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&lt;0.001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0.0604 (0.0565, 0.0645)</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&lt;0.001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0.629 (0.623, 0.634)</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&lt;0.001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0.178 (0.152, 0.209)</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&lt;0.001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1.41 (1.40, 1.41)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&lt;0.001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0.162 (0.144, 0.182)</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&lt;0.001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extLst>
                  <a:ext uri="{0D108BD9-81ED-4DB2-BD59-A6C34878D82A}">
                    <a16:rowId xmlns:a16="http://schemas.microsoft.com/office/drawing/2014/main" val="1414801911"/>
                  </a:ext>
                </a:extLst>
              </a:tr>
              <a:tr h="596349">
                <a:tc>
                  <a:txBody>
                    <a:bodyPr/>
                    <a:lstStyle/>
                    <a:p>
                      <a:pPr marL="0" marR="0" algn="r">
                        <a:spcBef>
                          <a:spcPts val="0"/>
                        </a:spcBef>
                        <a:spcAft>
                          <a:spcPts val="0"/>
                        </a:spcAft>
                      </a:pPr>
                      <a:r>
                        <a:rPr lang="en-US" sz="1000" kern="0">
                          <a:effectLst/>
                        </a:rPr>
                        <a:t>hispanic/latino</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1.786 (1.783, 1.789)</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&lt;0.001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1.08 (1.06, 1.09)</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&lt;0.001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1.088 (1.08, 1.09)</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&lt;0.001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0.837 (0.788, 0.890)</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&lt;0.001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1.53 (1.52, 1.53)</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&lt;0.001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0.776 (0.743, 0.8107)</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&lt;0.001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extLst>
                  <a:ext uri="{0D108BD9-81ED-4DB2-BD59-A6C34878D82A}">
                    <a16:rowId xmlns:a16="http://schemas.microsoft.com/office/drawing/2014/main" val="1178306692"/>
                  </a:ext>
                </a:extLst>
              </a:tr>
              <a:tr h="265044">
                <a:tc>
                  <a:txBody>
                    <a:bodyPr/>
                    <a:lstStyle/>
                    <a:p>
                      <a:pPr marL="0" marR="0">
                        <a:spcBef>
                          <a:spcPts val="0"/>
                        </a:spcBef>
                        <a:spcAft>
                          <a:spcPts val="0"/>
                        </a:spcAft>
                      </a:pPr>
                      <a:r>
                        <a:rPr lang="en-US" sz="1000" kern="0">
                          <a:effectLst/>
                        </a:rPr>
                        <a:t>Sex</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endParaRPr lang="en-US" sz="1200" kern="100">
                        <a:effectLst/>
                        <a:latin typeface="Calibri" panose="020F0502020204030204" pitchFamily="34" charset="0"/>
                        <a:cs typeface="Arial" panose="020B0604020202020204" pitchFamily="34" charset="0"/>
                      </a:endParaRPr>
                    </a:p>
                  </a:txBody>
                  <a:tcPr marL="68580" marR="68580" marT="0" marB="0"/>
                </a:tc>
                <a:tc>
                  <a:txBody>
                    <a:bodyPr/>
                    <a:lstStyle/>
                    <a:p>
                      <a:endParaRPr lang="en-US" sz="1200" kern="100">
                        <a:effectLst/>
                        <a:latin typeface="Calibri" panose="020F0502020204030204" pitchFamily="34" charset="0"/>
                        <a:cs typeface="Arial" panose="020B0604020202020204" pitchFamily="34" charset="0"/>
                      </a:endParaRPr>
                    </a:p>
                  </a:txBody>
                  <a:tcPr marL="68580" marR="68580" marT="0" marB="0"/>
                </a:tc>
                <a:tc>
                  <a:txBody>
                    <a:bodyPr/>
                    <a:lstStyle/>
                    <a:p>
                      <a:endParaRPr lang="en-US" sz="1200" kern="100">
                        <a:effectLst/>
                        <a:latin typeface="Calibri" panose="020F0502020204030204" pitchFamily="34" charset="0"/>
                        <a:cs typeface="Arial" panose="020B0604020202020204" pitchFamily="34" charset="0"/>
                      </a:endParaRPr>
                    </a:p>
                  </a:txBody>
                  <a:tcPr marL="68580" marR="68580" marT="0" marB="0"/>
                </a:tc>
                <a:tc>
                  <a:txBody>
                    <a:bodyPr/>
                    <a:lstStyle/>
                    <a:p>
                      <a:endParaRPr lang="en-US" sz="1200" kern="100">
                        <a:effectLst/>
                        <a:latin typeface="Calibri" panose="020F0502020204030204" pitchFamily="34" charset="0"/>
                        <a:cs typeface="Arial" panose="020B0604020202020204" pitchFamily="34" charset="0"/>
                      </a:endParaRPr>
                    </a:p>
                  </a:txBody>
                  <a:tcPr marL="68580" marR="68580" marT="0" marB="0"/>
                </a:tc>
                <a:tc>
                  <a:txBody>
                    <a:bodyPr/>
                    <a:lstStyle/>
                    <a:p>
                      <a:endParaRPr lang="en-US" sz="1200" kern="100">
                        <a:effectLst/>
                        <a:latin typeface="Calibri" panose="020F0502020204030204" pitchFamily="34" charset="0"/>
                        <a:cs typeface="Arial" panose="020B0604020202020204" pitchFamily="34" charset="0"/>
                      </a:endParaRPr>
                    </a:p>
                  </a:txBody>
                  <a:tcPr marL="68580" marR="68580" marT="0" marB="0"/>
                </a:tc>
                <a:tc>
                  <a:txBody>
                    <a:bodyPr/>
                    <a:lstStyle/>
                    <a:p>
                      <a:endParaRPr lang="en-US" sz="1200" kern="100">
                        <a:effectLst/>
                        <a:latin typeface="Calibri" panose="020F0502020204030204" pitchFamily="34" charset="0"/>
                        <a:cs typeface="Arial" panose="020B0604020202020204" pitchFamily="34" charset="0"/>
                      </a:endParaRPr>
                    </a:p>
                  </a:txBody>
                  <a:tcPr marL="68580" marR="68580" marT="0" marB="0"/>
                </a:tc>
                <a:tc>
                  <a:txBody>
                    <a:bodyPr/>
                    <a:lstStyle/>
                    <a:p>
                      <a:endParaRPr lang="en-US" sz="1200" kern="100">
                        <a:effectLst/>
                        <a:latin typeface="Calibri" panose="020F0502020204030204" pitchFamily="34" charset="0"/>
                        <a:cs typeface="Arial" panose="020B0604020202020204" pitchFamily="34" charset="0"/>
                      </a:endParaRPr>
                    </a:p>
                  </a:txBody>
                  <a:tcPr marL="68580" marR="68580" marT="0" marB="0"/>
                </a:tc>
                <a:tc>
                  <a:txBody>
                    <a:bodyPr/>
                    <a:lstStyle/>
                    <a:p>
                      <a:endParaRPr lang="en-US" sz="1200" kern="100">
                        <a:effectLst/>
                        <a:latin typeface="Calibri" panose="020F0502020204030204" pitchFamily="34" charset="0"/>
                        <a:cs typeface="Arial" panose="020B0604020202020204" pitchFamily="34" charset="0"/>
                      </a:endParaRPr>
                    </a:p>
                  </a:txBody>
                  <a:tcPr marL="68580" marR="68580" marT="0" marB="0"/>
                </a:tc>
                <a:tc>
                  <a:txBody>
                    <a:bodyPr/>
                    <a:lstStyle/>
                    <a:p>
                      <a:endParaRPr lang="en-US" sz="1200" kern="100">
                        <a:effectLst/>
                        <a:latin typeface="Calibri" panose="020F0502020204030204" pitchFamily="34" charset="0"/>
                        <a:cs typeface="Arial" panose="020B0604020202020204" pitchFamily="34" charset="0"/>
                      </a:endParaRPr>
                    </a:p>
                  </a:txBody>
                  <a:tcPr marL="68580" marR="68580" marT="0" marB="0"/>
                </a:tc>
                <a:tc>
                  <a:txBody>
                    <a:bodyPr/>
                    <a:lstStyle/>
                    <a:p>
                      <a:endParaRPr lang="en-US" sz="1200" kern="100">
                        <a:effectLst/>
                        <a:latin typeface="Calibri" panose="020F0502020204030204" pitchFamily="34" charset="0"/>
                        <a:cs typeface="Arial" panose="020B0604020202020204" pitchFamily="34" charset="0"/>
                      </a:endParaRPr>
                    </a:p>
                  </a:txBody>
                  <a:tcPr marL="68580" marR="68580" marT="0" marB="0"/>
                </a:tc>
                <a:tc>
                  <a:txBody>
                    <a:bodyPr/>
                    <a:lstStyle/>
                    <a:p>
                      <a:endParaRPr lang="en-US" sz="1200" kern="100">
                        <a:effectLst/>
                        <a:latin typeface="Calibri" panose="020F0502020204030204" pitchFamily="34" charset="0"/>
                        <a:cs typeface="Arial" panose="020B0604020202020204" pitchFamily="34" charset="0"/>
                      </a:endParaRPr>
                    </a:p>
                  </a:txBody>
                  <a:tcPr marL="68580" marR="68580" marT="0" marB="0"/>
                </a:tc>
                <a:tc>
                  <a:txBody>
                    <a:bodyPr/>
                    <a:lstStyle/>
                    <a:p>
                      <a:endParaRPr lang="en-US" sz="1200" kern="100">
                        <a:effectLst/>
                        <a:latin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423928584"/>
                  </a:ext>
                </a:extLst>
              </a:tr>
              <a:tr h="265044">
                <a:tc>
                  <a:txBody>
                    <a:bodyPr/>
                    <a:lstStyle/>
                    <a:p>
                      <a:pPr marL="0" marR="0" algn="r">
                        <a:spcBef>
                          <a:spcPts val="0"/>
                        </a:spcBef>
                        <a:spcAft>
                          <a:spcPts val="0"/>
                        </a:spcAft>
                      </a:pPr>
                      <a:r>
                        <a:rPr lang="en-US" sz="1000" kern="0">
                          <a:effectLst/>
                        </a:rPr>
                        <a:t>female</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endParaRPr lang="en-US" sz="1200" kern="100">
                        <a:effectLst/>
                        <a:latin typeface="Calibri" panose="020F0502020204030204" pitchFamily="34"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endParaRPr lang="en-US" sz="1200" kern="100">
                        <a:effectLst/>
                        <a:latin typeface="Calibri" panose="020F0502020204030204" pitchFamily="34"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endParaRPr lang="en-US" sz="1200" kern="100">
                        <a:effectLst/>
                        <a:latin typeface="Calibri" panose="020F0502020204030204" pitchFamily="34"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endParaRPr lang="en-US" sz="1200" kern="100">
                        <a:effectLst/>
                        <a:latin typeface="Calibri" panose="020F0502020204030204" pitchFamily="34"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endParaRPr lang="en-US" sz="1200" kern="100">
                        <a:effectLst/>
                        <a:latin typeface="Calibri" panose="020F0502020204030204" pitchFamily="34"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endParaRPr lang="en-US" sz="1200" kern="100">
                        <a:effectLst/>
                        <a:latin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93253720"/>
                  </a:ext>
                </a:extLst>
              </a:tr>
              <a:tr h="596349">
                <a:tc>
                  <a:txBody>
                    <a:bodyPr/>
                    <a:lstStyle/>
                    <a:p>
                      <a:pPr marL="0" marR="0" algn="r">
                        <a:spcBef>
                          <a:spcPts val="0"/>
                        </a:spcBef>
                        <a:spcAft>
                          <a:spcPts val="0"/>
                        </a:spcAft>
                      </a:pPr>
                      <a:r>
                        <a:rPr lang="en-US" sz="1000" kern="0">
                          <a:effectLst/>
                        </a:rPr>
                        <a:t>male</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0.865 (0.864, 0.867)</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&lt;0.001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1.40 (1.38, 1.42)</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&lt;0.001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0.950 (0.946, 0.954)</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&lt;0.001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1.4560 (1.3808, 1.5352)</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&lt;0.001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0.871 (0.869, 0.873)</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&lt;0.001</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a:effectLst/>
                        </a:rPr>
                        <a:t>1.45 (1.391, 1.50)</a:t>
                      </a:r>
                      <a:endParaRPr lang="en-US" sz="1200" kern="10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tc>
                  <a:txBody>
                    <a:bodyPr/>
                    <a:lstStyle/>
                    <a:p>
                      <a:pPr marL="0" marR="0" algn="ctr">
                        <a:spcBef>
                          <a:spcPts val="0"/>
                        </a:spcBef>
                        <a:spcAft>
                          <a:spcPts val="0"/>
                        </a:spcAft>
                      </a:pPr>
                      <a:r>
                        <a:rPr lang="en-US" sz="1000" kern="0" dirty="0">
                          <a:effectLst/>
                        </a:rPr>
                        <a:t>&lt;0.001</a:t>
                      </a:r>
                      <a:endParaRPr lang="en-US" sz="1200" kern="100" dirty="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tc>
                <a:extLst>
                  <a:ext uri="{0D108BD9-81ED-4DB2-BD59-A6C34878D82A}">
                    <a16:rowId xmlns:a16="http://schemas.microsoft.com/office/drawing/2014/main" val="503531997"/>
                  </a:ext>
                </a:extLst>
              </a:tr>
            </a:tbl>
          </a:graphicData>
        </a:graphic>
      </p:graphicFrame>
    </p:spTree>
    <p:extLst>
      <p:ext uri="{BB962C8B-B14F-4D97-AF65-F5344CB8AC3E}">
        <p14:creationId xmlns:p14="http://schemas.microsoft.com/office/powerpoint/2010/main" val="3727187881"/>
      </p:ext>
    </p:extLst>
  </p:cSld>
  <p:clrMapOvr>
    <a:masterClrMapping/>
  </p:clrMapOvr>
</p:sld>
</file>

<file path=ppt/theme/theme1.xml><?xml version="1.0" encoding="utf-8"?>
<a:theme xmlns:a="http://schemas.openxmlformats.org/drawingml/2006/main" name="36x48-Templat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8776</TotalTime>
  <Words>2299</Words>
  <Application>Microsoft Macintosh PowerPoint</Application>
  <PresentationFormat>Custom</PresentationFormat>
  <Paragraphs>378</Paragraphs>
  <Slides>1</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vt:i4>
      </vt:variant>
    </vt:vector>
  </HeadingPairs>
  <TitlesOfParts>
    <vt:vector size="10" baseType="lpstr">
      <vt:lpstr>Arial</vt:lpstr>
      <vt:lpstr>Arial Black</vt:lpstr>
      <vt:lpstr>Calibri</vt:lpstr>
      <vt:lpstr>Symbol</vt:lpstr>
      <vt:lpstr>Times New Roman</vt:lpstr>
      <vt:lpstr>Trebuchet MS</vt:lpstr>
      <vt:lpstr>Wingdings</vt:lpstr>
      <vt:lpstr>36x48-Template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PowerPoint Presentation</dc:title>
  <dc:subject>Research poster presentation template</dc:subject>
  <dc:creator>PosterPresentations.com</dc:creator>
  <cp:keywords>36x48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Elijah Huang</cp:lastModifiedBy>
  <cp:revision>71</cp:revision>
  <dcterms:created xsi:type="dcterms:W3CDTF">2012-02-03T19:11:35Z</dcterms:created>
  <dcterms:modified xsi:type="dcterms:W3CDTF">2024-01-23T07:52:23Z</dcterms:modified>
  <cp:category>Research poster templates</cp:category>
</cp:coreProperties>
</file>