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496"/>
    <a:srgbClr val="66A864"/>
    <a:srgbClr val="80B77F"/>
    <a:srgbClr val="68943C"/>
    <a:srgbClr val="F4A54E"/>
    <a:srgbClr val="F2952E"/>
    <a:srgbClr val="F8C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50" autoAdjust="0"/>
  </p:normalViewPr>
  <p:slideViewPr>
    <p:cSldViewPr snapToGrid="0">
      <p:cViewPr>
        <p:scale>
          <a:sx n="200" d="100"/>
          <a:sy n="200" d="100"/>
        </p:scale>
        <p:origin x="-2742" y="-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CDB57-6662-42E0-9C93-1F5B5885E3A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AC41-DB09-4236-83D2-7FF4E7D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SSD has been associated with dysconnectivity in “lower order” (visual, auditory) and “higher order” cortical networks (DMN, FPN)</a:t>
            </a:r>
          </a:p>
          <a:p>
            <a:r>
              <a:rPr lang="en-US" dirty="0"/>
              <a:t>We can characterize such dysconnectivity by extracting connectivity gradients with diffusion map embedding </a:t>
            </a:r>
          </a:p>
          <a:p>
            <a:r>
              <a:rPr lang="en-US" dirty="0"/>
              <a:t>In this study, we analyzed data from a multi-site study called the social processes initiative in neurobiology of schizophrenias (SPINS)</a:t>
            </a:r>
          </a:p>
          <a:p>
            <a:r>
              <a:rPr lang="en-US" dirty="0"/>
              <a:t>From SPINS, we extracted connectivity gradients from the resting state data of healthy controls and patients with SSD and we also measured their social and neuropsychological measures.</a:t>
            </a:r>
          </a:p>
          <a:p>
            <a:r>
              <a:rPr lang="en-US" dirty="0"/>
              <a:t>The gradient result showed a decreased differentiation of networks in SSD compared to controls.</a:t>
            </a:r>
          </a:p>
          <a:p>
            <a:r>
              <a:rPr lang="en-US" dirty="0"/>
              <a:t>The results from a multivariate analysis using partial least square correlation found the association between impaired social cognitive abilities and decreased differentiation between visual and auditory networks, and between language and subcortical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6AC41-DB09-4236-83D2-7FF4E7D50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AE3D-4D9F-9AFB-97C5-D506DFC3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8E520-8AF2-CF06-E468-BB270C179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A35A-C8F3-1A4A-53F6-ADA88D4C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15C1-C8DD-4E24-BDD5-AE276B69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9A61-D85B-89E1-22B8-3275AFA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9AE4-0881-7F85-D183-FB57D21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DEF1-BD7F-9EA4-5B3B-4F720999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F4F-EDEE-3C23-3437-C26932AF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F67-7B2A-508D-BBFA-B1B6EA22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06D86-44C8-19FD-0839-54FEBE5D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D0282-4AF3-6CE4-78B4-8777F997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AF5BE-8244-7D61-80EF-8CA9F60AC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C11D-9F36-F27E-DE08-E8A41D1F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4D9-5056-8719-3CB8-D57E7F99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7FD3-402C-63E3-F6BB-4EB547F3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38FB-204A-37A8-CB09-DA33021C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D207-6D86-85C5-826B-11628D66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17D7-D7EA-07B5-B5FF-4EE5B6C4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02EB-DAC2-950C-8604-5A4F7779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8163-855C-F569-5130-F488537C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2EEE-E870-18B1-D2BE-3F556223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2D9F-19D4-FAD0-5804-4751E1DB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C9F8-E6BB-1E78-5FA7-DF04A81E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BA28-55C4-D808-54DB-4F109D56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680A-8E5D-03F3-1B02-D9F84225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D78-3726-D821-25D2-590809CD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77FB-F71C-2E32-9D9F-36F9366C5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F9CA9-7A77-D937-1FFC-EF83C7F4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0B18-5139-9231-A0E8-DA55DB8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9B7E2-8D2D-0026-5EBC-5EB03E77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B4050-E730-DF3A-1BD1-B4D5BA1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6140-6FE7-B483-A3F8-11E7BD4C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339F-61D5-5598-9274-B5A94783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6638-95B4-63D4-0AD3-732638C4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ABDFE-3D0D-650A-4E9F-751621B86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9424-E36C-0B60-572A-E28A2DC36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ACB43-5F02-86F7-ECD5-4CC3552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AAEAC-AFB8-AEDB-5BF7-7259282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86045-D690-D9BF-93BE-D541E09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6E7A-A465-02A2-81C4-4E4037AB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4A7D8-BDB3-D339-64EA-8916C69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00250-FF8F-22A8-9FFA-CB3EBDDE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2C1A9-5EE8-1FE6-82E3-E87D2B9D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07F56-2FCB-1DBB-E09A-0A3FC5D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3899-1BC8-6A6D-65CD-EB201BD6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2540C-99CD-D256-B3E7-A9D39CF5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D516-E844-4EC5-38BA-23227528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6C21-769D-2AB4-201A-1E7CEDED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8F33-C3AF-A14C-CF93-6EF0042E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898F-0484-4491-3B53-8C15C896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A025B-CD76-F723-534C-3B6A5DD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2B0A-9AFB-BE32-3935-399FDAC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2D2C-C5CC-1F32-1B4E-C67A2DD9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D1532-2811-79AF-F482-6105F747D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3605-CF99-35D4-3439-0968EF896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CA9E-E69C-193D-1E85-1B74AA72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5FAF-C748-982D-1F53-2F0ABC54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EC95-47B0-5B08-7832-C69BBEE5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BDE97-AAEF-F0DA-0684-180479C0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3829F-D0EB-B3CF-FF29-580B63E7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D16B-D8DD-C219-4BCF-1843B87E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F45E-69CC-41CE-A997-080048F4A6E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CDEC-3AB4-B1F1-4191-5BE783B5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F1EC-32A1-2137-4925-479568D3A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7CDE78-75A5-C13A-4F0F-83F60519E656}"/>
              </a:ext>
            </a:extLst>
          </p:cNvPr>
          <p:cNvSpPr/>
          <p:nvPr/>
        </p:nvSpPr>
        <p:spPr>
          <a:xfrm>
            <a:off x="0" y="2"/>
            <a:ext cx="12192000" cy="752239"/>
          </a:xfrm>
          <a:prstGeom prst="rect">
            <a:avLst/>
          </a:prstGeom>
          <a:solidFill>
            <a:srgbClr val="785D99"/>
          </a:solidFill>
          <a:ln w="19050" cap="flat" cmpd="sng" algn="ctr">
            <a:solidFill>
              <a:srgbClr val="8064A2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ADFE-9595-20EC-26A7-BC5CCF067055}"/>
              </a:ext>
            </a:extLst>
          </p:cNvPr>
          <p:cNvSpPr txBox="1"/>
          <p:nvPr/>
        </p:nvSpPr>
        <p:spPr>
          <a:xfrm>
            <a:off x="405048" y="26816"/>
            <a:ext cx="11381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8064A2">
                    <a:lumMod val="20000"/>
                    <a:lumOff val="80000"/>
                  </a:srgbClr>
                </a:solidFill>
                <a:latin typeface="Helvetica"/>
                <a:cs typeface="Helvetica"/>
              </a:rPr>
              <a:t>Using multivariate partial least square correlation to examine the association between brain network stratification and social cognitive measures in schizophrenia spectrum disorders (SSD)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F8497-CBFC-C97C-1D04-21A10D25162E}"/>
              </a:ext>
            </a:extLst>
          </p:cNvPr>
          <p:cNvSpPr txBox="1"/>
          <p:nvPr/>
        </p:nvSpPr>
        <p:spPr>
          <a:xfrm>
            <a:off x="126188" y="802542"/>
            <a:ext cx="4974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Dysconnectivity in “lower order” and “higher order” cortical networks of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Dysconnectivity can be characterized by connectivity gradients </a:t>
            </a:r>
            <a:r>
              <a:rPr lang="en-US" sz="1200" dirty="0"/>
              <a:t>(Margulies et al., 2016)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1D6EC-8D1A-E333-E49A-A0D7803A5E92}"/>
              </a:ext>
            </a:extLst>
          </p:cNvPr>
          <p:cNvSpPr txBox="1"/>
          <p:nvPr/>
        </p:nvSpPr>
        <p:spPr>
          <a:xfrm>
            <a:off x="126187" y="4323946"/>
            <a:ext cx="5209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Resting-state fMRI </a:t>
            </a:r>
            <a:r>
              <a:rPr lang="en-US" dirty="0"/>
              <a:t>from “</a:t>
            </a:r>
            <a:r>
              <a:rPr lang="en-US" i="1" dirty="0"/>
              <a:t>Social Processes Initiative in Neurobiology of the Schizophrenia(s)</a:t>
            </a:r>
            <a:r>
              <a:rPr lang="en-US" dirty="0"/>
              <a:t> (SPINS)”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4A54E"/>
                </a:solidFill>
              </a:rPr>
              <a:t>Social cognition </a:t>
            </a:r>
            <a:r>
              <a:rPr lang="en-US" dirty="0"/>
              <a:t>and </a:t>
            </a:r>
            <a:r>
              <a:rPr lang="en-US" b="1" dirty="0">
                <a:solidFill>
                  <a:srgbClr val="66A864"/>
                </a:solidFill>
              </a:rPr>
              <a:t>neuropsychological measures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5B7DF0C3-1598-A5B3-1896-A27B5EE14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23862"/>
              </p:ext>
            </p:extLst>
          </p:nvPr>
        </p:nvGraphicFramePr>
        <p:xfrm>
          <a:off x="478726" y="5779148"/>
          <a:ext cx="418683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450">
                  <a:extLst>
                    <a:ext uri="{9D8B030D-6E8A-4147-A177-3AD203B41FA5}">
                      <a16:colId xmlns:a16="http://schemas.microsoft.com/office/drawing/2014/main" val="3459089610"/>
                    </a:ext>
                  </a:extLst>
                </a:gridCol>
                <a:gridCol w="1751191">
                  <a:extLst>
                    <a:ext uri="{9D8B030D-6E8A-4147-A177-3AD203B41FA5}">
                      <a16:colId xmlns:a16="http://schemas.microsoft.com/office/drawing/2014/main" val="4128142496"/>
                    </a:ext>
                  </a:extLst>
                </a:gridCol>
                <a:gridCol w="1751191">
                  <a:extLst>
                    <a:ext uri="{9D8B030D-6E8A-4147-A177-3AD203B41FA5}">
                      <a16:colId xmlns:a16="http://schemas.microsoft.com/office/drawing/2014/main" val="708321840"/>
                    </a:ext>
                  </a:extLst>
                </a:gridCol>
              </a:tblGrid>
              <a:tr h="2665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SSD</a:t>
                      </a:r>
                    </a:p>
                    <a:p>
                      <a:pPr algn="ctr"/>
                      <a:r>
                        <a:rPr lang="en-US" sz="1200" b="1" dirty="0"/>
                        <a:t>(</a:t>
                      </a:r>
                      <a:r>
                        <a:rPr lang="en-US" sz="1200" b="1" i="1" dirty="0"/>
                        <a:t>N </a:t>
                      </a:r>
                      <a:r>
                        <a:rPr lang="en-US" sz="1200" b="1" i="0" dirty="0"/>
                        <a:t>= 248)</a:t>
                      </a:r>
                      <a:endParaRPr lang="en-US" sz="12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Controls</a:t>
                      </a:r>
                    </a:p>
                    <a:p>
                      <a:pPr algn="ctr"/>
                      <a:r>
                        <a:rPr lang="en-US" sz="1200" b="1" dirty="0"/>
                        <a:t>(</a:t>
                      </a:r>
                      <a:r>
                        <a:rPr lang="en-US" sz="1200" b="1" i="1" dirty="0"/>
                        <a:t>N</a:t>
                      </a:r>
                      <a:r>
                        <a:rPr lang="en-US" sz="1200" b="1" i="0" dirty="0"/>
                        <a:t> = 172)</a:t>
                      </a:r>
                      <a:endParaRPr lang="en-US" sz="12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82706"/>
                  </a:ext>
                </a:extLst>
              </a:tr>
              <a:tr h="216176">
                <a:tc>
                  <a:txBody>
                    <a:bodyPr/>
                    <a:lstStyle/>
                    <a:p>
                      <a:r>
                        <a:rPr lang="en-US" sz="1200" b="1" dirty="0"/>
                        <a:t>Age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31.42 (9.77)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31.95 (10.40)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4223677"/>
                  </a:ext>
                </a:extLst>
              </a:tr>
              <a:tr h="266518">
                <a:tc>
                  <a:txBody>
                    <a:bodyPr/>
                    <a:lstStyle/>
                    <a:p>
                      <a:r>
                        <a:rPr lang="en-US" sz="1200" b="1" dirty="0"/>
                        <a:t>Gender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79 Females (31.85%)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 Females (46.51%)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950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016B426-2C39-5441-EB2F-AAA35F3B6FD7}"/>
              </a:ext>
            </a:extLst>
          </p:cNvPr>
          <p:cNvSpPr txBox="1"/>
          <p:nvPr/>
        </p:nvSpPr>
        <p:spPr>
          <a:xfrm>
            <a:off x="5382638" y="3215114"/>
            <a:ext cx="693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Decompose correlation between gradients and behavioral measures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B5541D-38EC-EE55-EC08-944BBEFEC28F}"/>
              </a:ext>
            </a:extLst>
          </p:cNvPr>
          <p:cNvSpPr txBox="1"/>
          <p:nvPr/>
        </p:nvSpPr>
        <p:spPr>
          <a:xfrm>
            <a:off x="7797534" y="5909802"/>
            <a:ext cx="441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Decrease</a:t>
            </a:r>
            <a:r>
              <a:rPr lang="en-US" dirty="0"/>
              <a:t> network differentiation is associated with </a:t>
            </a:r>
            <a:r>
              <a:rPr lang="en-US" b="1" dirty="0"/>
              <a:t>impaired</a:t>
            </a:r>
            <a:r>
              <a:rPr lang="en-US" dirty="0"/>
              <a:t> cognitive abilities from control to SSD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78511-AD5B-7061-A901-4485032885CA}"/>
              </a:ext>
            </a:extLst>
          </p:cNvPr>
          <p:cNvSpPr txBox="1"/>
          <p:nvPr/>
        </p:nvSpPr>
        <p:spPr>
          <a:xfrm>
            <a:off x="7400874" y="2836241"/>
            <a:ext cx="480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Decrease</a:t>
            </a:r>
            <a:r>
              <a:rPr lang="en-US" dirty="0"/>
              <a:t> network differentiation in SSD</a:t>
            </a:r>
          </a:p>
        </p:txBody>
      </p:sp>
      <p:pic>
        <p:nvPicPr>
          <p:cNvPr id="69" name="Picture 68" descr="Chart, scatter chart&#10;&#10;Description automatically generated">
            <a:extLst>
              <a:ext uri="{FF2B5EF4-FFF2-40B4-BE49-F238E27FC236}">
                <a16:creationId xmlns:a16="http://schemas.microsoft.com/office/drawing/2014/main" id="{53083621-BB81-9E6C-560F-32C2BC512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9" t="6142" r="36829"/>
          <a:stretch/>
        </p:blipFill>
        <p:spPr>
          <a:xfrm>
            <a:off x="452793" y="2268580"/>
            <a:ext cx="1961215" cy="190741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8A765AD-D440-C4A8-9E2D-A734884D2517}"/>
              </a:ext>
            </a:extLst>
          </p:cNvPr>
          <p:cNvSpPr txBox="1"/>
          <p:nvPr/>
        </p:nvSpPr>
        <p:spPr>
          <a:xfrm>
            <a:off x="877503" y="2205838"/>
            <a:ext cx="2574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Cortical Networks in “gradient space”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5E57514-4198-92CF-9042-DBBA35D6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95" y="3982185"/>
            <a:ext cx="394205" cy="28136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A9FEEE3-AAF0-F5A3-369C-B24321E1D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668" y="3730449"/>
            <a:ext cx="389331" cy="26000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4885377-23F5-0874-FA2C-67112FC6CE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778"/>
          <a:stretch/>
        </p:blipFill>
        <p:spPr>
          <a:xfrm>
            <a:off x="461134" y="3753253"/>
            <a:ext cx="389331" cy="26929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C6D0F5F-CDEE-1F6D-D93E-4BA4F582F7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556"/>
          <a:stretch/>
        </p:blipFill>
        <p:spPr>
          <a:xfrm>
            <a:off x="647585" y="3976956"/>
            <a:ext cx="436679" cy="27726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5D88DC6-1B08-E537-0B99-6553E302BD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694"/>
          <a:stretch/>
        </p:blipFill>
        <p:spPr>
          <a:xfrm>
            <a:off x="113780" y="3027724"/>
            <a:ext cx="369403" cy="27521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572BEFA-4438-EC45-0CC5-484EB4BD4F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234"/>
          <a:stretch/>
        </p:blipFill>
        <p:spPr>
          <a:xfrm>
            <a:off x="197234" y="3302982"/>
            <a:ext cx="415628" cy="2885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EFCB93-336C-18C6-B4EB-45991830E5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177" t="42372" b="32638"/>
          <a:stretch/>
        </p:blipFill>
        <p:spPr>
          <a:xfrm>
            <a:off x="2513584" y="2885800"/>
            <a:ext cx="364817" cy="626454"/>
          </a:xfrm>
          <a:prstGeom prst="rect">
            <a:avLst/>
          </a:prstGeo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883665D-7C95-B31F-3B48-BE0533A76E17}"/>
              </a:ext>
            </a:extLst>
          </p:cNvPr>
          <p:cNvSpPr/>
          <p:nvPr/>
        </p:nvSpPr>
        <p:spPr>
          <a:xfrm>
            <a:off x="104553" y="824194"/>
            <a:ext cx="5177496" cy="27699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E8E0DAC-8E1C-A7F0-600E-63E0FC61A8AD}"/>
              </a:ext>
            </a:extLst>
          </p:cNvPr>
          <p:cNvSpPr/>
          <p:nvPr/>
        </p:nvSpPr>
        <p:spPr>
          <a:xfrm>
            <a:off x="104553" y="4343447"/>
            <a:ext cx="5177496" cy="27699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12E41D5-C974-DF96-DE70-50D3030B3E73}"/>
              </a:ext>
            </a:extLst>
          </p:cNvPr>
          <p:cNvSpPr/>
          <p:nvPr/>
        </p:nvSpPr>
        <p:spPr>
          <a:xfrm>
            <a:off x="5382638" y="824195"/>
            <a:ext cx="6704809" cy="27699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Control-SSD shift in Gradients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8437373-597C-A5E3-B3E0-20DF43FA0196}"/>
              </a:ext>
            </a:extLst>
          </p:cNvPr>
          <p:cNvSpPr/>
          <p:nvPr/>
        </p:nvSpPr>
        <p:spPr>
          <a:xfrm>
            <a:off x="5384451" y="3230665"/>
            <a:ext cx="6702996" cy="27699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Multivariate method: partial least square correlation (PLS-C)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3BF400B5-22B6-98EF-3521-E19FCC2F9C6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0634" y="3833302"/>
            <a:ext cx="2411184" cy="144305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27CC459-C519-3EE5-E0AF-EFE491A199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246"/>
          <a:stretch/>
        </p:blipFill>
        <p:spPr>
          <a:xfrm>
            <a:off x="5424304" y="5285529"/>
            <a:ext cx="2373230" cy="155431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F8515EF-013D-BB1A-253A-D124A73BBD4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410" r="70734" b="93498"/>
          <a:stretch/>
        </p:blipFill>
        <p:spPr>
          <a:xfrm>
            <a:off x="5503751" y="5251716"/>
            <a:ext cx="694556" cy="11581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BD028FF-7978-E4D8-373D-0DC63EECFC1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304" y="1060340"/>
            <a:ext cx="2023178" cy="216078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0FB2537-9233-8622-2F11-DC71B6AEEFE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534" y="1003381"/>
            <a:ext cx="3534502" cy="19382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6749236-4A56-1D43-7B49-F31CB096472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6981" y="3795947"/>
            <a:ext cx="2025933" cy="217935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058375E-0EF1-9479-2891-A1C2988647EA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731" y="3891915"/>
            <a:ext cx="2405371" cy="1974258"/>
          </a:xfrm>
          <a:prstGeom prst="rect">
            <a:avLst/>
          </a:prstGeom>
        </p:spPr>
      </p:pic>
      <p:pic>
        <p:nvPicPr>
          <p:cNvPr id="113" name="Picture 112" descr="Shape&#10;&#10;Description automatically generated">
            <a:extLst>
              <a:ext uri="{FF2B5EF4-FFF2-40B4-BE49-F238E27FC236}">
                <a16:creationId xmlns:a16="http://schemas.microsoft.com/office/drawing/2014/main" id="{7DA9E946-0036-0A60-05A8-B6DDE4E733D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/>
          <a:stretch/>
        </p:blipFill>
        <p:spPr>
          <a:xfrm>
            <a:off x="3836417" y="2925913"/>
            <a:ext cx="1277740" cy="96533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99A3520-EE78-EF8A-88C7-3637F63F9C57}"/>
              </a:ext>
            </a:extLst>
          </p:cNvPr>
          <p:cNvSpPr txBox="1"/>
          <p:nvPr/>
        </p:nvSpPr>
        <p:spPr>
          <a:xfrm>
            <a:off x="3878741" y="3867063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(Glasser et al., 2016)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99B341C-60DB-65F6-2602-AD158C9CB91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20" t="5342" r="1875" b="42538"/>
          <a:stretch/>
        </p:blipFill>
        <p:spPr>
          <a:xfrm>
            <a:off x="2976983" y="2716656"/>
            <a:ext cx="846932" cy="1335717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A7B9BCCB-2242-78BD-F202-DB84BB96F6DF}"/>
              </a:ext>
            </a:extLst>
          </p:cNvPr>
          <p:cNvSpPr/>
          <p:nvPr/>
        </p:nvSpPr>
        <p:spPr>
          <a:xfrm>
            <a:off x="8350250" y="4292600"/>
            <a:ext cx="323850" cy="3278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A38D848-1359-6BB7-C3CD-CE641DBFBD44}"/>
              </a:ext>
            </a:extLst>
          </p:cNvPr>
          <p:cNvSpPr/>
          <p:nvPr/>
        </p:nvSpPr>
        <p:spPr>
          <a:xfrm>
            <a:off x="8394355" y="5280170"/>
            <a:ext cx="323850" cy="3278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D5C6A7-ECDF-B67D-870F-30069EC9306D}"/>
              </a:ext>
            </a:extLst>
          </p:cNvPr>
          <p:cNvSpPr/>
          <p:nvPr/>
        </p:nvSpPr>
        <p:spPr>
          <a:xfrm>
            <a:off x="10622203" y="4548223"/>
            <a:ext cx="323850" cy="3278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DFB6C25-F91B-0129-F7EB-D85C1379BA44}"/>
              </a:ext>
            </a:extLst>
          </p:cNvPr>
          <p:cNvSpPr/>
          <p:nvPr/>
        </p:nvSpPr>
        <p:spPr>
          <a:xfrm>
            <a:off x="10571884" y="4919698"/>
            <a:ext cx="273915" cy="2650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308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Ju-Chi</dc:creator>
  <cp:lastModifiedBy>Yu, Ju-Chi</cp:lastModifiedBy>
  <cp:revision>8</cp:revision>
  <dcterms:created xsi:type="dcterms:W3CDTF">2022-05-30T16:29:36Z</dcterms:created>
  <dcterms:modified xsi:type="dcterms:W3CDTF">2022-05-30T22:11:29Z</dcterms:modified>
</cp:coreProperties>
</file>