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51" r:id="rId2"/>
    <p:sldId id="376" r:id="rId3"/>
    <p:sldId id="393" r:id="rId4"/>
    <p:sldId id="396" r:id="rId5"/>
    <p:sldId id="338" r:id="rId6"/>
    <p:sldId id="392" r:id="rId7"/>
    <p:sldId id="391" r:id="rId8"/>
    <p:sldId id="378" r:id="rId9"/>
    <p:sldId id="385" r:id="rId10"/>
    <p:sldId id="377" r:id="rId11"/>
    <p:sldId id="374" r:id="rId12"/>
    <p:sldId id="398" r:id="rId13"/>
    <p:sldId id="394" r:id="rId14"/>
    <p:sldId id="382" r:id="rId15"/>
    <p:sldId id="365" r:id="rId16"/>
    <p:sldId id="366" r:id="rId17"/>
  </p:sldIdLst>
  <p:sldSz cx="12192000" cy="6858000"/>
  <p:notesSz cx="6858000" cy="9144000"/>
  <p:embeddedFontLst>
    <p:embeddedFont>
      <p:font typeface="a아시아헤드1" panose="02020600000000000000" pitchFamily="18" charset="-127"/>
      <p:regular r:id="rId19"/>
    </p:embeddedFont>
    <p:embeddedFont>
      <p:font typeface="a타이틀고딕2" panose="02020600000000000000" pitchFamily="18" charset="-127"/>
      <p:regular r:id="rId20"/>
    </p:embeddedFont>
    <p:embeddedFont>
      <p:font typeface="a타이틀고딕3" panose="02020600000000000000" pitchFamily="18" charset="-127"/>
      <p:regular r:id="rId21"/>
    </p:embeddedFont>
    <p:embeddedFont>
      <p:font typeface="a타이틀고딕4" panose="02020600000000000000" pitchFamily="18" charset="-127"/>
      <p:regular r:id="rId22"/>
    </p:embeddedFont>
    <p:embeddedFont>
      <p:font typeface="Franklin Gothic Demi Cond" panose="020B0706030402020204" pitchFamily="34" charset="0"/>
      <p:regular r:id="rId23"/>
    </p:embeddedFont>
    <p:embeddedFont>
      <p:font typeface="나눔고딕 ExtraBold" panose="020D0904000000000000" pitchFamily="50" charset="-127"/>
      <p:bold r:id="rId24"/>
    </p:embeddedFont>
    <p:embeddedFont>
      <p:font typeface="나눔스퀘어 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EEB"/>
    <a:srgbClr val="FFD747"/>
    <a:srgbClr val="26BFBF"/>
    <a:srgbClr val="8CEEEE"/>
    <a:srgbClr val="FC6170"/>
    <a:srgbClr val="FF8A47"/>
    <a:srgbClr val="E8768D"/>
    <a:srgbClr val="F38177"/>
    <a:srgbClr val="F68678"/>
    <a:srgbClr val="F78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7" autoAdjust="0"/>
    <p:restoredTop sz="71722" autoAdjust="0"/>
  </p:normalViewPr>
  <p:slideViewPr>
    <p:cSldViewPr snapToGrid="0">
      <p:cViewPr>
        <p:scale>
          <a:sx n="50" d="100"/>
          <a:sy n="50" d="100"/>
        </p:scale>
        <p:origin x="1555" y="51"/>
      </p:cViewPr>
      <p:guideLst>
        <p:guide pos="3863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8EEF-1606-4645-82EF-845A9EF6A7D9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0813-44D0-4DE3-9D0A-BF56E4DD9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</a:p>
          <a:p>
            <a:r>
              <a:rPr lang="ko-KR" altLang="en-US" dirty="0"/>
              <a:t>아로마인드 </a:t>
            </a:r>
            <a:r>
              <a:rPr lang="en-US" altLang="ko-KR" dirty="0"/>
              <a:t>4</a:t>
            </a:r>
            <a:r>
              <a:rPr lang="ko-KR" altLang="en-US" dirty="0"/>
              <a:t>조 발표자 </a:t>
            </a:r>
            <a:r>
              <a:rPr lang="ko-KR" altLang="en-US" dirty="0" err="1"/>
              <a:t>문은빈입니다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39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모아진 감정데이터는 저희 </a:t>
            </a:r>
            <a:r>
              <a:rPr lang="en-US" altLang="ko-KR" dirty="0" err="1"/>
              <a:t>Aromind</a:t>
            </a:r>
            <a:r>
              <a:rPr lang="en-US" altLang="ko-KR" dirty="0"/>
              <a:t> Web Site</a:t>
            </a:r>
            <a:r>
              <a:rPr lang="ko-KR" altLang="en-US" dirty="0"/>
              <a:t>에서 하루 </a:t>
            </a:r>
            <a:r>
              <a:rPr lang="en-US" altLang="ko-KR" dirty="0"/>
              <a:t>/ </a:t>
            </a:r>
            <a:r>
              <a:rPr lang="ko-KR" altLang="en-US" dirty="0"/>
              <a:t>일주일 </a:t>
            </a:r>
            <a:r>
              <a:rPr lang="en-US" altLang="ko-KR" dirty="0"/>
              <a:t>/ </a:t>
            </a:r>
            <a:r>
              <a:rPr lang="ko-KR" altLang="en-US" dirty="0"/>
              <a:t>한달 동안의 데이터를 볼 수 있습니다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분석된 데이터를 토대로 그에 맞는 피드백도 던져줍니다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ko-KR" altLang="en-US" dirty="0" err="1"/>
              <a:t>커스텀카드입니다</a:t>
            </a:r>
            <a:endParaRPr lang="ko-KR" altLang="en-US" dirty="0"/>
          </a:p>
          <a:p>
            <a:r>
              <a:rPr lang="ko-KR" altLang="en-US" dirty="0"/>
              <a:t>웹</a:t>
            </a:r>
            <a:r>
              <a:rPr lang="en-US" altLang="ko-KR" dirty="0"/>
              <a:t>/</a:t>
            </a:r>
            <a:r>
              <a:rPr lang="ko-KR" altLang="en-US" dirty="0"/>
              <a:t>앱을 통해서 제작하거나 다운 받은 </a:t>
            </a:r>
            <a:r>
              <a:rPr lang="ko-KR" altLang="en-US" dirty="0" err="1"/>
              <a:t>커스텀카드는</a:t>
            </a:r>
            <a:r>
              <a:rPr lang="ko-KR" altLang="en-US" dirty="0"/>
              <a:t> </a:t>
            </a:r>
            <a:r>
              <a:rPr lang="en-US" altLang="ko-KR" dirty="0" err="1"/>
              <a:t>Mqtt</a:t>
            </a:r>
            <a:r>
              <a:rPr lang="en-US" altLang="ko-KR" dirty="0"/>
              <a:t> server</a:t>
            </a:r>
            <a:r>
              <a:rPr lang="ko-KR" altLang="en-US" dirty="0"/>
              <a:t>를 통해 </a:t>
            </a:r>
            <a:r>
              <a:rPr lang="en-US" altLang="ko-KR" dirty="0"/>
              <a:t>IoT</a:t>
            </a:r>
            <a:r>
              <a:rPr lang="ko-KR" altLang="en-US" dirty="0"/>
              <a:t>기기에 연결됩니다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85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  <a:r>
              <a:rPr lang="ko-KR" altLang="en-US" dirty="0"/>
              <a:t>에서는 </a:t>
            </a:r>
            <a:r>
              <a:rPr lang="en-US" altLang="ko-KR" dirty="0"/>
              <a:t>Vue.js </a:t>
            </a:r>
            <a:r>
              <a:rPr lang="ko-KR" altLang="en-US" dirty="0"/>
              <a:t>컴포넌트에 부트스트랩과 </a:t>
            </a:r>
            <a:r>
              <a:rPr lang="en-US" altLang="ko-KR" dirty="0"/>
              <a:t>Chart.js</a:t>
            </a:r>
            <a:r>
              <a:rPr lang="ko-KR" altLang="en-US" dirty="0"/>
              <a:t>를 이용하였고</a:t>
            </a:r>
            <a:r>
              <a:rPr lang="en-US" altLang="ko-KR" dirty="0"/>
              <a:t>, </a:t>
            </a:r>
            <a:r>
              <a:rPr lang="ko-KR" altLang="en-US" dirty="0"/>
              <a:t>커뮤니티에서 커스텀 카드를 다운 받게 되면 </a:t>
            </a:r>
            <a:r>
              <a:rPr lang="en-US" altLang="ko-KR" dirty="0" err="1"/>
              <a:t>Mqtt</a:t>
            </a:r>
            <a:r>
              <a:rPr lang="en-US" altLang="ko-KR" dirty="0"/>
              <a:t> web </a:t>
            </a:r>
            <a:r>
              <a:rPr lang="en-US" altLang="ko-KR" dirty="0" err="1"/>
              <a:t>sokect</a:t>
            </a:r>
            <a:r>
              <a:rPr lang="ko-KR" altLang="en-US" dirty="0"/>
              <a:t>을 통해서 실시간으로 모바일에 적용되어 사용할 수 있습니다</a:t>
            </a:r>
          </a:p>
          <a:p>
            <a:pPr marL="0" indent="0">
              <a:buNone/>
            </a:pPr>
            <a:r>
              <a:rPr lang="en-US" altLang="ko-KR" dirty="0"/>
              <a:t>mobile</a:t>
            </a:r>
            <a:r>
              <a:rPr lang="ko-KR" altLang="en-US" dirty="0"/>
              <a:t>에서는 자주 사용하는 </a:t>
            </a:r>
            <a:r>
              <a:rPr lang="en-US" altLang="ko-KR" dirty="0"/>
              <a:t>SMS/SNS/</a:t>
            </a:r>
            <a:r>
              <a:rPr lang="ko-KR" altLang="en-US" dirty="0"/>
              <a:t>카메라의 데이터가 </a:t>
            </a:r>
            <a:r>
              <a:rPr lang="en-US" altLang="ko-KR" dirty="0"/>
              <a:t>IBM Watson</a:t>
            </a:r>
            <a:r>
              <a:rPr lang="ko-KR" altLang="en-US" dirty="0"/>
              <a:t>과 </a:t>
            </a:r>
            <a:r>
              <a:rPr lang="en-US" altLang="ko-KR" dirty="0" err="1"/>
              <a:t>Micorosoft</a:t>
            </a:r>
            <a:r>
              <a:rPr lang="en-US" altLang="ko-KR" dirty="0"/>
              <a:t> Azure Face</a:t>
            </a:r>
            <a:r>
              <a:rPr lang="ko-KR" altLang="en-US" dirty="0"/>
              <a:t>를 통해서 감정 데이터로 분석</a:t>
            </a:r>
            <a:r>
              <a:rPr lang="en-US" altLang="ko-KR" dirty="0"/>
              <a:t>(</a:t>
            </a:r>
            <a:r>
              <a:rPr lang="ko-KR" altLang="en-US" dirty="0"/>
              <a:t>추출</a:t>
            </a:r>
            <a:r>
              <a:rPr lang="en-US" altLang="ko-KR" dirty="0"/>
              <a:t>)</a:t>
            </a:r>
            <a:r>
              <a:rPr lang="ko-KR" altLang="en-US" dirty="0"/>
              <a:t>되고</a:t>
            </a:r>
            <a:r>
              <a:rPr lang="en-US" altLang="ko-KR" dirty="0"/>
              <a:t>, DB</a:t>
            </a:r>
            <a:r>
              <a:rPr lang="ko-KR" altLang="en-US" dirty="0"/>
              <a:t>에 저장됩니다</a:t>
            </a:r>
            <a:r>
              <a:rPr lang="en-US" altLang="ko-KR" dirty="0"/>
              <a:t>. </a:t>
            </a:r>
            <a:r>
              <a:rPr lang="ko-KR" altLang="en-US" dirty="0"/>
              <a:t>그리고 사용자가 모바일에서 설정한 향 분사 주기가 되면 </a:t>
            </a:r>
            <a:r>
              <a:rPr lang="en-US" altLang="ko-KR" dirty="0"/>
              <a:t>MQTT</a:t>
            </a:r>
            <a:r>
              <a:rPr lang="ko-KR" altLang="en-US" dirty="0"/>
              <a:t>를 통해 하드웨어 쪽으로 </a:t>
            </a:r>
            <a:r>
              <a:rPr lang="ko-KR" altLang="en-US" dirty="0" err="1"/>
              <a:t>무드등과</a:t>
            </a:r>
            <a:r>
              <a:rPr lang="ko-KR" altLang="en-US" dirty="0"/>
              <a:t> 향을 분사하도록 제어합니다</a:t>
            </a:r>
          </a:p>
          <a:p>
            <a:pPr marL="0" indent="0">
              <a:buNone/>
            </a:pPr>
            <a:r>
              <a:rPr lang="ko-KR" altLang="en-US" dirty="0"/>
              <a:t>마지막으로 하드웨어에서는 각종센서로 아로마 </a:t>
            </a:r>
            <a:r>
              <a:rPr lang="ko-KR" altLang="en-US" dirty="0" err="1"/>
              <a:t>잔여량과</a:t>
            </a:r>
            <a:r>
              <a:rPr lang="ko-KR" altLang="en-US" dirty="0"/>
              <a:t> 실시간으로 온습도를 체크하여 모바일에서 확인할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C544-261D-4970-BA3A-A86CDC00D8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53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</a:t>
            </a:r>
            <a:r>
              <a:rPr lang="en-US" altLang="ko-KR" dirty="0" err="1"/>
              <a:t>Aromind</a:t>
            </a:r>
            <a:r>
              <a:rPr lang="en-US" altLang="ko-KR" dirty="0"/>
              <a:t> Diffuser </a:t>
            </a:r>
            <a:r>
              <a:rPr lang="ko-KR" altLang="en-US" dirty="0"/>
              <a:t>소개를 마치고 시연으로 넘어가겠습니다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2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목차입니다</a:t>
            </a:r>
          </a:p>
          <a:p>
            <a:r>
              <a:rPr lang="ko-KR" altLang="en-US" dirty="0"/>
              <a:t>프로젝트 소개부터 </a:t>
            </a:r>
            <a:r>
              <a:rPr lang="en-US" altLang="ko-KR" dirty="0"/>
              <a:t>Q&amp;A</a:t>
            </a:r>
            <a:r>
              <a:rPr lang="ko-KR" altLang="en-US" dirty="0"/>
              <a:t>로 발표를 진행하겠습니다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4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 err="1"/>
              <a:t>Aromind</a:t>
            </a:r>
            <a:r>
              <a:rPr lang="en-US" altLang="ko-KR" dirty="0"/>
              <a:t> </a:t>
            </a:r>
            <a:r>
              <a:rPr lang="ko-KR" altLang="en-US" dirty="0" err="1"/>
              <a:t>디퓨저는</a:t>
            </a:r>
            <a:r>
              <a:rPr lang="ko-KR" altLang="en-US" dirty="0"/>
              <a:t> 기존의 </a:t>
            </a:r>
            <a:r>
              <a:rPr lang="ko-KR" altLang="en-US" dirty="0" err="1"/>
              <a:t>디퓨저</a:t>
            </a:r>
            <a:r>
              <a:rPr lang="ko-KR" altLang="en-US" dirty="0"/>
              <a:t> 가습기에 사용자의 감정을 분석하여 그에 맞는 향을 분사 시켜주는 </a:t>
            </a:r>
            <a:r>
              <a:rPr lang="en-US" altLang="ko-KR" dirty="0"/>
              <a:t>IoT</a:t>
            </a:r>
            <a:r>
              <a:rPr lang="ko-KR" altLang="en-US" dirty="0"/>
              <a:t>기기입니다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6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기획하게 된 배경 중 가장 큰 이유가 바로 학업과 업무에 지쳐 스트레스가 쌓여 있는 학생이나 회사원을 </a:t>
            </a:r>
            <a:r>
              <a:rPr lang="ko-KR" altLang="en-US" dirty="0" err="1"/>
              <a:t>위해서입니다</a:t>
            </a:r>
            <a:endParaRPr lang="en-US" altLang="ko-KR" dirty="0"/>
          </a:p>
          <a:p>
            <a:r>
              <a:rPr lang="ko-KR" altLang="en-US" dirty="0"/>
              <a:t>최근 의료분야에서 스트레스 해소를 위해 </a:t>
            </a:r>
            <a:r>
              <a:rPr lang="ko-KR" altLang="en-US" dirty="0" err="1"/>
              <a:t>아로마오일을</a:t>
            </a:r>
            <a:r>
              <a:rPr lang="ko-KR" altLang="en-US" dirty="0"/>
              <a:t> </a:t>
            </a:r>
            <a:r>
              <a:rPr lang="ko-KR" altLang="en-US"/>
              <a:t>사용하고 있다는 것을 </a:t>
            </a:r>
            <a:r>
              <a:rPr lang="ko-KR" altLang="en-US" dirty="0"/>
              <a:t>알게 되었습니다</a:t>
            </a:r>
            <a:endParaRPr lang="en-US" altLang="ko-KR" dirty="0"/>
          </a:p>
          <a:p>
            <a:r>
              <a:rPr lang="ko-KR" altLang="en-US" dirty="0"/>
              <a:t>그래서 기존의 </a:t>
            </a:r>
            <a:r>
              <a:rPr lang="ko-KR" altLang="en-US" dirty="0" err="1"/>
              <a:t>디퓨저</a:t>
            </a:r>
            <a:r>
              <a:rPr lang="ko-KR" altLang="en-US" dirty="0"/>
              <a:t> 가습기에 </a:t>
            </a:r>
            <a:r>
              <a:rPr lang="ko-KR" altLang="en-US" dirty="0" err="1"/>
              <a:t>디퓨저</a:t>
            </a:r>
            <a:r>
              <a:rPr lang="ko-KR" altLang="en-US" dirty="0"/>
              <a:t> 대신에 아로마 오일로 바꿔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아로마 향을 맡으면서 스트레스가 해소되고 다시 학업과 업무에 기분 좋게 매진할 수 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8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 err="1"/>
              <a:t>Aromind</a:t>
            </a:r>
            <a:r>
              <a:rPr lang="en-US" altLang="ko-KR" dirty="0"/>
              <a:t> </a:t>
            </a:r>
            <a:r>
              <a:rPr lang="ko-KR" altLang="en-US" dirty="0" err="1"/>
              <a:t>디퓨저를</a:t>
            </a:r>
            <a:r>
              <a:rPr lang="ko-KR" altLang="en-US" dirty="0"/>
              <a:t> 사용하게 된다면 불면증이 해소되고 스트레스가 완화되어 삶의 질을 향상시킬 수 있습니다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판매자에게 어떠한 제품이 가장 수요가 많은 지와 같은 수요 분석 그래프를 제공하여 소비자 트렌드에 맞는 향을 제작할 수 있게 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소비자에게 맞춤형 컨설팅을 통해 소비 욕구를 자극하고 나만의 </a:t>
            </a:r>
            <a:r>
              <a:rPr lang="en-US" altLang="ko-KR" dirty="0"/>
              <a:t>DIY </a:t>
            </a:r>
            <a:r>
              <a:rPr lang="ko-KR" altLang="en-US" dirty="0" err="1"/>
              <a:t>디퓨저를</a:t>
            </a:r>
            <a:r>
              <a:rPr lang="ko-KR" altLang="en-US" dirty="0"/>
              <a:t> 제작할 수도 있어 향기시장을 확대시킬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1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감정 분석을 도대체 어떻게 하는가</a:t>
            </a:r>
            <a:r>
              <a:rPr lang="en-US" altLang="ko-KR" dirty="0"/>
              <a:t>?</a:t>
            </a:r>
            <a:r>
              <a:rPr lang="ko-KR" altLang="en-US" dirty="0"/>
              <a:t>에 대해 많이들 궁금해 </a:t>
            </a:r>
            <a:r>
              <a:rPr lang="ko-KR" altLang="en-US" dirty="0" err="1"/>
              <a:t>하실텐데요</a:t>
            </a:r>
            <a:endParaRPr lang="en-US" altLang="ko-KR" dirty="0"/>
          </a:p>
          <a:p>
            <a:r>
              <a:rPr lang="ko-KR" altLang="en-US" dirty="0"/>
              <a:t>먼저 사용자가 카메라를 통해 자신의 얼굴을 찍게 되면 </a:t>
            </a:r>
            <a:r>
              <a:rPr lang="en-US" altLang="ko-KR" dirty="0"/>
              <a:t>Microsoft Azure Face</a:t>
            </a:r>
            <a:r>
              <a:rPr lang="ko-KR" altLang="en-US" dirty="0"/>
              <a:t>를 통해 현재 감정을 파악할 수 있습니다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SMS(</a:t>
            </a:r>
            <a:r>
              <a:rPr lang="ko-KR" altLang="en-US" dirty="0"/>
              <a:t>문자 메시지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SNS</a:t>
            </a:r>
            <a:r>
              <a:rPr lang="ko-KR" altLang="en-US" dirty="0"/>
              <a:t>에 게시된 글을 </a:t>
            </a:r>
            <a:r>
              <a:rPr lang="en-US" altLang="ko-KR" dirty="0"/>
              <a:t>IBM Watson</a:t>
            </a:r>
            <a:r>
              <a:rPr lang="ko-KR" altLang="en-US" dirty="0"/>
              <a:t>을 통해 </a:t>
            </a:r>
            <a:r>
              <a:rPr lang="en-US" altLang="ko-KR" dirty="0"/>
              <a:t>Text</a:t>
            </a:r>
            <a:r>
              <a:rPr lang="ko-KR" altLang="en-US" dirty="0"/>
              <a:t>를 분석해 감정 데이터를 받아옵니다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48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모아진 감정 데이터를 분석하여 사용자 감정에 맞는 향을 </a:t>
            </a:r>
            <a:r>
              <a:rPr lang="ko-KR" altLang="en-US" dirty="0" err="1"/>
              <a:t>분사시킵니다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3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주요서비스로는 </a:t>
            </a:r>
            <a:r>
              <a:rPr lang="en-US" altLang="ko-KR" dirty="0"/>
              <a:t>App</a:t>
            </a:r>
            <a:r>
              <a:rPr lang="ko-KR" altLang="en-US" dirty="0"/>
              <a:t>에서 감정분석을 한 뒤</a:t>
            </a:r>
            <a:r>
              <a:rPr lang="en-US" altLang="ko-KR" dirty="0"/>
              <a:t>, Web</a:t>
            </a:r>
            <a:r>
              <a:rPr lang="ko-KR" altLang="en-US" dirty="0"/>
              <a:t>에서 감정 분석 그래프를 보여주는 것과 </a:t>
            </a:r>
            <a:r>
              <a:rPr lang="ko-KR" altLang="en-US" dirty="0" err="1"/>
              <a:t>커스텀카드가</a:t>
            </a:r>
            <a:r>
              <a:rPr lang="ko-KR" altLang="en-US" dirty="0"/>
              <a:t>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10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사용자가 많이 사용하는 앱인 </a:t>
            </a:r>
            <a:r>
              <a:rPr lang="en-US" altLang="ko-KR" dirty="0"/>
              <a:t>SMS</a:t>
            </a:r>
            <a:r>
              <a:rPr lang="ko-KR" altLang="en-US" dirty="0"/>
              <a:t> </a:t>
            </a:r>
            <a:r>
              <a:rPr lang="en-US" altLang="ko-KR" dirty="0"/>
              <a:t>/ CAMERA</a:t>
            </a:r>
            <a:r>
              <a:rPr lang="ko-KR" altLang="en-US" dirty="0"/>
              <a:t> </a:t>
            </a:r>
            <a:r>
              <a:rPr lang="en-US" altLang="ko-KR" dirty="0"/>
              <a:t>/ SNS</a:t>
            </a:r>
            <a:r>
              <a:rPr lang="ko-KR" altLang="en-US" dirty="0"/>
              <a:t>를 통해 앞서 설명한 </a:t>
            </a:r>
            <a:r>
              <a:rPr lang="en-US" altLang="ko-KR" dirty="0"/>
              <a:t>Microsoft Azure Face</a:t>
            </a:r>
            <a:r>
              <a:rPr lang="ko-KR" altLang="en-US" dirty="0"/>
              <a:t>와 </a:t>
            </a:r>
            <a:r>
              <a:rPr lang="en-US" altLang="ko-KR" dirty="0"/>
              <a:t>IBM Watson</a:t>
            </a:r>
            <a:r>
              <a:rPr lang="ko-KR" altLang="en-US" dirty="0"/>
              <a:t>을 이용하여 분석한 감정 데이터를 </a:t>
            </a:r>
            <a:r>
              <a:rPr lang="en-US" altLang="ko-KR" dirty="0"/>
              <a:t>IoT</a:t>
            </a:r>
            <a:r>
              <a:rPr lang="ko-KR" altLang="en-US" dirty="0"/>
              <a:t>기기에 보냅니다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그 감정 데이터에 맞는 아로마 향을 </a:t>
            </a:r>
            <a:r>
              <a:rPr lang="en-US" altLang="ko-KR" dirty="0"/>
              <a:t>IoT </a:t>
            </a:r>
            <a:r>
              <a:rPr lang="ko-KR" altLang="en-US" dirty="0"/>
              <a:t>기기를 통해 분사 시켜줍니다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D26D6-0D20-4278-ABE0-BB003DB3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4B8D5-8254-4FD6-BE6D-A4908346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CB21-753C-47D6-B9ED-ACFE272E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96C6-FF69-49F3-8164-1A38DE42D959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4242-7F98-4FE5-850B-6A9CF75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B8181-6955-4D8B-989D-A67FCA1D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29FA-31E9-499F-8EAE-F02EE72A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C1FE0-8EAC-49F6-B9F2-3ABD2C67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D1B0-3CE8-4E39-B893-73EB8FB9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35B5-E372-4FB7-AB18-6B3624EC8928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77FD-3C07-4D55-9F45-CBD05B16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D94A7-8436-4065-990D-7731A9D2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0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A49E6-95F8-497D-9EC0-09AA765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4AE65-FFC0-443E-9FB6-4E584623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0D61D-4491-4F56-859D-50A2CB86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76A9-5D15-4491-AF1D-BDA79F289BAB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3F07-552F-41B2-AA1A-73552C72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8E0DE-1CE2-4F20-8E9C-6CF3A51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5836-A7E1-4F58-ACFD-5716E4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61C25-4139-4417-8EF7-A9B6F10E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6F8C0-AE75-4539-B59B-1D4691BB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3879-E197-4313-B130-81D6FD4B656A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0F639-49AC-4812-8816-720F8FB5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DE60D-E901-4DA9-AB0E-4A9773D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3E717-A261-4F38-90E6-0E0B315E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8397-74DB-4EA7-B27A-2947D9A7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FAF42-CE29-409C-A1B7-C829433B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41-61FA-4D20-8331-2117274C2574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4CD10-71A6-45EE-8271-24ADDB86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A4A30-8C62-4C7F-92D5-A5E14D07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B3DB-CDFD-46E6-9201-BB5486E1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6CD93-2303-4F44-8F34-02364D18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67035-E802-4597-AB3B-8777D471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CFC04-9E11-4B2C-ABEF-7C943F52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254-1B9F-4908-8345-46C6AB831695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1A656-FDE3-4AB5-B12A-37103622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8C54E-6969-4F73-ADBF-32F358C9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59A44-940F-4247-A4D5-E19C2D79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E097E-B4F2-4E56-BBCE-973E236B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652A4-E94E-4BE8-AF85-B9CA378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AD917-9C48-40A6-B221-6028F4C49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AC28B-2D8E-479A-909E-6AEF52E49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FD7CB3-853A-4A0D-BA01-9EFFA69C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58E2-34FB-49DB-9397-184509E0FFCB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24462-D2DC-4CF0-9EDF-33B677B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8CD7C-D05D-4346-AA9E-BB2ABFDF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2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CD41-968E-4F3A-9A13-51CF2AD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7D11B-6D62-4DDB-8B31-22FDB029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3AE6-3E65-4546-9FB4-5C7D9900A632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95734-6618-4186-AC09-6226854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2A07F-69EE-4596-A596-0F9FE4ED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E31DD-B985-4946-91B3-57444C71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40C-0B17-4777-9993-1AC1F9947CED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5EF35-E98F-4D71-85B4-CFE9CF10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B6945-5BE3-4F9C-BC59-60BB7753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8B000-D769-42E5-B77C-E2F41C95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4D9E8-8313-403E-BD30-6186AEC3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164CC-6453-44EE-B029-2BBB8399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E11C7-480E-4EEE-800C-220DD6FB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9703-DC84-435C-8D0A-52868D565968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8EA9D-9B49-472E-A8AD-243210A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8729F-AD78-480B-B961-0D06952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5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711-CC08-4030-B631-7BBE7FC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C692D-F5C2-45E7-A348-398DC5406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650D5-9543-4872-9CBC-E8D4CF87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95220-7930-4FDC-A141-FFFDF4AB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8C4F-6734-4720-81FD-2639EED2A501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864F6-48BB-4667-B8FF-47517817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CD60D-6F69-4A03-BA33-CC9DB0C9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0611E8-EDE1-43AF-971E-94B7F883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7C2D9-36C5-45F8-9E2D-012E1314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AA994-92DB-47F0-A7E3-CF242CB7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9E31-E023-4B7A-85FB-54BA0A00B69B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0FEB8-2DC8-48E7-9A16-9E0F9BFAF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3CB95-58E9-4718-A718-7D48A359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4.png"/><Relationship Id="rId18" Type="http://schemas.openxmlformats.org/officeDocument/2006/relationships/image" Target="../media/image31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16.jp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8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18.png"/><Relationship Id="rId5" Type="http://schemas.openxmlformats.org/officeDocument/2006/relationships/image" Target="../media/image34.png"/><Relationship Id="rId15" Type="http://schemas.openxmlformats.org/officeDocument/2006/relationships/image" Target="../media/image37.png"/><Relationship Id="rId10" Type="http://schemas.openxmlformats.org/officeDocument/2006/relationships/image" Target="../media/image36.png"/><Relationship Id="rId19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26.jpg"/><Relationship Id="rId1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gi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6FB2DB-F091-4762-BD95-4EFBED49ABE3}"/>
              </a:ext>
            </a:extLst>
          </p:cNvPr>
          <p:cNvGrpSpPr/>
          <p:nvPr/>
        </p:nvGrpSpPr>
        <p:grpSpPr>
          <a:xfrm>
            <a:off x="2503605" y="1235103"/>
            <a:ext cx="7184791" cy="2301515"/>
            <a:chOff x="2441544" y="1235103"/>
            <a:chExt cx="7184791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2677693" y="1235103"/>
              <a:ext cx="683661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Franklin Gothic Demi Cond" panose="020B0706030402020204" pitchFamily="34" charset="0"/>
                </a:rPr>
                <a:t>AROMIND</a:t>
              </a:r>
              <a:endPara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2441544" y="1442302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9126714" y="3036997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47E2A7-A652-4CFC-B9C0-D212F6C2403A}"/>
              </a:ext>
            </a:extLst>
          </p:cNvPr>
          <p:cNvSpPr txBox="1"/>
          <p:nvPr/>
        </p:nvSpPr>
        <p:spPr>
          <a:xfrm>
            <a:off x="4071843" y="4702612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서보민 금상원 신현빈 문은빈 임수빈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58FB7-0400-4D91-8201-8A73B7299A19}"/>
              </a:ext>
            </a:extLst>
          </p:cNvPr>
          <p:cNvSpPr txBox="1"/>
          <p:nvPr/>
        </p:nvSpPr>
        <p:spPr>
          <a:xfrm>
            <a:off x="4861257" y="589104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지도교수 박성철 교수님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9424D-7A71-4230-AD6D-4911163A944C}"/>
              </a:ext>
            </a:extLst>
          </p:cNvPr>
          <p:cNvSpPr txBox="1"/>
          <p:nvPr/>
        </p:nvSpPr>
        <p:spPr>
          <a:xfrm>
            <a:off x="5115333" y="555206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PM </a:t>
            </a:r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신현호 교수님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5CB2F-DC4C-4720-8E4A-0F4CA19CC6D5}"/>
              </a:ext>
            </a:extLst>
          </p:cNvPr>
          <p:cNvSpPr txBox="1"/>
          <p:nvPr/>
        </p:nvSpPr>
        <p:spPr>
          <a:xfrm>
            <a:off x="5304552" y="4337196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ko-KR" altLang="en-US" sz="2000" dirty="0" err="1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아디오스</a:t>
            </a:r>
            <a:endParaRPr lang="ko-KR" altLang="en-US" sz="2000" dirty="0">
              <a:gradFill flip="none" rotWithShape="1">
                <a:gsLst>
                  <a:gs pos="0">
                    <a:srgbClr val="F78D75"/>
                  </a:gs>
                  <a:gs pos="32000">
                    <a:srgbClr val="F68577"/>
                  </a:gs>
                  <a:gs pos="69000">
                    <a:srgbClr val="F47E7A"/>
                  </a:gs>
                  <a:gs pos="100000">
                    <a:srgbClr val="DE7890"/>
                  </a:gs>
                </a:gsLst>
                <a:lin ang="8100000" scaled="1"/>
                <a:tileRect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456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537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감정분석그래프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(Web)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4D257C-D91A-4516-A294-27F690611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63" y="2919848"/>
            <a:ext cx="1537856" cy="1537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CD070C-C7B0-4AFC-9CC4-7671DCD5F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63" y="2919848"/>
            <a:ext cx="1537856" cy="1537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4AD238-AFFF-4E10-9FB3-AF134C806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63" y="2919848"/>
            <a:ext cx="1537856" cy="153785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3B9518-FEE4-4451-B9C3-D7CA9A6AF449}"/>
              </a:ext>
            </a:extLst>
          </p:cNvPr>
          <p:cNvSpPr/>
          <p:nvPr/>
        </p:nvSpPr>
        <p:spPr>
          <a:xfrm>
            <a:off x="5351424" y="3410037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758F63-2324-45F4-B4A2-6DD23639B0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7828" r="6848" b="18993"/>
          <a:stretch/>
        </p:blipFill>
        <p:spPr>
          <a:xfrm>
            <a:off x="7201613" y="2139804"/>
            <a:ext cx="3716759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8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24037 -0.2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8" y="-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47903 0.2439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5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B379DD43-94CC-47DF-9BA4-DF5392040F99}"/>
              </a:ext>
            </a:extLst>
          </p:cNvPr>
          <p:cNvSpPr/>
          <p:nvPr/>
        </p:nvSpPr>
        <p:spPr>
          <a:xfrm rot="10800000">
            <a:off x="3639123" y="3620646"/>
            <a:ext cx="5560291" cy="528782"/>
          </a:xfrm>
          <a:prstGeom prst="leftArrow">
            <a:avLst>
              <a:gd name="adj1" fmla="val 50000"/>
              <a:gd name="adj2" fmla="val 13034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404443-BC0A-4FAC-B0BD-6F98B17AD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268" y="2235188"/>
            <a:ext cx="1466210" cy="335821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9A6EAC3-BF61-4B0F-AE7D-34F6137C5D72}"/>
              </a:ext>
            </a:extLst>
          </p:cNvPr>
          <p:cNvGrpSpPr/>
          <p:nvPr/>
        </p:nvGrpSpPr>
        <p:grpSpPr>
          <a:xfrm>
            <a:off x="1311549" y="2175153"/>
            <a:ext cx="2726456" cy="2729346"/>
            <a:chOff x="4488874" y="2175153"/>
            <a:chExt cx="2726456" cy="27293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2DAC11E-7B72-4032-985A-E894C052520C}"/>
                </a:ext>
              </a:extLst>
            </p:cNvPr>
            <p:cNvGrpSpPr/>
            <p:nvPr/>
          </p:nvGrpSpPr>
          <p:grpSpPr>
            <a:xfrm>
              <a:off x="4488874" y="2716656"/>
              <a:ext cx="2726456" cy="2187843"/>
              <a:chOff x="4732488" y="2651415"/>
              <a:chExt cx="2404913" cy="192982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59EB147-9CAC-4D13-AA2C-97D95E3D8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2488" y="2651415"/>
                <a:ext cx="1929821" cy="1929821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A101BDE-9DCA-49B9-9DE3-0ED4CC998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653" y="3088180"/>
                <a:ext cx="1363748" cy="1363748"/>
              </a:xfrm>
              <a:prstGeom prst="rect">
                <a:avLst/>
              </a:prstGeom>
            </p:spPr>
          </p:pic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5A8995-BC24-41F0-81C2-D393706C3322}"/>
                </a:ext>
              </a:extLst>
            </p:cNvPr>
            <p:cNvSpPr/>
            <p:nvPr/>
          </p:nvSpPr>
          <p:spPr>
            <a:xfrm>
              <a:off x="4821384" y="2175153"/>
              <a:ext cx="1468582" cy="535709"/>
            </a:xfrm>
            <a:prstGeom prst="roundRect">
              <a:avLst/>
            </a:prstGeom>
            <a:noFill/>
            <a:ln w="38100">
              <a:solidFill>
                <a:srgbClr val="FF9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Web/App</a:t>
              </a:r>
              <a:endParaRPr lang="ko-KR" altLang="en-US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4E2CB5C-D9C2-42D2-9A02-12520726B65F}"/>
              </a:ext>
            </a:extLst>
          </p:cNvPr>
          <p:cNvSpPr/>
          <p:nvPr/>
        </p:nvSpPr>
        <p:spPr>
          <a:xfrm>
            <a:off x="9176327" y="1450101"/>
            <a:ext cx="1468582" cy="535709"/>
          </a:xfrm>
          <a:prstGeom prst="roundRect">
            <a:avLst/>
          </a:prstGeom>
          <a:noFill/>
          <a:ln w="38100">
            <a:solidFill>
              <a:srgbClr val="69D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Aromind</a:t>
            </a:r>
            <a:endParaRPr lang="ko-KR" altLang="en-US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DC50F3-E91A-4D6D-BE26-AB82E1C3F3D6}"/>
              </a:ext>
            </a:extLst>
          </p:cNvPr>
          <p:cNvSpPr/>
          <p:nvPr/>
        </p:nvSpPr>
        <p:spPr>
          <a:xfrm>
            <a:off x="4410361" y="2964867"/>
            <a:ext cx="1293091" cy="688108"/>
          </a:xfrm>
          <a:prstGeom prst="roundRect">
            <a:avLst/>
          </a:prstGeom>
          <a:solidFill>
            <a:srgbClr val="E8385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CF9DD85-78DD-45E2-9552-C2DFEDDB3627}"/>
              </a:ext>
            </a:extLst>
          </p:cNvPr>
          <p:cNvSpPr/>
          <p:nvPr/>
        </p:nvSpPr>
        <p:spPr>
          <a:xfrm>
            <a:off x="4410361" y="4105558"/>
            <a:ext cx="1293091" cy="688108"/>
          </a:xfrm>
          <a:prstGeom prst="roundRect">
            <a:avLst/>
          </a:prstGeom>
          <a:solidFill>
            <a:srgbClr val="2C70A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다운로드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커스텀카드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5494206-5998-4CED-964C-513EC2D1C4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1" r="70719" b="28331"/>
          <a:stretch/>
        </p:blipFill>
        <p:spPr>
          <a:xfrm>
            <a:off x="6758775" y="3292704"/>
            <a:ext cx="1245958" cy="115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75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5D41DAD-12B1-4D29-95B7-3EC3D6299A42}"/>
              </a:ext>
            </a:extLst>
          </p:cNvPr>
          <p:cNvSpPr txBox="1"/>
          <p:nvPr/>
        </p:nvSpPr>
        <p:spPr>
          <a:xfrm>
            <a:off x="301876" y="158013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시스템 흐름도</a:t>
            </a: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17DECF1-5EDC-42C9-9567-F7CAE088BC96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3D8AE1-8179-434E-B1F6-0696ED085F14}"/>
              </a:ext>
            </a:extLst>
          </p:cNvPr>
          <p:cNvSpPr/>
          <p:nvPr/>
        </p:nvSpPr>
        <p:spPr>
          <a:xfrm>
            <a:off x="132080" y="1126836"/>
            <a:ext cx="11897360" cy="5552260"/>
          </a:xfrm>
          <a:prstGeom prst="roundRect">
            <a:avLst>
              <a:gd name="adj" fmla="val 58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96290A7-816F-4B98-830F-6265BC96E26C}"/>
              </a:ext>
            </a:extLst>
          </p:cNvPr>
          <p:cNvSpPr/>
          <p:nvPr/>
        </p:nvSpPr>
        <p:spPr>
          <a:xfrm>
            <a:off x="3945763" y="1199923"/>
            <a:ext cx="3900217" cy="1736317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213D7-C7F0-4683-BF9E-26E52351779D}"/>
              </a:ext>
            </a:extLst>
          </p:cNvPr>
          <p:cNvSpPr txBox="1"/>
          <p:nvPr/>
        </p:nvSpPr>
        <p:spPr>
          <a:xfrm>
            <a:off x="3952416" y="1204544"/>
            <a:ext cx="154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web browser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EA529C86-873A-4731-950E-3BA7C5C1C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81" y="1757680"/>
            <a:ext cx="917207" cy="794912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A06771DD-435E-44BB-A1FA-44CFED8FF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59" y="1689332"/>
            <a:ext cx="1090667" cy="915990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EFACBBD4-830F-4AEC-B918-5C5472DBE1C0}"/>
              </a:ext>
            </a:extLst>
          </p:cNvPr>
          <p:cNvGrpSpPr/>
          <p:nvPr/>
        </p:nvGrpSpPr>
        <p:grpSpPr>
          <a:xfrm>
            <a:off x="6667420" y="1533347"/>
            <a:ext cx="906638" cy="1327133"/>
            <a:chOff x="3810442" y="2145597"/>
            <a:chExt cx="906638" cy="1327133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50A869EA-DF26-4777-87F3-37ABB5DAB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4" t="13810" r="60076" b="12899"/>
            <a:stretch/>
          </p:blipFill>
          <p:spPr>
            <a:xfrm>
              <a:off x="3810442" y="2145597"/>
              <a:ext cx="904356" cy="1040951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1203D90-2E8B-44A7-A207-872324896AE5}"/>
                </a:ext>
              </a:extLst>
            </p:cNvPr>
            <p:cNvSpPr txBox="1"/>
            <p:nvPr/>
          </p:nvSpPr>
          <p:spPr>
            <a:xfrm>
              <a:off x="3855947" y="3164953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Chart.js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7C8006F-AD41-4C84-ACEE-13140D99D5B9}"/>
              </a:ext>
            </a:extLst>
          </p:cNvPr>
          <p:cNvSpPr/>
          <p:nvPr/>
        </p:nvSpPr>
        <p:spPr>
          <a:xfrm>
            <a:off x="3945761" y="4823089"/>
            <a:ext cx="3898800" cy="17352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0C71BC-8F0E-4632-A7D0-8504D72BF1BB}"/>
              </a:ext>
            </a:extLst>
          </p:cNvPr>
          <p:cNvSpPr txBox="1"/>
          <p:nvPr/>
        </p:nvSpPr>
        <p:spPr>
          <a:xfrm>
            <a:off x="3955080" y="4834161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hardware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92C9510-9D87-4090-BBC5-C66BEFC0D159}"/>
              </a:ext>
            </a:extLst>
          </p:cNvPr>
          <p:cNvGrpSpPr/>
          <p:nvPr/>
        </p:nvGrpSpPr>
        <p:grpSpPr>
          <a:xfrm>
            <a:off x="6317239" y="5104258"/>
            <a:ext cx="1282852" cy="1259653"/>
            <a:chOff x="5473046" y="1966809"/>
            <a:chExt cx="1282852" cy="1259653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439371E0-E05D-4807-95BE-2C2BFFE96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0027" y="1966809"/>
              <a:ext cx="952350" cy="95235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BA948D8-358F-42C2-AF7E-C3944A693BC6}"/>
                </a:ext>
              </a:extLst>
            </p:cNvPr>
            <p:cNvSpPr txBox="1"/>
            <p:nvPr/>
          </p:nvSpPr>
          <p:spPr>
            <a:xfrm>
              <a:off x="5473046" y="2918685"/>
              <a:ext cx="12828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Raspberry Pi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70EFF5E1-B31D-404D-9099-0BDB15746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91" y="4993640"/>
            <a:ext cx="641403" cy="1469074"/>
          </a:xfrm>
          <a:prstGeom prst="rect">
            <a:avLst/>
          </a:prstGeom>
        </p:spPr>
      </p:pic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C124E0C-14B9-4FEE-B68F-B9E0803B1338}"/>
              </a:ext>
            </a:extLst>
          </p:cNvPr>
          <p:cNvSpPr/>
          <p:nvPr/>
        </p:nvSpPr>
        <p:spPr>
          <a:xfrm>
            <a:off x="217057" y="1493520"/>
            <a:ext cx="2475343" cy="483616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3AD351-30C5-412E-9126-B87648811458}"/>
              </a:ext>
            </a:extLst>
          </p:cNvPr>
          <p:cNvSpPr txBox="1"/>
          <p:nvPr/>
        </p:nvSpPr>
        <p:spPr>
          <a:xfrm>
            <a:off x="227220" y="1500910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mobile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377F6C9-5FEB-427F-A338-DE7B4D41C4C1}"/>
              </a:ext>
            </a:extLst>
          </p:cNvPr>
          <p:cNvSpPr/>
          <p:nvPr/>
        </p:nvSpPr>
        <p:spPr>
          <a:xfrm>
            <a:off x="325121" y="1962151"/>
            <a:ext cx="2245359" cy="210185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82B706ED-97E3-4BB4-86A7-9233865B3D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18" y="3175737"/>
            <a:ext cx="744118" cy="744118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5E1B0522-19A1-445F-9584-4DAE8437730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4" t="5123" r="22008" b="10160"/>
          <a:stretch/>
        </p:blipFill>
        <p:spPr>
          <a:xfrm>
            <a:off x="536020" y="3159760"/>
            <a:ext cx="750553" cy="760095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ED9E9F2A-9F3B-4D4E-BE16-72BD300896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18" y="2113279"/>
            <a:ext cx="775291" cy="909545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6BA868FD-B6C2-49E1-874C-CBBF0D9C1C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63" y="2225040"/>
            <a:ext cx="692150" cy="692150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C28293CA-914C-4831-A3B6-D2326777B740}"/>
              </a:ext>
            </a:extLst>
          </p:cNvPr>
          <p:cNvGrpSpPr/>
          <p:nvPr/>
        </p:nvGrpSpPr>
        <p:grpSpPr>
          <a:xfrm>
            <a:off x="244125" y="4968239"/>
            <a:ext cx="1174168" cy="1250891"/>
            <a:chOff x="3010820" y="3731987"/>
            <a:chExt cx="1174168" cy="1250891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4A17128F-EAB3-4B41-99A1-DE84228D53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01" r="11194" b="26561"/>
            <a:stretch/>
          </p:blipFill>
          <p:spPr>
            <a:xfrm>
              <a:off x="3156197" y="3731987"/>
              <a:ext cx="922583" cy="914671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D69694B-DD01-42CD-9B53-DD6EDF4525F7}"/>
                </a:ext>
              </a:extLst>
            </p:cNvPr>
            <p:cNvSpPr txBox="1"/>
            <p:nvPr/>
          </p:nvSpPr>
          <p:spPr>
            <a:xfrm>
              <a:off x="3010820" y="4675101"/>
              <a:ext cx="1174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IBM Watson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E2178F0-BD36-47D3-B249-9C08374BAC02}"/>
              </a:ext>
            </a:extLst>
          </p:cNvPr>
          <p:cNvGrpSpPr/>
          <p:nvPr/>
        </p:nvGrpSpPr>
        <p:grpSpPr>
          <a:xfrm>
            <a:off x="1481220" y="5171440"/>
            <a:ext cx="1141787" cy="1020445"/>
            <a:chOff x="456965" y="4862979"/>
            <a:chExt cx="1141787" cy="1020445"/>
          </a:xfrm>
        </p:grpSpPr>
        <p:pic>
          <p:nvPicPr>
            <p:cNvPr id="98" name="그래픽 97">
              <a:extLst>
                <a:ext uri="{FF2B5EF4-FFF2-40B4-BE49-F238E27FC236}">
                  <a16:creationId xmlns:a16="http://schemas.microsoft.com/office/drawing/2014/main" id="{59B87563-79AB-450D-902F-78CAF32E2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 l="15257" t="15452" r="15161" b="15744"/>
            <a:stretch/>
          </p:blipFill>
          <p:spPr>
            <a:xfrm>
              <a:off x="670655" y="4862979"/>
              <a:ext cx="695860" cy="688085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BEFF7A-B9CB-4235-94E5-93FCB36A18A7}"/>
                </a:ext>
              </a:extLst>
            </p:cNvPr>
            <p:cNvSpPr txBox="1"/>
            <p:nvPr/>
          </p:nvSpPr>
          <p:spPr>
            <a:xfrm>
              <a:off x="456965" y="5575647"/>
              <a:ext cx="1141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Azure Face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100" name="화살표: 왼쪽 99">
            <a:extLst>
              <a:ext uri="{FF2B5EF4-FFF2-40B4-BE49-F238E27FC236}">
                <a16:creationId xmlns:a16="http://schemas.microsoft.com/office/drawing/2014/main" id="{55CFE979-E486-4C20-A909-A26168AD585A}"/>
              </a:ext>
            </a:extLst>
          </p:cNvPr>
          <p:cNvSpPr/>
          <p:nvPr/>
        </p:nvSpPr>
        <p:spPr>
          <a:xfrm rot="16200000">
            <a:off x="1091076" y="4324207"/>
            <a:ext cx="623570" cy="509553"/>
          </a:xfrm>
          <a:prstGeom prst="leftArrow">
            <a:avLst>
              <a:gd name="adj1" fmla="val 50000"/>
              <a:gd name="adj2" fmla="val 63701"/>
            </a:avLst>
          </a:prstGeom>
          <a:solidFill>
            <a:srgbClr val="FFD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378514A-8ECC-4D4F-BD18-65D65742D2C2}"/>
              </a:ext>
            </a:extLst>
          </p:cNvPr>
          <p:cNvSpPr/>
          <p:nvPr/>
        </p:nvSpPr>
        <p:spPr>
          <a:xfrm>
            <a:off x="9042400" y="1452880"/>
            <a:ext cx="2905760" cy="494792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FCEBF4E-9136-4C5F-A22D-1FB9CF06AD38}"/>
              </a:ext>
            </a:extLst>
          </p:cNvPr>
          <p:cNvSpPr/>
          <p:nvPr/>
        </p:nvSpPr>
        <p:spPr>
          <a:xfrm>
            <a:off x="9138458" y="1921161"/>
            <a:ext cx="2718262" cy="1269079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AB500B-5839-4222-8CD4-76E51B0BD3BF}"/>
              </a:ext>
            </a:extLst>
          </p:cNvPr>
          <p:cNvSpPr txBox="1"/>
          <p:nvPr/>
        </p:nvSpPr>
        <p:spPr>
          <a:xfrm>
            <a:off x="9144005" y="1935016"/>
            <a:ext cx="138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web 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DA925197-11FA-4709-8105-7729F9F21BE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16"/>
          <a:stretch/>
        </p:blipFill>
        <p:spPr>
          <a:xfrm>
            <a:off x="9377680" y="2336300"/>
            <a:ext cx="943953" cy="810672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5688BECC-44A0-4B12-87D9-91598632C1B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6" t="10944" r="21101" b="12897"/>
          <a:stretch/>
        </p:blipFill>
        <p:spPr>
          <a:xfrm>
            <a:off x="10607040" y="2374363"/>
            <a:ext cx="1062180" cy="745444"/>
          </a:xfrm>
          <a:prstGeom prst="rect">
            <a:avLst/>
          </a:prstGeom>
        </p:spPr>
      </p:pic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FAA37A2-4510-4831-9F0B-197673245868}"/>
              </a:ext>
            </a:extLst>
          </p:cNvPr>
          <p:cNvSpPr/>
          <p:nvPr/>
        </p:nvSpPr>
        <p:spPr>
          <a:xfrm>
            <a:off x="10550698" y="3262281"/>
            <a:ext cx="1306022" cy="1675479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4D7ACB-1E1A-4AC7-B794-B2EB8BB8C9D2}"/>
              </a:ext>
            </a:extLst>
          </p:cNvPr>
          <p:cNvSpPr txBox="1"/>
          <p:nvPr/>
        </p:nvSpPr>
        <p:spPr>
          <a:xfrm>
            <a:off x="10559934" y="3266901"/>
            <a:ext cx="128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IoT 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8ECFEC85-CEEC-4EE5-BE86-1EEDC0471D85}"/>
              </a:ext>
            </a:extLst>
          </p:cNvPr>
          <p:cNvSpPr/>
          <p:nvPr/>
        </p:nvSpPr>
        <p:spPr>
          <a:xfrm>
            <a:off x="9138458" y="3264133"/>
            <a:ext cx="1326342" cy="1683787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33391D4-686D-4D8F-9E1B-ECD5D91D553A}"/>
              </a:ext>
            </a:extLst>
          </p:cNvPr>
          <p:cNvSpPr txBox="1"/>
          <p:nvPr/>
        </p:nvSpPr>
        <p:spPr>
          <a:xfrm>
            <a:off x="9143076" y="3268752"/>
            <a:ext cx="132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file 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5A050F3E-B21B-4FEF-9D8A-99644B306053}"/>
              </a:ext>
            </a:extLst>
          </p:cNvPr>
          <p:cNvGrpSpPr/>
          <p:nvPr/>
        </p:nvGrpSpPr>
        <p:grpSpPr>
          <a:xfrm>
            <a:off x="9245365" y="3688080"/>
            <a:ext cx="1124026" cy="1239720"/>
            <a:chOff x="10210565" y="4378960"/>
            <a:chExt cx="1124026" cy="1239720"/>
          </a:xfrm>
        </p:grpSpPr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562CD5CD-CF8C-466C-88C4-1D70CC006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61" t="5798" r="2197" b="5918"/>
            <a:stretch/>
          </p:blipFill>
          <p:spPr>
            <a:xfrm>
              <a:off x="10346199" y="4378960"/>
              <a:ext cx="837964" cy="968896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69EE026-BD28-4221-BD48-0ED5BD61743B}"/>
                </a:ext>
              </a:extLst>
            </p:cNvPr>
            <p:cNvSpPr txBox="1"/>
            <p:nvPr/>
          </p:nvSpPr>
          <p:spPr>
            <a:xfrm>
              <a:off x="10210565" y="5310903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Amazon S3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A1F0D2DE-A7E0-4604-9D56-C98A13315DE1}"/>
              </a:ext>
            </a:extLst>
          </p:cNvPr>
          <p:cNvGrpSpPr/>
          <p:nvPr/>
        </p:nvGrpSpPr>
        <p:grpSpPr>
          <a:xfrm>
            <a:off x="10678159" y="3581400"/>
            <a:ext cx="1047673" cy="1254564"/>
            <a:chOff x="10485119" y="2327498"/>
            <a:chExt cx="1047673" cy="1254564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85ABB53-179D-437A-BC90-D4CFC7D8D6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51" r="70719" b="28331"/>
            <a:stretch/>
          </p:blipFill>
          <p:spPr>
            <a:xfrm>
              <a:off x="10485119" y="2327498"/>
              <a:ext cx="1047673" cy="972963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F4A57E5-7162-4B91-B7F0-400E2D4B2323}"/>
                </a:ext>
              </a:extLst>
            </p:cNvPr>
            <p:cNvSpPr txBox="1"/>
            <p:nvPr/>
          </p:nvSpPr>
          <p:spPr>
            <a:xfrm>
              <a:off x="10667764" y="3274285"/>
              <a:ext cx="6672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MQTT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7EB644F-7365-469D-82D4-F94B5C3E2FD5}"/>
              </a:ext>
            </a:extLst>
          </p:cNvPr>
          <p:cNvSpPr txBox="1"/>
          <p:nvPr/>
        </p:nvSpPr>
        <p:spPr>
          <a:xfrm>
            <a:off x="9052565" y="1467656"/>
            <a:ext cx="94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E0643AA0-FEFE-4CA0-B9B7-00E682EA6800}"/>
              </a:ext>
            </a:extLst>
          </p:cNvPr>
          <p:cNvSpPr/>
          <p:nvPr/>
        </p:nvSpPr>
        <p:spPr>
          <a:xfrm rot="19670217">
            <a:off x="2632498" y="2089115"/>
            <a:ext cx="1375338" cy="472439"/>
          </a:xfrm>
          <a:prstGeom prst="leftRightArrow">
            <a:avLst>
              <a:gd name="adj1" fmla="val 50000"/>
              <a:gd name="adj2" fmla="val 77907"/>
            </a:avLst>
          </a:prstGeom>
          <a:solidFill>
            <a:srgbClr val="FF8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왼쪽/오른쪽 50">
            <a:extLst>
              <a:ext uri="{FF2B5EF4-FFF2-40B4-BE49-F238E27FC236}">
                <a16:creationId xmlns:a16="http://schemas.microsoft.com/office/drawing/2014/main" id="{C15E96AC-FFE7-4B6E-89CA-1DA7FB5B33E0}"/>
              </a:ext>
            </a:extLst>
          </p:cNvPr>
          <p:cNvSpPr/>
          <p:nvPr/>
        </p:nvSpPr>
        <p:spPr>
          <a:xfrm rot="387747">
            <a:off x="2732110" y="3436467"/>
            <a:ext cx="7834116" cy="545190"/>
          </a:xfrm>
          <a:prstGeom prst="leftRightArrow">
            <a:avLst>
              <a:gd name="adj1" fmla="val 50000"/>
              <a:gd name="adj2" fmla="val 77907"/>
            </a:avLst>
          </a:prstGeom>
          <a:solidFill>
            <a:srgbClr val="75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왼쪽/오른쪽 51">
            <a:extLst>
              <a:ext uri="{FF2B5EF4-FFF2-40B4-BE49-F238E27FC236}">
                <a16:creationId xmlns:a16="http://schemas.microsoft.com/office/drawing/2014/main" id="{0793EA9F-51D2-4150-A0DE-15AC38D35788}"/>
              </a:ext>
            </a:extLst>
          </p:cNvPr>
          <p:cNvSpPr/>
          <p:nvPr/>
        </p:nvSpPr>
        <p:spPr>
          <a:xfrm>
            <a:off x="2774731" y="3705225"/>
            <a:ext cx="6211614" cy="483476"/>
          </a:xfrm>
          <a:prstGeom prst="leftRightArrow">
            <a:avLst>
              <a:gd name="adj1" fmla="val 50000"/>
              <a:gd name="adj2" fmla="val 77907"/>
            </a:avLst>
          </a:prstGeom>
          <a:solidFill>
            <a:srgbClr val="FFD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왼쪽/오른쪽 54">
            <a:extLst>
              <a:ext uri="{FF2B5EF4-FFF2-40B4-BE49-F238E27FC236}">
                <a16:creationId xmlns:a16="http://schemas.microsoft.com/office/drawing/2014/main" id="{792ACAF3-4497-421E-B424-B1CC0EF1F2FD}"/>
              </a:ext>
            </a:extLst>
          </p:cNvPr>
          <p:cNvSpPr/>
          <p:nvPr/>
        </p:nvSpPr>
        <p:spPr>
          <a:xfrm rot="2226943">
            <a:off x="7537260" y="2690059"/>
            <a:ext cx="3369694" cy="477063"/>
          </a:xfrm>
          <a:prstGeom prst="leftRightArrow">
            <a:avLst>
              <a:gd name="adj1" fmla="val 50000"/>
              <a:gd name="adj2" fmla="val 77907"/>
            </a:avLst>
          </a:prstGeom>
          <a:solidFill>
            <a:srgbClr val="FC6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D6D1967-BEF7-4A32-B6A5-64B15A8D03D8}"/>
              </a:ext>
            </a:extLst>
          </p:cNvPr>
          <p:cNvSpPr/>
          <p:nvPr/>
        </p:nvSpPr>
        <p:spPr>
          <a:xfrm>
            <a:off x="9138458" y="5019961"/>
            <a:ext cx="2718262" cy="1269079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561AD5-DE20-4D75-BD78-E5B9F789C0FC}"/>
              </a:ext>
            </a:extLst>
          </p:cNvPr>
          <p:cNvSpPr txBox="1"/>
          <p:nvPr/>
        </p:nvSpPr>
        <p:spPr>
          <a:xfrm>
            <a:off x="9144005" y="5033816"/>
            <a:ext cx="138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DB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828BE0FE-95E5-47EC-B088-E042A40568B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56" y="5447447"/>
            <a:ext cx="1091044" cy="56279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E893439-AD06-42DC-9FE5-1D2662A4215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701" y="5054600"/>
            <a:ext cx="1180051" cy="1180051"/>
          </a:xfrm>
          <a:prstGeom prst="rect">
            <a:avLst/>
          </a:prstGeom>
        </p:spPr>
      </p:pic>
      <p:sp>
        <p:nvSpPr>
          <p:cNvPr id="62" name="화살표: 왼쪽/오른쪽 61">
            <a:extLst>
              <a:ext uri="{FF2B5EF4-FFF2-40B4-BE49-F238E27FC236}">
                <a16:creationId xmlns:a16="http://schemas.microsoft.com/office/drawing/2014/main" id="{41D7951B-AB31-477C-9415-A1D5FD00C3F9}"/>
              </a:ext>
            </a:extLst>
          </p:cNvPr>
          <p:cNvSpPr/>
          <p:nvPr/>
        </p:nvSpPr>
        <p:spPr>
          <a:xfrm rot="814327">
            <a:off x="2664550" y="3997333"/>
            <a:ext cx="6552503" cy="472439"/>
          </a:xfrm>
          <a:prstGeom prst="leftRightArrow">
            <a:avLst>
              <a:gd name="adj1" fmla="val 50000"/>
              <a:gd name="adj2" fmla="val 77907"/>
            </a:avLst>
          </a:prstGeom>
          <a:solidFill>
            <a:srgbClr val="FF8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왼쪽/오른쪽 55">
            <a:extLst>
              <a:ext uri="{FF2B5EF4-FFF2-40B4-BE49-F238E27FC236}">
                <a16:creationId xmlns:a16="http://schemas.microsoft.com/office/drawing/2014/main" id="{7D0F8E28-204D-47CF-9AD7-4CAFC3E81966}"/>
              </a:ext>
            </a:extLst>
          </p:cNvPr>
          <p:cNvSpPr/>
          <p:nvPr/>
        </p:nvSpPr>
        <p:spPr>
          <a:xfrm rot="19650753">
            <a:off x="7666020" y="5002160"/>
            <a:ext cx="3132384" cy="469232"/>
          </a:xfrm>
          <a:prstGeom prst="leftRightArrow">
            <a:avLst>
              <a:gd name="adj1" fmla="val 50000"/>
              <a:gd name="adj2" fmla="val 77907"/>
            </a:avLst>
          </a:prstGeom>
          <a:solidFill>
            <a:srgbClr val="26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왼쪽/오른쪽 62">
            <a:extLst>
              <a:ext uri="{FF2B5EF4-FFF2-40B4-BE49-F238E27FC236}">
                <a16:creationId xmlns:a16="http://schemas.microsoft.com/office/drawing/2014/main" id="{84D028A4-9916-42D3-B4D7-9597DF785BB4}"/>
              </a:ext>
            </a:extLst>
          </p:cNvPr>
          <p:cNvSpPr/>
          <p:nvPr/>
        </p:nvSpPr>
        <p:spPr>
          <a:xfrm rot="1146492">
            <a:off x="2713373" y="5413727"/>
            <a:ext cx="1258799" cy="435910"/>
          </a:xfrm>
          <a:prstGeom prst="leftRightArrow">
            <a:avLst>
              <a:gd name="adj1" fmla="val 50000"/>
              <a:gd name="adj2" fmla="val 77907"/>
            </a:avLst>
          </a:prstGeom>
          <a:solidFill>
            <a:srgbClr val="75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41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4" grpId="0" animBg="1"/>
      <p:bldP spid="4" grpId="1" animBg="1"/>
      <p:bldP spid="51" grpId="0" animBg="1"/>
      <p:bldP spid="51" grpId="1" animBg="1"/>
      <p:bldP spid="52" grpId="0" animBg="1"/>
      <p:bldP spid="52" grpId="1" animBg="1"/>
      <p:bldP spid="55" grpId="0" animBg="1"/>
      <p:bldP spid="55" grpId="1" animBg="1"/>
      <p:bldP spid="62" grpId="0" animBg="1"/>
      <p:bldP spid="62" grpId="1" animBg="1"/>
      <p:bldP spid="56" grpId="0" animBg="1"/>
      <p:bldP spid="56" grpId="1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DB588-87C1-4C57-B4D3-4AFEBA20C67F}"/>
              </a:ext>
            </a:extLst>
          </p:cNvPr>
          <p:cNvSpPr txBox="1"/>
          <p:nvPr/>
        </p:nvSpPr>
        <p:spPr>
          <a:xfrm>
            <a:off x="301876" y="158013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41A628B-296C-40B8-AF02-332C031A3A05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EF24E6-2851-424D-BB83-B4DC531A6E60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549566" y="3439602"/>
            <a:ext cx="7068837" cy="0"/>
          </a:xfrm>
          <a:prstGeom prst="line">
            <a:avLst/>
          </a:prstGeom>
          <a:ln w="28575">
            <a:gradFill>
              <a:gsLst>
                <a:gs pos="0">
                  <a:srgbClr val="F79174"/>
                </a:gs>
                <a:gs pos="74000">
                  <a:srgbClr val="F47B7A"/>
                </a:gs>
                <a:gs pos="83000">
                  <a:srgbClr val="E87693"/>
                </a:gs>
                <a:gs pos="100000">
                  <a:srgbClr val="CF78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ABBD0EC8-18FE-4249-90F2-E44AF14C7516}"/>
              </a:ext>
            </a:extLst>
          </p:cNvPr>
          <p:cNvSpPr/>
          <p:nvPr/>
        </p:nvSpPr>
        <p:spPr>
          <a:xfrm>
            <a:off x="632152" y="2477382"/>
            <a:ext cx="1917414" cy="1924439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B84DE-71A8-4031-82BC-33019E1AF150}"/>
              </a:ext>
            </a:extLst>
          </p:cNvPr>
          <p:cNvSpPr txBox="1"/>
          <p:nvPr/>
        </p:nvSpPr>
        <p:spPr>
          <a:xfrm>
            <a:off x="921202" y="3087927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감정분석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C35183-EFF8-4021-A65E-2458FB963A6E}"/>
              </a:ext>
            </a:extLst>
          </p:cNvPr>
          <p:cNvSpPr/>
          <p:nvPr/>
        </p:nvSpPr>
        <p:spPr>
          <a:xfrm>
            <a:off x="3627569" y="2477382"/>
            <a:ext cx="1917414" cy="1924439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18FC2-E7EE-42D9-B958-C216C2DB0F07}"/>
              </a:ext>
            </a:extLst>
          </p:cNvPr>
          <p:cNvSpPr txBox="1"/>
          <p:nvPr/>
        </p:nvSpPr>
        <p:spPr>
          <a:xfrm>
            <a:off x="3776845" y="3240699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CE87682-9877-4CDD-A8A2-73EAC098ED76}"/>
              </a:ext>
            </a:extLst>
          </p:cNvPr>
          <p:cNvSpPr/>
          <p:nvPr/>
        </p:nvSpPr>
        <p:spPr>
          <a:xfrm>
            <a:off x="6622986" y="2477382"/>
            <a:ext cx="1917414" cy="1924439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D5BB6-E03C-4578-B67B-3AC822C5245C}"/>
              </a:ext>
            </a:extLst>
          </p:cNvPr>
          <p:cNvSpPr txBox="1"/>
          <p:nvPr/>
        </p:nvSpPr>
        <p:spPr>
          <a:xfrm>
            <a:off x="6793241" y="3240699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커스텀카드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5C69533-0246-4541-B96D-BD65E5978638}"/>
              </a:ext>
            </a:extLst>
          </p:cNvPr>
          <p:cNvSpPr/>
          <p:nvPr/>
        </p:nvSpPr>
        <p:spPr>
          <a:xfrm>
            <a:off x="9618403" y="2477382"/>
            <a:ext cx="1917414" cy="1924439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1F8B-FF2C-41C9-A7B0-F40C7831A92A}"/>
              </a:ext>
            </a:extLst>
          </p:cNvPr>
          <p:cNvSpPr txBox="1"/>
          <p:nvPr/>
        </p:nvSpPr>
        <p:spPr>
          <a:xfrm>
            <a:off x="9935639" y="323006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하드웨어</a:t>
            </a:r>
          </a:p>
        </p:txBody>
      </p:sp>
    </p:spTree>
    <p:extLst>
      <p:ext uri="{BB962C8B-B14F-4D97-AF65-F5344CB8AC3E}">
        <p14:creationId xmlns:p14="http://schemas.microsoft.com/office/powerpoint/2010/main" val="40205969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향후개발계획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2E733-F2BD-45D8-9FF3-7A07A764E2E5}"/>
              </a:ext>
            </a:extLst>
          </p:cNvPr>
          <p:cNvSpPr txBox="1"/>
          <p:nvPr/>
        </p:nvSpPr>
        <p:spPr>
          <a:xfrm>
            <a:off x="801355" y="2242593"/>
            <a:ext cx="337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1.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판매자 전용 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A51E7-B05E-430B-A240-66E2CAE46719}"/>
              </a:ext>
            </a:extLst>
          </p:cNvPr>
          <p:cNvSpPr txBox="1"/>
          <p:nvPr/>
        </p:nvSpPr>
        <p:spPr>
          <a:xfrm>
            <a:off x="8871625" y="2242593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3.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챗봇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5EACA-2669-4C4A-8243-590799C807AA}"/>
              </a:ext>
            </a:extLst>
          </p:cNvPr>
          <p:cNvSpPr txBox="1"/>
          <p:nvPr/>
        </p:nvSpPr>
        <p:spPr>
          <a:xfrm>
            <a:off x="5229400" y="2242593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2.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설문조사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34A92-F00A-4D52-9557-D4C9C5E1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98" y="3023755"/>
            <a:ext cx="1695907" cy="16959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4813D8-CB08-4007-A62D-80BCF2F37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768" y="2888674"/>
            <a:ext cx="1741904" cy="17419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311CEF-E35B-4BA0-B1E0-42C30F7A4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8" t="16072" r="7014" b="23510"/>
          <a:stretch/>
        </p:blipFill>
        <p:spPr>
          <a:xfrm>
            <a:off x="8641311" y="2957918"/>
            <a:ext cx="2004587" cy="16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15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4483639" y="2278243"/>
            <a:ext cx="32287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Q&amp;A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4069166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2477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2674423" y="2278243"/>
            <a:ext cx="68431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Thank you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2148005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5901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1FB4F-AFDC-448E-9DCB-F4EB8ACD0565}"/>
              </a:ext>
            </a:extLst>
          </p:cNvPr>
          <p:cNvSpPr txBox="1"/>
          <p:nvPr/>
        </p:nvSpPr>
        <p:spPr>
          <a:xfrm>
            <a:off x="301876" y="158013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INDEX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5C764508-F6D7-45BD-9B7D-FD52EDB64E42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210283-9E6E-4070-8F1D-76DBA5087FCD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1890348" y="3484955"/>
            <a:ext cx="8286793" cy="0"/>
          </a:xfrm>
          <a:prstGeom prst="line">
            <a:avLst/>
          </a:prstGeom>
          <a:ln w="28575">
            <a:gradFill>
              <a:gsLst>
                <a:gs pos="0">
                  <a:srgbClr val="F79174"/>
                </a:gs>
                <a:gs pos="74000">
                  <a:srgbClr val="F47B7A"/>
                </a:gs>
                <a:gs pos="83000">
                  <a:srgbClr val="E87693"/>
                </a:gs>
                <a:gs pos="100000">
                  <a:srgbClr val="CF78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F45FC6B-61A2-460E-8789-90B2E68E3F1E}"/>
              </a:ext>
            </a:extLst>
          </p:cNvPr>
          <p:cNvSpPr/>
          <p:nvPr/>
        </p:nvSpPr>
        <p:spPr>
          <a:xfrm>
            <a:off x="232799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99CCB-908F-4EA8-8133-540C829B4B40}"/>
              </a:ext>
            </a:extLst>
          </p:cNvPr>
          <p:cNvSpPr txBox="1"/>
          <p:nvPr/>
        </p:nvSpPr>
        <p:spPr>
          <a:xfrm>
            <a:off x="400208" y="3116815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9274B3-9FF8-448B-BA02-1F694CA704B8}"/>
              </a:ext>
            </a:extLst>
          </p:cNvPr>
          <p:cNvSpPr/>
          <p:nvPr/>
        </p:nvSpPr>
        <p:spPr>
          <a:xfrm>
            <a:off x="2221667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08532-ADF0-4DA9-B2B2-C297754C33DA}"/>
              </a:ext>
            </a:extLst>
          </p:cNvPr>
          <p:cNvSpPr txBox="1"/>
          <p:nvPr/>
        </p:nvSpPr>
        <p:spPr>
          <a:xfrm>
            <a:off x="2256391" y="3264537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주요서비스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9BB06C-2BF9-4A76-9106-28F229EABDB2}"/>
              </a:ext>
            </a:extLst>
          </p:cNvPr>
          <p:cNvSpPr/>
          <p:nvPr/>
        </p:nvSpPr>
        <p:spPr>
          <a:xfrm>
            <a:off x="4210535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E35F54-E716-46A9-880D-C19DDE33683B}"/>
              </a:ext>
            </a:extLst>
          </p:cNvPr>
          <p:cNvSpPr txBox="1"/>
          <p:nvPr/>
        </p:nvSpPr>
        <p:spPr>
          <a:xfrm>
            <a:off x="4381690" y="326453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8DF7B0-D48B-4A10-B9C7-F5AFF58DEE8C}"/>
              </a:ext>
            </a:extLst>
          </p:cNvPr>
          <p:cNvSpPr/>
          <p:nvPr/>
        </p:nvSpPr>
        <p:spPr>
          <a:xfrm>
            <a:off x="818827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35128C-AD1B-40C6-980B-7FE311EE001D}"/>
              </a:ext>
            </a:extLst>
          </p:cNvPr>
          <p:cNvSpPr/>
          <p:nvPr/>
        </p:nvSpPr>
        <p:spPr>
          <a:xfrm>
            <a:off x="1017714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CBE20-41D8-4C39-A51B-910BD9B46D7C}"/>
              </a:ext>
            </a:extLst>
          </p:cNvPr>
          <p:cNvSpPr txBox="1"/>
          <p:nvPr/>
        </p:nvSpPr>
        <p:spPr>
          <a:xfrm>
            <a:off x="8367074" y="3086958"/>
            <a:ext cx="1306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개발계획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59B982D-D5B0-4A11-A190-8602F2E274F7}"/>
              </a:ext>
            </a:extLst>
          </p:cNvPr>
          <p:cNvSpPr/>
          <p:nvPr/>
        </p:nvSpPr>
        <p:spPr>
          <a:xfrm>
            <a:off x="6199403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78D21-EC83-426B-9B83-CD142CFEC347}"/>
              </a:ext>
            </a:extLst>
          </p:cNvPr>
          <p:cNvSpPr txBox="1"/>
          <p:nvPr/>
        </p:nvSpPr>
        <p:spPr>
          <a:xfrm>
            <a:off x="6650182" y="327377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38A15E-8495-4052-B0CA-B5478FCBE87E}"/>
              </a:ext>
            </a:extLst>
          </p:cNvPr>
          <p:cNvSpPr txBox="1"/>
          <p:nvPr/>
        </p:nvSpPr>
        <p:spPr>
          <a:xfrm>
            <a:off x="10598265" y="3276842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16952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8D6955-A8D2-44DE-B012-C2B09727D2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4" r="17945"/>
          <a:stretch/>
        </p:blipFill>
        <p:spPr>
          <a:xfrm>
            <a:off x="4661963" y="1082736"/>
            <a:ext cx="3053519" cy="5158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99459-5BD0-4047-A7CB-BF3C1CA286EA}"/>
              </a:ext>
            </a:extLst>
          </p:cNvPr>
          <p:cNvSpPr txBox="1"/>
          <p:nvPr/>
        </p:nvSpPr>
        <p:spPr>
          <a:xfrm>
            <a:off x="301876" y="158013"/>
            <a:ext cx="4378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en-US" altLang="ko-KR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Aromind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란</a:t>
            </a:r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FCC337D-6153-48C0-9898-1D19C4C8C979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A5EC2E-E27D-4D77-8E16-8B53B5589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28" y="3039586"/>
            <a:ext cx="1372245" cy="13722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9AAFCE6-F095-4CA2-87F9-42E5FA657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3039586"/>
            <a:ext cx="1372245" cy="13722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EAD2B4-E61C-4A3C-8A88-A39E5C0880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1253064"/>
            <a:ext cx="1372245" cy="13722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9E99320-5F6C-49BD-A794-A4C6C0E6F0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38" y="4659353"/>
            <a:ext cx="1372245" cy="137224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F5A73A9-6556-44C3-90E6-FB87900E5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86" y="1253064"/>
            <a:ext cx="1372245" cy="1372244"/>
          </a:xfrm>
          <a:prstGeom prst="rect">
            <a:avLst/>
          </a:prstGeom>
        </p:spPr>
      </p:pic>
      <p:sp>
        <p:nvSpPr>
          <p:cNvPr id="26" name="더하기 기호 25">
            <a:extLst>
              <a:ext uri="{FF2B5EF4-FFF2-40B4-BE49-F238E27FC236}">
                <a16:creationId xmlns:a16="http://schemas.microsoft.com/office/drawing/2014/main" id="{6C3B6BF2-4CA5-4230-BC45-1166DEF3E00B}"/>
              </a:ext>
            </a:extLst>
          </p:cNvPr>
          <p:cNvSpPr/>
          <p:nvPr/>
        </p:nvSpPr>
        <p:spPr>
          <a:xfrm>
            <a:off x="5166986" y="2966450"/>
            <a:ext cx="1290906" cy="1257161"/>
          </a:xfrm>
          <a:prstGeom prst="mathPlus">
            <a:avLst/>
          </a:prstGeom>
          <a:gradFill>
            <a:gsLst>
              <a:gs pos="0">
                <a:srgbClr val="F88E76"/>
              </a:gs>
              <a:gs pos="74000">
                <a:srgbClr val="F68577"/>
              </a:gs>
              <a:gs pos="83000">
                <a:srgbClr val="F47D79"/>
              </a:gs>
              <a:gs pos="100000">
                <a:srgbClr val="DA78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0545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-0.25833 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94AEFD-0653-4296-A26F-A99455DF3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1" t="15219" r="13098" b="29562"/>
          <a:stretch/>
        </p:blipFill>
        <p:spPr>
          <a:xfrm>
            <a:off x="3969283" y="2687783"/>
            <a:ext cx="4253434" cy="32234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22C27F-B762-4878-929C-9E728F6B9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63" y="2033362"/>
            <a:ext cx="1380437" cy="7176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0669A-C778-4ABD-AD65-848149E43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528" y="1809866"/>
            <a:ext cx="3685308" cy="36853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BB5F021-0749-4BC6-8670-8F53F49170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700"/>
          <a:stretch/>
        </p:blipFill>
        <p:spPr>
          <a:xfrm rot="20871325">
            <a:off x="2181826" y="3435773"/>
            <a:ext cx="7901372" cy="7305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60A54E-98E4-4448-8BE1-17EAFB6413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41" y="1809866"/>
            <a:ext cx="3672901" cy="3672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19F666-3911-4EB9-B162-FE4BA29509C6}"/>
              </a:ext>
            </a:extLst>
          </p:cNvPr>
          <p:cNvSpPr txBox="1"/>
          <p:nvPr/>
        </p:nvSpPr>
        <p:spPr>
          <a:xfrm>
            <a:off x="9393251" y="6451879"/>
            <a:ext cx="280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* </a:t>
            </a:r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출처 </a:t>
            </a:r>
            <a:r>
              <a:rPr lang="en-US" altLang="ko-KR" sz="1400" dirty="0"/>
              <a:t>http://www.bongkim.com</a:t>
            </a:r>
            <a:endParaRPr lang="ko-KR" altLang="en-US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22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A905F61-4E28-42A8-B4CA-0B76C87CA191}"/>
              </a:ext>
            </a:extLst>
          </p:cNvPr>
          <p:cNvSpPr txBox="1"/>
          <p:nvPr/>
        </p:nvSpPr>
        <p:spPr>
          <a:xfrm>
            <a:off x="301876" y="158013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기대효과</a:t>
            </a: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945D23E-942E-4485-8443-ACD4E40F7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E00A1D-E510-430B-A313-6AE34B008FF1}"/>
              </a:ext>
            </a:extLst>
          </p:cNvPr>
          <p:cNvGrpSpPr/>
          <p:nvPr/>
        </p:nvGrpSpPr>
        <p:grpSpPr>
          <a:xfrm>
            <a:off x="1521666" y="952729"/>
            <a:ext cx="1707286" cy="1707286"/>
            <a:chOff x="2234151" y="1300328"/>
            <a:chExt cx="2206443" cy="220644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7349E86-6484-4FF0-B812-153EC014D4A8}"/>
                </a:ext>
              </a:extLst>
            </p:cNvPr>
            <p:cNvSpPr/>
            <p:nvPr/>
          </p:nvSpPr>
          <p:spPr>
            <a:xfrm>
              <a:off x="2234151" y="1300328"/>
              <a:ext cx="2206443" cy="2206443"/>
            </a:xfrm>
            <a:prstGeom prst="ellipse">
              <a:avLst/>
            </a:prstGeom>
            <a:gradFill flip="none" rotWithShape="1">
              <a:gsLst>
                <a:gs pos="0">
                  <a:srgbClr val="F78D77"/>
                </a:gs>
                <a:gs pos="32000">
                  <a:srgbClr val="F68678"/>
                </a:gs>
                <a:gs pos="68000">
                  <a:srgbClr val="F47E7A"/>
                </a:gs>
                <a:gs pos="100000">
                  <a:srgbClr val="DB779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9180B98-6856-4E30-BA0E-ED05C2C61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420" y="1625499"/>
              <a:ext cx="1879159" cy="1557018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B0611-E488-48E3-BE47-C3FC69D5EE13}"/>
              </a:ext>
            </a:extLst>
          </p:cNvPr>
          <p:cNvSpPr/>
          <p:nvPr/>
        </p:nvSpPr>
        <p:spPr>
          <a:xfrm>
            <a:off x="1205448" y="5475457"/>
            <a:ext cx="2266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삶의 질 향상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5FF040-A5F1-4E73-91E8-17F8BA2D548E}"/>
              </a:ext>
            </a:extLst>
          </p:cNvPr>
          <p:cNvSpPr/>
          <p:nvPr/>
        </p:nvSpPr>
        <p:spPr>
          <a:xfrm>
            <a:off x="1369908" y="3710602"/>
            <a:ext cx="2013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스트레스 완화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11CBBC-6EEC-439E-94F2-60625A8D2B74}"/>
              </a:ext>
            </a:extLst>
          </p:cNvPr>
          <p:cNvSpPr/>
          <p:nvPr/>
        </p:nvSpPr>
        <p:spPr>
          <a:xfrm>
            <a:off x="1530544" y="3171991"/>
            <a:ext cx="1690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불면증 해소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F2C99F0-7800-4B52-A1F8-EF30EB59D8BA}"/>
              </a:ext>
            </a:extLst>
          </p:cNvPr>
          <p:cNvSpPr/>
          <p:nvPr/>
        </p:nvSpPr>
        <p:spPr>
          <a:xfrm rot="5400000">
            <a:off x="1918129" y="4646765"/>
            <a:ext cx="831087" cy="499073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BD75A4-F506-463F-820D-CEA12019DD91}"/>
              </a:ext>
            </a:extLst>
          </p:cNvPr>
          <p:cNvGrpSpPr/>
          <p:nvPr/>
        </p:nvGrpSpPr>
        <p:grpSpPr>
          <a:xfrm>
            <a:off x="8690751" y="952729"/>
            <a:ext cx="1705681" cy="1705681"/>
            <a:chOff x="8690751" y="1219198"/>
            <a:chExt cx="1705681" cy="1705681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D9DEAAF-7613-4B2E-B1F8-360197FE6CAD}"/>
                </a:ext>
              </a:extLst>
            </p:cNvPr>
            <p:cNvSpPr/>
            <p:nvPr/>
          </p:nvSpPr>
          <p:spPr>
            <a:xfrm>
              <a:off x="8690751" y="1219198"/>
              <a:ext cx="1705681" cy="1705681"/>
            </a:xfrm>
            <a:prstGeom prst="ellipse">
              <a:avLst/>
            </a:prstGeom>
            <a:gradFill flip="none" rotWithShape="1">
              <a:gsLst>
                <a:gs pos="0">
                  <a:srgbClr val="F78D77"/>
                </a:gs>
                <a:gs pos="32000">
                  <a:srgbClr val="F68678"/>
                </a:gs>
                <a:gs pos="68000">
                  <a:srgbClr val="F47E7A"/>
                </a:gs>
                <a:gs pos="100000">
                  <a:srgbClr val="DB779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978E4EF-D2E1-4CEC-AC7A-19844D560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4814" y="1434793"/>
              <a:ext cx="1261471" cy="1238833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BEC627-024C-4C39-BD9A-153C17E8C6C0}"/>
              </a:ext>
            </a:extLst>
          </p:cNvPr>
          <p:cNvSpPr/>
          <p:nvPr/>
        </p:nvSpPr>
        <p:spPr>
          <a:xfrm>
            <a:off x="8606149" y="2989942"/>
            <a:ext cx="1960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맞춤형 컨설팅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ED6BA5-2B15-4A2C-B9DA-9D3FDC68CF88}"/>
              </a:ext>
            </a:extLst>
          </p:cNvPr>
          <p:cNvSpPr/>
          <p:nvPr/>
        </p:nvSpPr>
        <p:spPr>
          <a:xfrm>
            <a:off x="8553816" y="3428667"/>
            <a:ext cx="2050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소비 욕구 자극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9C9717-D2FA-425E-B8D3-5F85DE6CBE09}"/>
              </a:ext>
            </a:extLst>
          </p:cNvPr>
          <p:cNvSpPr/>
          <p:nvPr/>
        </p:nvSpPr>
        <p:spPr>
          <a:xfrm>
            <a:off x="8766776" y="3867393"/>
            <a:ext cx="1643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DIY </a:t>
            </a:r>
            <a:r>
              <a:rPr lang="ko-KR" altLang="en-US" sz="2400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디퓨저</a:t>
            </a:r>
            <a:endParaRPr lang="ko-KR" altLang="en-US" sz="24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75840B-6548-4CC0-888D-7816319CE399}"/>
              </a:ext>
            </a:extLst>
          </p:cNvPr>
          <p:cNvGrpSpPr/>
          <p:nvPr/>
        </p:nvGrpSpPr>
        <p:grpSpPr>
          <a:xfrm>
            <a:off x="5067375" y="952729"/>
            <a:ext cx="1705681" cy="1705681"/>
            <a:chOff x="5154000" y="1221821"/>
            <a:chExt cx="1705681" cy="170568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8A1C65D-3D0C-4F70-81A5-E4300E788F1C}"/>
                </a:ext>
              </a:extLst>
            </p:cNvPr>
            <p:cNvSpPr/>
            <p:nvPr/>
          </p:nvSpPr>
          <p:spPr>
            <a:xfrm>
              <a:off x="5154000" y="1221821"/>
              <a:ext cx="1705681" cy="1705681"/>
            </a:xfrm>
            <a:prstGeom prst="ellipse">
              <a:avLst/>
            </a:prstGeom>
            <a:gradFill flip="none" rotWithShape="1">
              <a:gsLst>
                <a:gs pos="0">
                  <a:srgbClr val="F78D77"/>
                </a:gs>
                <a:gs pos="32000">
                  <a:srgbClr val="F68678"/>
                </a:gs>
                <a:gs pos="68000">
                  <a:srgbClr val="F47E7A"/>
                </a:gs>
                <a:gs pos="100000">
                  <a:srgbClr val="DB779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73745F9-8E74-4EBB-9D2F-C5603DD31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483" y="1491115"/>
              <a:ext cx="1122189" cy="1143145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CBAA654-E53A-4451-A743-1B7E5C808790}"/>
              </a:ext>
            </a:extLst>
          </p:cNvPr>
          <p:cNvSpPr/>
          <p:nvPr/>
        </p:nvSpPr>
        <p:spPr>
          <a:xfrm>
            <a:off x="4819146" y="3171991"/>
            <a:ext cx="2387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수요 분석 그래프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A66B95-BE4B-49F8-88DB-F0F260FA3497}"/>
              </a:ext>
            </a:extLst>
          </p:cNvPr>
          <p:cNvSpPr/>
          <p:nvPr/>
        </p:nvSpPr>
        <p:spPr>
          <a:xfrm>
            <a:off x="6529261" y="5475457"/>
            <a:ext cx="2501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향기시장 확대</a:t>
            </a:r>
            <a:endParaRPr lang="ko-KR" altLang="en-US" sz="3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6B2619-60D7-4F4E-BA4A-F0779AF083CA}"/>
              </a:ext>
            </a:extLst>
          </p:cNvPr>
          <p:cNvSpPr/>
          <p:nvPr/>
        </p:nvSpPr>
        <p:spPr>
          <a:xfrm>
            <a:off x="5305827" y="3710602"/>
            <a:ext cx="1383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트렌드 향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C36FACF6-0271-4D35-BEB0-43FF26994E0D}"/>
              </a:ext>
            </a:extLst>
          </p:cNvPr>
          <p:cNvSpPr/>
          <p:nvPr/>
        </p:nvSpPr>
        <p:spPr>
          <a:xfrm flipH="1">
            <a:off x="5879803" y="4490871"/>
            <a:ext cx="3767467" cy="818708"/>
          </a:xfrm>
          <a:custGeom>
            <a:avLst/>
            <a:gdLst>
              <a:gd name="connsiteX0" fmla="*/ 3767467 w 3767467"/>
              <a:gd name="connsiteY0" fmla="*/ 0 h 818708"/>
              <a:gd name="connsiteX1" fmla="*/ 3597347 w 3767467"/>
              <a:gd name="connsiteY1" fmla="*/ 0 h 818708"/>
              <a:gd name="connsiteX2" fmla="*/ 3597347 w 3767467"/>
              <a:gd name="connsiteY2" fmla="*/ 287080 h 818708"/>
              <a:gd name="connsiteX3" fmla="*/ 1924493 w 3767467"/>
              <a:gd name="connsiteY3" fmla="*/ 287080 h 818708"/>
              <a:gd name="connsiteX4" fmla="*/ 1842974 w 3767467"/>
              <a:gd name="connsiteY4" fmla="*/ 287080 h 818708"/>
              <a:gd name="connsiteX5" fmla="*/ 170120 w 3767467"/>
              <a:gd name="connsiteY5" fmla="*/ 287080 h 818708"/>
              <a:gd name="connsiteX6" fmla="*/ 170120 w 3767467"/>
              <a:gd name="connsiteY6" fmla="*/ 0 h 818708"/>
              <a:gd name="connsiteX7" fmla="*/ 0 w 3767467"/>
              <a:gd name="connsiteY7" fmla="*/ 0 h 818708"/>
              <a:gd name="connsiteX8" fmla="*/ 0 w 3767467"/>
              <a:gd name="connsiteY8" fmla="*/ 446567 h 818708"/>
              <a:gd name="connsiteX9" fmla="*/ 1739058 w 3767467"/>
              <a:gd name="connsiteY9" fmla="*/ 446567 h 818708"/>
              <a:gd name="connsiteX10" fmla="*/ 1739058 w 3767467"/>
              <a:gd name="connsiteY10" fmla="*/ 584788 h 818708"/>
              <a:gd name="connsiteX11" fmla="*/ 1615908 w 3767467"/>
              <a:gd name="connsiteY11" fmla="*/ 584788 h 818708"/>
              <a:gd name="connsiteX12" fmla="*/ 1851715 w 3767467"/>
              <a:gd name="connsiteY12" fmla="*/ 818708 h 818708"/>
              <a:gd name="connsiteX13" fmla="*/ 2087522 w 3767467"/>
              <a:gd name="connsiteY13" fmla="*/ 584788 h 818708"/>
              <a:gd name="connsiteX14" fmla="*/ 1964372 w 3767467"/>
              <a:gd name="connsiteY14" fmla="*/ 584788 h 818708"/>
              <a:gd name="connsiteX15" fmla="*/ 1964372 w 3767467"/>
              <a:gd name="connsiteY15" fmla="*/ 446567 h 818708"/>
              <a:gd name="connsiteX16" fmla="*/ 3767467 w 3767467"/>
              <a:gd name="connsiteY16" fmla="*/ 446567 h 81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67467" h="818708">
                <a:moveTo>
                  <a:pt x="3767467" y="0"/>
                </a:moveTo>
                <a:lnTo>
                  <a:pt x="3597347" y="0"/>
                </a:lnTo>
                <a:lnTo>
                  <a:pt x="3597347" y="287080"/>
                </a:lnTo>
                <a:lnTo>
                  <a:pt x="1924493" y="287080"/>
                </a:lnTo>
                <a:lnTo>
                  <a:pt x="1842974" y="287080"/>
                </a:lnTo>
                <a:lnTo>
                  <a:pt x="170120" y="287080"/>
                </a:lnTo>
                <a:lnTo>
                  <a:pt x="170120" y="0"/>
                </a:lnTo>
                <a:lnTo>
                  <a:pt x="0" y="0"/>
                </a:lnTo>
                <a:lnTo>
                  <a:pt x="0" y="446567"/>
                </a:lnTo>
                <a:lnTo>
                  <a:pt x="1739058" y="446567"/>
                </a:lnTo>
                <a:lnTo>
                  <a:pt x="1739058" y="584788"/>
                </a:lnTo>
                <a:lnTo>
                  <a:pt x="1615908" y="584788"/>
                </a:lnTo>
                <a:lnTo>
                  <a:pt x="1851715" y="818708"/>
                </a:lnTo>
                <a:lnTo>
                  <a:pt x="2087522" y="584788"/>
                </a:lnTo>
                <a:lnTo>
                  <a:pt x="1964372" y="584788"/>
                </a:lnTo>
                <a:lnTo>
                  <a:pt x="1964372" y="446567"/>
                </a:lnTo>
                <a:lnTo>
                  <a:pt x="3767467" y="446567"/>
                </a:lnTo>
                <a:close/>
              </a:path>
            </a:pathLst>
          </a:cu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239C35-347E-4288-8CEB-DFB943CE4B55}"/>
              </a:ext>
            </a:extLst>
          </p:cNvPr>
          <p:cNvSpPr txBox="1"/>
          <p:nvPr/>
        </p:nvSpPr>
        <p:spPr>
          <a:xfrm>
            <a:off x="7186079" y="6451879"/>
            <a:ext cx="500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* DIY? </a:t>
            </a:r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소비자가 자신이 원하는 물건을 스스로 만들 수 있도록 한 상품</a:t>
            </a:r>
          </a:p>
        </p:txBody>
      </p:sp>
    </p:spTree>
    <p:extLst>
      <p:ext uri="{BB962C8B-B14F-4D97-AF65-F5344CB8AC3E}">
        <p14:creationId xmlns:p14="http://schemas.microsoft.com/office/powerpoint/2010/main" val="25362580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 animBg="1"/>
      <p:bldP spid="25" grpId="0"/>
      <p:bldP spid="28" grpId="0"/>
      <p:bldP spid="29" grpId="0"/>
      <p:bldP spid="32" grpId="0"/>
      <p:bldP spid="34" grpId="0"/>
      <p:bldP spid="35" grpId="0"/>
      <p:bldP spid="44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1398B34-A9EA-4B34-B98E-FE98E4C8D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257" t="15452" r="15161" b="15744"/>
          <a:stretch/>
        </p:blipFill>
        <p:spPr>
          <a:xfrm>
            <a:off x="7707920" y="1424888"/>
            <a:ext cx="1657753" cy="16392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4D0C84-97A7-4A97-AF4B-2531F9C166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1" r="11194" b="26561"/>
          <a:stretch/>
        </p:blipFill>
        <p:spPr>
          <a:xfrm>
            <a:off x="7583054" y="4055745"/>
            <a:ext cx="2004291" cy="1987103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09D1F1B-DDB6-4EAE-BDF4-ADE61CA40542}"/>
              </a:ext>
            </a:extLst>
          </p:cNvPr>
          <p:cNvSpPr/>
          <p:nvPr/>
        </p:nvSpPr>
        <p:spPr>
          <a:xfrm>
            <a:off x="5790151" y="2024583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F25E74A-760E-41F7-A850-55909F8A2686}"/>
              </a:ext>
            </a:extLst>
          </p:cNvPr>
          <p:cNvSpPr/>
          <p:nvPr/>
        </p:nvSpPr>
        <p:spPr>
          <a:xfrm>
            <a:off x="5790151" y="4892473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7987E0-66A1-4775-9436-0B0573A58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39" y="1376218"/>
            <a:ext cx="1874839" cy="187483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978481C-40CF-4059-90EC-4C41B39D65D4}"/>
              </a:ext>
            </a:extLst>
          </p:cNvPr>
          <p:cNvGrpSpPr/>
          <p:nvPr/>
        </p:nvGrpSpPr>
        <p:grpSpPr>
          <a:xfrm>
            <a:off x="2634367" y="4165599"/>
            <a:ext cx="2274835" cy="1690254"/>
            <a:chOff x="2846802" y="4027055"/>
            <a:chExt cx="2274835" cy="16902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B186750-DEDF-49C5-90A0-B5F51A099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475" y="4410147"/>
              <a:ext cx="1307162" cy="130716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9947462-7417-44C3-9993-4AD4D529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802" y="4027055"/>
              <a:ext cx="1337271" cy="1337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391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2C49F1-E23D-44FA-9E5F-84F4EEB9C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34" y="2387609"/>
            <a:ext cx="2225658" cy="222565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5D74A51-6821-4206-83A9-0D184B4B23B2}"/>
              </a:ext>
            </a:extLst>
          </p:cNvPr>
          <p:cNvSpPr/>
          <p:nvPr/>
        </p:nvSpPr>
        <p:spPr>
          <a:xfrm>
            <a:off x="5693167" y="3185187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552500-3C75-474A-AFE9-3F4F5AB62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58" y="2720109"/>
            <a:ext cx="1572363" cy="15723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B42AC5-EA56-4884-95FE-491D88397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58" y="831273"/>
            <a:ext cx="1572363" cy="1572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C76F9-9172-4CC6-829E-D1EA26D1C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58" y="4608946"/>
            <a:ext cx="1572363" cy="15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23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-0.21667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B754F7-1558-41BA-B0CE-5166F342998F}"/>
              </a:ext>
            </a:extLst>
          </p:cNvPr>
          <p:cNvGrpSpPr/>
          <p:nvPr/>
        </p:nvGrpSpPr>
        <p:grpSpPr>
          <a:xfrm>
            <a:off x="4201030" y="1480456"/>
            <a:ext cx="3789941" cy="863197"/>
            <a:chOff x="4735748" y="1752598"/>
            <a:chExt cx="3789941" cy="8631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3AA1DA-7C90-438D-97B7-9F5830CB573F}"/>
                </a:ext>
              </a:extLst>
            </p:cNvPr>
            <p:cNvSpPr txBox="1"/>
            <p:nvPr/>
          </p:nvSpPr>
          <p:spPr>
            <a:xfrm>
              <a:off x="5805072" y="1935870"/>
              <a:ext cx="27206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</a:t>
              </a:r>
              <a:r>
                <a:rPr lang="en-US" altLang="ko-KR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(App)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A785B27-A588-4723-B527-E23584001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748" y="1752598"/>
              <a:ext cx="978742" cy="863197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B7F6F1-B450-41BB-A195-3DB4C32F46D9}"/>
              </a:ext>
            </a:extLst>
          </p:cNvPr>
          <p:cNvGrpSpPr/>
          <p:nvPr/>
        </p:nvGrpSpPr>
        <p:grpSpPr>
          <a:xfrm>
            <a:off x="4537051" y="4648201"/>
            <a:ext cx="2900372" cy="953359"/>
            <a:chOff x="5397222" y="4593771"/>
            <a:chExt cx="2900372" cy="95335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82004D-49C7-49BC-A9A0-F75E97CB4C41}"/>
                </a:ext>
              </a:extLst>
            </p:cNvPr>
            <p:cNvSpPr txBox="1"/>
            <p:nvPr/>
          </p:nvSpPr>
          <p:spPr>
            <a:xfrm>
              <a:off x="6280695" y="4773262"/>
              <a:ext cx="20168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커스텀카드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2576C13-0301-41EF-8049-FD2EAC621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222" y="4593771"/>
              <a:ext cx="785601" cy="953359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F6E5CC-3080-4E30-A52A-A9EC59B9C027}"/>
              </a:ext>
            </a:extLst>
          </p:cNvPr>
          <p:cNvGrpSpPr/>
          <p:nvPr/>
        </p:nvGrpSpPr>
        <p:grpSpPr>
          <a:xfrm>
            <a:off x="3604765" y="3175482"/>
            <a:ext cx="4982470" cy="765005"/>
            <a:chOff x="4320039" y="3175482"/>
            <a:chExt cx="4982470" cy="7650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EAEC89-5B84-4D24-84B3-2EF98523272A}"/>
                </a:ext>
              </a:extLst>
            </p:cNvPr>
            <p:cNvSpPr txBox="1"/>
            <p:nvPr/>
          </p:nvSpPr>
          <p:spPr>
            <a:xfrm>
              <a:off x="5474602" y="3255451"/>
              <a:ext cx="38279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감정분석그래프</a:t>
              </a:r>
              <a:r>
                <a:rPr lang="en-US" altLang="ko-KR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(Web)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4F4D631-EC56-4E9A-89C7-B49455705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039" y="3175482"/>
              <a:ext cx="1013961" cy="765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28168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(App)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06ABF0-75CD-472F-A51F-D64A461F2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09" y="2815035"/>
            <a:ext cx="1802380" cy="18023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0C6874-CE68-4F97-8921-729FBD273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45" y="2184798"/>
            <a:ext cx="1333609" cy="30545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43CCB4-B375-4378-83F5-138D89490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5" y="1825253"/>
            <a:ext cx="959591" cy="9595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85E053-4781-418D-8F8C-0470B19117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4" t="5123" r="22008" b="10160"/>
          <a:stretch/>
        </p:blipFill>
        <p:spPr>
          <a:xfrm>
            <a:off x="4545310" y="3229844"/>
            <a:ext cx="946233" cy="95826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0658D23-64F5-4C11-B22E-58A0FB62A266}"/>
              </a:ext>
            </a:extLst>
          </p:cNvPr>
          <p:cNvSpPr/>
          <p:nvPr/>
        </p:nvSpPr>
        <p:spPr>
          <a:xfrm>
            <a:off x="3382028" y="3400974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5BB161-4BC1-47CA-B45E-6C9F69D3D76D}"/>
              </a:ext>
            </a:extLst>
          </p:cNvPr>
          <p:cNvSpPr/>
          <p:nvPr/>
        </p:nvSpPr>
        <p:spPr>
          <a:xfrm>
            <a:off x="5826369" y="3396799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0F7AF1F-1C52-459C-AFB9-1A131FD515D3}"/>
              </a:ext>
            </a:extLst>
          </p:cNvPr>
          <p:cNvSpPr/>
          <p:nvPr/>
        </p:nvSpPr>
        <p:spPr>
          <a:xfrm>
            <a:off x="8985326" y="3386361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0FEC9-0802-4EE9-A7D1-2C0EFF73BD5C}"/>
              </a:ext>
            </a:extLst>
          </p:cNvPr>
          <p:cNvSpPr txBox="1"/>
          <p:nvPr/>
        </p:nvSpPr>
        <p:spPr>
          <a:xfrm>
            <a:off x="7444520" y="474234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분석중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91421-323A-4A0F-B9EE-1BACAB7115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55" y="4659602"/>
            <a:ext cx="877600" cy="877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EA7BE0-223C-438A-A2C0-F1AD5DDBFEF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r="23077"/>
          <a:stretch/>
        </p:blipFill>
        <p:spPr>
          <a:xfrm>
            <a:off x="812801" y="1870181"/>
            <a:ext cx="1985818" cy="36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71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8831</TotalTime>
  <Words>576</Words>
  <Application>Microsoft Office PowerPoint</Application>
  <PresentationFormat>와이드스크린</PresentationFormat>
  <Paragraphs>111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맑은 고딕</vt:lpstr>
      <vt:lpstr>나눔스퀘어 Bold</vt:lpstr>
      <vt:lpstr>나눔고딕 ExtraBold</vt:lpstr>
      <vt:lpstr>a타이틀고딕4</vt:lpstr>
      <vt:lpstr>a타이틀고딕3</vt:lpstr>
      <vt:lpstr>a아시아헤드1</vt:lpstr>
      <vt:lpstr>a타이틀고딕2</vt:lpstr>
      <vt:lpstr>Arial</vt:lpstr>
      <vt:lpstr>Franklin Gothic Demi Cond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은빈 문</dc:creator>
  <cp:lastModifiedBy>문은빈</cp:lastModifiedBy>
  <cp:revision>1665</cp:revision>
  <dcterms:created xsi:type="dcterms:W3CDTF">2018-12-13T07:11:38Z</dcterms:created>
  <dcterms:modified xsi:type="dcterms:W3CDTF">2019-05-13T07:03:32Z</dcterms:modified>
</cp:coreProperties>
</file>