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51" r:id="rId2"/>
    <p:sldId id="376" r:id="rId3"/>
    <p:sldId id="393" r:id="rId4"/>
    <p:sldId id="386" r:id="rId5"/>
    <p:sldId id="338" r:id="rId6"/>
    <p:sldId id="392" r:id="rId7"/>
    <p:sldId id="391" r:id="rId8"/>
    <p:sldId id="378" r:id="rId9"/>
    <p:sldId id="385" r:id="rId10"/>
    <p:sldId id="377" r:id="rId11"/>
    <p:sldId id="374" r:id="rId12"/>
    <p:sldId id="373" r:id="rId13"/>
    <p:sldId id="394" r:id="rId14"/>
    <p:sldId id="382" r:id="rId15"/>
    <p:sldId id="365" r:id="rId16"/>
    <p:sldId id="366" r:id="rId17"/>
  </p:sldIdLst>
  <p:sldSz cx="12192000" cy="6858000"/>
  <p:notesSz cx="6858000" cy="9144000"/>
  <p:embeddedFontLst>
    <p:embeddedFont>
      <p:font typeface="a아시아헤드1" panose="02020600000000000000" pitchFamily="18" charset="-127"/>
      <p:regular r:id="rId19"/>
    </p:embeddedFont>
    <p:embeddedFont>
      <p:font typeface="a타이틀고딕2" panose="02020600000000000000" pitchFamily="18" charset="-127"/>
      <p:regular r:id="rId20"/>
    </p:embeddedFont>
    <p:embeddedFont>
      <p:font typeface="a타이틀고딕3" panose="02020600000000000000" pitchFamily="18" charset="-127"/>
      <p:regular r:id="rId21"/>
    </p:embeddedFont>
    <p:embeddedFont>
      <p:font typeface="a타이틀고딕4" panose="02020600000000000000" pitchFamily="18" charset="-127"/>
      <p:regular r:id="rId22"/>
    </p:embeddedFont>
    <p:embeddedFont>
      <p:font typeface="Franklin Gothic Demi Cond" panose="020B0706030402020204" pitchFamily="34" charset="0"/>
      <p:regular r:id="rId23"/>
    </p:embeddedFont>
    <p:embeddedFont>
      <p:font typeface="나눔고딕 ExtraBold" panose="020D0904000000000000" pitchFamily="50" charset="-127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68D"/>
    <a:srgbClr val="F38177"/>
    <a:srgbClr val="F68678"/>
    <a:srgbClr val="F78D77"/>
    <a:srgbClr val="F5F5F5"/>
    <a:srgbClr val="DB7791"/>
    <a:srgbClr val="F47E7A"/>
    <a:srgbClr val="E07891"/>
    <a:srgbClr val="F47D79"/>
    <a:srgbClr val="F68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7" autoAdjust="0"/>
    <p:restoredTop sz="94730" autoAdjust="0"/>
  </p:normalViewPr>
  <p:slideViewPr>
    <p:cSldViewPr snapToGrid="0">
      <p:cViewPr>
        <p:scale>
          <a:sx n="90" d="100"/>
          <a:sy n="90" d="100"/>
        </p:scale>
        <p:origin x="1260" y="27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</a:p>
          <a:p>
            <a:r>
              <a:rPr lang="ko-KR" altLang="en-US" dirty="0" err="1"/>
              <a:t>아디오스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조 발표자 </a:t>
            </a:r>
            <a:r>
              <a:rPr lang="ko-KR" altLang="en-US" dirty="0" err="1"/>
              <a:t>문은빈입니다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39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모아진 감정데이터는 저희 </a:t>
            </a:r>
            <a:r>
              <a:rPr lang="en-US" altLang="ko-KR" dirty="0" err="1"/>
              <a:t>Aromind</a:t>
            </a:r>
            <a:r>
              <a:rPr lang="en-US" altLang="ko-KR" dirty="0"/>
              <a:t> Web Site</a:t>
            </a:r>
            <a:r>
              <a:rPr lang="ko-KR" altLang="en-US" dirty="0"/>
              <a:t>에서 하루 </a:t>
            </a:r>
            <a:r>
              <a:rPr lang="en-US" altLang="ko-KR" dirty="0"/>
              <a:t>/ </a:t>
            </a:r>
            <a:r>
              <a:rPr lang="ko-KR" altLang="en-US" dirty="0"/>
              <a:t>일주일 </a:t>
            </a:r>
            <a:r>
              <a:rPr lang="en-US" altLang="ko-KR" dirty="0"/>
              <a:t>/ </a:t>
            </a:r>
            <a:r>
              <a:rPr lang="ko-KR" altLang="en-US" dirty="0"/>
              <a:t>한달 동안의 데이터를 볼 수 있습니다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분석된 데이터를 토대로 그에 맞는 피드백도 던져줍니다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커스텀카드입니다</a:t>
            </a:r>
            <a:endParaRPr lang="ko-KR" altLang="en-US" dirty="0"/>
          </a:p>
          <a:p>
            <a:r>
              <a:rPr lang="ko-KR" altLang="en-US" dirty="0"/>
              <a:t>웹</a:t>
            </a:r>
            <a:r>
              <a:rPr lang="en-US" altLang="ko-KR" dirty="0"/>
              <a:t>/</a:t>
            </a:r>
            <a:r>
              <a:rPr lang="ko-KR" altLang="en-US" dirty="0"/>
              <a:t>앱을 통해서 제작하거나 다운 받은 </a:t>
            </a:r>
            <a:r>
              <a:rPr lang="ko-KR" altLang="en-US" dirty="0" err="1"/>
              <a:t>커스텀카드는</a:t>
            </a:r>
            <a:r>
              <a:rPr lang="ko-KR" altLang="en-US" dirty="0"/>
              <a:t> </a:t>
            </a:r>
            <a:r>
              <a:rPr lang="en-US" altLang="ko-KR" dirty="0" err="1"/>
              <a:t>Mqtt</a:t>
            </a:r>
            <a:r>
              <a:rPr lang="en-US" altLang="ko-KR" dirty="0"/>
              <a:t> server</a:t>
            </a:r>
            <a:r>
              <a:rPr lang="ko-KR" altLang="en-US" dirty="0"/>
              <a:t>를 통해 </a:t>
            </a:r>
            <a:r>
              <a:rPr lang="en-US" altLang="ko-KR" dirty="0"/>
              <a:t>IoT</a:t>
            </a:r>
            <a:r>
              <a:rPr lang="ko-KR" altLang="en-US" dirty="0"/>
              <a:t>기기에 연결됩니다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8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다음으로 </a:t>
            </a:r>
            <a:r>
              <a:rPr lang="ko-KR" altLang="en-US" dirty="0" err="1"/>
              <a:t>사용기술입니다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Web</a:t>
            </a:r>
            <a:r>
              <a:rPr lang="ko-KR" altLang="en-US" dirty="0"/>
              <a:t>에서는 </a:t>
            </a:r>
            <a:r>
              <a:rPr lang="en-US" altLang="ko-KR" dirty="0"/>
              <a:t>Vue.js </a:t>
            </a:r>
            <a:r>
              <a:rPr lang="ko-KR" altLang="en-US" dirty="0"/>
              <a:t>컴포넌트에 부트스트랩과 </a:t>
            </a:r>
            <a:r>
              <a:rPr lang="en-US" altLang="ko-KR" dirty="0"/>
              <a:t>Chart.js</a:t>
            </a:r>
            <a:r>
              <a:rPr lang="ko-KR" altLang="en-US" dirty="0"/>
              <a:t>를 이용하였고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dirty="0" err="1"/>
              <a:t>Mqtt</a:t>
            </a:r>
            <a:r>
              <a:rPr lang="en-US" altLang="ko-KR" dirty="0"/>
              <a:t> web </a:t>
            </a:r>
            <a:r>
              <a:rPr lang="en-US" altLang="ko-KR" dirty="0" err="1"/>
              <a:t>sokect</a:t>
            </a:r>
            <a:r>
              <a:rPr lang="ko-KR" altLang="en-US" dirty="0"/>
              <a:t>을 통해서 실시간으로 모바일과 통신합니다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mobile</a:t>
            </a:r>
            <a:r>
              <a:rPr lang="ko-KR" altLang="en-US" dirty="0"/>
              <a:t>에서는 </a:t>
            </a:r>
            <a:r>
              <a:rPr lang="en-US" altLang="ko-KR" dirty="0"/>
              <a:t>IBM Watson</a:t>
            </a:r>
            <a:r>
              <a:rPr lang="ko-KR" altLang="en-US" dirty="0"/>
              <a:t>과 </a:t>
            </a:r>
            <a:r>
              <a:rPr lang="en-US" altLang="ko-KR" dirty="0" err="1"/>
              <a:t>Micorosoft</a:t>
            </a:r>
            <a:r>
              <a:rPr lang="en-US" altLang="ko-KR" dirty="0"/>
              <a:t> Azure Face</a:t>
            </a:r>
            <a:r>
              <a:rPr lang="ko-KR" altLang="en-US" dirty="0"/>
              <a:t>를 통해 분석된 감정데이터를 </a:t>
            </a:r>
            <a:r>
              <a:rPr lang="en-US" altLang="ko-KR" dirty="0"/>
              <a:t>IoT</a:t>
            </a:r>
            <a:r>
              <a:rPr lang="ko-KR" altLang="en-US" dirty="0"/>
              <a:t>기기에 보내주고</a:t>
            </a:r>
            <a:r>
              <a:rPr lang="en-US" altLang="ko-KR" dirty="0"/>
              <a:t>, SNS</a:t>
            </a:r>
            <a:r>
              <a:rPr lang="ko-KR" altLang="en-US" dirty="0"/>
              <a:t>를 잘 사용하지 않는 사용자에게는 </a:t>
            </a:r>
            <a:r>
              <a:rPr lang="en-US" altLang="ko-KR" dirty="0" err="1"/>
              <a:t>Danbee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 err="1"/>
              <a:t>챗봇을</a:t>
            </a:r>
            <a:r>
              <a:rPr lang="ko-KR" altLang="en-US" dirty="0"/>
              <a:t> 이용하여 지금의 감정이 어떠한 지 몇 가지의 질문을 던져 파악한 후 </a:t>
            </a:r>
            <a:r>
              <a:rPr lang="en-US" altLang="ko-KR" dirty="0"/>
              <a:t>IoT</a:t>
            </a:r>
            <a:r>
              <a:rPr lang="ko-KR" altLang="en-US" dirty="0"/>
              <a:t>기기에 감정 데이터를 보내줍니다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 err="1"/>
              <a:t>Aromind</a:t>
            </a:r>
            <a:r>
              <a:rPr lang="en-US" altLang="ko-KR" dirty="0"/>
              <a:t> Diffuser </a:t>
            </a:r>
            <a:r>
              <a:rPr lang="ko-KR" altLang="en-US" dirty="0"/>
              <a:t>소개를 마치고 시연으로 넘어가겠습니다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2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목차입니다</a:t>
            </a:r>
          </a:p>
          <a:p>
            <a:r>
              <a:rPr lang="ko-KR" altLang="en-US" dirty="0"/>
              <a:t>프로젝트 소개부터 </a:t>
            </a:r>
            <a:r>
              <a:rPr lang="en-US" altLang="ko-KR" dirty="0"/>
              <a:t>Q&amp;A</a:t>
            </a:r>
            <a:r>
              <a:rPr lang="ko-KR" altLang="en-US" dirty="0"/>
              <a:t>로 발표를 진행하겠습니다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4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 err="1"/>
              <a:t>Aromind</a:t>
            </a:r>
            <a:r>
              <a:rPr lang="en-US" altLang="ko-KR" dirty="0"/>
              <a:t> </a:t>
            </a:r>
            <a:r>
              <a:rPr lang="ko-KR" altLang="en-US" dirty="0" err="1"/>
              <a:t>디퓨저는</a:t>
            </a:r>
            <a:r>
              <a:rPr lang="ko-KR" altLang="en-US" dirty="0"/>
              <a:t> 기존의 </a:t>
            </a:r>
            <a:r>
              <a:rPr lang="ko-KR" altLang="en-US" dirty="0" err="1"/>
              <a:t>디퓨저</a:t>
            </a:r>
            <a:r>
              <a:rPr lang="ko-KR" altLang="en-US" dirty="0"/>
              <a:t> 가습기에 사용자의 감정을 분석하여 그에 맞는 향을 분사 시켜주는 </a:t>
            </a:r>
            <a:r>
              <a:rPr lang="en-US" altLang="ko-KR" dirty="0"/>
              <a:t>IoT</a:t>
            </a:r>
            <a:r>
              <a:rPr lang="ko-KR" altLang="en-US" dirty="0"/>
              <a:t>기기입니다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6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기획하게 된 배경 중 가장 큰 이유가 바로 학업과 업무에 지쳐 스트레스가 쌓여 있는 학생이나 회사원을 </a:t>
            </a:r>
            <a:r>
              <a:rPr lang="ko-KR" altLang="en-US" dirty="0" err="1"/>
              <a:t>위해서입니다</a:t>
            </a:r>
            <a:endParaRPr lang="en-US" altLang="ko-KR" dirty="0"/>
          </a:p>
          <a:p>
            <a:r>
              <a:rPr lang="ko-KR" altLang="en-US" dirty="0"/>
              <a:t>스트레스 해소에 도움이 되는 것이 아로마 오일이라는 것을 알게 되었습니다</a:t>
            </a:r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ko-KR" altLang="en-US" dirty="0" err="1"/>
              <a:t>디퓨저</a:t>
            </a:r>
            <a:r>
              <a:rPr lang="ko-KR" altLang="en-US" dirty="0"/>
              <a:t> 가습기에 </a:t>
            </a:r>
            <a:r>
              <a:rPr lang="ko-KR" altLang="en-US" dirty="0" err="1"/>
              <a:t>디퓨저</a:t>
            </a:r>
            <a:r>
              <a:rPr lang="ko-KR" altLang="en-US" dirty="0"/>
              <a:t> 대신에 아로마 오일로 바꿔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아로마 향을 맡으면서 스트레스가 해소되고 다시 학업과 업무에 기분 좋게 매진될 수 있다고 생각했습니다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2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 err="1"/>
              <a:t>Aromind</a:t>
            </a:r>
            <a:r>
              <a:rPr lang="en-US" altLang="ko-KR" dirty="0"/>
              <a:t> </a:t>
            </a:r>
            <a:r>
              <a:rPr lang="ko-KR" altLang="en-US" dirty="0" err="1"/>
              <a:t>디퓨저를</a:t>
            </a:r>
            <a:r>
              <a:rPr lang="ko-KR" altLang="en-US" dirty="0"/>
              <a:t> 사용하게 된다면 불면증이 해소되고 스트레스가 완화되어 삶의 질을 향상시킬 수 있습니다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판매자에게 어떠한 제품이 가장 수요가 많은 지와 같은 수요 분석 그래프를 제공하여 소비자 트렌드에 맞는 향을 제작할 수 있게 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소비자에게 맞춤형 컨설팅을 통해 소비 욕구를 자극하고 나만의 </a:t>
            </a:r>
            <a:r>
              <a:rPr lang="en-US" altLang="ko-KR" dirty="0"/>
              <a:t>DIY </a:t>
            </a:r>
            <a:r>
              <a:rPr lang="ko-KR" altLang="en-US" dirty="0" err="1"/>
              <a:t>디퓨저를</a:t>
            </a:r>
            <a:r>
              <a:rPr lang="ko-KR" altLang="en-US" dirty="0"/>
              <a:t> 제작할 수도 있어 향기시장을 확대시킬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1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감정 분석을 도대체 어떻게 하는가</a:t>
            </a:r>
            <a:r>
              <a:rPr lang="en-US" altLang="ko-KR" dirty="0"/>
              <a:t>?</a:t>
            </a:r>
            <a:r>
              <a:rPr lang="ko-KR" altLang="en-US" dirty="0"/>
              <a:t>에 대해 많이들 궁금해 </a:t>
            </a:r>
            <a:r>
              <a:rPr lang="ko-KR" altLang="en-US" dirty="0" err="1"/>
              <a:t>하실텐데요</a:t>
            </a:r>
            <a:endParaRPr lang="en-US" altLang="ko-KR" dirty="0"/>
          </a:p>
          <a:p>
            <a:r>
              <a:rPr lang="ko-KR" altLang="en-US" dirty="0"/>
              <a:t>먼저 사용자가 카메라를 통해 자신의 얼굴을 찍게 되면 </a:t>
            </a:r>
            <a:r>
              <a:rPr lang="en-US" altLang="ko-KR" dirty="0"/>
              <a:t>Microsoft Azure Face</a:t>
            </a:r>
            <a:r>
              <a:rPr lang="ko-KR" altLang="en-US" dirty="0"/>
              <a:t>를 통해 현재 감정을 파악할 수 있습니다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SMS(</a:t>
            </a:r>
            <a:r>
              <a:rPr lang="ko-KR" altLang="en-US" dirty="0"/>
              <a:t>문자 메시지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SNS</a:t>
            </a:r>
            <a:r>
              <a:rPr lang="ko-KR" altLang="en-US" dirty="0"/>
              <a:t>에 게시된 글을 </a:t>
            </a:r>
            <a:r>
              <a:rPr lang="en-US" altLang="ko-KR" dirty="0"/>
              <a:t>IBM Watson</a:t>
            </a:r>
            <a:r>
              <a:rPr lang="ko-KR" altLang="en-US" dirty="0"/>
              <a:t>을 통해 </a:t>
            </a:r>
            <a:r>
              <a:rPr lang="en-US" altLang="ko-KR" dirty="0"/>
              <a:t>Text</a:t>
            </a:r>
            <a:r>
              <a:rPr lang="ko-KR" altLang="en-US" dirty="0"/>
              <a:t>를 분석해 감정 데이터를 받아옵니다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4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모아진 감정 데이터를 분석하여 사용자 감정에 맞는 향을 </a:t>
            </a:r>
            <a:r>
              <a:rPr lang="ko-KR" altLang="en-US" dirty="0" err="1"/>
              <a:t>분사시킵니다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3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주요서비스로는 </a:t>
            </a:r>
            <a:r>
              <a:rPr lang="en-US" altLang="ko-KR" dirty="0"/>
              <a:t>App</a:t>
            </a:r>
            <a:r>
              <a:rPr lang="ko-KR" altLang="en-US" dirty="0"/>
              <a:t>에서 감정분석을 한 뒤</a:t>
            </a:r>
            <a:r>
              <a:rPr lang="en-US" altLang="ko-KR" dirty="0"/>
              <a:t>, Web</a:t>
            </a:r>
            <a:r>
              <a:rPr lang="ko-KR" altLang="en-US" dirty="0"/>
              <a:t>에서 감정 분석 그래프를 보여주는 것과 </a:t>
            </a:r>
            <a:r>
              <a:rPr lang="ko-KR" altLang="en-US" dirty="0" err="1"/>
              <a:t>커스텀카드가</a:t>
            </a:r>
            <a:r>
              <a:rPr lang="ko-KR" altLang="en-US" dirty="0"/>
              <a:t>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1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사용자가 많이 사용하는 앱인 </a:t>
            </a:r>
            <a:r>
              <a:rPr lang="en-US" altLang="ko-KR" dirty="0"/>
              <a:t>SMS</a:t>
            </a:r>
            <a:r>
              <a:rPr lang="ko-KR" altLang="en-US" dirty="0"/>
              <a:t> </a:t>
            </a:r>
            <a:r>
              <a:rPr lang="en-US" altLang="ko-KR" dirty="0"/>
              <a:t>/ CAMERA</a:t>
            </a:r>
            <a:r>
              <a:rPr lang="ko-KR" altLang="en-US" dirty="0"/>
              <a:t> </a:t>
            </a:r>
            <a:r>
              <a:rPr lang="en-US" altLang="ko-KR" dirty="0"/>
              <a:t>/ SNS</a:t>
            </a:r>
            <a:r>
              <a:rPr lang="ko-KR" altLang="en-US" dirty="0"/>
              <a:t>를 통해 앞서 설명한 </a:t>
            </a:r>
            <a:r>
              <a:rPr lang="en-US" altLang="ko-KR" dirty="0"/>
              <a:t>Microsoft Azure Face</a:t>
            </a:r>
            <a:r>
              <a:rPr lang="ko-KR" altLang="en-US" dirty="0"/>
              <a:t>와 </a:t>
            </a:r>
            <a:r>
              <a:rPr lang="en-US" altLang="ko-KR" dirty="0"/>
              <a:t>IBM Watson</a:t>
            </a:r>
            <a:r>
              <a:rPr lang="ko-KR" altLang="en-US" dirty="0"/>
              <a:t>을 이용하여 분석한 감정 데이터를 </a:t>
            </a:r>
            <a:r>
              <a:rPr lang="en-US" altLang="ko-KR" dirty="0"/>
              <a:t>IoT</a:t>
            </a:r>
            <a:r>
              <a:rPr lang="ko-KR" altLang="en-US" dirty="0"/>
              <a:t>기기에 보냅니다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그 감정 데이터에 맞는 아로마 향을 </a:t>
            </a:r>
            <a:r>
              <a:rPr lang="en-US" altLang="ko-KR" dirty="0"/>
              <a:t>IoT </a:t>
            </a:r>
            <a:r>
              <a:rPr lang="ko-KR" altLang="en-US" dirty="0"/>
              <a:t>기기를 통해 분사 시켜줍니다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30813-44D0-4DE3-9D0A-BF56E4DD95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96C6-FF69-49F3-8164-1A38DE42D959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35B5-E372-4FB7-AB18-6B3624EC8928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6A9-5D15-4491-AF1D-BDA79F289BAB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3879-E197-4313-B130-81D6FD4B656A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41-61FA-4D20-8331-2117274C2574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54-1B9F-4908-8345-46C6AB831695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58E2-34FB-49DB-9397-184509E0FFCB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3AE6-3E65-4546-9FB4-5C7D9900A632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40C-0B17-4777-9993-1AC1F9947CED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9703-DC84-435C-8D0A-52868D565968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8C4F-6734-4720-81FD-2639EED2A501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9E31-E023-4B7A-85FB-54BA0A00B69B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영진전문대학 컴퓨터정보계열 </a:t>
            </a:r>
            <a:r>
              <a:rPr lang="en-US" altLang="ko-KR"/>
              <a:t>3WDJ 4</a:t>
            </a:r>
            <a:r>
              <a:rPr lang="ko-KR" altLang="en-US"/>
              <a:t>조 아디오스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image" Target="../media/image13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14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351424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201613" y="2139804"/>
            <a:ext cx="3716759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5494206-5998-4CED-964C-513EC2D1C4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1" r="70719" b="28331"/>
          <a:stretch/>
        </p:blipFill>
        <p:spPr>
          <a:xfrm>
            <a:off x="6758775" y="3292704"/>
            <a:ext cx="1245958" cy="11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775904C-BBCB-4269-AAEA-61A1DCDE1458}"/>
              </a:ext>
            </a:extLst>
          </p:cNvPr>
          <p:cNvSpPr/>
          <p:nvPr/>
        </p:nvSpPr>
        <p:spPr>
          <a:xfrm>
            <a:off x="314038" y="1537853"/>
            <a:ext cx="4858329" cy="1990438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09696-CAAC-4A06-844F-09DE9F917D9A}"/>
              </a:ext>
            </a:extLst>
          </p:cNvPr>
          <p:cNvSpPr txBox="1"/>
          <p:nvPr/>
        </p:nvSpPr>
        <p:spPr>
          <a:xfrm>
            <a:off x="323278" y="1542474"/>
            <a:ext cx="154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web browser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055C7B-7AC6-4D9F-9AC9-D84151AA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3" y="2161313"/>
            <a:ext cx="1228258" cy="106449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1D6EA1B-98F2-447E-8BF3-EE162A252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09" y="2130937"/>
            <a:ext cx="1269660" cy="1066316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765682-FC4D-49C6-8655-A475C8E37895}"/>
              </a:ext>
            </a:extLst>
          </p:cNvPr>
          <p:cNvSpPr/>
          <p:nvPr/>
        </p:nvSpPr>
        <p:spPr>
          <a:xfrm>
            <a:off x="7042730" y="1524000"/>
            <a:ext cx="4816758" cy="4387274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7CF0013-F12B-419C-8E5C-E3A6C5400A46}"/>
              </a:ext>
            </a:extLst>
          </p:cNvPr>
          <p:cNvSpPr/>
          <p:nvPr/>
        </p:nvSpPr>
        <p:spPr>
          <a:xfrm>
            <a:off x="7158179" y="1819560"/>
            <a:ext cx="3029527" cy="1810329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32825-79B7-43C6-8942-357D83E02C92}"/>
              </a:ext>
            </a:extLst>
          </p:cNvPr>
          <p:cNvSpPr txBox="1"/>
          <p:nvPr/>
        </p:nvSpPr>
        <p:spPr>
          <a:xfrm>
            <a:off x="7162805" y="1833416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web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DE23267-BBAA-4147-8084-C15F3EF2BA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6"/>
          <a:stretch/>
        </p:blipFill>
        <p:spPr>
          <a:xfrm>
            <a:off x="7305960" y="2425306"/>
            <a:ext cx="1136073" cy="97566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08D09A0-64C8-4067-8282-5D3416F1790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0944" r="21101" b="12897"/>
          <a:stretch/>
        </p:blipFill>
        <p:spPr>
          <a:xfrm>
            <a:off x="8683636" y="2417404"/>
            <a:ext cx="1319344" cy="925923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95F5418-DE3B-460A-B3C7-461BF598BCC3}"/>
              </a:ext>
            </a:extLst>
          </p:cNvPr>
          <p:cNvSpPr/>
          <p:nvPr/>
        </p:nvSpPr>
        <p:spPr>
          <a:xfrm>
            <a:off x="10266218" y="1819561"/>
            <a:ext cx="1473198" cy="181032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533F1-56FF-4E11-B4D7-7921F6C930B5}"/>
              </a:ext>
            </a:extLst>
          </p:cNvPr>
          <p:cNvSpPr txBox="1"/>
          <p:nvPr/>
        </p:nvSpPr>
        <p:spPr>
          <a:xfrm>
            <a:off x="10275454" y="1824181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IoT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FBB9356-B778-494B-92AD-DE5AA93A04AC}"/>
              </a:ext>
            </a:extLst>
          </p:cNvPr>
          <p:cNvSpPr/>
          <p:nvPr/>
        </p:nvSpPr>
        <p:spPr>
          <a:xfrm>
            <a:off x="9809018" y="3833093"/>
            <a:ext cx="1939634" cy="178261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44B2F1-0E2D-499F-B3A9-22FEB2138D29}"/>
              </a:ext>
            </a:extLst>
          </p:cNvPr>
          <p:cNvSpPr txBox="1"/>
          <p:nvPr/>
        </p:nvSpPr>
        <p:spPr>
          <a:xfrm>
            <a:off x="9813636" y="3837712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file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DE15E7-AE01-4020-8556-AD8192C79372}"/>
              </a:ext>
            </a:extLst>
          </p:cNvPr>
          <p:cNvSpPr/>
          <p:nvPr/>
        </p:nvSpPr>
        <p:spPr>
          <a:xfrm>
            <a:off x="7153562" y="3842330"/>
            <a:ext cx="2572325" cy="1782617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6D5369-C8D2-48C7-B0A5-6AF294E77DB6}"/>
              </a:ext>
            </a:extLst>
          </p:cNvPr>
          <p:cNvSpPr txBox="1"/>
          <p:nvPr/>
        </p:nvSpPr>
        <p:spPr>
          <a:xfrm>
            <a:off x="7167415" y="3851567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chatbot 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42C34E-C5DE-47D0-90C8-26BB506E6202}"/>
              </a:ext>
            </a:extLst>
          </p:cNvPr>
          <p:cNvGrpSpPr/>
          <p:nvPr/>
        </p:nvGrpSpPr>
        <p:grpSpPr>
          <a:xfrm>
            <a:off x="5473046" y="1753753"/>
            <a:ext cx="1282852" cy="1472709"/>
            <a:chOff x="5473046" y="1753753"/>
            <a:chExt cx="1282852" cy="147270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9C93114-D7D7-4627-9A3D-9009BD81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531" y="1753753"/>
              <a:ext cx="1084126" cy="108412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F0286A-BE31-48CE-97F6-2A8FC1D8AF33}"/>
                </a:ext>
              </a:extLst>
            </p:cNvPr>
            <p:cNvSpPr txBox="1"/>
            <p:nvPr/>
          </p:nvSpPr>
          <p:spPr>
            <a:xfrm>
              <a:off x="5473046" y="2918685"/>
              <a:ext cx="1282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Raspberry Pi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96EF2E-D62A-4ACE-B6B9-3D7C12025185}"/>
              </a:ext>
            </a:extLst>
          </p:cNvPr>
          <p:cNvGrpSpPr/>
          <p:nvPr/>
        </p:nvGrpSpPr>
        <p:grpSpPr>
          <a:xfrm>
            <a:off x="5360501" y="4313384"/>
            <a:ext cx="1470997" cy="1605476"/>
            <a:chOff x="5360501" y="4313384"/>
            <a:chExt cx="1470997" cy="160547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3C5EADD-2DE4-47EC-87C7-87450E2FE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501" y="4313384"/>
              <a:ext cx="1470997" cy="147099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85A7B0-1116-40CE-B2BA-62FF2B2681E9}"/>
                </a:ext>
              </a:extLst>
            </p:cNvPr>
            <p:cNvSpPr txBox="1"/>
            <p:nvPr/>
          </p:nvSpPr>
          <p:spPr>
            <a:xfrm>
              <a:off x="5643183" y="5611083"/>
              <a:ext cx="905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aws</a:t>
              </a:r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 RDS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47CFE9-7A74-481F-944D-9B2CEE54691C}"/>
              </a:ext>
            </a:extLst>
          </p:cNvPr>
          <p:cNvGrpSpPr/>
          <p:nvPr/>
        </p:nvGrpSpPr>
        <p:grpSpPr>
          <a:xfrm>
            <a:off x="7941548" y="4331855"/>
            <a:ext cx="1001568" cy="1296060"/>
            <a:chOff x="7941548" y="4331855"/>
            <a:chExt cx="1001568" cy="129606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354A498-16E9-4F71-B03F-12F5E8AE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1548" y="4331855"/>
              <a:ext cx="1001568" cy="100156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A43DD-76FB-465E-ADE2-1FC8D1E00554}"/>
                </a:ext>
              </a:extLst>
            </p:cNvPr>
            <p:cNvSpPr txBox="1"/>
            <p:nvPr/>
          </p:nvSpPr>
          <p:spPr>
            <a:xfrm>
              <a:off x="8049256" y="5320138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Danbee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470D745-0204-4752-86B9-0EF19E04E6E3}"/>
              </a:ext>
            </a:extLst>
          </p:cNvPr>
          <p:cNvGrpSpPr/>
          <p:nvPr/>
        </p:nvGrpSpPr>
        <p:grpSpPr>
          <a:xfrm>
            <a:off x="10210565" y="4239495"/>
            <a:ext cx="1124026" cy="1379185"/>
            <a:chOff x="10210565" y="4239495"/>
            <a:chExt cx="1124026" cy="137918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F971369-195C-462F-AEDD-9C8584A1A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61" t="5798" r="2197" b="5918"/>
            <a:stretch/>
          </p:blipFill>
          <p:spPr>
            <a:xfrm>
              <a:off x="10317020" y="4239495"/>
              <a:ext cx="958583" cy="110836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6B336-FB32-4311-BA0B-B5351512BA39}"/>
                </a:ext>
              </a:extLst>
            </p:cNvPr>
            <p:cNvSpPr txBox="1"/>
            <p:nvPr/>
          </p:nvSpPr>
          <p:spPr>
            <a:xfrm>
              <a:off x="10210565" y="5310903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Amazon S3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866E6A-82C9-499C-A499-F566CA1F2954}"/>
              </a:ext>
            </a:extLst>
          </p:cNvPr>
          <p:cNvGrpSpPr/>
          <p:nvPr/>
        </p:nvGrpSpPr>
        <p:grpSpPr>
          <a:xfrm>
            <a:off x="10378275" y="2244954"/>
            <a:ext cx="1245958" cy="1337108"/>
            <a:chOff x="10378275" y="2244954"/>
            <a:chExt cx="1245958" cy="133710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5EBA726-B534-4F7C-B149-083092BDF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51" r="70719" b="28331"/>
            <a:stretch/>
          </p:blipFill>
          <p:spPr>
            <a:xfrm>
              <a:off x="10378275" y="2244954"/>
              <a:ext cx="1245958" cy="115710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B6070C-7E50-470C-BE1A-37863E01EC31}"/>
                </a:ext>
              </a:extLst>
            </p:cNvPr>
            <p:cNvSpPr txBox="1"/>
            <p:nvPr/>
          </p:nvSpPr>
          <p:spPr>
            <a:xfrm>
              <a:off x="10667764" y="3274285"/>
              <a:ext cx="667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MQTT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526535-3875-4CA0-B181-99730212D98E}"/>
              </a:ext>
            </a:extLst>
          </p:cNvPr>
          <p:cNvGrpSpPr/>
          <p:nvPr/>
        </p:nvGrpSpPr>
        <p:grpSpPr>
          <a:xfrm>
            <a:off x="3731491" y="1902691"/>
            <a:ext cx="1115387" cy="1570039"/>
            <a:chOff x="3731491" y="1902691"/>
            <a:chExt cx="1115387" cy="1570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31491" y="1902691"/>
              <a:ext cx="1115387" cy="128385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53B07A-708D-4B83-BA1A-5CB487ECFECE}"/>
                </a:ext>
              </a:extLst>
            </p:cNvPr>
            <p:cNvSpPr txBox="1"/>
            <p:nvPr/>
          </p:nvSpPr>
          <p:spPr>
            <a:xfrm>
              <a:off x="3855947" y="3164953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Chart.js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DF9D3C-871A-45D6-BC89-87A7B0851AED}"/>
              </a:ext>
            </a:extLst>
          </p:cNvPr>
          <p:cNvGrpSpPr/>
          <p:nvPr/>
        </p:nvGrpSpPr>
        <p:grpSpPr>
          <a:xfrm>
            <a:off x="3010820" y="3728813"/>
            <a:ext cx="1174168" cy="1254065"/>
            <a:chOff x="3010820" y="3728813"/>
            <a:chExt cx="1174168" cy="125406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440BEF6-EE55-491F-8654-E34CDE84D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1" r="11194" b="26561"/>
            <a:stretch/>
          </p:blipFill>
          <p:spPr>
            <a:xfrm>
              <a:off x="3121899" y="3728813"/>
              <a:ext cx="997521" cy="988966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EBB442-9AAB-4DE3-BF23-FAA1CA3002C6}"/>
                </a:ext>
              </a:extLst>
            </p:cNvPr>
            <p:cNvSpPr txBox="1"/>
            <p:nvPr/>
          </p:nvSpPr>
          <p:spPr>
            <a:xfrm>
              <a:off x="3010820" y="4675101"/>
              <a:ext cx="1174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IBM Watson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493F73-0443-4E91-88D4-E0090B72EEF3}"/>
              </a:ext>
            </a:extLst>
          </p:cNvPr>
          <p:cNvGrpSpPr/>
          <p:nvPr/>
        </p:nvGrpSpPr>
        <p:grpSpPr>
          <a:xfrm>
            <a:off x="456965" y="4820873"/>
            <a:ext cx="1141787" cy="1062551"/>
            <a:chOff x="456965" y="4820873"/>
            <a:chExt cx="1141787" cy="1062551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D4E8071D-C086-4DE2-BC5B-7909F8550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15257" t="15452" r="15161" b="15744"/>
            <a:stretch/>
          </p:blipFill>
          <p:spPr>
            <a:xfrm>
              <a:off x="628073" y="4820873"/>
              <a:ext cx="738442" cy="73019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C8722D0-E5D3-438E-8197-20038D3C2FC2}"/>
                </a:ext>
              </a:extLst>
            </p:cNvPr>
            <p:cNvSpPr txBox="1"/>
            <p:nvPr/>
          </p:nvSpPr>
          <p:spPr>
            <a:xfrm>
              <a:off x="456965" y="5575647"/>
              <a:ext cx="1141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Azure Face</a:t>
              </a:r>
              <a:endParaRPr lang="ko-KR" altLang="en-US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B588-87C1-4C57-B4D3-4AFEBA20C67F}"/>
              </a:ext>
            </a:extLst>
          </p:cNvPr>
          <p:cNvSpPr txBox="1"/>
          <p:nvPr/>
        </p:nvSpPr>
        <p:spPr>
          <a:xfrm>
            <a:off x="301876" y="15801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441A628B-296C-40B8-AF02-332C031A3A05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EF24E6-2851-424D-BB83-B4DC531A6E60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549566" y="3439602"/>
            <a:ext cx="7068837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ABBD0EC8-18FE-4249-90F2-E44AF14C7516}"/>
              </a:ext>
            </a:extLst>
          </p:cNvPr>
          <p:cNvSpPr/>
          <p:nvPr/>
        </p:nvSpPr>
        <p:spPr>
          <a:xfrm>
            <a:off x="632152" y="2477382"/>
            <a:ext cx="1917414" cy="1924439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B84DE-71A8-4031-82BC-33019E1AF150}"/>
              </a:ext>
            </a:extLst>
          </p:cNvPr>
          <p:cNvSpPr txBox="1"/>
          <p:nvPr/>
        </p:nvSpPr>
        <p:spPr>
          <a:xfrm>
            <a:off x="921202" y="3087927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감정분석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C35183-EFF8-4021-A65E-2458FB963A6E}"/>
              </a:ext>
            </a:extLst>
          </p:cNvPr>
          <p:cNvSpPr/>
          <p:nvPr/>
        </p:nvSpPr>
        <p:spPr>
          <a:xfrm>
            <a:off x="3627569" y="2477382"/>
            <a:ext cx="1917414" cy="1924439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18FC2-E7EE-42D9-B958-C216C2DB0F07}"/>
              </a:ext>
            </a:extLst>
          </p:cNvPr>
          <p:cNvSpPr txBox="1"/>
          <p:nvPr/>
        </p:nvSpPr>
        <p:spPr>
          <a:xfrm>
            <a:off x="3776845" y="3240699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CE87682-9877-4CDD-A8A2-73EAC098ED76}"/>
              </a:ext>
            </a:extLst>
          </p:cNvPr>
          <p:cNvSpPr/>
          <p:nvPr/>
        </p:nvSpPr>
        <p:spPr>
          <a:xfrm>
            <a:off x="6622986" y="2477382"/>
            <a:ext cx="1917414" cy="1924439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D5BB6-E03C-4578-B67B-3AC822C5245C}"/>
              </a:ext>
            </a:extLst>
          </p:cNvPr>
          <p:cNvSpPr txBox="1"/>
          <p:nvPr/>
        </p:nvSpPr>
        <p:spPr>
          <a:xfrm>
            <a:off x="6793241" y="3240699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커스텀카드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5C69533-0246-4541-B96D-BD65E5978638}"/>
              </a:ext>
            </a:extLst>
          </p:cNvPr>
          <p:cNvSpPr/>
          <p:nvPr/>
        </p:nvSpPr>
        <p:spPr>
          <a:xfrm>
            <a:off x="9618403" y="2477382"/>
            <a:ext cx="1917414" cy="1924439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1F8B-FF2C-41C9-A7B0-F40C7831A92A}"/>
              </a:ext>
            </a:extLst>
          </p:cNvPr>
          <p:cNvSpPr txBox="1"/>
          <p:nvPr/>
        </p:nvSpPr>
        <p:spPr>
          <a:xfrm>
            <a:off x="9935639" y="323006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</a:t>
            </a:r>
          </a:p>
        </p:txBody>
      </p:sp>
    </p:spTree>
    <p:extLst>
      <p:ext uri="{BB962C8B-B14F-4D97-AF65-F5344CB8AC3E}">
        <p14:creationId xmlns:p14="http://schemas.microsoft.com/office/powerpoint/2010/main" val="40205969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801355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871625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229400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8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68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641311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483639" y="2278243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Q&amp;A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4069166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367074" y="3086958"/>
            <a:ext cx="130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598265" y="327684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4661963" y="1082736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A5EC2E-E27D-4D77-8E16-8B53B5589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AAFCE6-F095-4CA2-87F9-42E5FA65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EAD2B4-E61C-4A3C-8A88-A39E5C088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E99320-5F6C-49BD-A794-A4C6C0E6F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F5A73A9-6556-44C3-90E6-FB87900E5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6C3B6BF2-4CA5-4230-BC45-1166DEF3E00B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54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25833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4AEFD-0653-4296-A26F-A99455DF3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1" t="15219" r="13098" b="29562"/>
          <a:stretch/>
        </p:blipFill>
        <p:spPr>
          <a:xfrm>
            <a:off x="3969283" y="2687783"/>
            <a:ext cx="4253434" cy="3223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22C27F-B762-4878-929C-9E728F6B9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63" y="2033362"/>
            <a:ext cx="1380437" cy="717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3820CE-590F-4E51-984F-045089A53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19" y="1586346"/>
            <a:ext cx="3672901" cy="3672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68E9FA-FB80-49EE-8AD3-21806F6E1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1586346"/>
            <a:ext cx="3685308" cy="3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15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E00A1D-E510-430B-A313-6AE34B008FF1}"/>
              </a:ext>
            </a:extLst>
          </p:cNvPr>
          <p:cNvGrpSpPr/>
          <p:nvPr/>
        </p:nvGrpSpPr>
        <p:grpSpPr>
          <a:xfrm>
            <a:off x="1521666" y="1161448"/>
            <a:ext cx="1707286" cy="1707286"/>
            <a:chOff x="2234151" y="1300328"/>
            <a:chExt cx="2206443" cy="220644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7349E86-6484-4FF0-B812-153EC014D4A8}"/>
                </a:ext>
              </a:extLst>
            </p:cNvPr>
            <p:cNvSpPr/>
            <p:nvPr/>
          </p:nvSpPr>
          <p:spPr>
            <a:xfrm>
              <a:off x="2234151" y="1300328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180B98-6856-4E30-BA0E-ED05C2C6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420" y="1625499"/>
              <a:ext cx="1879159" cy="155701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B0611-E488-48E3-BE47-C3FC69D5EE13}"/>
              </a:ext>
            </a:extLst>
          </p:cNvPr>
          <p:cNvSpPr/>
          <p:nvPr/>
        </p:nvSpPr>
        <p:spPr>
          <a:xfrm>
            <a:off x="1205448" y="5684176"/>
            <a:ext cx="226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삶의 질 향상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5FF040-A5F1-4E73-91E8-17F8BA2D548E}"/>
              </a:ext>
            </a:extLst>
          </p:cNvPr>
          <p:cNvSpPr/>
          <p:nvPr/>
        </p:nvSpPr>
        <p:spPr>
          <a:xfrm>
            <a:off x="1369908" y="3919321"/>
            <a:ext cx="2013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스트레스 완화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1CBBC-6EEC-439E-94F2-60625A8D2B74}"/>
              </a:ext>
            </a:extLst>
          </p:cNvPr>
          <p:cNvSpPr/>
          <p:nvPr/>
        </p:nvSpPr>
        <p:spPr>
          <a:xfrm>
            <a:off x="1530544" y="3380710"/>
            <a:ext cx="1690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불면증 해소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F2C99F0-7800-4B52-A1F8-EF30EB59D8BA}"/>
              </a:ext>
            </a:extLst>
          </p:cNvPr>
          <p:cNvSpPr/>
          <p:nvPr/>
        </p:nvSpPr>
        <p:spPr>
          <a:xfrm rot="5400000">
            <a:off x="1918129" y="4855484"/>
            <a:ext cx="831087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BD75A4-F506-463F-820D-CEA12019DD91}"/>
              </a:ext>
            </a:extLst>
          </p:cNvPr>
          <p:cNvGrpSpPr/>
          <p:nvPr/>
        </p:nvGrpSpPr>
        <p:grpSpPr>
          <a:xfrm>
            <a:off x="8690751" y="1161448"/>
            <a:ext cx="1705681" cy="1705681"/>
            <a:chOff x="8690751" y="1219198"/>
            <a:chExt cx="1705681" cy="1705681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9DEAAF-7613-4B2E-B1F8-360197FE6CAD}"/>
                </a:ext>
              </a:extLst>
            </p:cNvPr>
            <p:cNvSpPr/>
            <p:nvPr/>
          </p:nvSpPr>
          <p:spPr>
            <a:xfrm>
              <a:off x="8690751" y="1219198"/>
              <a:ext cx="1705681" cy="1705681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978E4EF-D2E1-4CEC-AC7A-19844D560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4814" y="1434793"/>
              <a:ext cx="1261471" cy="1238833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BEC627-024C-4C39-BD9A-153C17E8C6C0}"/>
              </a:ext>
            </a:extLst>
          </p:cNvPr>
          <p:cNvSpPr/>
          <p:nvPr/>
        </p:nvSpPr>
        <p:spPr>
          <a:xfrm>
            <a:off x="8606149" y="3198661"/>
            <a:ext cx="196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맞춤형 컨설팅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ED6BA5-2B15-4A2C-B9DA-9D3FDC68CF88}"/>
              </a:ext>
            </a:extLst>
          </p:cNvPr>
          <p:cNvSpPr/>
          <p:nvPr/>
        </p:nvSpPr>
        <p:spPr>
          <a:xfrm>
            <a:off x="8553816" y="3637386"/>
            <a:ext cx="2050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소비 욕구 자극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C9717-D2FA-425E-B8D3-5F85DE6CBE09}"/>
              </a:ext>
            </a:extLst>
          </p:cNvPr>
          <p:cNvSpPr/>
          <p:nvPr/>
        </p:nvSpPr>
        <p:spPr>
          <a:xfrm>
            <a:off x="8766776" y="4076112"/>
            <a:ext cx="164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DIY </a:t>
            </a:r>
            <a:r>
              <a:rPr lang="ko-KR" altLang="en-US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디퓨저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75840B-6548-4CC0-888D-7816319CE399}"/>
              </a:ext>
            </a:extLst>
          </p:cNvPr>
          <p:cNvGrpSpPr/>
          <p:nvPr/>
        </p:nvGrpSpPr>
        <p:grpSpPr>
          <a:xfrm>
            <a:off x="5067375" y="1161448"/>
            <a:ext cx="1705681" cy="1705681"/>
            <a:chOff x="5154000" y="1221821"/>
            <a:chExt cx="1705681" cy="170568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8A1C65D-3D0C-4F70-81A5-E4300E788F1C}"/>
                </a:ext>
              </a:extLst>
            </p:cNvPr>
            <p:cNvSpPr/>
            <p:nvPr/>
          </p:nvSpPr>
          <p:spPr>
            <a:xfrm>
              <a:off x="5154000" y="1221821"/>
              <a:ext cx="1705681" cy="1705681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73745F9-8E74-4EBB-9D2F-C5603DD31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483" y="1491115"/>
              <a:ext cx="1122189" cy="1143145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BAA654-E53A-4451-A743-1B7E5C808790}"/>
              </a:ext>
            </a:extLst>
          </p:cNvPr>
          <p:cNvSpPr/>
          <p:nvPr/>
        </p:nvSpPr>
        <p:spPr>
          <a:xfrm>
            <a:off x="4819146" y="3380710"/>
            <a:ext cx="2387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수요 분석 그래프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A66B95-BE4B-49F8-88DB-F0F260FA3497}"/>
              </a:ext>
            </a:extLst>
          </p:cNvPr>
          <p:cNvSpPr/>
          <p:nvPr/>
        </p:nvSpPr>
        <p:spPr>
          <a:xfrm>
            <a:off x="6529261" y="5684176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향기시장 확대</a:t>
            </a:r>
            <a:endParaRPr lang="ko-KR" altLang="en-US" sz="3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6B2619-60D7-4F4E-BA4A-F0779AF083CA}"/>
              </a:ext>
            </a:extLst>
          </p:cNvPr>
          <p:cNvSpPr/>
          <p:nvPr/>
        </p:nvSpPr>
        <p:spPr>
          <a:xfrm>
            <a:off x="5305827" y="3919321"/>
            <a:ext cx="1383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트렌드 향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C36FACF6-0271-4D35-BEB0-43FF26994E0D}"/>
              </a:ext>
            </a:extLst>
          </p:cNvPr>
          <p:cNvSpPr/>
          <p:nvPr/>
        </p:nvSpPr>
        <p:spPr>
          <a:xfrm flipH="1">
            <a:off x="5879803" y="4699590"/>
            <a:ext cx="3767467" cy="818708"/>
          </a:xfrm>
          <a:custGeom>
            <a:avLst/>
            <a:gdLst>
              <a:gd name="connsiteX0" fmla="*/ 3767467 w 3767467"/>
              <a:gd name="connsiteY0" fmla="*/ 0 h 818708"/>
              <a:gd name="connsiteX1" fmla="*/ 3597347 w 3767467"/>
              <a:gd name="connsiteY1" fmla="*/ 0 h 818708"/>
              <a:gd name="connsiteX2" fmla="*/ 3597347 w 3767467"/>
              <a:gd name="connsiteY2" fmla="*/ 287080 h 818708"/>
              <a:gd name="connsiteX3" fmla="*/ 1924493 w 3767467"/>
              <a:gd name="connsiteY3" fmla="*/ 287080 h 818708"/>
              <a:gd name="connsiteX4" fmla="*/ 1842974 w 3767467"/>
              <a:gd name="connsiteY4" fmla="*/ 287080 h 818708"/>
              <a:gd name="connsiteX5" fmla="*/ 170120 w 3767467"/>
              <a:gd name="connsiteY5" fmla="*/ 287080 h 818708"/>
              <a:gd name="connsiteX6" fmla="*/ 170120 w 3767467"/>
              <a:gd name="connsiteY6" fmla="*/ 0 h 818708"/>
              <a:gd name="connsiteX7" fmla="*/ 0 w 3767467"/>
              <a:gd name="connsiteY7" fmla="*/ 0 h 818708"/>
              <a:gd name="connsiteX8" fmla="*/ 0 w 3767467"/>
              <a:gd name="connsiteY8" fmla="*/ 446567 h 818708"/>
              <a:gd name="connsiteX9" fmla="*/ 1739058 w 3767467"/>
              <a:gd name="connsiteY9" fmla="*/ 446567 h 818708"/>
              <a:gd name="connsiteX10" fmla="*/ 1739058 w 3767467"/>
              <a:gd name="connsiteY10" fmla="*/ 584788 h 818708"/>
              <a:gd name="connsiteX11" fmla="*/ 1615908 w 3767467"/>
              <a:gd name="connsiteY11" fmla="*/ 584788 h 818708"/>
              <a:gd name="connsiteX12" fmla="*/ 1851715 w 3767467"/>
              <a:gd name="connsiteY12" fmla="*/ 818708 h 818708"/>
              <a:gd name="connsiteX13" fmla="*/ 2087522 w 3767467"/>
              <a:gd name="connsiteY13" fmla="*/ 584788 h 818708"/>
              <a:gd name="connsiteX14" fmla="*/ 1964372 w 3767467"/>
              <a:gd name="connsiteY14" fmla="*/ 584788 h 818708"/>
              <a:gd name="connsiteX15" fmla="*/ 1964372 w 3767467"/>
              <a:gd name="connsiteY15" fmla="*/ 446567 h 818708"/>
              <a:gd name="connsiteX16" fmla="*/ 3767467 w 3767467"/>
              <a:gd name="connsiteY16" fmla="*/ 446567 h 81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67467" h="818708">
                <a:moveTo>
                  <a:pt x="3767467" y="0"/>
                </a:moveTo>
                <a:lnTo>
                  <a:pt x="3597347" y="0"/>
                </a:lnTo>
                <a:lnTo>
                  <a:pt x="3597347" y="287080"/>
                </a:lnTo>
                <a:lnTo>
                  <a:pt x="1924493" y="287080"/>
                </a:lnTo>
                <a:lnTo>
                  <a:pt x="1842974" y="287080"/>
                </a:lnTo>
                <a:lnTo>
                  <a:pt x="170120" y="287080"/>
                </a:lnTo>
                <a:lnTo>
                  <a:pt x="170120" y="0"/>
                </a:lnTo>
                <a:lnTo>
                  <a:pt x="0" y="0"/>
                </a:lnTo>
                <a:lnTo>
                  <a:pt x="0" y="446567"/>
                </a:lnTo>
                <a:lnTo>
                  <a:pt x="1739058" y="446567"/>
                </a:lnTo>
                <a:lnTo>
                  <a:pt x="1739058" y="584788"/>
                </a:lnTo>
                <a:lnTo>
                  <a:pt x="1615908" y="584788"/>
                </a:lnTo>
                <a:lnTo>
                  <a:pt x="1851715" y="818708"/>
                </a:lnTo>
                <a:lnTo>
                  <a:pt x="2087522" y="584788"/>
                </a:lnTo>
                <a:lnTo>
                  <a:pt x="1964372" y="584788"/>
                </a:lnTo>
                <a:lnTo>
                  <a:pt x="1964372" y="446567"/>
                </a:lnTo>
                <a:lnTo>
                  <a:pt x="3767467" y="446567"/>
                </a:lnTo>
                <a:close/>
              </a:path>
            </a:pathLst>
          </a:cu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 animBg="1"/>
      <p:bldP spid="25" grpId="0"/>
      <p:bldP spid="28" grpId="0"/>
      <p:bldP spid="29" grpId="0"/>
      <p:bldP spid="32" grpId="0"/>
      <p:bldP spid="34" grpId="0"/>
      <p:bldP spid="35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1398B34-A9EA-4B34-B98E-FE98E4C8D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257" t="15452" r="15161" b="15744"/>
          <a:stretch/>
        </p:blipFill>
        <p:spPr>
          <a:xfrm>
            <a:off x="7707920" y="1424888"/>
            <a:ext cx="1657753" cy="16392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4D0C84-97A7-4A97-AF4B-2531F9C166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7583054" y="4055745"/>
            <a:ext cx="2004291" cy="1987103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09D1F1B-DDB6-4EAE-BDF4-ADE61CA40542}"/>
              </a:ext>
            </a:extLst>
          </p:cNvPr>
          <p:cNvSpPr/>
          <p:nvPr/>
        </p:nvSpPr>
        <p:spPr>
          <a:xfrm>
            <a:off x="5790151" y="202458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F25E74A-760E-41F7-A850-55909F8A2686}"/>
              </a:ext>
            </a:extLst>
          </p:cNvPr>
          <p:cNvSpPr/>
          <p:nvPr/>
        </p:nvSpPr>
        <p:spPr>
          <a:xfrm>
            <a:off x="5790151" y="4892473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987E0-66A1-4775-9436-0B0573A58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9" y="1376218"/>
            <a:ext cx="1874839" cy="187483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978481C-40CF-4059-90EC-4C41B39D65D4}"/>
              </a:ext>
            </a:extLst>
          </p:cNvPr>
          <p:cNvGrpSpPr/>
          <p:nvPr/>
        </p:nvGrpSpPr>
        <p:grpSpPr>
          <a:xfrm>
            <a:off x="2634367" y="4165599"/>
            <a:ext cx="2274835" cy="1690254"/>
            <a:chOff x="2846802" y="4027055"/>
            <a:chExt cx="2274835" cy="16902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186750-DEDF-49C5-90A0-B5F51A09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475" y="4410147"/>
              <a:ext cx="1307162" cy="130716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9947462-7417-44C3-9993-4AD4D529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802" y="4027055"/>
              <a:ext cx="1337271" cy="1337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39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2C49F1-E23D-44FA-9E5F-84F4EEB9C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4" y="2387609"/>
            <a:ext cx="2225658" cy="222565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D74A51-6821-4206-83A9-0D184B4B23B2}"/>
              </a:ext>
            </a:extLst>
          </p:cNvPr>
          <p:cNvSpPr/>
          <p:nvPr/>
        </p:nvSpPr>
        <p:spPr>
          <a:xfrm>
            <a:off x="5693167" y="318518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52500-3C75-474A-AFE9-3F4F5AB62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2720109"/>
            <a:ext cx="1572363" cy="1572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B42AC5-EA56-4884-95FE-491D88397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831273"/>
            <a:ext cx="1572363" cy="1572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C76F9-9172-4CC6-829E-D1EA26D1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58" y="4608946"/>
            <a:ext cx="1572363" cy="15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3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21667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B754F7-1558-41BA-B0CE-5166F342998F}"/>
              </a:ext>
            </a:extLst>
          </p:cNvPr>
          <p:cNvGrpSpPr/>
          <p:nvPr/>
        </p:nvGrpSpPr>
        <p:grpSpPr>
          <a:xfrm>
            <a:off x="4201030" y="1480456"/>
            <a:ext cx="3789941" cy="863197"/>
            <a:chOff x="4735748" y="1752598"/>
            <a:chExt cx="3789941" cy="8631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3AA1DA-7C90-438D-97B7-9F5830CB573F}"/>
                </a:ext>
              </a:extLst>
            </p:cNvPr>
            <p:cNvSpPr txBox="1"/>
            <p:nvPr/>
          </p:nvSpPr>
          <p:spPr>
            <a:xfrm>
              <a:off x="5805072" y="1935870"/>
              <a:ext cx="27206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(App)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785B27-A588-4723-B527-E2358400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748" y="1752598"/>
              <a:ext cx="978742" cy="86319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7F6F1-B450-41BB-A195-3DB4C32F46D9}"/>
              </a:ext>
            </a:extLst>
          </p:cNvPr>
          <p:cNvGrpSpPr/>
          <p:nvPr/>
        </p:nvGrpSpPr>
        <p:grpSpPr>
          <a:xfrm>
            <a:off x="4537051" y="4648201"/>
            <a:ext cx="2900372" cy="953359"/>
            <a:chOff x="5397222" y="4593771"/>
            <a:chExt cx="2900372" cy="9533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2004D-49C7-49BC-A9A0-F75E97CB4C41}"/>
                </a:ext>
              </a:extLst>
            </p:cNvPr>
            <p:cNvSpPr txBox="1"/>
            <p:nvPr/>
          </p:nvSpPr>
          <p:spPr>
            <a:xfrm>
              <a:off x="6280695" y="4773262"/>
              <a:ext cx="20168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커스텀카드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576C13-0301-41EF-8049-FD2EAC62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22" y="4593771"/>
              <a:ext cx="785601" cy="95335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F6E5CC-3080-4E30-A52A-A9EC59B9C027}"/>
              </a:ext>
            </a:extLst>
          </p:cNvPr>
          <p:cNvGrpSpPr/>
          <p:nvPr/>
        </p:nvGrpSpPr>
        <p:grpSpPr>
          <a:xfrm>
            <a:off x="3604765" y="3175482"/>
            <a:ext cx="4982470" cy="765005"/>
            <a:chOff x="4320039" y="3175482"/>
            <a:chExt cx="4982470" cy="7650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EAEC89-5B84-4D24-84B3-2EF98523272A}"/>
                </a:ext>
              </a:extLst>
            </p:cNvPr>
            <p:cNvSpPr txBox="1"/>
            <p:nvPr/>
          </p:nvSpPr>
          <p:spPr>
            <a:xfrm>
              <a:off x="5474602" y="3255451"/>
              <a:ext cx="3827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감정분석그래프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(Web)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F4D631-EC56-4E9A-89C7-B4945570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039" y="3175482"/>
              <a:ext cx="1013961" cy="76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1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534</Words>
  <Application>Microsoft Office PowerPoint</Application>
  <PresentationFormat>와이드스크린</PresentationFormat>
  <Paragraphs>113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나눔스퀘어 Bold</vt:lpstr>
      <vt:lpstr>a타이틀고딕2</vt:lpstr>
      <vt:lpstr>나눔고딕 ExtraBold</vt:lpstr>
      <vt:lpstr>a아시아헤드1</vt:lpstr>
      <vt:lpstr>a타이틀고딕3</vt:lpstr>
      <vt:lpstr>Arial</vt:lpstr>
      <vt:lpstr>Franklin Gothic Demi Cond</vt:lpstr>
      <vt:lpstr>a타이틀고딕4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문은빈</cp:lastModifiedBy>
  <cp:revision>1544</cp:revision>
  <dcterms:created xsi:type="dcterms:W3CDTF">2018-12-13T07:11:38Z</dcterms:created>
  <dcterms:modified xsi:type="dcterms:W3CDTF">2019-05-12T04:56:35Z</dcterms:modified>
</cp:coreProperties>
</file>