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351" r:id="rId2"/>
    <p:sldId id="376" r:id="rId3"/>
    <p:sldId id="346" r:id="rId4"/>
    <p:sldId id="384" r:id="rId5"/>
    <p:sldId id="383" r:id="rId6"/>
    <p:sldId id="338" r:id="rId7"/>
    <p:sldId id="378" r:id="rId8"/>
    <p:sldId id="385" r:id="rId9"/>
    <p:sldId id="377" r:id="rId10"/>
    <p:sldId id="374" r:id="rId11"/>
    <p:sldId id="373" r:id="rId12"/>
    <p:sldId id="362" r:id="rId13"/>
    <p:sldId id="382" r:id="rId14"/>
    <p:sldId id="365" r:id="rId15"/>
    <p:sldId id="366" r:id="rId16"/>
  </p:sldIdLst>
  <p:sldSz cx="12192000" cy="6858000"/>
  <p:notesSz cx="6858000" cy="9144000"/>
  <p:embeddedFontLst>
    <p:embeddedFont>
      <p:font typeface="a아시아헤드1" panose="02020600000000000000" pitchFamily="18" charset="-127"/>
      <p:regular r:id="rId18"/>
    </p:embeddedFont>
    <p:embeddedFont>
      <p:font typeface="a타이틀고딕3" panose="02020600000000000000" pitchFamily="18" charset="-127"/>
      <p:regular r:id="rId19"/>
    </p:embeddedFont>
    <p:embeddedFont>
      <p:font typeface="a타이틀고딕4" panose="02020600000000000000" pitchFamily="18" charset="-127"/>
      <p:regular r:id="rId20"/>
    </p:embeddedFont>
    <p:embeddedFont>
      <p:font typeface="Franklin Gothic Demi Cond" panose="020B0706030402020204" pitchFamily="34" charset="0"/>
      <p:regular r:id="rId21"/>
    </p:embeddedFont>
    <p:embeddedFont>
      <p:font typeface="나눔고딕 ExtraBold" panose="020D0904000000000000" pitchFamily="50" charset="-127"/>
      <p:bold r:id="rId22"/>
    </p:embeddedFont>
    <p:embeddedFont>
      <p:font typeface="나눔스퀘어 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7891"/>
    <a:srgbClr val="F47D79"/>
    <a:srgbClr val="F68776"/>
    <a:srgbClr val="F88E76"/>
    <a:srgbClr val="E4768F"/>
    <a:srgbClr val="F58079"/>
    <a:srgbClr val="F68678"/>
    <a:srgbClr val="2C70AE"/>
    <a:srgbClr val="FF9929"/>
    <a:srgbClr val="E83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7" autoAdjust="0"/>
    <p:restoredTop sz="91161" autoAdjust="0"/>
  </p:normalViewPr>
  <p:slideViewPr>
    <p:cSldViewPr snapToGrid="0">
      <p:cViewPr varScale="1">
        <p:scale>
          <a:sx n="88" d="100"/>
          <a:sy n="88" d="100"/>
        </p:scale>
        <p:origin x="102" y="444"/>
      </p:cViewPr>
      <p:guideLst>
        <p:guide pos="3840"/>
        <p:guide orient="horz" pos="218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18EEF-1606-4645-82EF-845A9EF6A7D9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30813-44D0-4DE3-9D0A-BF56E4DD9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향기 제품 사용 연령대 그래프를 다시 만들어 줬으면 좋겠다</a:t>
            </a:r>
            <a:r>
              <a:rPr lang="en-US" altLang="ko-KR" dirty="0"/>
              <a:t>. </a:t>
            </a:r>
            <a:r>
              <a:rPr lang="ko-KR" altLang="en-US" dirty="0"/>
              <a:t>그래프 바깥쪽에 있는 글자들이 잘 보이지 않는다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향 제품 사용 빈도 그래프는 차후 회의를 통해 </a:t>
            </a:r>
            <a:r>
              <a:rPr lang="en-US" altLang="ko-KR" dirty="0"/>
              <a:t>“</a:t>
            </a:r>
            <a:r>
              <a:rPr lang="ko-KR" altLang="en-US" dirty="0" err="1"/>
              <a:t>향제품</a:t>
            </a:r>
            <a:r>
              <a:rPr lang="en-US" altLang="ko-KR" dirty="0"/>
              <a:t>-</a:t>
            </a:r>
            <a:r>
              <a:rPr lang="ko-KR" altLang="en-US" dirty="0"/>
              <a:t>사용실태</a:t>
            </a:r>
            <a:r>
              <a:rPr lang="en-US" altLang="ko-KR" dirty="0"/>
              <a:t>-</a:t>
            </a:r>
            <a:r>
              <a:rPr lang="ko-KR" altLang="en-US" dirty="0"/>
              <a:t>및</a:t>
            </a:r>
            <a:r>
              <a:rPr lang="en-US" altLang="ko-KR" dirty="0"/>
              <a:t>-</a:t>
            </a:r>
            <a:r>
              <a:rPr lang="ko-KR" altLang="en-US" dirty="0"/>
              <a:t>보고서</a:t>
            </a:r>
            <a:r>
              <a:rPr lang="en-US" altLang="ko-KR" dirty="0"/>
              <a:t>”</a:t>
            </a:r>
            <a:r>
              <a:rPr lang="ko-KR" altLang="en-US" dirty="0"/>
              <a:t> 에 있는 것을 쓸지 말지 결정할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C544-261D-4970-BA3A-A86CDC00D85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7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D26D6-0D20-4278-ABE0-BB003DB3E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74B8D5-8254-4FD6-BE6D-A4908346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9CB21-753C-47D6-B9ED-ACFE272E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E4242-7F98-4FE5-850B-6A9CF75D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B8181-6955-4D8B-989D-A67FCA1D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629FA-31E9-499F-8EAE-F02EE72A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C1FE0-8EAC-49F6-B9F2-3ABD2C67C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FD1B0-3CE8-4E39-B893-73EB8FB9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477FD-3C07-4D55-9F45-CBD05B16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D94A7-8436-4065-990D-7731A9D2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0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2A49E6-95F8-497D-9EC0-09AA76527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64AE65-FFC0-443E-9FB6-4E5846231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0D61D-4491-4F56-859D-50A2CB86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C3F07-552F-41B2-AA1A-73552C72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8E0DE-1CE2-4F20-8E9C-6CF3A51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5836-A7E1-4F58-ACFD-5716E4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61C25-4139-4417-8EF7-A9B6F10E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6F8C0-AE75-4539-B59B-1D4691BB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0F639-49AC-4812-8816-720F8FB5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DE60D-E901-4DA9-AB0E-4A9773D8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3E717-A261-4F38-90E6-0E0B315E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98397-74DB-4EA7-B27A-2947D9A78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FAF42-CE29-409C-A1B7-C829433B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4CD10-71A6-45EE-8271-24ADDB86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A4A30-8C62-4C7F-92D5-A5E14D07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7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B3DB-CDFD-46E6-9201-BB5486E1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6CD93-2303-4F44-8F34-02364D18F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67035-E802-4597-AB3B-8777D471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CFC04-9E11-4B2C-ABEF-7C943F52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F1A656-FDE3-4AB5-B12A-37103622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8C54E-6969-4F73-ADBF-32F358C9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0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59A44-940F-4247-A4D5-E19C2D79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E097E-B4F2-4E56-BBCE-973E236B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3652A4-E94E-4BE8-AF85-B9CA378FD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DAD917-9C48-40A6-B221-6028F4C49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9AC28B-2D8E-479A-909E-6AEF52E49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FD7CB3-853A-4A0D-BA01-9EFFA69C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224462-D2DC-4CF0-9EDF-33B677BB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28CD7C-D05D-4346-AA9E-BB2ABFDF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2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2CD41-968E-4F3A-9A13-51CF2AD5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27D11B-6D62-4DDB-8B31-22FDB029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95734-6618-4186-AC09-62268545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2A07F-69EE-4596-A596-0F9FE4ED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9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8E31DD-B985-4946-91B3-57444C71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35EF35-E98F-4D71-85B4-CFE9CF10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AB6945-5BE3-4F9C-BC59-60BB7753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5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8B000-D769-42E5-B77C-E2F41C95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4D9E8-8313-403E-BD30-6186AEC3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2164CC-6453-44EE-B029-2BBB8399B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E11C7-480E-4EEE-800C-220DD6FB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8EA9D-9B49-472E-A8AD-243210AE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8729F-AD78-480B-B961-0D069520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95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F711-CC08-4030-B631-7BBE7FC1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4C692D-F5C2-45E7-A348-398DC5406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9650D5-9543-4872-9CBC-E8D4CF877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95220-7930-4FDC-A141-FFFDF4AB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864F6-48BB-4667-B8FF-47517817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CD60D-6F69-4A03-BA33-CC9DB0C9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5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0611E8-EDE1-43AF-971E-94B7F883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7C2D9-36C5-45F8-9E2D-012E13146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AA994-92DB-47F0-A7E3-CF242CB78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1B28-3B6E-4370-97E5-A1FE3EDA3B1A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0FEB8-2DC8-48E7-9A16-9E0F9BFAF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3CB95-58E9-4718-A718-7D48A359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1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19" Type="http://schemas.openxmlformats.org/officeDocument/2006/relationships/image" Target="../media/image19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16FB2DB-F091-4762-BD95-4EFBED49ABE3}"/>
              </a:ext>
            </a:extLst>
          </p:cNvPr>
          <p:cNvGrpSpPr/>
          <p:nvPr/>
        </p:nvGrpSpPr>
        <p:grpSpPr>
          <a:xfrm>
            <a:off x="2503605" y="1235103"/>
            <a:ext cx="7184791" cy="2301515"/>
            <a:chOff x="2441544" y="1235103"/>
            <a:chExt cx="7184791" cy="23015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DC7569-6CF6-42E2-BB28-9A79B6820855}"/>
                </a:ext>
              </a:extLst>
            </p:cNvPr>
            <p:cNvSpPr txBox="1"/>
            <p:nvPr/>
          </p:nvSpPr>
          <p:spPr>
            <a:xfrm>
              <a:off x="2677693" y="1235103"/>
              <a:ext cx="6836615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Franklin Gothic Demi Cond" panose="020B0706030402020204" pitchFamily="34" charset="0"/>
                </a:rPr>
                <a:t>AROMIND</a:t>
              </a:r>
              <a:endParaRPr lang="ko-KR" altLang="en-US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D6B182E0-1471-47A2-A78A-6408C247F8DA}"/>
                </a:ext>
              </a:extLst>
            </p:cNvPr>
            <p:cNvSpPr/>
            <p:nvPr/>
          </p:nvSpPr>
          <p:spPr>
            <a:xfrm rot="5400000">
              <a:off x="2441544" y="1442302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0238579-5F74-449D-8EFC-FFFCD2774CBD}"/>
                </a:ext>
              </a:extLst>
            </p:cNvPr>
            <p:cNvSpPr/>
            <p:nvPr/>
          </p:nvSpPr>
          <p:spPr>
            <a:xfrm rot="16200000">
              <a:off x="9126714" y="3036997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47E2A7-A652-4CFC-B9C0-D212F6C2403A}"/>
              </a:ext>
            </a:extLst>
          </p:cNvPr>
          <p:cNvSpPr txBox="1"/>
          <p:nvPr/>
        </p:nvSpPr>
        <p:spPr>
          <a:xfrm>
            <a:off x="4071843" y="4702612"/>
            <a:ext cx="4079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서보민 금상원 신현빈 문은빈 임수빈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58FB7-0400-4D91-8201-8A73B7299A19}"/>
              </a:ext>
            </a:extLst>
          </p:cNvPr>
          <p:cNvSpPr txBox="1"/>
          <p:nvPr/>
        </p:nvSpPr>
        <p:spPr>
          <a:xfrm>
            <a:off x="4861257" y="5891043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지도교수 박성철 교수님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39424D-7A71-4230-AD6D-4911163A944C}"/>
              </a:ext>
            </a:extLst>
          </p:cNvPr>
          <p:cNvSpPr txBox="1"/>
          <p:nvPr/>
        </p:nvSpPr>
        <p:spPr>
          <a:xfrm>
            <a:off x="5115333" y="5552067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PM </a:t>
            </a:r>
            <a:r>
              <a:rPr lang="ko-KR" altLang="en-US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신현호 교수님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5CB2F-DC4C-4720-8E4A-0F4CA19CC6D5}"/>
              </a:ext>
            </a:extLst>
          </p:cNvPr>
          <p:cNvSpPr txBox="1"/>
          <p:nvPr/>
        </p:nvSpPr>
        <p:spPr>
          <a:xfrm>
            <a:off x="5304552" y="4337196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 </a:t>
            </a:r>
            <a:r>
              <a:rPr lang="ko-KR" altLang="en-US" sz="2000" dirty="0" err="1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아디오스</a:t>
            </a:r>
            <a:endParaRPr lang="ko-KR" altLang="en-US" sz="2000" dirty="0">
              <a:gradFill flip="none" rotWithShape="1">
                <a:gsLst>
                  <a:gs pos="0">
                    <a:srgbClr val="F78D75"/>
                  </a:gs>
                  <a:gs pos="32000">
                    <a:srgbClr val="F68577"/>
                  </a:gs>
                  <a:gs pos="69000">
                    <a:srgbClr val="F47E7A"/>
                  </a:gs>
                  <a:gs pos="100000">
                    <a:srgbClr val="DE7890"/>
                  </a:gs>
                </a:gsLst>
                <a:lin ang="8100000" scaled="1"/>
                <a:tileRect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456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B379DD43-94CC-47DF-9BA4-DF5392040F99}"/>
              </a:ext>
            </a:extLst>
          </p:cNvPr>
          <p:cNvSpPr/>
          <p:nvPr/>
        </p:nvSpPr>
        <p:spPr>
          <a:xfrm rot="10800000">
            <a:off x="3639123" y="3620646"/>
            <a:ext cx="5560291" cy="528782"/>
          </a:xfrm>
          <a:prstGeom prst="leftArrow">
            <a:avLst>
              <a:gd name="adj1" fmla="val 50000"/>
              <a:gd name="adj2" fmla="val 13034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404443-BC0A-4FAC-B0BD-6F98B17A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268" y="2235188"/>
            <a:ext cx="1466210" cy="33582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C02BDF-B5BE-42F7-A370-7AB771775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31" y="3571327"/>
            <a:ext cx="808265" cy="62197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9A6EAC3-BF61-4B0F-AE7D-34F6137C5D72}"/>
              </a:ext>
            </a:extLst>
          </p:cNvPr>
          <p:cNvGrpSpPr/>
          <p:nvPr/>
        </p:nvGrpSpPr>
        <p:grpSpPr>
          <a:xfrm>
            <a:off x="1311549" y="2175153"/>
            <a:ext cx="2726456" cy="2729346"/>
            <a:chOff x="4488874" y="2175153"/>
            <a:chExt cx="2726456" cy="272934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2DAC11E-7B72-4032-985A-E894C052520C}"/>
                </a:ext>
              </a:extLst>
            </p:cNvPr>
            <p:cNvGrpSpPr/>
            <p:nvPr/>
          </p:nvGrpSpPr>
          <p:grpSpPr>
            <a:xfrm>
              <a:off x="4488874" y="2716656"/>
              <a:ext cx="2726456" cy="2187843"/>
              <a:chOff x="4732488" y="2651415"/>
              <a:chExt cx="2404913" cy="1929821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59EB147-9CAC-4D13-AA2C-97D95E3D8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2488" y="2651415"/>
                <a:ext cx="1929821" cy="1929821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4A101BDE-9DCA-49B9-9DE3-0ED4CC998A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653" y="3088180"/>
                <a:ext cx="1363748" cy="1363748"/>
              </a:xfrm>
              <a:prstGeom prst="rect">
                <a:avLst/>
              </a:prstGeom>
            </p:spPr>
          </p:pic>
        </p:grp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5A8995-BC24-41F0-81C2-D393706C3322}"/>
                </a:ext>
              </a:extLst>
            </p:cNvPr>
            <p:cNvSpPr/>
            <p:nvPr/>
          </p:nvSpPr>
          <p:spPr>
            <a:xfrm>
              <a:off x="4821384" y="2175153"/>
              <a:ext cx="1468582" cy="535709"/>
            </a:xfrm>
            <a:prstGeom prst="roundRect">
              <a:avLst/>
            </a:prstGeom>
            <a:noFill/>
            <a:ln w="38100">
              <a:solidFill>
                <a:srgbClr val="FF9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Web/App</a:t>
              </a:r>
              <a:endParaRPr lang="ko-KR" altLang="en-US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4E2CB5C-D9C2-42D2-9A02-12520726B65F}"/>
              </a:ext>
            </a:extLst>
          </p:cNvPr>
          <p:cNvSpPr/>
          <p:nvPr/>
        </p:nvSpPr>
        <p:spPr>
          <a:xfrm>
            <a:off x="9176327" y="1450101"/>
            <a:ext cx="1468582" cy="535709"/>
          </a:xfrm>
          <a:prstGeom prst="roundRect">
            <a:avLst/>
          </a:prstGeom>
          <a:noFill/>
          <a:ln w="38100">
            <a:solidFill>
              <a:srgbClr val="69D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Aromind</a:t>
            </a:r>
            <a:endParaRPr lang="ko-KR" altLang="en-US" dirty="0">
              <a:solidFill>
                <a:schemeClr val="tx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ADC50F3-E91A-4D6D-BE26-AB82E1C3F3D6}"/>
              </a:ext>
            </a:extLst>
          </p:cNvPr>
          <p:cNvSpPr/>
          <p:nvPr/>
        </p:nvSpPr>
        <p:spPr>
          <a:xfrm>
            <a:off x="4410361" y="2964867"/>
            <a:ext cx="1293091" cy="688108"/>
          </a:xfrm>
          <a:prstGeom prst="roundRect">
            <a:avLst/>
          </a:prstGeom>
          <a:solidFill>
            <a:srgbClr val="E8385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커스텀카드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제작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CF9DD85-78DD-45E2-9552-C2DFEDDB3627}"/>
              </a:ext>
            </a:extLst>
          </p:cNvPr>
          <p:cNvSpPr/>
          <p:nvPr/>
        </p:nvSpPr>
        <p:spPr>
          <a:xfrm>
            <a:off x="4410361" y="4105558"/>
            <a:ext cx="1293091" cy="688108"/>
          </a:xfrm>
          <a:prstGeom prst="roundRect">
            <a:avLst/>
          </a:prstGeom>
          <a:solidFill>
            <a:srgbClr val="2C70A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커스텀카드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다운로드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454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커스텀카드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제작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2759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5D41DAD-12B1-4D29-95B7-3EC3D6299A42}"/>
              </a:ext>
            </a:extLst>
          </p:cNvPr>
          <p:cNvSpPr txBox="1"/>
          <p:nvPr/>
        </p:nvSpPr>
        <p:spPr>
          <a:xfrm>
            <a:off x="301876" y="15801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사용기술</a:t>
            </a: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417DECF1-5EDC-42C9-9567-F7CAE088BC96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3D8AE1-8179-434E-B1F6-0696ED085F14}"/>
              </a:ext>
            </a:extLst>
          </p:cNvPr>
          <p:cNvSpPr/>
          <p:nvPr/>
        </p:nvSpPr>
        <p:spPr>
          <a:xfrm>
            <a:off x="230908" y="1126836"/>
            <a:ext cx="11711709" cy="5200074"/>
          </a:xfrm>
          <a:prstGeom prst="roundRect">
            <a:avLst>
              <a:gd name="adj" fmla="val 58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E57E3-B711-4A16-B91F-EA9F7ADCBDE5}"/>
              </a:ext>
            </a:extLst>
          </p:cNvPr>
          <p:cNvSpPr txBox="1"/>
          <p:nvPr/>
        </p:nvSpPr>
        <p:spPr>
          <a:xfrm>
            <a:off x="9023924" y="5920510"/>
            <a:ext cx="88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26375-09B7-42BE-8784-8CF1820DFBB5}"/>
              </a:ext>
            </a:extLst>
          </p:cNvPr>
          <p:cNvSpPr txBox="1"/>
          <p:nvPr/>
        </p:nvSpPr>
        <p:spPr>
          <a:xfrm>
            <a:off x="2285998" y="5915891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client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CF8295-D3ED-4B5C-8424-A3A691FDBB07}"/>
              </a:ext>
            </a:extLst>
          </p:cNvPr>
          <p:cNvGrpSpPr/>
          <p:nvPr/>
        </p:nvGrpSpPr>
        <p:grpSpPr>
          <a:xfrm>
            <a:off x="314038" y="1537853"/>
            <a:ext cx="4858329" cy="1990438"/>
            <a:chOff x="341744" y="1168398"/>
            <a:chExt cx="4858329" cy="1990438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775904C-BBCB-4269-AAEA-61A1DCDE1458}"/>
                </a:ext>
              </a:extLst>
            </p:cNvPr>
            <p:cNvSpPr/>
            <p:nvPr/>
          </p:nvSpPr>
          <p:spPr>
            <a:xfrm>
              <a:off x="341744" y="1168398"/>
              <a:ext cx="4858329" cy="1990438"/>
            </a:xfrm>
            <a:prstGeom prst="roundRect">
              <a:avLst>
                <a:gd name="adj" fmla="val 5816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609696-CAAC-4A06-844F-09DE9F917D9A}"/>
                </a:ext>
              </a:extLst>
            </p:cNvPr>
            <p:cNvSpPr txBox="1"/>
            <p:nvPr/>
          </p:nvSpPr>
          <p:spPr>
            <a:xfrm>
              <a:off x="350984" y="1173019"/>
              <a:ext cx="1546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 browser</a:t>
              </a:r>
              <a:endPara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A055C7B-7AC6-4D9F-9AC9-D84151AA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39" y="1791858"/>
              <a:ext cx="1228258" cy="106449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1D6EA1B-98F2-447E-8BF3-EE162A252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5315" y="1761482"/>
              <a:ext cx="1269660" cy="106631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1B0D414-342F-49F4-8C82-F1EFDEC442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4" t="13810" r="60076" b="12899"/>
            <a:stretch/>
          </p:blipFill>
          <p:spPr>
            <a:xfrm>
              <a:off x="3731488" y="1653014"/>
              <a:ext cx="1163783" cy="1339563"/>
            </a:xfrm>
            <a:prstGeom prst="rect">
              <a:avLst/>
            </a:prstGeom>
          </p:spPr>
        </p:pic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41D16B0-4401-4326-AA8F-E4BD0B3BF03B}"/>
              </a:ext>
            </a:extLst>
          </p:cNvPr>
          <p:cNvSpPr/>
          <p:nvPr/>
        </p:nvSpPr>
        <p:spPr>
          <a:xfrm>
            <a:off x="5255489" y="1533240"/>
            <a:ext cx="1708731" cy="1754903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9C93114-D7D7-4627-9A3D-9009BD81D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31" y="1901529"/>
            <a:ext cx="1084126" cy="108412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3460870-4C5D-4A2F-9CE7-F0A4380ED999}"/>
              </a:ext>
            </a:extLst>
          </p:cNvPr>
          <p:cNvSpPr txBox="1"/>
          <p:nvPr/>
        </p:nvSpPr>
        <p:spPr>
          <a:xfrm>
            <a:off x="5518807" y="1168392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hardware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98C07DC-EE58-4682-A91D-2A5E536F1276}"/>
              </a:ext>
            </a:extLst>
          </p:cNvPr>
          <p:cNvSpPr/>
          <p:nvPr/>
        </p:nvSpPr>
        <p:spPr>
          <a:xfrm>
            <a:off x="318656" y="3629892"/>
            <a:ext cx="4862943" cy="2281376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BDCBC6-D2B9-408E-BD82-F7E728E8FC5D}"/>
              </a:ext>
            </a:extLst>
          </p:cNvPr>
          <p:cNvSpPr txBox="1"/>
          <p:nvPr/>
        </p:nvSpPr>
        <p:spPr>
          <a:xfrm>
            <a:off x="318660" y="3634510"/>
            <a:ext cx="89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mobile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874EBF1-FC9E-4222-A654-96BEDB0A07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6" y="3925455"/>
            <a:ext cx="893584" cy="104832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440BEF6-EE55-491F-8654-E34CDE84DB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1" r="11194" b="26561"/>
          <a:stretch/>
        </p:blipFill>
        <p:spPr>
          <a:xfrm>
            <a:off x="3121899" y="3895061"/>
            <a:ext cx="997521" cy="988966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D4E8071D-C086-4DE2-BC5B-7909F8550A5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5257" t="15452" r="15161" b="15744"/>
          <a:stretch/>
        </p:blipFill>
        <p:spPr>
          <a:xfrm>
            <a:off x="628073" y="4996357"/>
            <a:ext cx="738442" cy="7301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94DD44-56E0-41D1-9236-8CA1D3BF6D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127" y="4956829"/>
            <a:ext cx="766618" cy="766618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AF91A90-3BEF-45FF-AADC-51959C23139C}"/>
              </a:ext>
            </a:extLst>
          </p:cNvPr>
          <p:cNvSpPr/>
          <p:nvPr/>
        </p:nvSpPr>
        <p:spPr>
          <a:xfrm>
            <a:off x="5264725" y="3380508"/>
            <a:ext cx="1699495" cy="2540001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3B161F-0BBA-4C67-822F-EB4A4C3EF7BA}"/>
              </a:ext>
            </a:extLst>
          </p:cNvPr>
          <p:cNvSpPr txBox="1"/>
          <p:nvPr/>
        </p:nvSpPr>
        <p:spPr>
          <a:xfrm>
            <a:off x="5474421" y="5929749"/>
            <a:ext cx="120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database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759F1422-BDC6-4FB3-8482-46E67FE4AA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56" y="3509817"/>
            <a:ext cx="1400503" cy="72242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73C5EADD-2DE4-47EC-87C7-87450E2FED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501" y="4433454"/>
            <a:ext cx="1470997" cy="147099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63B615-BBEE-43FB-88C5-E23CC4D2B56A}"/>
              </a:ext>
            </a:extLst>
          </p:cNvPr>
          <p:cNvGrpSpPr/>
          <p:nvPr/>
        </p:nvGrpSpPr>
        <p:grpSpPr>
          <a:xfrm>
            <a:off x="7042730" y="1524000"/>
            <a:ext cx="4816758" cy="4387274"/>
            <a:chOff x="6691751" y="1173017"/>
            <a:chExt cx="4816758" cy="4387274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B765682-FC4D-49C6-8655-A475C8E37895}"/>
                </a:ext>
              </a:extLst>
            </p:cNvPr>
            <p:cNvSpPr/>
            <p:nvPr/>
          </p:nvSpPr>
          <p:spPr>
            <a:xfrm>
              <a:off x="6691751" y="1173017"/>
              <a:ext cx="4816758" cy="4387274"/>
            </a:xfrm>
            <a:prstGeom prst="roundRect">
              <a:avLst>
                <a:gd name="adj" fmla="val 5816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D7CF0013-F12B-419C-8E5C-E3A6C5400A46}"/>
                </a:ext>
              </a:extLst>
            </p:cNvPr>
            <p:cNvSpPr/>
            <p:nvPr/>
          </p:nvSpPr>
          <p:spPr>
            <a:xfrm>
              <a:off x="6807200" y="1468577"/>
              <a:ext cx="3029527" cy="1810329"/>
            </a:xfrm>
            <a:prstGeom prst="roundRect">
              <a:avLst>
                <a:gd name="adj" fmla="val 5816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032825-79B7-43C6-8942-357D83E02C92}"/>
                </a:ext>
              </a:extLst>
            </p:cNvPr>
            <p:cNvSpPr txBox="1"/>
            <p:nvPr/>
          </p:nvSpPr>
          <p:spPr>
            <a:xfrm>
              <a:off x="6811826" y="1482433"/>
              <a:ext cx="1384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 server</a:t>
              </a:r>
              <a:endPara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DE23267-BBAA-4147-8084-C15F3EF2B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216"/>
            <a:stretch/>
          </p:blipFill>
          <p:spPr>
            <a:xfrm>
              <a:off x="6954981" y="2074323"/>
              <a:ext cx="1136073" cy="975666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08D09A0-64C8-4067-8282-5D3416F179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26" t="10944" r="21101" b="12897"/>
            <a:stretch/>
          </p:blipFill>
          <p:spPr>
            <a:xfrm>
              <a:off x="8332657" y="2066421"/>
              <a:ext cx="1319344" cy="925923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371BBDE-3E52-48E5-B727-2641E07E108F}"/>
                </a:ext>
              </a:extLst>
            </p:cNvPr>
            <p:cNvGrpSpPr/>
            <p:nvPr/>
          </p:nvGrpSpPr>
          <p:grpSpPr>
            <a:xfrm>
              <a:off x="9915239" y="1468578"/>
              <a:ext cx="1473198" cy="1810327"/>
              <a:chOff x="6784111" y="4285669"/>
              <a:chExt cx="1473198" cy="1810327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295F5418-DE3B-460A-B3C7-461BF598BCC3}"/>
                  </a:ext>
                </a:extLst>
              </p:cNvPr>
              <p:cNvSpPr/>
              <p:nvPr/>
            </p:nvSpPr>
            <p:spPr>
              <a:xfrm>
                <a:off x="6784111" y="4285669"/>
                <a:ext cx="1473198" cy="1810327"/>
              </a:xfrm>
              <a:prstGeom prst="roundRect">
                <a:avLst>
                  <a:gd name="adj" fmla="val 58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55EBA726-B534-4F7C-B149-083092BDF3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351" r="70719" b="28331"/>
              <a:stretch/>
            </p:blipFill>
            <p:spPr>
              <a:xfrm>
                <a:off x="6896168" y="4711062"/>
                <a:ext cx="1245958" cy="1157108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07533F1-56FF-4E11-B4D7-7921F6C930B5}"/>
                  </a:ext>
                </a:extLst>
              </p:cNvPr>
              <p:cNvSpPr txBox="1"/>
              <p:nvPr/>
            </p:nvSpPr>
            <p:spPr>
              <a:xfrm>
                <a:off x="6793347" y="4290289"/>
                <a:ext cx="1289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IoT server</a:t>
                </a:r>
                <a:endPara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3A207A2-5278-4A92-B4A4-4FABDC372EE5}"/>
                </a:ext>
              </a:extLst>
            </p:cNvPr>
            <p:cNvGrpSpPr/>
            <p:nvPr/>
          </p:nvGrpSpPr>
          <p:grpSpPr>
            <a:xfrm>
              <a:off x="9458039" y="3482110"/>
              <a:ext cx="1939634" cy="1782617"/>
              <a:chOff x="8589820" y="4507345"/>
              <a:chExt cx="1939634" cy="1782617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FBB9356-B778-494B-92AD-DE5AA93A04AC}"/>
                  </a:ext>
                </a:extLst>
              </p:cNvPr>
              <p:cNvSpPr/>
              <p:nvPr/>
            </p:nvSpPr>
            <p:spPr>
              <a:xfrm>
                <a:off x="8589820" y="4507345"/>
                <a:ext cx="1939634" cy="1782617"/>
              </a:xfrm>
              <a:prstGeom prst="roundRect">
                <a:avLst>
                  <a:gd name="adj" fmla="val 58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FF971369-195C-462F-AEDD-9C8584A1A2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561" t="5798" r="2197" b="5918"/>
              <a:stretch/>
            </p:blipFill>
            <p:spPr>
              <a:xfrm>
                <a:off x="9097822" y="5015346"/>
                <a:ext cx="958583" cy="1108362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44B2F1-0E2D-499F-B3A9-22FEB2138D29}"/>
                  </a:ext>
                </a:extLst>
              </p:cNvPr>
              <p:cNvSpPr txBox="1"/>
              <p:nvPr/>
            </p:nvSpPr>
            <p:spPr>
              <a:xfrm>
                <a:off x="8594438" y="4511964"/>
                <a:ext cx="1323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file server</a:t>
                </a:r>
                <a:endPara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0DC95C2-4654-4E38-AB7A-797DEE7E8D28}"/>
                </a:ext>
              </a:extLst>
            </p:cNvPr>
            <p:cNvGrpSpPr/>
            <p:nvPr/>
          </p:nvGrpSpPr>
          <p:grpSpPr>
            <a:xfrm>
              <a:off x="6802583" y="3491347"/>
              <a:ext cx="2572325" cy="1782617"/>
              <a:chOff x="8077201" y="4045528"/>
              <a:chExt cx="2572325" cy="1782617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B5DE15E7-AE01-4020-8556-AD8192C79372}"/>
                  </a:ext>
                </a:extLst>
              </p:cNvPr>
              <p:cNvSpPr/>
              <p:nvPr/>
            </p:nvSpPr>
            <p:spPr>
              <a:xfrm>
                <a:off x="8077201" y="4045528"/>
                <a:ext cx="2572325" cy="1782617"/>
              </a:xfrm>
              <a:prstGeom prst="roundRect">
                <a:avLst>
                  <a:gd name="adj" fmla="val 58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D354A498-16E9-4F71-B03F-12F5E8AED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9006" y="4546609"/>
                <a:ext cx="1193212" cy="1193212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66D5369-C8D2-48C7-B0A5-6AF294E77DB6}"/>
                  </a:ext>
                </a:extLst>
              </p:cNvPr>
              <p:cNvSpPr txBox="1"/>
              <p:nvPr/>
            </p:nvSpPr>
            <p:spPr>
              <a:xfrm>
                <a:off x="8091054" y="4054765"/>
                <a:ext cx="1813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chatbot server</a:t>
                </a:r>
                <a:endPara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</p:grp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8080A426-04C5-4D56-8270-2936E6233A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58" y="5015345"/>
            <a:ext cx="692870" cy="6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0469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4360442" y="2278243"/>
            <a:ext cx="33089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시연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3949099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30018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2111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향후개발계획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2E733-F2BD-45D8-9FF3-7A07A764E2E5}"/>
              </a:ext>
            </a:extLst>
          </p:cNvPr>
          <p:cNvSpPr txBox="1"/>
          <p:nvPr/>
        </p:nvSpPr>
        <p:spPr>
          <a:xfrm>
            <a:off x="801355" y="2242593"/>
            <a:ext cx="3373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1.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판매자 전용 페이지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A51E7-B05E-430B-A240-66E2CAE46719}"/>
              </a:ext>
            </a:extLst>
          </p:cNvPr>
          <p:cNvSpPr txBox="1"/>
          <p:nvPr/>
        </p:nvSpPr>
        <p:spPr>
          <a:xfrm>
            <a:off x="8871625" y="2242593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3.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챗봇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B5EACA-2669-4C4A-8243-590799C807AA}"/>
              </a:ext>
            </a:extLst>
          </p:cNvPr>
          <p:cNvSpPr txBox="1"/>
          <p:nvPr/>
        </p:nvSpPr>
        <p:spPr>
          <a:xfrm>
            <a:off x="5229400" y="2242593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2.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설문조사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34A92-F00A-4D52-9557-D4C9C5E12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98" y="3023755"/>
            <a:ext cx="1695907" cy="16959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4813D8-CB08-4007-A62D-80BCF2F37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768" y="2888674"/>
            <a:ext cx="1741904" cy="17419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311CEF-E35B-4BA0-B1E0-42C30F7A4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8" t="16072" r="7014" b="23510"/>
          <a:stretch/>
        </p:blipFill>
        <p:spPr>
          <a:xfrm>
            <a:off x="8641311" y="2957918"/>
            <a:ext cx="2004587" cy="161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41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4483639" y="2278243"/>
            <a:ext cx="322876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rPr>
              <a:t>Q&amp;A</a:t>
            </a:r>
            <a:endParaRPr lang="ko-KR" altLang="en-US" sz="13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4069166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2477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2674423" y="2278243"/>
            <a:ext cx="684315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rPr>
              <a:t>Thank you</a:t>
            </a:r>
            <a:endParaRPr lang="ko-KR" altLang="en-US" sz="13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2148005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59011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B1FB4F-AFDC-448E-9DCB-F4EB8ACD0565}"/>
              </a:ext>
            </a:extLst>
          </p:cNvPr>
          <p:cNvSpPr txBox="1"/>
          <p:nvPr/>
        </p:nvSpPr>
        <p:spPr>
          <a:xfrm>
            <a:off x="301876" y="158013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INDEX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5C764508-F6D7-45BD-9B7D-FD52EDB64E42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210283-9E6E-4070-8F1D-76DBA5087FCD}"/>
              </a:ext>
            </a:extLst>
          </p:cNvPr>
          <p:cNvCxnSpPr>
            <a:cxnSpLocks/>
            <a:stCxn id="15" idx="6"/>
            <a:endCxn id="29" idx="2"/>
          </p:cNvCxnSpPr>
          <p:nvPr/>
        </p:nvCxnSpPr>
        <p:spPr>
          <a:xfrm>
            <a:off x="1890348" y="3484955"/>
            <a:ext cx="8286793" cy="0"/>
          </a:xfrm>
          <a:prstGeom prst="line">
            <a:avLst/>
          </a:prstGeom>
          <a:ln w="28575">
            <a:gradFill>
              <a:gsLst>
                <a:gs pos="0">
                  <a:srgbClr val="F79174"/>
                </a:gs>
                <a:gs pos="74000">
                  <a:srgbClr val="F47B7A"/>
                </a:gs>
                <a:gs pos="83000">
                  <a:srgbClr val="E87693"/>
                </a:gs>
                <a:gs pos="100000">
                  <a:srgbClr val="CF789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F45FC6B-61A2-460E-8789-90B2E68E3F1E}"/>
              </a:ext>
            </a:extLst>
          </p:cNvPr>
          <p:cNvSpPr/>
          <p:nvPr/>
        </p:nvSpPr>
        <p:spPr>
          <a:xfrm>
            <a:off x="232799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99CCB-908F-4EA8-8133-540C829B4B40}"/>
              </a:ext>
            </a:extLst>
          </p:cNvPr>
          <p:cNvSpPr txBox="1"/>
          <p:nvPr/>
        </p:nvSpPr>
        <p:spPr>
          <a:xfrm>
            <a:off x="400208" y="3116815"/>
            <a:ext cx="130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9274B3-9FF8-448B-BA02-1F694CA704B8}"/>
              </a:ext>
            </a:extLst>
          </p:cNvPr>
          <p:cNvSpPr/>
          <p:nvPr/>
        </p:nvSpPr>
        <p:spPr>
          <a:xfrm>
            <a:off x="2221667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208532-ADF0-4DA9-B2B2-C297754C33DA}"/>
              </a:ext>
            </a:extLst>
          </p:cNvPr>
          <p:cNvSpPr txBox="1"/>
          <p:nvPr/>
        </p:nvSpPr>
        <p:spPr>
          <a:xfrm>
            <a:off x="2256391" y="3264537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주요서비스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9BB06C-2BF9-4A76-9106-28F229EABDB2}"/>
              </a:ext>
            </a:extLst>
          </p:cNvPr>
          <p:cNvSpPr/>
          <p:nvPr/>
        </p:nvSpPr>
        <p:spPr>
          <a:xfrm>
            <a:off x="4210535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E35F54-E716-46A9-880D-C19DDE33683B}"/>
              </a:ext>
            </a:extLst>
          </p:cNvPr>
          <p:cNvSpPr txBox="1"/>
          <p:nvPr/>
        </p:nvSpPr>
        <p:spPr>
          <a:xfrm>
            <a:off x="4381690" y="3264537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사용기술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E8DF7B0-D48B-4A10-B9C7-F5AFF58DEE8C}"/>
              </a:ext>
            </a:extLst>
          </p:cNvPr>
          <p:cNvSpPr/>
          <p:nvPr/>
        </p:nvSpPr>
        <p:spPr>
          <a:xfrm>
            <a:off x="8188271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335128C-AD1B-40C6-980B-7FE311EE001D}"/>
              </a:ext>
            </a:extLst>
          </p:cNvPr>
          <p:cNvSpPr/>
          <p:nvPr/>
        </p:nvSpPr>
        <p:spPr>
          <a:xfrm>
            <a:off x="10177141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CBE20-41D8-4C39-A51B-910BD9B46D7C}"/>
              </a:ext>
            </a:extLst>
          </p:cNvPr>
          <p:cNvSpPr txBox="1"/>
          <p:nvPr/>
        </p:nvSpPr>
        <p:spPr>
          <a:xfrm>
            <a:off x="8367074" y="3086958"/>
            <a:ext cx="1306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개발계획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59B982D-D5B0-4A11-A190-8602F2E274F7}"/>
              </a:ext>
            </a:extLst>
          </p:cNvPr>
          <p:cNvSpPr/>
          <p:nvPr/>
        </p:nvSpPr>
        <p:spPr>
          <a:xfrm>
            <a:off x="6199403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978D21-EC83-426B-9B83-CD142CFEC347}"/>
              </a:ext>
            </a:extLst>
          </p:cNvPr>
          <p:cNvSpPr txBox="1"/>
          <p:nvPr/>
        </p:nvSpPr>
        <p:spPr>
          <a:xfrm>
            <a:off x="6650182" y="3273773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38A15E-8495-4052-B0CA-B5478FCBE87E}"/>
              </a:ext>
            </a:extLst>
          </p:cNvPr>
          <p:cNvSpPr txBox="1"/>
          <p:nvPr/>
        </p:nvSpPr>
        <p:spPr>
          <a:xfrm>
            <a:off x="10598265" y="3276842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16952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C8D6955-A8D2-44DE-B012-C2B09727D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4" r="17945"/>
          <a:stretch/>
        </p:blipFill>
        <p:spPr>
          <a:xfrm>
            <a:off x="1503124" y="981140"/>
            <a:ext cx="3053519" cy="5158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99459-5BD0-4047-A7CB-BF3C1CA286EA}"/>
              </a:ext>
            </a:extLst>
          </p:cNvPr>
          <p:cNvSpPr txBox="1"/>
          <p:nvPr/>
        </p:nvSpPr>
        <p:spPr>
          <a:xfrm>
            <a:off x="301876" y="158013"/>
            <a:ext cx="4378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en-US" altLang="ko-KR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Aromind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란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E2AE7F5-42D0-44BC-A408-9006BBD52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28" y="3039586"/>
            <a:ext cx="1372245" cy="137224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F81545-0C5E-42EA-A559-70421D862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31" y="3039586"/>
            <a:ext cx="1372245" cy="137224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C462B57-3471-4A17-8838-CB3F6D474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31" y="1253064"/>
            <a:ext cx="1372245" cy="137224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33801AF-38ED-4A37-87A8-A1CEBF614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138" y="4659353"/>
            <a:ext cx="1372245" cy="137224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573746-58B8-43C7-862D-60F145DA41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86" y="1253064"/>
            <a:ext cx="1372245" cy="1372244"/>
          </a:xfrm>
          <a:prstGeom prst="rect">
            <a:avLst/>
          </a:prstGeom>
        </p:spPr>
      </p:pic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576C10CD-15D0-419C-8CAE-43038CFEC0C4}"/>
              </a:ext>
            </a:extLst>
          </p:cNvPr>
          <p:cNvSpPr/>
          <p:nvPr/>
        </p:nvSpPr>
        <p:spPr>
          <a:xfrm>
            <a:off x="5166986" y="2966450"/>
            <a:ext cx="1290906" cy="1257161"/>
          </a:xfrm>
          <a:prstGeom prst="mathPlus">
            <a:avLst/>
          </a:prstGeom>
          <a:gradFill>
            <a:gsLst>
              <a:gs pos="0">
                <a:srgbClr val="F88E76"/>
              </a:gs>
              <a:gs pos="74000">
                <a:srgbClr val="F68577"/>
              </a:gs>
              <a:gs pos="83000">
                <a:srgbClr val="F47D79"/>
              </a:gs>
              <a:gs pos="100000">
                <a:srgbClr val="DA78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3FCC337D-6153-48C0-9898-1D19C4C8C979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08652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4442733-FC04-4340-92EA-0F64FE850B22}"/>
              </a:ext>
            </a:extLst>
          </p:cNvPr>
          <p:cNvSpPr txBox="1"/>
          <p:nvPr/>
        </p:nvSpPr>
        <p:spPr>
          <a:xfrm>
            <a:off x="301876" y="158013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기획배경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57FC8FED-33E2-4243-BAA0-8F5ED21F8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8983BA-4512-4EB6-8B10-32E29D4DB2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1" b="3434"/>
          <a:stretch/>
        </p:blipFill>
        <p:spPr>
          <a:xfrm>
            <a:off x="3778681" y="1239616"/>
            <a:ext cx="4634638" cy="499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6075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4442733-FC04-4340-92EA-0F64FE850B22}"/>
              </a:ext>
            </a:extLst>
          </p:cNvPr>
          <p:cNvSpPr txBox="1"/>
          <p:nvPr/>
        </p:nvSpPr>
        <p:spPr>
          <a:xfrm>
            <a:off x="301876" y="158013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기획배경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57FC8FED-33E2-4243-BAA0-8F5ED21F8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9A357E-F366-4147-9A66-CEBEE3CFB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9" t="3906" r="28182" b="18209"/>
          <a:stretch/>
        </p:blipFill>
        <p:spPr>
          <a:xfrm>
            <a:off x="7980786" y="951840"/>
            <a:ext cx="2973539" cy="53413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DEC8F9-B23C-40AE-BFED-7191949DED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2" t="8721" r="16766" b="22995"/>
          <a:stretch/>
        </p:blipFill>
        <p:spPr>
          <a:xfrm>
            <a:off x="6770252" y="879275"/>
            <a:ext cx="4165602" cy="54856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4D1974-7DD2-4DE4-B53A-59FD389746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7" t="8485" r="12759" b="22829"/>
          <a:stretch/>
        </p:blipFill>
        <p:spPr>
          <a:xfrm flipH="1">
            <a:off x="1269363" y="2170545"/>
            <a:ext cx="2888627" cy="26785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89FF5C-F794-4587-B654-852AAB9AD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549" y="1629062"/>
            <a:ext cx="3672901" cy="36729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1BFEC5-7127-4792-8540-54E936590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6" y="1622859"/>
            <a:ext cx="3685308" cy="368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929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3056 -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7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A905F61-4E28-42A8-B4CA-0B76C87CA191}"/>
              </a:ext>
            </a:extLst>
          </p:cNvPr>
          <p:cNvSpPr txBox="1"/>
          <p:nvPr/>
        </p:nvSpPr>
        <p:spPr>
          <a:xfrm>
            <a:off x="301876" y="158013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기대효과</a:t>
            </a: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4945D23E-942E-4485-8443-ACD4E40F7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EFA9BB-7152-4DEF-8173-E48BF8E45CA4}"/>
              </a:ext>
            </a:extLst>
          </p:cNvPr>
          <p:cNvSpPr/>
          <p:nvPr/>
        </p:nvSpPr>
        <p:spPr>
          <a:xfrm>
            <a:off x="4436787" y="4737343"/>
            <a:ext cx="40991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컨텐츠의 무한한 확장성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993F7A-0074-4882-923A-A9448BBBCF17}"/>
              </a:ext>
            </a:extLst>
          </p:cNvPr>
          <p:cNvSpPr/>
          <p:nvPr/>
        </p:nvSpPr>
        <p:spPr>
          <a:xfrm>
            <a:off x="4464730" y="3811608"/>
            <a:ext cx="40991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컨텐츠의 무한한 확장성</a:t>
            </a:r>
            <a:endParaRPr lang="ko-KR" altLang="en-US" sz="3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2C9AD5-4E4B-4FFB-8B15-ECF3CA5C5FFA}"/>
              </a:ext>
            </a:extLst>
          </p:cNvPr>
          <p:cNvSpPr/>
          <p:nvPr/>
        </p:nvSpPr>
        <p:spPr>
          <a:xfrm>
            <a:off x="4422984" y="2460545"/>
            <a:ext cx="2266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삶의 질 향상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3625802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B754F7-1558-41BA-B0CE-5166F342998F}"/>
              </a:ext>
            </a:extLst>
          </p:cNvPr>
          <p:cNvGrpSpPr/>
          <p:nvPr/>
        </p:nvGrpSpPr>
        <p:grpSpPr>
          <a:xfrm>
            <a:off x="4201030" y="1480456"/>
            <a:ext cx="3789941" cy="863197"/>
            <a:chOff x="4735748" y="1752598"/>
            <a:chExt cx="3789941" cy="8631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3AA1DA-7C90-438D-97B7-9F5830CB573F}"/>
                </a:ext>
              </a:extLst>
            </p:cNvPr>
            <p:cNvSpPr txBox="1"/>
            <p:nvPr/>
          </p:nvSpPr>
          <p:spPr>
            <a:xfrm>
              <a:off x="5805072" y="1935870"/>
              <a:ext cx="27206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감정분석</a:t>
              </a:r>
              <a:r>
                <a:rPr lang="en-US" altLang="ko-KR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(App)</a:t>
              </a:r>
              <a:endPara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A785B27-A588-4723-B527-E23584001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748" y="1752598"/>
              <a:ext cx="978742" cy="863197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7B7F6F1-B450-41BB-A195-3DB4C32F46D9}"/>
              </a:ext>
            </a:extLst>
          </p:cNvPr>
          <p:cNvGrpSpPr/>
          <p:nvPr/>
        </p:nvGrpSpPr>
        <p:grpSpPr>
          <a:xfrm>
            <a:off x="4217011" y="4648201"/>
            <a:ext cx="3757978" cy="953359"/>
            <a:chOff x="5397222" y="4593771"/>
            <a:chExt cx="3757978" cy="95335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82004D-49C7-49BC-A9A0-F75E97CB4C41}"/>
                </a:ext>
              </a:extLst>
            </p:cNvPr>
            <p:cNvSpPr txBox="1"/>
            <p:nvPr/>
          </p:nvSpPr>
          <p:spPr>
            <a:xfrm>
              <a:off x="6280695" y="4773262"/>
              <a:ext cx="28745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커스텀카드</a:t>
              </a:r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 제작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2576C13-0301-41EF-8049-FD2EAC621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222" y="4593771"/>
              <a:ext cx="785601" cy="953359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F6E5CC-3080-4E30-A52A-A9EC59B9C027}"/>
              </a:ext>
            </a:extLst>
          </p:cNvPr>
          <p:cNvGrpSpPr/>
          <p:nvPr/>
        </p:nvGrpSpPr>
        <p:grpSpPr>
          <a:xfrm>
            <a:off x="3604765" y="3175482"/>
            <a:ext cx="4982470" cy="765005"/>
            <a:chOff x="4320039" y="3175482"/>
            <a:chExt cx="4982470" cy="7650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EAEC89-5B84-4D24-84B3-2EF98523272A}"/>
                </a:ext>
              </a:extLst>
            </p:cNvPr>
            <p:cNvSpPr txBox="1"/>
            <p:nvPr/>
          </p:nvSpPr>
          <p:spPr>
            <a:xfrm>
              <a:off x="5474602" y="3255451"/>
              <a:ext cx="38279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감정분석그래프</a:t>
              </a:r>
              <a:r>
                <a:rPr lang="en-US" altLang="ko-KR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(Web)</a:t>
              </a:r>
              <a:endPara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4F4D631-EC56-4E9A-89C7-B49455705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0039" y="3175482"/>
              <a:ext cx="1013961" cy="765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428168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440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(App)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06ABF0-75CD-472F-A51F-D64A461F2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09" y="2815035"/>
            <a:ext cx="1802380" cy="18023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80C6874-CE68-4F97-8921-729FBD273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545" y="2184798"/>
            <a:ext cx="1333609" cy="305450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D43CCB4-B375-4378-83F5-138D89490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85" y="1825253"/>
            <a:ext cx="959591" cy="95959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285E053-4781-418D-8F8C-0470B19117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4" t="5123" r="22008" b="10160"/>
          <a:stretch/>
        </p:blipFill>
        <p:spPr>
          <a:xfrm>
            <a:off x="4545310" y="3229844"/>
            <a:ext cx="946233" cy="958264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0658D23-64F5-4C11-B22E-58A0FB62A266}"/>
              </a:ext>
            </a:extLst>
          </p:cNvPr>
          <p:cNvSpPr/>
          <p:nvPr/>
        </p:nvSpPr>
        <p:spPr>
          <a:xfrm>
            <a:off x="3382028" y="3400974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C5BB161-4BC1-47CA-B45E-6C9F69D3D76D}"/>
              </a:ext>
            </a:extLst>
          </p:cNvPr>
          <p:cNvSpPr/>
          <p:nvPr/>
        </p:nvSpPr>
        <p:spPr>
          <a:xfrm>
            <a:off x="5826369" y="3396799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0F7AF1F-1C52-459C-AFB9-1A131FD515D3}"/>
              </a:ext>
            </a:extLst>
          </p:cNvPr>
          <p:cNvSpPr/>
          <p:nvPr/>
        </p:nvSpPr>
        <p:spPr>
          <a:xfrm>
            <a:off x="8985326" y="3386361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10FEC9-0802-4EE9-A7D1-2C0EFF73BD5C}"/>
              </a:ext>
            </a:extLst>
          </p:cNvPr>
          <p:cNvSpPr txBox="1"/>
          <p:nvPr/>
        </p:nvSpPr>
        <p:spPr>
          <a:xfrm>
            <a:off x="7444520" y="474234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분석중</a:t>
            </a:r>
            <a:endParaRPr lang="ko-KR" altLang="en-US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091421-323A-4A0F-B9EE-1BACAB711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55" y="4659602"/>
            <a:ext cx="877600" cy="877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EA7BE0-223C-438A-A2C0-F1AD5DDBFE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7" r="23077"/>
          <a:stretch/>
        </p:blipFill>
        <p:spPr>
          <a:xfrm>
            <a:off x="812801" y="1870181"/>
            <a:ext cx="1985818" cy="363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714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537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감정분석그래프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(Web)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4D257C-D91A-4516-A294-27F690611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163" y="2919848"/>
            <a:ext cx="1537856" cy="15378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CD070C-C7B0-4AFC-9CC4-7671DCD5F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63" y="2919848"/>
            <a:ext cx="1537856" cy="15378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4AD238-AFFF-4E10-9FB3-AF134C806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63" y="2919848"/>
            <a:ext cx="1537856" cy="153785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B3B9518-FEE4-4451-B9C3-D7CA9A6AF449}"/>
              </a:ext>
            </a:extLst>
          </p:cNvPr>
          <p:cNvSpPr/>
          <p:nvPr/>
        </p:nvSpPr>
        <p:spPr>
          <a:xfrm>
            <a:off x="5351424" y="3410037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758F63-2324-45F4-B4A2-6DD23639B0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18" t="17828" r="6848" b="18993"/>
          <a:stretch/>
        </p:blipFill>
        <p:spPr>
          <a:xfrm>
            <a:off x="7201613" y="2139804"/>
            <a:ext cx="3716759" cy="27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986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24037 -0.242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18" y="-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47903 0.2439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58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164</Words>
  <Application>Microsoft Office PowerPoint</Application>
  <PresentationFormat>와이드스크린</PresentationFormat>
  <Paragraphs>57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나눔고딕 ExtraBold</vt:lpstr>
      <vt:lpstr>a타이틀고딕3</vt:lpstr>
      <vt:lpstr>나눔스퀘어 Bold</vt:lpstr>
      <vt:lpstr>a아시아헤드1</vt:lpstr>
      <vt:lpstr>Arial</vt:lpstr>
      <vt:lpstr>Franklin Gothic Demi Cond</vt:lpstr>
      <vt:lpstr>맑은 고딕</vt:lpstr>
      <vt:lpstr>a타이틀고딕4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은빈 문</dc:creator>
  <cp:lastModifiedBy>문은빈</cp:lastModifiedBy>
  <cp:revision>1311</cp:revision>
  <dcterms:created xsi:type="dcterms:W3CDTF">2018-12-13T07:11:38Z</dcterms:created>
  <dcterms:modified xsi:type="dcterms:W3CDTF">2019-05-05T08:35:50Z</dcterms:modified>
</cp:coreProperties>
</file>