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344" r:id="rId2"/>
    <p:sldId id="376" r:id="rId3"/>
    <p:sldId id="356" r:id="rId4"/>
    <p:sldId id="357" r:id="rId5"/>
    <p:sldId id="359" r:id="rId6"/>
    <p:sldId id="377" r:id="rId7"/>
    <p:sldId id="360" r:id="rId8"/>
    <p:sldId id="361" r:id="rId9"/>
    <p:sldId id="378" r:id="rId10"/>
    <p:sldId id="362" r:id="rId11"/>
    <p:sldId id="363" r:id="rId12"/>
    <p:sldId id="364" r:id="rId13"/>
    <p:sldId id="365" r:id="rId14"/>
    <p:sldId id="366" r:id="rId15"/>
    <p:sldId id="367" r:id="rId16"/>
    <p:sldId id="369" r:id="rId17"/>
    <p:sldId id="370" r:id="rId18"/>
    <p:sldId id="371" r:id="rId19"/>
    <p:sldId id="372" r:id="rId20"/>
    <p:sldId id="379" r:id="rId21"/>
    <p:sldId id="374" r:id="rId22"/>
    <p:sldId id="375" r:id="rId23"/>
    <p:sldId id="368" r:id="rId24"/>
    <p:sldId id="373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代超" initials="l137" lastIdx="23" clrIdx="0"/>
  <p:cmAuthor id="1" name="p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E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6" autoAdjust="0"/>
    <p:restoredTop sz="97217" autoAdjust="0"/>
  </p:normalViewPr>
  <p:slideViewPr>
    <p:cSldViewPr>
      <p:cViewPr>
        <p:scale>
          <a:sx n="100" d="100"/>
          <a:sy n="100" d="100"/>
        </p:scale>
        <p:origin x="-2310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29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D195E-D5D5-4133-B2A1-D208D2B409DA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FB533-1BDD-49E3-8112-C0345CA39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0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4DFA-F094-47DB-B774-E2DAE68C76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71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3386-3015-4848-BF57-6C8920DCE0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55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52BA-90DF-4281-8CAE-4DD8C9FF68F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2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2DAC-2450-4ED3-BC95-BBE0070BFB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13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F859-5751-47B7-81AE-E50CA3511FF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0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C7D4-9CBA-481B-A4F6-8C7EB1BE79F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04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7718-D704-4B88-9109-FBB3985094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69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2573-F5C4-417B-A34C-14980036E1D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27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8D65-6A0A-4419-A964-0174425EA2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5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E54C-EFB1-4798-81BE-1963C2C649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6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9AD9-081A-4573-8756-866032FB30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34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AB621-F9B1-4573-BF11-850523FED1C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/docs/current/spring-framework-reference/html/aop-api.html" TargetMode="External"/><Relationship Id="rId2" Type="http://schemas.openxmlformats.org/officeDocument/2006/relationships/hyperlink" Target="http://docs.spring.io/spring/docs/current/spring-framework-reference/html/ao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anglikun/spring-aop.git" TargetMode="External"/><Relationship Id="rId4" Type="http://schemas.openxmlformats.org/officeDocument/2006/relationships/hyperlink" Target="http://docs.spring.io/spring/docs/current/spring-framework-reference/html/aop.html#aop-pointcu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490537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目录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4908" y="2080117"/>
            <a:ext cx="4650444" cy="1989134"/>
            <a:chOff x="1094122" y="1844675"/>
            <a:chExt cx="5700378" cy="2160588"/>
          </a:xfrm>
        </p:grpSpPr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1612900" y="2601914"/>
              <a:ext cx="311626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1A0D9"/>
                </a:buClr>
                <a:buFont typeface="Wingdings" pitchFamily="2" charset="2"/>
                <a:buChar char="n"/>
              </a:pPr>
              <a:r>
                <a:rPr lang="zh-CN" altLang="en-US" sz="2400" dirty="0" smtClean="0">
                  <a:solidFill>
                    <a:srgbClr val="5F5F5F"/>
                  </a:solidFill>
                  <a:latin typeface="华文细黑" pitchFamily="2" charset="-122"/>
                  <a:ea typeface="华文细黑" pitchFamily="2" charset="-122"/>
                </a:rPr>
                <a:t>实现框架</a:t>
              </a:r>
              <a:endParaRPr lang="zh-CN" altLang="en-US" sz="2400" dirty="0">
                <a:solidFill>
                  <a:srgbClr val="5F5F5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612900" y="3370263"/>
              <a:ext cx="34766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1A0D9"/>
                </a:buClr>
                <a:buFont typeface="Wingdings" pitchFamily="2" charset="2"/>
                <a:buChar char="n"/>
              </a:pPr>
              <a:r>
                <a:rPr lang="zh-CN" altLang="en-US" sz="2400" dirty="0">
                  <a:solidFill>
                    <a:srgbClr val="5F5F5F"/>
                  </a:solidFill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lang="en-US" altLang="zh-CN" sz="2400" dirty="0" smtClean="0">
                  <a:solidFill>
                    <a:srgbClr val="5F5F5F"/>
                  </a:solidFill>
                  <a:latin typeface="华文细黑" pitchFamily="2" charset="-122"/>
                  <a:ea typeface="华文细黑" pitchFamily="2" charset="-122"/>
                </a:rPr>
                <a:t>spring AOP</a:t>
              </a:r>
              <a:endParaRPr lang="zh-CN" altLang="en-US" sz="2400" dirty="0">
                <a:solidFill>
                  <a:srgbClr val="5F5F5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1094122" y="2470393"/>
              <a:ext cx="5665787" cy="0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128713" y="3213100"/>
              <a:ext cx="5665787" cy="0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1128713" y="4005263"/>
              <a:ext cx="5665787" cy="0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1612900" y="1844675"/>
              <a:ext cx="3260725" cy="50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1A0D9"/>
                </a:buClr>
                <a:buFont typeface="Wingdings" pitchFamily="2" charset="2"/>
                <a:buChar char="n"/>
              </a:pPr>
              <a:r>
                <a:rPr lang="zh-CN" altLang="en-US" sz="2400" b="0" dirty="0">
                  <a:solidFill>
                    <a:srgbClr val="5F5F5F"/>
                  </a:solidFill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5F5F5F"/>
                  </a:solidFill>
                  <a:latin typeface="华文细黑" pitchFamily="2" charset="-122"/>
                  <a:ea typeface="华文细黑" pitchFamily="2" charset="-122"/>
                </a:rPr>
                <a:t>实现方案</a:t>
              </a:r>
              <a:endParaRPr lang="zh-CN" altLang="en-US" sz="2400" b="0" dirty="0">
                <a:solidFill>
                  <a:srgbClr val="5F5F5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0447" y="1412776"/>
            <a:ext cx="4622224" cy="460380"/>
            <a:chOff x="205138" y="1096412"/>
            <a:chExt cx="4622224" cy="460380"/>
          </a:xfrm>
        </p:grpSpPr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205138" y="1556792"/>
              <a:ext cx="4622224" cy="0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600429" y="1096412"/>
              <a:ext cx="2660142" cy="460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1A0D9"/>
                </a:buClr>
                <a:buFont typeface="Wingdings" pitchFamily="2" charset="2"/>
                <a:buChar char="n"/>
              </a:pPr>
              <a:r>
                <a:rPr lang="zh-CN" altLang="en-US" sz="2400" b="0" dirty="0">
                  <a:solidFill>
                    <a:srgbClr val="5F5F5F"/>
                  </a:solidFill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5F5F5F"/>
                  </a:solidFill>
                  <a:latin typeface="华文细黑" pitchFamily="2" charset="-122"/>
                  <a:ea typeface="华文细黑" pitchFamily="2" charset="-122"/>
                </a:rPr>
                <a:t>概念及术语</a:t>
              </a:r>
              <a:endParaRPr lang="zh-CN" altLang="en-US" sz="2400" dirty="0">
                <a:solidFill>
                  <a:srgbClr val="5F5F5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228184" y="1900017"/>
            <a:ext cx="18722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AOP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3281231"/>
            <a:ext cx="379450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Aspect-Oriented Programming</a:t>
            </a:r>
            <a:endParaRPr lang="zh-CN" alt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61221" y="4185292"/>
            <a:ext cx="2542289" cy="39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1A0D9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5F5F5F"/>
                </a:solidFill>
                <a:latin typeface="华文细黑" pitchFamily="2" charset="-122"/>
                <a:ea typeface="华文细黑" pitchFamily="2" charset="-122"/>
              </a:rPr>
              <a:t>注意的问题</a:t>
            </a:r>
            <a:endParaRPr lang="zh-CN" altLang="en-US" sz="2400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266215" y="4689348"/>
            <a:ext cx="4622224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46526" y="4833364"/>
            <a:ext cx="2542289" cy="39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1A0D9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5F5F5F"/>
                </a:solidFill>
                <a:latin typeface="华文细黑" pitchFamily="2" charset="-122"/>
                <a:ea typeface="华文细黑" pitchFamily="2" charset="-122"/>
              </a:rPr>
              <a:t>总结</a:t>
            </a: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251520" y="5337420"/>
            <a:ext cx="4622224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6822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dirty="0" smtClean="0">
                <a:solidFill>
                  <a:srgbClr val="5F5F5F"/>
                </a:solidFill>
                <a:latin typeface="华文细黑" pitchFamily="2" charset="-122"/>
                <a:ea typeface="华文细黑" pitchFamily="2" charset="-122"/>
              </a:rPr>
              <a:t>Spring AOP</a:t>
            </a:r>
            <a:endParaRPr lang="zh-CN" altLang="en-US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200275"/>
            <a:ext cx="9078913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3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dirty="0" smtClean="0"/>
              <a:t>Programmatic</a:t>
            </a:r>
            <a:endParaRPr lang="zh-CN" altLang="en-US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417" y="4149080"/>
            <a:ext cx="7492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实现不同的</a:t>
            </a:r>
            <a:r>
              <a:rPr lang="en-US" altLang="zh-CN" dirty="0" smtClean="0"/>
              <a:t>Advice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org.springframework.aop.MethodBeforeAdvice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org.aopalliance.intercept.MethodInterceptor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org.springframework.aop.ThrowsAdvice</a:t>
            </a:r>
            <a:endParaRPr lang="en-US" altLang="zh-CN" dirty="0" smtClean="0"/>
          </a:p>
          <a:p>
            <a:pPr lvl="1"/>
            <a:r>
              <a:rPr lang="en-US" altLang="zh-CN" dirty="0" err="1"/>
              <a:t>org.springframework.aop.AfterReturningAdvice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609329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实际项目中不会用到这种方式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7"/>
            <a:ext cx="6840760" cy="28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dirty="0" smtClean="0"/>
              <a:t>declaration-</a:t>
            </a:r>
            <a:r>
              <a:rPr lang="zh-CN" altLang="en-US" dirty="0"/>
              <a:t>手动</a:t>
            </a:r>
            <a:r>
              <a:rPr lang="zh-CN" altLang="en-US" dirty="0" smtClean="0"/>
              <a:t>配置</a:t>
            </a:r>
            <a:endParaRPr lang="zh-CN" altLang="en-US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100392" cy="26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365104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没法过滤到方法级别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针对每个目标对象，都要单独配置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2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0937"/>
          </a:xfrm>
        </p:spPr>
        <p:txBody>
          <a:bodyPr>
            <a:normAutofit fontScale="9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dirty="0" smtClean="0"/>
              <a:t>declaration-</a:t>
            </a:r>
            <a:r>
              <a:rPr lang="zh-CN" altLang="en-US" dirty="0"/>
              <a:t>手动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过滤方法</a:t>
            </a:r>
            <a:endParaRPr lang="zh-CN" altLang="en-US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431" y="619666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添加方法过滤，但是还是要每个目标对象，分别配置</a:t>
            </a:r>
            <a:endParaRPr lang="zh-CN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5575"/>
            <a:ext cx="8610851" cy="467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1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 smtClean="0"/>
              <a:t>自动扫描</a:t>
            </a:r>
            <a:r>
              <a:rPr lang="en-US" altLang="zh-CN" dirty="0" smtClean="0"/>
              <a:t>-bean</a:t>
            </a:r>
            <a:r>
              <a:rPr lang="zh-CN" altLang="en-US" dirty="0" smtClean="0"/>
              <a:t>名字</a:t>
            </a:r>
            <a:endParaRPr lang="zh-CN" altLang="en-US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477456" cy="410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570189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不用根据每个目标对象分别配置，只要配置个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的名字正则就可以产生代理了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3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 smtClean="0"/>
              <a:t>自动扫描</a:t>
            </a:r>
            <a:r>
              <a:rPr lang="en-US" altLang="zh-CN" dirty="0" smtClean="0"/>
              <a:t>-Advisor</a:t>
            </a:r>
            <a:endParaRPr lang="zh-CN" altLang="en-US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457672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Advisor</a:t>
            </a:r>
            <a:r>
              <a:rPr lang="zh-CN" altLang="en-US" dirty="0" smtClean="0"/>
              <a:t>就行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5" y="1124744"/>
            <a:ext cx="9144000" cy="305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22920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通过上面几种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自己的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方式，可以看出需要定义不同的</a:t>
            </a:r>
            <a:r>
              <a:rPr lang="en-US" altLang="zh-CN" dirty="0" smtClean="0"/>
              <a:t>advice</a:t>
            </a:r>
            <a:r>
              <a:rPr lang="zh-CN" altLang="en-US" dirty="0" smtClean="0"/>
              <a:t>类，然后在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Advisor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3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952" y="0"/>
            <a:ext cx="8229600" cy="1143000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dirty="0" err="1" smtClean="0"/>
              <a:t>aspectJStyle-annotaion</a:t>
            </a:r>
            <a:endParaRPr lang="zh-CN" altLang="en-US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748464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76686"/>
            <a:ext cx="6840760" cy="41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4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dirty="0" err="1" smtClean="0"/>
              <a:t>aspectJStyle-annotaion</a:t>
            </a:r>
            <a:endParaRPr lang="zh-CN" altLang="en-US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72133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437112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关于切点表达式可以有哪些参照：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http://docs.spring.io/spring/docs/current/spring-framework-reference/html/aop.html#aop-pointcuts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7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dirty="0" err="1" smtClean="0"/>
              <a:t>aspectJStyle-annotaion</a:t>
            </a:r>
            <a:endParaRPr lang="zh-CN" altLang="en-US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0527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关于增强类型：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86992" y="1625588"/>
            <a:ext cx="4753224" cy="2232248"/>
            <a:chOff x="777250" y="1422068"/>
            <a:chExt cx="4753224" cy="2232248"/>
          </a:xfrm>
        </p:grpSpPr>
        <p:sp>
          <p:nvSpPr>
            <p:cNvPr id="7" name="TextBox 6"/>
            <p:cNvSpPr txBox="1"/>
            <p:nvPr/>
          </p:nvSpPr>
          <p:spPr>
            <a:xfrm>
              <a:off x="829812" y="1422068"/>
              <a:ext cx="2483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@Before</a:t>
              </a:r>
              <a:r>
                <a:rPr lang="zh-CN" altLang="en-US" dirty="0" smtClean="0"/>
                <a:t>：方法前执行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6468" y="1876182"/>
              <a:ext cx="3009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@Around</a:t>
              </a:r>
              <a:r>
                <a:rPr lang="zh-CN" altLang="en-US" dirty="0" smtClean="0"/>
                <a:t>：方法执行的前后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7250" y="2339588"/>
              <a:ext cx="370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@</a:t>
              </a:r>
              <a:r>
                <a:rPr lang="en-US" altLang="zh-CN" dirty="0" err="1"/>
                <a:t>AfterThrowing</a:t>
              </a:r>
              <a:r>
                <a:rPr lang="zh-CN" altLang="en-US" dirty="0" smtClean="0"/>
                <a:t>：方法执行异常后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7250" y="2843644"/>
              <a:ext cx="3752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@</a:t>
              </a:r>
              <a:r>
                <a:rPr lang="en-US" altLang="zh-CN" dirty="0" err="1"/>
                <a:t>AfterReturning</a:t>
              </a:r>
              <a:r>
                <a:rPr lang="zh-CN" altLang="en-US" dirty="0" smtClean="0"/>
                <a:t>：方法正常执行后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250" y="3284984"/>
              <a:ext cx="4753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@After</a:t>
              </a:r>
              <a:r>
                <a:rPr lang="zh-CN" altLang="en-US" dirty="0" smtClean="0"/>
                <a:t>：方法执行后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也可以叫做</a:t>
              </a:r>
              <a:r>
                <a:rPr lang="en-US" altLang="zh-CN" dirty="0" err="1" smtClean="0"/>
                <a:t>AfterFinally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39554" y="410843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关于增强执行顺序：</a:t>
            </a:r>
            <a:endParaRPr lang="zh-CN" altLang="en-US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2" y="5036988"/>
            <a:ext cx="28670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191" y="5013176"/>
            <a:ext cx="4343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4581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正常执行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88" y="45712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抛</a:t>
            </a:r>
            <a:r>
              <a:rPr lang="zh-CN" altLang="en-US" dirty="0" smtClean="0">
                <a:solidFill>
                  <a:srgbClr val="FF0000"/>
                </a:solidFill>
              </a:rPr>
              <a:t>出异常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dirty="0" err="1" smtClean="0"/>
              <a:t>aspectJStyle</a:t>
            </a:r>
            <a:r>
              <a:rPr lang="en-US" altLang="zh-CN" dirty="0" smtClean="0"/>
              <a:t>-xml</a:t>
            </a:r>
            <a:r>
              <a:rPr lang="zh-CN" altLang="en-US" dirty="0"/>
              <a:t>配置</a:t>
            </a:r>
            <a:endParaRPr lang="zh-CN" altLang="en-US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836712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如果应用使用的</a:t>
            </a:r>
            <a:r>
              <a:rPr lang="en-US" altLang="zh-CN" dirty="0" smtClean="0"/>
              <a:t>JDK</a:t>
            </a:r>
            <a:r>
              <a:rPr lang="zh-CN" altLang="en-US" dirty="0" smtClean="0"/>
              <a:t>不支持</a:t>
            </a:r>
            <a:r>
              <a:rPr lang="en-US" altLang="zh-CN" dirty="0" err="1" smtClean="0"/>
              <a:t>Annotaion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可以用配置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6044"/>
            <a:ext cx="7776864" cy="24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0" y="3789040"/>
            <a:ext cx="7779146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7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490537"/>
          </a:xfrm>
        </p:spPr>
        <p:txBody>
          <a:bodyPr>
            <a:no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  spring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Aop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1760" y="2420888"/>
            <a:ext cx="48965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概念和术语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75856" y="3605575"/>
            <a:ext cx="33990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concepts and terminology</a:t>
            </a:r>
            <a:endParaRPr lang="zh-CN" alt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9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490537"/>
          </a:xfrm>
        </p:spPr>
        <p:txBody>
          <a:bodyPr>
            <a:no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  spring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Aop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3728" y="2780928"/>
            <a:ext cx="48965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注意的问题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69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5" y="57225"/>
            <a:ext cx="8229600" cy="1143000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dirty="0" smtClean="0">
                <a:solidFill>
                  <a:srgbClr val="5F5F5F"/>
                </a:solidFill>
                <a:latin typeface="华文细黑" pitchFamily="2" charset="-122"/>
                <a:ea typeface="华文细黑" pitchFamily="2" charset="-122"/>
              </a:rPr>
              <a:t>Self-invocation</a:t>
            </a:r>
            <a:endParaRPr lang="zh-CN" altLang="en-US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522920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http://docs.spring.io/spring/docs/current/spring-framework-reference/html/aop.html#aop-understanding-aop-proxies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196752"/>
            <a:ext cx="7704856" cy="244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4005064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Okay, so what is to be done about this? The best approach (the term best is used loosely here) is to </a:t>
            </a:r>
            <a:r>
              <a:rPr lang="en-US" altLang="zh-CN" dirty="0">
                <a:solidFill>
                  <a:srgbClr val="049E08"/>
                </a:solidFill>
              </a:rPr>
              <a:t>refactor your code such that the self-invocation does not happen</a:t>
            </a:r>
            <a:endParaRPr lang="zh-CN" altLang="en-US" dirty="0">
              <a:solidFill>
                <a:srgbClr val="049E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50354"/>
            <a:ext cx="8229600" cy="1143000"/>
          </a:xfrm>
        </p:spPr>
        <p:txBody>
          <a:bodyPr/>
          <a:lstStyle/>
          <a:p>
            <a:r>
              <a:rPr lang="en-US" altLang="zh-CN" b="1" dirty="0"/>
              <a:t>Advice </a:t>
            </a:r>
            <a:r>
              <a:rPr lang="en-US" altLang="zh-CN" b="1" dirty="0" smtClean="0"/>
              <a:t>ordering(</a:t>
            </a:r>
            <a:r>
              <a:rPr lang="zh-CN" altLang="en-US" b="1" dirty="0" smtClean="0"/>
              <a:t>增强的顺序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1043608" y="522920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docs.spring.io/spring/docs/3.0.x/spring-framework-reference/html/aop.html#aop-ataspectj-advice-ordering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38835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Advice</a:t>
            </a:r>
            <a:r>
              <a:rPr lang="zh-CN" altLang="en-US" b="1" dirty="0" smtClean="0"/>
              <a:t>在一个切面中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820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没有办法保证顺序</a:t>
            </a:r>
            <a:r>
              <a:rPr lang="zh-CN" altLang="en-US" dirty="0" smtClean="0"/>
              <a:t>：因为反射是获取不到方法的声明顺序的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4252446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解决办法：合并为一个方法，或分散到不用的</a:t>
            </a:r>
            <a:r>
              <a:rPr lang="en-US" altLang="zh-CN" dirty="0" smtClean="0"/>
              <a:t>Aspect</a:t>
            </a:r>
            <a:r>
              <a:rPr lang="zh-CN" altLang="en-US" dirty="0" smtClean="0"/>
              <a:t>类中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19335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Advice</a:t>
            </a:r>
            <a:r>
              <a:rPr lang="zh-CN" altLang="en-US" b="1" dirty="0" smtClean="0"/>
              <a:t>在不同的</a:t>
            </a:r>
            <a:r>
              <a:rPr lang="en-US" altLang="zh-CN" b="1" dirty="0" smtClean="0"/>
              <a:t>Aspect</a:t>
            </a:r>
            <a:r>
              <a:rPr lang="zh-CN" altLang="en-US" b="1" dirty="0" smtClean="0"/>
              <a:t>中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14604" y="1687116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Aspec</a:t>
            </a:r>
            <a:r>
              <a:rPr lang="zh-CN" altLang="en-US" dirty="0" smtClean="0"/>
              <a:t>类实现</a:t>
            </a:r>
            <a:r>
              <a:rPr lang="en-US" altLang="zh-CN" dirty="0" err="1" smtClean="0"/>
              <a:t>org.springframework.core.Ordered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14604" y="2191172"/>
            <a:ext cx="681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Aspec</a:t>
            </a:r>
            <a:r>
              <a:rPr lang="zh-CN" altLang="en-US" dirty="0" smtClean="0"/>
              <a:t>类标注</a:t>
            </a:r>
            <a:r>
              <a:rPr lang="en-US" altLang="zh-CN" dirty="0" err="1" smtClean="0"/>
              <a:t>org.springframework.core.annotation.Order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4904" y="270892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Ordered</a:t>
            </a:r>
            <a:r>
              <a:rPr lang="zh-CN" altLang="en-US" dirty="0" smtClean="0"/>
              <a:t>接口和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注解：返回值越小，优先级越高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4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 smtClean="0">
                <a:solidFill>
                  <a:srgbClr val="5F5F5F"/>
                </a:solidFill>
                <a:latin typeface="华文细黑" pitchFamily="2" charset="-122"/>
                <a:ea typeface="华文细黑" pitchFamily="2" charset="-122"/>
              </a:rPr>
              <a:t>总结</a:t>
            </a:r>
            <a:endParaRPr lang="zh-CN" altLang="en-US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908720"/>
            <a:ext cx="843843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7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 smtClean="0">
                <a:solidFill>
                  <a:srgbClr val="5F5F5F"/>
                </a:solidFill>
                <a:latin typeface="华文细黑" pitchFamily="2" charset="-122"/>
                <a:ea typeface="华文细黑" pitchFamily="2" charset="-122"/>
              </a:rPr>
              <a:t>总结</a:t>
            </a:r>
            <a:endParaRPr lang="zh-CN" altLang="en-US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355" y="10434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5698" y="1551483"/>
            <a:ext cx="8748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2"/>
              </a:rPr>
              <a:t>http://</a:t>
            </a:r>
            <a:r>
              <a:rPr lang="en-US" altLang="zh-CN" sz="1400" dirty="0" smtClean="0">
                <a:hlinkClick r:id="rId2"/>
              </a:rPr>
              <a:t>docs.spring.io/spring/docs/current/spring-framework-reference/html/aop.html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>
                <a:hlinkClick r:id="rId3"/>
              </a:rPr>
              <a:t>http://</a:t>
            </a:r>
            <a:r>
              <a:rPr lang="en-US" altLang="zh-CN" sz="1400" dirty="0" smtClean="0">
                <a:hlinkClick r:id="rId3"/>
              </a:rPr>
              <a:t>docs.spring.io/spring/docs/current/spring-framework-reference/html/aop-api.html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>
                <a:hlinkClick r:id="rId4"/>
              </a:rPr>
              <a:t>http://</a:t>
            </a:r>
            <a:r>
              <a:rPr lang="en-US" altLang="zh-CN" sz="1400" dirty="0" smtClean="0">
                <a:hlinkClick r:id="rId4"/>
              </a:rPr>
              <a:t>docs.spring.io/spring/docs/current/spring-framework-reference/html/aop.html#aop-pointcuts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62968" y="3140968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里面的代码在以下地址能找到：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4936" y="3787130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github.com/yanglikun/spring-aop.git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0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>
                <a:solidFill>
                  <a:srgbClr val="5F5F5F"/>
                </a:solidFill>
                <a:latin typeface="华文细黑" pitchFamily="2" charset="-122"/>
                <a:ea typeface="华文细黑" pitchFamily="2" charset="-122"/>
              </a:rPr>
              <a:t>概念术语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312065" y="1412776"/>
            <a:ext cx="1439922" cy="4320480"/>
            <a:chOff x="2896990" y="1412776"/>
            <a:chExt cx="1439922" cy="4320480"/>
          </a:xfrm>
        </p:grpSpPr>
        <p:sp>
          <p:nvSpPr>
            <p:cNvPr id="3" name="下箭头 2"/>
            <p:cNvSpPr/>
            <p:nvPr/>
          </p:nvSpPr>
          <p:spPr>
            <a:xfrm>
              <a:off x="2896990" y="1412776"/>
              <a:ext cx="1439922" cy="43204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273971" y="2064296"/>
              <a:ext cx="72196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32602" y="1804754"/>
              <a:ext cx="8296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controller</a:t>
              </a:r>
              <a:endParaRPr lang="zh-CN" altLang="en-US" sz="1000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3255968" y="3717032"/>
              <a:ext cx="72196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273971" y="4653136"/>
              <a:ext cx="680596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06366" y="2852936"/>
              <a:ext cx="6482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service</a:t>
              </a:r>
              <a:endParaRPr lang="zh-CN" altLang="en-US" sz="1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6864" y="4052609"/>
              <a:ext cx="414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err="1" smtClean="0"/>
                <a:t>dao</a:t>
              </a:r>
              <a:endParaRPr lang="zh-CN" altLang="en-US" sz="1000" b="1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116155" y="1412776"/>
            <a:ext cx="1439922" cy="4320480"/>
            <a:chOff x="2896990" y="1412776"/>
            <a:chExt cx="1439922" cy="4320480"/>
          </a:xfrm>
        </p:grpSpPr>
        <p:sp>
          <p:nvSpPr>
            <p:cNvPr id="30" name="下箭头 29"/>
            <p:cNvSpPr/>
            <p:nvPr/>
          </p:nvSpPr>
          <p:spPr>
            <a:xfrm>
              <a:off x="2896990" y="1412776"/>
              <a:ext cx="1439922" cy="43204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273971" y="2064296"/>
              <a:ext cx="72196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32602" y="1804754"/>
              <a:ext cx="8296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controller</a:t>
              </a:r>
              <a:endParaRPr lang="zh-CN" altLang="en-US" sz="1000" b="1" dirty="0"/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3255968" y="3717032"/>
              <a:ext cx="72196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273971" y="4653136"/>
              <a:ext cx="680596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06366" y="2852936"/>
              <a:ext cx="6482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service</a:t>
              </a:r>
              <a:endParaRPr lang="zh-CN" altLang="en-US" sz="1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6864" y="4052609"/>
              <a:ext cx="414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err="1" smtClean="0"/>
                <a:t>dao</a:t>
              </a:r>
              <a:endParaRPr lang="zh-CN" altLang="en-US" sz="1000" b="1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47981" y="1412776"/>
            <a:ext cx="1439922" cy="4320480"/>
            <a:chOff x="2896990" y="1412776"/>
            <a:chExt cx="1439922" cy="4320480"/>
          </a:xfrm>
        </p:grpSpPr>
        <p:sp>
          <p:nvSpPr>
            <p:cNvPr id="38" name="下箭头 37"/>
            <p:cNvSpPr/>
            <p:nvPr/>
          </p:nvSpPr>
          <p:spPr>
            <a:xfrm>
              <a:off x="2896990" y="1412776"/>
              <a:ext cx="1439922" cy="43204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3273971" y="2064296"/>
              <a:ext cx="72196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32602" y="1804754"/>
              <a:ext cx="8296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controller</a:t>
              </a:r>
              <a:endParaRPr lang="zh-CN" altLang="en-US" sz="1000" b="1" dirty="0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3255968" y="3717032"/>
              <a:ext cx="72196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273971" y="4653136"/>
              <a:ext cx="680596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306366" y="2852936"/>
              <a:ext cx="6482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service</a:t>
              </a:r>
              <a:endParaRPr lang="zh-CN" altLang="en-US" sz="10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06864" y="4052609"/>
              <a:ext cx="414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err="1" smtClean="0"/>
                <a:t>dao</a:t>
              </a:r>
              <a:endParaRPr lang="zh-CN" altLang="en-US" sz="10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402899" y="5949280"/>
            <a:ext cx="134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业务流程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66294" y="5949280"/>
            <a:ext cx="134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业务流程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31014" y="5949280"/>
            <a:ext cx="134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业务流程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-74127" y="1642368"/>
            <a:ext cx="2621042" cy="1080116"/>
            <a:chOff x="-74127" y="1642368"/>
            <a:chExt cx="2621042" cy="1080116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1394787" y="1642368"/>
              <a:ext cx="288032" cy="362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394787" y="2420888"/>
              <a:ext cx="338100" cy="3015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-74127" y="1916832"/>
              <a:ext cx="2621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横切性关注点</a:t>
              </a:r>
              <a:endParaRPr lang="en-US" altLang="zh-CN" sz="1600" dirty="0" smtClean="0"/>
            </a:p>
            <a:p>
              <a:pPr algn="ctr"/>
              <a:r>
                <a:rPr lang="en-US" altLang="zh-CN" sz="1600" dirty="0" smtClean="0"/>
                <a:t>Cross-Cutting concerns</a:t>
              </a:r>
              <a:endParaRPr lang="zh-CN" altLang="en-US" sz="16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437629" y="1462344"/>
            <a:ext cx="7022803" cy="391772"/>
            <a:chOff x="1437629" y="1462344"/>
            <a:chExt cx="7022803" cy="391772"/>
          </a:xfrm>
        </p:grpSpPr>
        <p:sp>
          <p:nvSpPr>
            <p:cNvPr id="4" name="矩形 3"/>
            <p:cNvSpPr/>
            <p:nvPr/>
          </p:nvSpPr>
          <p:spPr>
            <a:xfrm rot="504464">
              <a:off x="1437629" y="1462344"/>
              <a:ext cx="6243100" cy="360040"/>
            </a:xfrm>
            <a:prstGeom prst="rect">
              <a:avLst/>
            </a:prstGeom>
            <a:solidFill>
              <a:srgbClr val="92D050"/>
            </a:solidFill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52320" y="148478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日志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504478" y="2500491"/>
            <a:ext cx="7083736" cy="402013"/>
            <a:chOff x="1504478" y="2500491"/>
            <a:chExt cx="7083736" cy="402013"/>
          </a:xfrm>
        </p:grpSpPr>
        <p:sp>
          <p:nvSpPr>
            <p:cNvPr id="45" name="矩形 44"/>
            <p:cNvSpPr/>
            <p:nvPr/>
          </p:nvSpPr>
          <p:spPr>
            <a:xfrm rot="504464">
              <a:off x="1504478" y="2542464"/>
              <a:ext cx="6243100" cy="360040"/>
            </a:xfrm>
            <a:prstGeom prst="rect">
              <a:avLst/>
            </a:prstGeom>
            <a:solidFill>
              <a:srgbClr val="FFC000"/>
            </a:solidFill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80102" y="250049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事务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4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>
                <a:solidFill>
                  <a:srgbClr val="5F5F5F"/>
                </a:solidFill>
                <a:latin typeface="华文细黑" pitchFamily="2" charset="-122"/>
                <a:ea typeface="华文细黑" pitchFamily="2" charset="-122"/>
              </a:rPr>
              <a:t>概念术语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4928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en-US" altLang="zh-CN" dirty="0">
                <a:solidFill>
                  <a:srgbClr val="00B050"/>
                </a:solidFill>
              </a:rPr>
              <a:t>AOP</a:t>
            </a:r>
            <a:r>
              <a:rPr lang="zh-CN" altLang="en-US" dirty="0">
                <a:solidFill>
                  <a:srgbClr val="00B050"/>
                </a:solidFill>
              </a:rPr>
              <a:t>好处</a:t>
            </a:r>
            <a:r>
              <a:rPr lang="en-US" altLang="zh-CN" dirty="0">
                <a:solidFill>
                  <a:srgbClr val="00B050"/>
                </a:solidFill>
              </a:rPr>
              <a:t>: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06896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解耦，</a:t>
            </a:r>
            <a:r>
              <a:rPr lang="en-US" altLang="zh-CN" dirty="0"/>
              <a:t>DRP</a:t>
            </a:r>
            <a:r>
              <a:rPr lang="zh-CN" altLang="en-US" dirty="0"/>
              <a:t>原则</a:t>
            </a:r>
            <a:r>
              <a:rPr lang="en-US" altLang="zh-CN" dirty="0"/>
              <a:t>(Don't Repeat Yourself)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0281" y="117966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AOP</a:t>
            </a:r>
            <a:r>
              <a:rPr lang="zh-CN" altLang="en-US" b="1" dirty="0" smtClean="0">
                <a:solidFill>
                  <a:srgbClr val="00B050"/>
                </a:solidFill>
              </a:rPr>
              <a:t>和</a:t>
            </a:r>
            <a:r>
              <a:rPr lang="en-US" altLang="zh-CN" b="1" dirty="0" smtClean="0">
                <a:solidFill>
                  <a:srgbClr val="00B050"/>
                </a:solidFill>
              </a:rPr>
              <a:t>OOP: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4337" y="168371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在解决问题的思路上，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OOP</a:t>
            </a:r>
            <a:r>
              <a:rPr lang="zh-CN" altLang="en-US" dirty="0" smtClean="0"/>
              <a:t>的补充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1125" y="3789040"/>
            <a:ext cx="209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B050"/>
                </a:solidFill>
              </a:defRPr>
            </a:lvl1pPr>
          </a:lstStyle>
          <a:p>
            <a:r>
              <a:rPr lang="en-US" altLang="zh-CN" dirty="0"/>
              <a:t>Java</a:t>
            </a:r>
            <a:r>
              <a:rPr lang="zh-CN" altLang="en-US" dirty="0"/>
              <a:t>的代码重用：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7664" y="4293096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OOP</a:t>
            </a:r>
            <a:r>
              <a:rPr lang="zh-CN" altLang="en-US" dirty="0" smtClean="0"/>
              <a:t>的纵向继承，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的横向抽取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1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>
                <a:solidFill>
                  <a:srgbClr val="5F5F5F"/>
                </a:solidFill>
                <a:latin typeface="华文细黑" pitchFamily="2" charset="-122"/>
                <a:ea typeface="华文细黑" pitchFamily="2" charset="-122"/>
              </a:rPr>
              <a:t>概念术语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20527" y="1052737"/>
            <a:ext cx="8045474" cy="792087"/>
            <a:chOff x="539552" y="4437112"/>
            <a:chExt cx="8064896" cy="1150387"/>
          </a:xfrm>
        </p:grpSpPr>
        <p:sp>
          <p:nvSpPr>
            <p:cNvPr id="4" name="TextBox 3"/>
            <p:cNvSpPr txBox="1"/>
            <p:nvPr/>
          </p:nvSpPr>
          <p:spPr>
            <a:xfrm>
              <a:off x="539552" y="4437112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049E08"/>
                  </a:solidFill>
                </a:rPr>
                <a:t>Joinpoint</a:t>
              </a:r>
              <a:r>
                <a:rPr lang="en-US" altLang="zh-CN" dirty="0" smtClean="0">
                  <a:solidFill>
                    <a:srgbClr val="049E08"/>
                  </a:solidFill>
                </a:rPr>
                <a:t>(</a:t>
              </a:r>
              <a:r>
                <a:rPr lang="zh-CN" altLang="en-US" dirty="0" smtClean="0">
                  <a:solidFill>
                    <a:srgbClr val="049E08"/>
                  </a:solidFill>
                </a:rPr>
                <a:t>连接点</a:t>
              </a:r>
              <a:r>
                <a:rPr lang="en-US" altLang="zh-CN" dirty="0" smtClean="0">
                  <a:solidFill>
                    <a:srgbClr val="049E08"/>
                  </a:solidFill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9592" y="4941168"/>
              <a:ext cx="77048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程序执行的某个点，比如：构造函数执行、字段访问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读取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设置</a:t>
              </a:r>
              <a:r>
                <a:rPr lang="en-US" altLang="zh-CN" dirty="0" smtClean="0"/>
                <a:t>)</a:t>
              </a:r>
              <a:r>
                <a:rPr lang="zh-CN" altLang="en-US" dirty="0" smtClean="0"/>
                <a:t>、方法执行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0527" y="2165819"/>
            <a:ext cx="7867897" cy="543101"/>
            <a:chOff x="539552" y="4437112"/>
            <a:chExt cx="8064896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4437112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049E08"/>
                  </a:solidFill>
                </a:rPr>
                <a:t>Pointcut</a:t>
              </a:r>
              <a:r>
                <a:rPr lang="en-US" altLang="zh-CN" dirty="0" smtClean="0">
                  <a:solidFill>
                    <a:srgbClr val="049E08"/>
                  </a:solidFill>
                </a:rPr>
                <a:t>(</a:t>
              </a:r>
              <a:r>
                <a:rPr lang="zh-CN" altLang="en-US" dirty="0" smtClean="0">
                  <a:solidFill>
                    <a:srgbClr val="049E08"/>
                  </a:solidFill>
                </a:rPr>
                <a:t>切点</a:t>
              </a:r>
              <a:r>
                <a:rPr lang="en-US" altLang="zh-CN" dirty="0" smtClean="0">
                  <a:solidFill>
                    <a:srgbClr val="049E08"/>
                  </a:solidFill>
                </a:rPr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4941168"/>
              <a:ext cx="7704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用户</a:t>
              </a:r>
              <a:r>
                <a:rPr lang="zh-CN" altLang="en-US" b="1" dirty="0" smtClean="0"/>
                <a:t>关心</a:t>
              </a:r>
              <a:r>
                <a:rPr lang="zh-CN" altLang="en-US" dirty="0" smtClean="0"/>
                <a:t>的</a:t>
              </a:r>
              <a:r>
                <a:rPr lang="en-US" altLang="zh-CN" dirty="0" err="1" smtClean="0"/>
                <a:t>Joinpoint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3" y="2957907"/>
            <a:ext cx="8098457" cy="543101"/>
            <a:chOff x="539552" y="4437112"/>
            <a:chExt cx="8064896" cy="873388"/>
          </a:xfrm>
        </p:grpSpPr>
        <p:sp>
          <p:nvSpPr>
            <p:cNvPr id="11" name="TextBox 10"/>
            <p:cNvSpPr txBox="1"/>
            <p:nvPr/>
          </p:nvSpPr>
          <p:spPr>
            <a:xfrm>
              <a:off x="539552" y="4437112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49E08"/>
                  </a:solidFill>
                </a:rPr>
                <a:t>Advice(</a:t>
              </a:r>
              <a:r>
                <a:rPr lang="zh-CN" altLang="en-US" dirty="0" smtClean="0">
                  <a:solidFill>
                    <a:srgbClr val="049E08"/>
                  </a:solidFill>
                </a:rPr>
                <a:t>增强</a:t>
              </a:r>
              <a:r>
                <a:rPr lang="en-US" altLang="zh-CN" dirty="0" smtClean="0">
                  <a:solidFill>
                    <a:srgbClr val="049E08"/>
                  </a:solidFill>
                </a:rPr>
                <a:t>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9592" y="4941168"/>
              <a:ext cx="7704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在</a:t>
              </a:r>
              <a:r>
                <a:rPr lang="en-US" altLang="zh-CN" dirty="0" err="1" smtClean="0"/>
                <a:t>Pointcut</a:t>
              </a:r>
              <a:r>
                <a:rPr lang="zh-CN" altLang="en-US" dirty="0" smtClean="0"/>
                <a:t>处插入的代码逻辑，比如：日志记录，事务处理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20527" y="3789040"/>
            <a:ext cx="7939905" cy="504056"/>
            <a:chOff x="539552" y="4437112"/>
            <a:chExt cx="8064896" cy="873388"/>
          </a:xfrm>
        </p:grpSpPr>
        <p:sp>
          <p:nvSpPr>
            <p:cNvPr id="14" name="TextBox 13"/>
            <p:cNvSpPr txBox="1"/>
            <p:nvPr/>
          </p:nvSpPr>
          <p:spPr>
            <a:xfrm>
              <a:off x="539552" y="4437112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49E08"/>
                  </a:solidFill>
                </a:rPr>
                <a:t>Weaving(</a:t>
              </a:r>
              <a:r>
                <a:rPr lang="zh-CN" altLang="en-US" dirty="0">
                  <a:solidFill>
                    <a:srgbClr val="049E08"/>
                  </a:solidFill>
                </a:rPr>
                <a:t>织入</a:t>
              </a:r>
              <a:r>
                <a:rPr lang="en-US" altLang="zh-CN" dirty="0" smtClean="0">
                  <a:solidFill>
                    <a:srgbClr val="049E08"/>
                  </a:solidFill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9592" y="4941168"/>
              <a:ext cx="7704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将</a:t>
              </a:r>
              <a:r>
                <a:rPr lang="en-US" altLang="zh-CN" dirty="0" smtClean="0"/>
                <a:t>Advice</a:t>
              </a:r>
              <a:r>
                <a:rPr lang="zh-CN" altLang="en-US" dirty="0" smtClean="0"/>
                <a:t>应用到</a:t>
              </a:r>
              <a:r>
                <a:rPr lang="en-US" altLang="zh-CN" dirty="0" err="1" smtClean="0"/>
                <a:t>Pointcut</a:t>
              </a:r>
              <a:r>
                <a:rPr lang="zh-CN" altLang="en-US" dirty="0" smtClean="0"/>
                <a:t>这个过程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2582" y="4509121"/>
            <a:ext cx="7939905" cy="660236"/>
            <a:chOff x="539552" y="4437112"/>
            <a:chExt cx="8064896" cy="1144004"/>
          </a:xfrm>
        </p:grpSpPr>
        <p:sp>
          <p:nvSpPr>
            <p:cNvPr id="17" name="TextBox 16"/>
            <p:cNvSpPr txBox="1"/>
            <p:nvPr/>
          </p:nvSpPr>
          <p:spPr>
            <a:xfrm>
              <a:off x="539552" y="4437112"/>
              <a:ext cx="3168352" cy="639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49E08"/>
                  </a:solidFill>
                </a:rPr>
                <a:t>Advisor(</a:t>
              </a:r>
              <a:r>
                <a:rPr lang="zh-CN" altLang="en-US" dirty="0">
                  <a:solidFill>
                    <a:srgbClr val="049E08"/>
                  </a:solidFill>
                </a:rPr>
                <a:t>切面</a:t>
              </a:r>
              <a:r>
                <a:rPr lang="en-US" altLang="zh-CN" dirty="0" smtClean="0">
                  <a:solidFill>
                    <a:srgbClr val="049E08"/>
                  </a:solidFill>
                </a:rPr>
                <a:t>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592" y="4941167"/>
              <a:ext cx="7704856" cy="639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PointCut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Advice</a:t>
              </a:r>
              <a:r>
                <a:rPr lang="zh-CN" altLang="en-US" dirty="0" smtClean="0"/>
                <a:t>的结合体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1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490537"/>
          </a:xfrm>
        </p:spPr>
        <p:txBody>
          <a:bodyPr>
            <a:no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  spring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Aop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1760" y="2420888"/>
            <a:ext cx="48965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实现方案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11498" y="3577000"/>
            <a:ext cx="169706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Weaving Time</a:t>
            </a:r>
            <a:endParaRPr lang="zh-CN" alt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46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 smtClean="0">
                <a:solidFill>
                  <a:srgbClr val="5F5F5F"/>
                </a:solidFill>
                <a:latin typeface="华文细黑" pitchFamily="2" charset="-122"/>
                <a:ea typeface="华文细黑" pitchFamily="2" charset="-122"/>
              </a:rPr>
              <a:t>实现方案</a:t>
            </a:r>
            <a:endParaRPr lang="zh-CN" altLang="en-US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1" y="1340768"/>
            <a:ext cx="80406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149080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STW(source-Time weaving):</a:t>
            </a:r>
          </a:p>
          <a:p>
            <a:r>
              <a:rPr lang="zh-CN" altLang="en-US" dirty="0" smtClean="0"/>
              <a:t>     编码的时候写死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 smtClean="0">
                <a:solidFill>
                  <a:srgbClr val="5F5F5F"/>
                </a:solidFill>
                <a:latin typeface="华文细黑" pitchFamily="2" charset="-122"/>
                <a:ea typeface="华文细黑" pitchFamily="2" charset="-122"/>
              </a:rPr>
              <a:t>实现框架</a:t>
            </a:r>
            <a:endParaRPr lang="zh-CN" altLang="en-US" dirty="0">
              <a:solidFill>
                <a:srgbClr val="5F5F5F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0527" y="1052736"/>
            <a:ext cx="8045474" cy="716395"/>
            <a:chOff x="539552" y="4437112"/>
            <a:chExt cx="8064896" cy="1040456"/>
          </a:xfrm>
        </p:grpSpPr>
        <p:sp>
          <p:nvSpPr>
            <p:cNvPr id="6" name="TextBox 5"/>
            <p:cNvSpPr txBox="1"/>
            <p:nvPr/>
          </p:nvSpPr>
          <p:spPr>
            <a:xfrm>
              <a:off x="539552" y="4437112"/>
              <a:ext cx="3168352" cy="536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49E08"/>
                  </a:solidFill>
                </a:rPr>
                <a:t>JDK</a:t>
              </a:r>
              <a:r>
                <a:rPr lang="zh-CN" altLang="en-US" dirty="0" smtClean="0">
                  <a:solidFill>
                    <a:srgbClr val="049E08"/>
                  </a:solidFill>
                </a:rPr>
                <a:t>动态代理</a:t>
              </a:r>
              <a:endParaRPr lang="en-US" altLang="zh-CN" dirty="0" smtClean="0">
                <a:solidFill>
                  <a:srgbClr val="049E08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9592" y="4941169"/>
              <a:ext cx="7704856" cy="536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被</a:t>
              </a:r>
              <a:r>
                <a:rPr lang="zh-CN" altLang="en-US" dirty="0" smtClean="0"/>
                <a:t>代理类必须实现接口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2990" y="2060848"/>
            <a:ext cx="8045474" cy="716395"/>
            <a:chOff x="539552" y="4437112"/>
            <a:chExt cx="8064896" cy="1040456"/>
          </a:xfrm>
        </p:grpSpPr>
        <p:sp>
          <p:nvSpPr>
            <p:cNvPr id="9" name="TextBox 8"/>
            <p:cNvSpPr txBox="1"/>
            <p:nvPr/>
          </p:nvSpPr>
          <p:spPr>
            <a:xfrm>
              <a:off x="539552" y="4437112"/>
              <a:ext cx="3168352" cy="536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049E08"/>
                  </a:solidFill>
                </a:rPr>
                <a:t>Cglib</a:t>
              </a:r>
              <a:r>
                <a:rPr lang="zh-CN" altLang="en-US" dirty="0" smtClean="0">
                  <a:solidFill>
                    <a:srgbClr val="049E08"/>
                  </a:solidFill>
                </a:rPr>
                <a:t>动态代理</a:t>
              </a:r>
              <a:endParaRPr lang="en-US" altLang="zh-CN" dirty="0" smtClean="0">
                <a:solidFill>
                  <a:srgbClr val="049E08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9592" y="4941169"/>
              <a:ext cx="7704856" cy="536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被代理类可以不实现接口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0527" y="3212975"/>
            <a:ext cx="8045474" cy="993394"/>
            <a:chOff x="539552" y="4437112"/>
            <a:chExt cx="8064896" cy="1442756"/>
          </a:xfrm>
        </p:grpSpPr>
        <p:sp>
          <p:nvSpPr>
            <p:cNvPr id="12" name="TextBox 11"/>
            <p:cNvSpPr txBox="1"/>
            <p:nvPr/>
          </p:nvSpPr>
          <p:spPr>
            <a:xfrm>
              <a:off x="539552" y="4437112"/>
              <a:ext cx="3168352" cy="536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49E08"/>
                  </a:solidFill>
                </a:rPr>
                <a:t>Spring AOP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9592" y="4941169"/>
              <a:ext cx="7704856" cy="938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默认是用</a:t>
              </a:r>
              <a:r>
                <a:rPr lang="en-US" altLang="zh-CN" dirty="0" smtClean="0"/>
                <a:t>JDK</a:t>
              </a:r>
              <a:r>
                <a:rPr lang="zh-CN" altLang="en-US" dirty="0" smtClean="0"/>
                <a:t>动态代理，如果被代理类没有实现接口就用</a:t>
              </a:r>
              <a:r>
                <a:rPr lang="en-US" altLang="zh-CN" dirty="0" err="1" smtClean="0"/>
                <a:t>Cglib</a:t>
              </a:r>
              <a:r>
                <a:rPr lang="zh-CN" altLang="en-US" dirty="0" smtClean="0"/>
                <a:t>。</a:t>
              </a:r>
              <a:r>
                <a:rPr lang="en-US" altLang="zh-CN" dirty="0" smtClean="0"/>
                <a:t>Spring </a:t>
              </a:r>
              <a:r>
                <a:rPr lang="en-US" altLang="zh-CN" dirty="0" err="1" smtClean="0"/>
                <a:t>aop</a:t>
              </a:r>
              <a:r>
                <a:rPr lang="zh-CN" altLang="en-US" dirty="0" smtClean="0"/>
                <a:t>的切点只能是方法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2990" y="4293096"/>
            <a:ext cx="8045474" cy="716395"/>
            <a:chOff x="539552" y="4437112"/>
            <a:chExt cx="8064896" cy="1040456"/>
          </a:xfrm>
        </p:grpSpPr>
        <p:sp>
          <p:nvSpPr>
            <p:cNvPr id="16" name="TextBox 15"/>
            <p:cNvSpPr txBox="1"/>
            <p:nvPr/>
          </p:nvSpPr>
          <p:spPr>
            <a:xfrm>
              <a:off x="539552" y="4437112"/>
              <a:ext cx="3168352" cy="536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49E08"/>
                  </a:solidFill>
                </a:rPr>
                <a:t>AspectJ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9592" y="4941169"/>
              <a:ext cx="7704856" cy="536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专业的</a:t>
              </a:r>
              <a:r>
                <a:rPr lang="en-US" altLang="zh-CN" dirty="0" smtClean="0"/>
                <a:t>AOP</a:t>
              </a:r>
              <a:r>
                <a:rPr lang="zh-CN" altLang="en-US" dirty="0" smtClean="0"/>
                <a:t>框架，比</a:t>
              </a:r>
              <a:r>
                <a:rPr lang="en-US" altLang="zh-CN" dirty="0" smtClean="0"/>
                <a:t>Spring AOP</a:t>
              </a:r>
              <a:r>
                <a:rPr lang="zh-CN" altLang="en-US" dirty="0" smtClean="0"/>
                <a:t>要强大的多</a:t>
              </a:r>
              <a:endParaRPr lang="zh-CN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20366" y="5373216"/>
            <a:ext cx="316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49E08"/>
                </a:solidFill>
              </a:defRPr>
            </a:lvl1pPr>
          </a:lstStyle>
          <a:p>
            <a:r>
              <a:rPr lang="en-US" altLang="zh-CN" dirty="0"/>
              <a:t>Google </a:t>
            </a:r>
            <a:r>
              <a:rPr lang="en-US" altLang="zh-CN" dirty="0" err="1" smtClean="0"/>
              <a:t>guice</a:t>
            </a:r>
            <a:r>
              <a:rPr lang="zh-CN" altLang="en-US" dirty="0" smtClean="0"/>
              <a:t>，等等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56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490537"/>
          </a:xfrm>
        </p:spPr>
        <p:txBody>
          <a:bodyPr>
            <a:no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  spring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Aop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2852936"/>
            <a:ext cx="48965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Spring AOP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3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20231</TotalTime>
  <Words>616</Words>
  <Application>Microsoft Office PowerPoint</Application>
  <PresentationFormat>全屏显示(4:3)</PresentationFormat>
  <Paragraphs>127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目录</vt:lpstr>
      <vt:lpstr>  spring Aop</vt:lpstr>
      <vt:lpstr>概念术语</vt:lpstr>
      <vt:lpstr>概念术语</vt:lpstr>
      <vt:lpstr>概念术语</vt:lpstr>
      <vt:lpstr>  spring Aop</vt:lpstr>
      <vt:lpstr>实现方案</vt:lpstr>
      <vt:lpstr>实现框架</vt:lpstr>
      <vt:lpstr>  spring Aop</vt:lpstr>
      <vt:lpstr>Spring AOP</vt:lpstr>
      <vt:lpstr>Programmatic</vt:lpstr>
      <vt:lpstr>declaration-手动配置</vt:lpstr>
      <vt:lpstr>declaration-手动配置-过滤方法</vt:lpstr>
      <vt:lpstr>自动扫描-bean名字</vt:lpstr>
      <vt:lpstr>自动扫描-Advisor</vt:lpstr>
      <vt:lpstr>aspectJStyle-annotaion</vt:lpstr>
      <vt:lpstr>aspectJStyle-annotaion</vt:lpstr>
      <vt:lpstr>aspectJStyle-annotaion</vt:lpstr>
      <vt:lpstr>aspectJStyle-xml配置</vt:lpstr>
      <vt:lpstr>  spring Aop</vt:lpstr>
      <vt:lpstr>Self-invocation</vt:lpstr>
      <vt:lpstr>Advice ordering(增强的顺序)</vt:lpstr>
      <vt:lpstr>总结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yanglikun@jd.com</dc:creator>
  <cp:lastModifiedBy>p</cp:lastModifiedBy>
  <cp:revision>2518</cp:revision>
  <dcterms:created xsi:type="dcterms:W3CDTF">2013-04-22T06:54:50Z</dcterms:created>
  <dcterms:modified xsi:type="dcterms:W3CDTF">2016-11-09T10:38:26Z</dcterms:modified>
</cp:coreProperties>
</file>