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63" r:id="rId10"/>
    <p:sldId id="275" r:id="rId11"/>
    <p:sldId id="276" r:id="rId12"/>
    <p:sldId id="277" r:id="rId13"/>
    <p:sldId id="278" r:id="rId14"/>
    <p:sldId id="279" r:id="rId15"/>
    <p:sldId id="280" r:id="rId16"/>
    <p:sldId id="25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EF"/>
    <a:srgbClr val="C9D8DF"/>
    <a:srgbClr val="E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6327"/>
  </p:normalViewPr>
  <p:slideViewPr>
    <p:cSldViewPr snapToGrid="0">
      <p:cViewPr varScale="1">
        <p:scale>
          <a:sx n="82" d="100"/>
          <a:sy n="82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7658B-0894-42F9-A09D-E6D7519C3C5B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3071E-AD1A-4139-B9A4-53913BD2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11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3166C7A-2093-D6C3-1015-7D2F617163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316BF18-71C4-6DFB-3899-55975135C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780" y="4186431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BC81048-106F-8A9F-3659-84DE7A503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09540" y="112734"/>
            <a:ext cx="432148" cy="2029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BA6CA09-CC7F-1786-B476-36C72373C4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4"/>
            <a:ext cx="1876817" cy="886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D9FB604-A93A-45F7-8A60-C080BC126A30}"/>
              </a:ext>
            </a:extLst>
          </p:cNvPr>
          <p:cNvSpPr txBox="1"/>
          <p:nvPr userDrawn="1"/>
        </p:nvSpPr>
        <p:spPr>
          <a:xfrm>
            <a:off x="5719482" y="6369353"/>
            <a:ext cx="65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APLICATIVOS INFORMATIZADOS (PARA A HABILITAÇÃO MARKETING)</a:t>
            </a:r>
          </a:p>
        </p:txBody>
      </p:sp>
    </p:spTree>
    <p:extLst>
      <p:ext uri="{BB962C8B-B14F-4D97-AF65-F5344CB8AC3E}">
        <p14:creationId xmlns:p14="http://schemas.microsoft.com/office/powerpoint/2010/main" val="3227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7005AB1-27D9-0AF0-A364-55A417713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2995" y="1924406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09BED-8DE5-43B0-86CF-75A4C8FF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CE3E8-4871-4621-91DD-44AEBA33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F2B343-67EB-4C09-9362-2FB70772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CC8C-4EED-42D1-9FB7-5F7CEDD73EC2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E06B6D-9939-4B6D-AADA-FA3509F5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95189-0295-4E1C-B3B3-FC7E337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77F5-27D2-4BF8-9E2D-7BCC4B308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5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osfatos.org/" TargetMode="External"/><Relationship Id="rId7" Type="http://schemas.openxmlformats.org/officeDocument/2006/relationships/hyperlink" Target="https://g1.globo.com/fato-ou-fak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atos.org/" TargetMode="External"/><Relationship Id="rId5" Type="http://schemas.openxmlformats.org/officeDocument/2006/relationships/hyperlink" Target="https://lupa.uol.com.br/" TargetMode="External"/><Relationship Id="rId4" Type="http://schemas.openxmlformats.org/officeDocument/2006/relationships/hyperlink" Target="https://newsinitiative.withgoogle.com/pt-br/resources/trainings/google-fact-check-tool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fato-ou-fak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tudo-sobre/facebook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7728559" y="5019805"/>
            <a:ext cx="3532341" cy="767219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TÉCNICAS DE PESQUISA NA WEB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7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oogle Sites ¿Qué es y para qué sirve?">
            <a:extLst>
              <a:ext uri="{FF2B5EF4-FFF2-40B4-BE49-F238E27FC236}">
                <a16:creationId xmlns:a16="http://schemas.microsoft.com/office/drawing/2014/main" id="{7C2829E2-0C35-4B81-A589-7ED72FD5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8DF2D3-3223-4D7B-A1E9-BD9ABFB7AA8F}"/>
              </a:ext>
            </a:extLst>
          </p:cNvPr>
          <p:cNvSpPr txBox="1">
            <a:spLocks/>
          </p:cNvSpPr>
          <p:nvPr/>
        </p:nvSpPr>
        <p:spPr>
          <a:xfrm>
            <a:off x="2934386" y="608178"/>
            <a:ext cx="9676028" cy="56896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Na dúvida, busque em mais de um lugar</a:t>
            </a:r>
            <a:endParaRPr lang="pt-BR" sz="3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518DD5-4AE6-4C76-8617-456DCEC43BA4}"/>
              </a:ext>
            </a:extLst>
          </p:cNvPr>
          <p:cNvSpPr/>
          <p:nvPr/>
        </p:nvSpPr>
        <p:spPr>
          <a:xfrm>
            <a:off x="7813040" y="1686560"/>
            <a:ext cx="2976880" cy="390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72615F-4D11-4E6E-8760-C4A00A3EC95F}"/>
              </a:ext>
            </a:extLst>
          </p:cNvPr>
          <p:cNvSpPr/>
          <p:nvPr/>
        </p:nvSpPr>
        <p:spPr>
          <a:xfrm>
            <a:off x="5796280" y="1762100"/>
            <a:ext cx="2976880" cy="228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F393BE-E612-43A5-B325-73E5348F0664}"/>
              </a:ext>
            </a:extLst>
          </p:cNvPr>
          <p:cNvSpPr txBox="1"/>
          <p:nvPr/>
        </p:nvSpPr>
        <p:spPr>
          <a:xfrm>
            <a:off x="5959587" y="1762100"/>
            <a:ext cx="6145306" cy="266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https://www.aosfatos.org/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https://newsinitiative.withgoogle.com/pt-br/resources/trainings/google-fact-check-tools/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https://lupa.uol.com.br/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https://www.boatos.org</a:t>
            </a:r>
            <a:endParaRPr lang="pt-BR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https://g1.globo.com/fato-ou-fake/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AAD1C-85A2-4FFA-BEB9-1057B0EFA0E1}"/>
              </a:ext>
            </a:extLst>
          </p:cNvPr>
          <p:cNvSpPr txBox="1">
            <a:spLocks/>
          </p:cNvSpPr>
          <p:nvPr/>
        </p:nvSpPr>
        <p:spPr>
          <a:xfrm>
            <a:off x="4372845" y="335170"/>
            <a:ext cx="5071694" cy="1220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Testando...</a:t>
            </a:r>
          </a:p>
          <a:p>
            <a:pPr algn="ctr"/>
            <a:r>
              <a:rPr lang="pt-BR" sz="3600" b="1" dirty="0"/>
              <a:t>Fato ou Fake?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D5BE11-EBA9-4597-A110-1DB5F80F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401" y="692972"/>
            <a:ext cx="3217599" cy="554018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264E921-8E39-4961-AC5F-7AC1DB082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518" y="3156565"/>
            <a:ext cx="3216675" cy="2431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700" b="1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Por que a publicação é </a:t>
            </a:r>
            <a:r>
              <a:rPr kumimoji="0" lang="pt-BR" altLang="pt-BR" sz="2700" b="1" i="0" u="sng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verdadeira?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sng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O vídeo é real -- ou seja, não foi adulterado por inteligência artificial (IA) -- e exibe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o momento que um castelo inflável de brinquedo, com crianças dentro, decola após a passagem de uma corrente de vento. O acidente aconteceu em 31 de maio, durante o festival beneficente na escola de ensino fundamental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Laerskool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Protearif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, na cidade sul-africana de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Krugersdor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Fato ou fake? Como identificar?">
            <a:extLst>
              <a:ext uri="{FF2B5EF4-FFF2-40B4-BE49-F238E27FC236}">
                <a16:creationId xmlns:a16="http://schemas.microsoft.com/office/drawing/2014/main" id="{CB741795-48BA-4E2D-A264-87FEF4E21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/>
          <a:stretch/>
        </p:blipFill>
        <p:spPr bwMode="auto">
          <a:xfrm>
            <a:off x="0" y="274210"/>
            <a:ext cx="5283310" cy="64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2F297F6-4606-4543-9D86-8C0B041C2E98}"/>
              </a:ext>
            </a:extLst>
          </p:cNvPr>
          <p:cNvSpPr/>
          <p:nvPr/>
        </p:nvSpPr>
        <p:spPr>
          <a:xfrm>
            <a:off x="3799840" y="5974080"/>
            <a:ext cx="1046480" cy="518160"/>
          </a:xfrm>
          <a:prstGeom prst="rect">
            <a:avLst/>
          </a:prstGeom>
          <a:solidFill>
            <a:srgbClr val="F5F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A5C3ACE-07F5-4C63-8B7D-1D63C86FC575}"/>
              </a:ext>
            </a:extLst>
          </p:cNvPr>
          <p:cNvSpPr/>
          <p:nvPr/>
        </p:nvSpPr>
        <p:spPr>
          <a:xfrm>
            <a:off x="5263621" y="1645810"/>
            <a:ext cx="3653339" cy="1220601"/>
          </a:xfrm>
          <a:prstGeom prst="rect">
            <a:avLst/>
          </a:prstGeom>
          <a:solidFill>
            <a:srgbClr val="C9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07BA319-C8AC-455E-8CE7-C874E482CE79}"/>
              </a:ext>
            </a:extLst>
          </p:cNvPr>
          <p:cNvSpPr txBox="1">
            <a:spLocks/>
          </p:cNvSpPr>
          <p:nvPr/>
        </p:nvSpPr>
        <p:spPr>
          <a:xfrm>
            <a:off x="5263621" y="1696610"/>
            <a:ext cx="3653339" cy="1220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Vento leva crianças no pula </a:t>
            </a:r>
            <a:r>
              <a:rPr lang="pt-BR" sz="3600" b="1" dirty="0" err="1"/>
              <a:t>pula</a:t>
            </a:r>
            <a:r>
              <a:rPr lang="pt-BR" sz="3600" b="1" dirty="0"/>
              <a:t> enquanto brincavam</a:t>
            </a:r>
          </a:p>
        </p:txBody>
      </p:sp>
    </p:spTree>
    <p:extLst>
      <p:ext uri="{BB962C8B-B14F-4D97-AF65-F5344CB8AC3E}">
        <p14:creationId xmlns:p14="http://schemas.microsoft.com/office/powerpoint/2010/main" val="12590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1D81E2C-ACE8-4961-9DC5-0294601A7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99" y="3484825"/>
            <a:ext cx="4888350" cy="29178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8CCF759-C508-4750-A696-707588BCBE86}"/>
              </a:ext>
            </a:extLst>
          </p:cNvPr>
          <p:cNvSpPr txBox="1"/>
          <p:nvPr/>
        </p:nvSpPr>
        <p:spPr>
          <a:xfrm>
            <a:off x="5306821" y="1584742"/>
            <a:ext cx="614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1F2123"/>
                </a:solidFill>
                <a:effectLst/>
                <a:latin typeface="glbOpenSans"/>
              </a:rPr>
              <a:t>O vídeo é real – e não foi produzido com inteligência artificial (IA) –, mas não mostra o transporte de um cadáver. O </a:t>
            </a:r>
            <a:r>
              <a:rPr lang="pt-BR" b="1" i="0" u="none" strike="noStrike" dirty="0">
                <a:solidFill>
                  <a:srgbClr val="C4170C"/>
                </a:solidFill>
                <a:effectLst/>
                <a:latin typeface="inherit"/>
                <a:hlinkClick r:id="rId3"/>
              </a:rPr>
              <a:t>Fato ou Fake</a:t>
            </a:r>
            <a:r>
              <a:rPr lang="pt-BR" b="1" i="0" dirty="0">
                <a:solidFill>
                  <a:srgbClr val="1F2123"/>
                </a:solidFill>
                <a:effectLst/>
                <a:latin typeface="glbOpenSans"/>
              </a:rPr>
              <a:t> entrou em contato com a assessoria de imprensa da Polícia Militar do Rio, que afirmou, por e-mail: "trata-se de imagem muito antiga que, à época, constatou tratar-se de um manequim ou algo do </a:t>
            </a:r>
            <a:r>
              <a:rPr lang="pt-BR" b="1" i="0" dirty="0" err="1">
                <a:solidFill>
                  <a:srgbClr val="1F2123"/>
                </a:solidFill>
                <a:effectLst/>
                <a:latin typeface="glbOpenSans"/>
              </a:rPr>
              <a:t>tip</a:t>
            </a:r>
            <a:endParaRPr lang="pt-BR" dirty="0"/>
          </a:p>
        </p:txBody>
      </p:sp>
      <p:pic>
        <p:nvPicPr>
          <p:cNvPr id="7" name="Picture 5" descr="Fato ou fake? Como identificar?">
            <a:extLst>
              <a:ext uri="{FF2B5EF4-FFF2-40B4-BE49-F238E27FC236}">
                <a16:creationId xmlns:a16="http://schemas.microsoft.com/office/drawing/2014/main" id="{3BBF1A1E-E975-40D5-9E48-FB8A19CAD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/>
          <a:stretch/>
        </p:blipFill>
        <p:spPr bwMode="auto">
          <a:xfrm>
            <a:off x="0" y="274210"/>
            <a:ext cx="5283310" cy="64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A0A88EE-481A-41E8-8D17-91D40BDA0269}"/>
              </a:ext>
            </a:extLst>
          </p:cNvPr>
          <p:cNvSpPr/>
          <p:nvPr/>
        </p:nvSpPr>
        <p:spPr>
          <a:xfrm>
            <a:off x="3799840" y="5974080"/>
            <a:ext cx="1046480" cy="518160"/>
          </a:xfrm>
          <a:prstGeom prst="rect">
            <a:avLst/>
          </a:prstGeom>
          <a:solidFill>
            <a:srgbClr val="F5F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67B45B-4938-4407-80C4-7863BD24557F}"/>
              </a:ext>
            </a:extLst>
          </p:cNvPr>
          <p:cNvSpPr/>
          <p:nvPr/>
        </p:nvSpPr>
        <p:spPr>
          <a:xfrm>
            <a:off x="4988560" y="274210"/>
            <a:ext cx="6217920" cy="1220601"/>
          </a:xfrm>
          <a:prstGeom prst="rect">
            <a:avLst/>
          </a:prstGeom>
          <a:solidFill>
            <a:srgbClr val="C9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689B4C8-591F-4601-84BC-1E03CED78B52}"/>
              </a:ext>
            </a:extLst>
          </p:cNvPr>
          <p:cNvSpPr txBox="1">
            <a:spLocks/>
          </p:cNvSpPr>
          <p:nvPr/>
        </p:nvSpPr>
        <p:spPr>
          <a:xfrm>
            <a:off x="5840778" y="383004"/>
            <a:ext cx="5077392" cy="1220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No Rio de Janeiro, morador leva cadáver no carro para não pagar funerária</a:t>
            </a:r>
          </a:p>
        </p:txBody>
      </p:sp>
    </p:spTree>
    <p:extLst>
      <p:ext uri="{BB962C8B-B14F-4D97-AF65-F5344CB8AC3E}">
        <p14:creationId xmlns:p14="http://schemas.microsoft.com/office/powerpoint/2010/main" val="37552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257F8D90-377F-4D7B-9822-465F65F159CD}"/>
              </a:ext>
            </a:extLst>
          </p:cNvPr>
          <p:cNvSpPr/>
          <p:nvPr/>
        </p:nvSpPr>
        <p:spPr>
          <a:xfrm>
            <a:off x="4988560" y="274210"/>
            <a:ext cx="6217920" cy="1220601"/>
          </a:xfrm>
          <a:prstGeom prst="rect">
            <a:avLst/>
          </a:prstGeom>
          <a:solidFill>
            <a:srgbClr val="C9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63BAF0-CAFE-4FD8-8B7B-632BC299CC28}"/>
              </a:ext>
            </a:extLst>
          </p:cNvPr>
          <p:cNvSpPr txBox="1">
            <a:spLocks/>
          </p:cNvSpPr>
          <p:nvPr/>
        </p:nvSpPr>
        <p:spPr>
          <a:xfrm>
            <a:off x="5603240" y="488393"/>
            <a:ext cx="5283310" cy="93754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Padre Fábio de Melo faz campanha para arrecadar dinheiro para criança hospitalizada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5AD5D9-B15F-401A-81EE-68B540E8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10" y="1494811"/>
            <a:ext cx="5923170" cy="33190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3A3BEF-ABA1-45F1-8885-721A0A113991}"/>
              </a:ext>
            </a:extLst>
          </p:cNvPr>
          <p:cNvSpPr txBox="1"/>
          <p:nvPr/>
        </p:nvSpPr>
        <p:spPr>
          <a:xfrm>
            <a:off x="5759981" y="4977504"/>
            <a:ext cx="5363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dirty="0">
                <a:solidFill>
                  <a:srgbClr val="1F2123"/>
                </a:solidFill>
                <a:effectLst/>
                <a:latin typeface="glbOpenSans"/>
              </a:rPr>
              <a:t>Em 6 de maio de 2025, o próprio padre Fábio de Melo usou seu perfil no </a:t>
            </a:r>
            <a:r>
              <a:rPr lang="pt-BR" b="1" i="0" u="none" strike="noStrike" dirty="0">
                <a:solidFill>
                  <a:srgbClr val="C4170C"/>
                </a:solidFill>
                <a:effectLst/>
                <a:latin typeface="glbOpenSans"/>
                <a:hlinkClick r:id="rId3"/>
              </a:rPr>
              <a:t>Facebook</a:t>
            </a:r>
            <a:r>
              <a:rPr lang="pt-BR" b="1" i="0" dirty="0">
                <a:solidFill>
                  <a:srgbClr val="1F2123"/>
                </a:solidFill>
                <a:effectLst/>
                <a:latin typeface="glbOpenSans"/>
              </a:rPr>
              <a:t> para fazer a denúncia: "Golpe! Por favor, denunciem esta página".</a:t>
            </a:r>
            <a:endParaRPr lang="pt-BR" dirty="0"/>
          </a:p>
        </p:txBody>
      </p:sp>
      <p:pic>
        <p:nvPicPr>
          <p:cNvPr id="9" name="Picture 5" descr="Fato ou fake? Como identificar?">
            <a:extLst>
              <a:ext uri="{FF2B5EF4-FFF2-40B4-BE49-F238E27FC236}">
                <a16:creationId xmlns:a16="http://schemas.microsoft.com/office/drawing/2014/main" id="{8E95C817-2B6E-4205-BD80-2D31BA0ED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/>
          <a:stretch/>
        </p:blipFill>
        <p:spPr bwMode="auto">
          <a:xfrm>
            <a:off x="0" y="274210"/>
            <a:ext cx="5283310" cy="64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428F868-8FF0-4B24-BD88-57DB6623CDB9}"/>
              </a:ext>
            </a:extLst>
          </p:cNvPr>
          <p:cNvSpPr/>
          <p:nvPr/>
        </p:nvSpPr>
        <p:spPr>
          <a:xfrm>
            <a:off x="3801035" y="5900834"/>
            <a:ext cx="1057836" cy="553754"/>
          </a:xfrm>
          <a:prstGeom prst="rect">
            <a:avLst/>
          </a:prstGeom>
          <a:solidFill>
            <a:srgbClr val="F5F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6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Fato ou Fake Entenda a confiança nas plataformas de cassino">
            <a:extLst>
              <a:ext uri="{FF2B5EF4-FFF2-40B4-BE49-F238E27FC236}">
                <a16:creationId xmlns:a16="http://schemas.microsoft.com/office/drawing/2014/main" id="{B9419BC8-1E47-4AB1-968B-9C84D6E03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1"/>
          <a:stretch/>
        </p:blipFill>
        <p:spPr bwMode="auto">
          <a:xfrm>
            <a:off x="0" y="1048170"/>
            <a:ext cx="12192000" cy="52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315B52-AA4C-4927-B457-17C824D50D8E}"/>
              </a:ext>
            </a:extLst>
          </p:cNvPr>
          <p:cNvSpPr txBox="1">
            <a:spLocks/>
          </p:cNvSpPr>
          <p:nvPr/>
        </p:nvSpPr>
        <p:spPr>
          <a:xfrm>
            <a:off x="1257986" y="437870"/>
            <a:ext cx="9676028" cy="1220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Agora é com você</a:t>
            </a:r>
            <a:endParaRPr lang="pt-BR" sz="36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BA90716-94DA-4AB6-A783-2350D9CA63F8}"/>
              </a:ext>
            </a:extLst>
          </p:cNvPr>
          <p:cNvSpPr txBox="1">
            <a:spLocks/>
          </p:cNvSpPr>
          <p:nvPr/>
        </p:nvSpPr>
        <p:spPr>
          <a:xfrm>
            <a:off x="0" y="2818699"/>
            <a:ext cx="4175760" cy="316554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Utilize seu conhecimento para encontrar uma notícia que parece FATO, mas que não é (ou vice versa😁)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463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Google encontrou forma de trazer mais segurança à pesquisa">
            <a:extLst>
              <a:ext uri="{FF2B5EF4-FFF2-40B4-BE49-F238E27FC236}">
                <a16:creationId xmlns:a16="http://schemas.microsoft.com/office/drawing/2014/main" id="{E3622E31-0C15-4809-ABBF-7912C7FF9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40" y="410210"/>
            <a:ext cx="10607040" cy="59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CFA6F81-28AA-4738-A481-D4C43160DDB6}"/>
              </a:ext>
            </a:extLst>
          </p:cNvPr>
          <p:cNvSpPr/>
          <p:nvPr/>
        </p:nvSpPr>
        <p:spPr>
          <a:xfrm>
            <a:off x="-1148081" y="410210"/>
            <a:ext cx="6182407" cy="5966460"/>
          </a:xfrm>
          <a:prstGeom prst="rect">
            <a:avLst/>
          </a:prstGeom>
          <a:solidFill>
            <a:srgbClr val="E1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138CAB2-B6A1-401D-92E5-43CC9C1D919A}"/>
              </a:ext>
            </a:extLst>
          </p:cNvPr>
          <p:cNvSpPr/>
          <p:nvPr/>
        </p:nvSpPr>
        <p:spPr>
          <a:xfrm>
            <a:off x="7157674" y="2336800"/>
            <a:ext cx="2595926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5AA7D-CBC0-46AD-9071-5C7AE117392F}"/>
              </a:ext>
            </a:extLst>
          </p:cNvPr>
          <p:cNvSpPr txBox="1">
            <a:spLocks/>
          </p:cNvSpPr>
          <p:nvPr/>
        </p:nvSpPr>
        <p:spPr>
          <a:xfrm>
            <a:off x="6288067" y="2561759"/>
            <a:ext cx="4335140" cy="111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>
                <a:solidFill>
                  <a:srgbClr val="00B0F0"/>
                </a:solidFill>
              </a:rPr>
              <a:t>R</a:t>
            </a:r>
            <a:r>
              <a:rPr lang="pt-BR" sz="6000" b="1" dirty="0">
                <a:solidFill>
                  <a:srgbClr val="FF0000"/>
                </a:solidFill>
              </a:rPr>
              <a:t>e</a:t>
            </a:r>
            <a:r>
              <a:rPr lang="pt-BR" sz="6000" b="1" dirty="0">
                <a:solidFill>
                  <a:srgbClr val="FFC000"/>
                </a:solidFill>
              </a:rPr>
              <a:t>s</a:t>
            </a:r>
            <a:r>
              <a:rPr lang="pt-BR" sz="6000" b="1" dirty="0">
                <a:solidFill>
                  <a:schemeClr val="accent1"/>
                </a:solidFill>
              </a:rPr>
              <a:t>u</a:t>
            </a:r>
            <a:r>
              <a:rPr lang="pt-BR" sz="6000" b="1" dirty="0">
                <a:solidFill>
                  <a:srgbClr val="00B050"/>
                </a:solidFill>
              </a:rPr>
              <a:t>m</a:t>
            </a:r>
            <a:r>
              <a:rPr lang="pt-BR" sz="6000" b="1" dirty="0">
                <a:solidFill>
                  <a:srgbClr val="FF0000"/>
                </a:solidFill>
              </a:rPr>
              <a:t>i</a:t>
            </a:r>
            <a:r>
              <a:rPr lang="pt-BR" sz="6000" b="1" dirty="0">
                <a:solidFill>
                  <a:srgbClr val="00B0F0"/>
                </a:solidFill>
              </a:rPr>
              <a:t>n</a:t>
            </a:r>
            <a:r>
              <a:rPr lang="pt-BR" sz="6000" b="1" dirty="0">
                <a:solidFill>
                  <a:srgbClr val="FF0000"/>
                </a:solidFill>
              </a:rPr>
              <a:t>d</a:t>
            </a:r>
            <a:r>
              <a:rPr lang="pt-BR" sz="6000" b="1" dirty="0">
                <a:solidFill>
                  <a:srgbClr val="FFC000"/>
                </a:solidFill>
              </a:rPr>
              <a:t>o</a:t>
            </a:r>
            <a:r>
              <a:rPr lang="pt-BR" sz="6000" b="1" dirty="0">
                <a:solidFill>
                  <a:srgbClr val="00B0F0"/>
                </a:solidFill>
              </a:rPr>
              <a:t>...</a:t>
            </a:r>
            <a:endParaRPr lang="pt-BR" sz="6000" dirty="0">
              <a:solidFill>
                <a:srgbClr val="00B0F0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D48E15A-C8BD-4C7C-8F5F-DF2F8770F301}"/>
              </a:ext>
            </a:extLst>
          </p:cNvPr>
          <p:cNvSpPr txBox="1">
            <a:spLocks/>
          </p:cNvSpPr>
          <p:nvPr/>
        </p:nvSpPr>
        <p:spPr>
          <a:xfrm>
            <a:off x="254000" y="1662816"/>
            <a:ext cx="4622800" cy="3707468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Pesquisar na internet pode ser muito mais produtivo quando utilizamos ferramentas certas.</a:t>
            </a:r>
          </a:p>
          <a:p>
            <a:pPr algn="ctr"/>
            <a:r>
              <a:rPr lang="pt-BR" sz="3600" b="1" dirty="0"/>
              <a:t>Seu trabalho por ser muito mais direto, acredite!</a:t>
            </a:r>
          </a:p>
          <a:p>
            <a:pPr algn="ctr"/>
            <a:endParaRPr lang="pt-BR" sz="3600" b="1" dirty="0"/>
          </a:p>
          <a:p>
            <a:pPr algn="ctr"/>
            <a:r>
              <a:rPr lang="pt-BR" sz="3600" b="1" dirty="0"/>
              <a:t>Sem falar que agora você tem mais recursos para não cair em golpes e fake News.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2470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7F9E381-056B-491C-71C0-B64F1433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048CA6E-79FE-BF7D-AF35-0F458ED105B9}"/>
              </a:ext>
            </a:extLst>
          </p:cNvPr>
          <p:cNvSpPr txBox="1">
            <a:spLocks/>
          </p:cNvSpPr>
          <p:nvPr/>
        </p:nvSpPr>
        <p:spPr>
          <a:xfrm>
            <a:off x="4574087" y="4794337"/>
            <a:ext cx="3043825" cy="27557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  <a:endParaRPr lang="pt-BR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80B3D-C333-4CC3-A918-12926BBF8026}"/>
              </a:ext>
            </a:extLst>
          </p:cNvPr>
          <p:cNvSpPr txBox="1">
            <a:spLocks/>
          </p:cNvSpPr>
          <p:nvPr/>
        </p:nvSpPr>
        <p:spPr>
          <a:xfrm>
            <a:off x="-104649" y="2513475"/>
            <a:ext cx="4300131" cy="227367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Técnica de pesquisa avançada na Web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BCFAFE-566C-4B53-958F-F355EB87A9C3}"/>
              </a:ext>
            </a:extLst>
          </p:cNvPr>
          <p:cNvSpPr txBox="1"/>
          <p:nvPr/>
        </p:nvSpPr>
        <p:spPr>
          <a:xfrm>
            <a:off x="5719482" y="6369353"/>
            <a:ext cx="65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APLICATIVOS INFORMATIZADOS (PARA A HABILITAÇÃO MARKETING)</a:t>
            </a:r>
          </a:p>
        </p:txBody>
      </p:sp>
      <p:pic>
        <p:nvPicPr>
          <p:cNvPr id="2052" name="Picture 4" descr="Conceito de pesquisa na web | Vetor Grátis">
            <a:extLst>
              <a:ext uri="{FF2B5EF4-FFF2-40B4-BE49-F238E27FC236}">
                <a16:creationId xmlns:a16="http://schemas.microsoft.com/office/drawing/2014/main" id="{E7E7AED0-AD3C-4FE4-8FDA-7926843F5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0" b="89820" l="9585" r="89936">
                        <a14:foregroundMark x1="22364" y1="59481" x2="27636" y2="47705"/>
                        <a14:foregroundMark x1="27636" y1="47705" x2="31310" y2="61277"/>
                        <a14:foregroundMark x1="31310" y1="61277" x2="44249" y2="41118"/>
                        <a14:foregroundMark x1="44249" y1="41118" x2="48403" y2="57285"/>
                        <a14:foregroundMark x1="48403" y1="57285" x2="58466" y2="38922"/>
                        <a14:foregroundMark x1="58466" y1="38922" x2="63578" y2="57086"/>
                        <a14:foregroundMark x1="63578" y1="57086" x2="73482" y2="40120"/>
                        <a14:foregroundMark x1="73482" y1="40120" x2="69649" y2="57884"/>
                        <a14:foregroundMark x1="69649" y1="57884" x2="52716" y2="70060"/>
                        <a14:foregroundMark x1="52716" y1="70060" x2="50479" y2="79242"/>
                        <a14:foregroundMark x1="50479" y1="79242" x2="46006" y2="84032"/>
                        <a14:foregroundMark x1="46006" y1="84032" x2="53355" y2="83633"/>
                        <a14:foregroundMark x1="53355" y1="83633" x2="42332" y2="78443"/>
                        <a14:foregroundMark x1="42332" y1="78443" x2="31150" y2="41118"/>
                        <a14:foregroundMark x1="31150" y1="41118" x2="32588" y2="32335"/>
                        <a14:foregroundMark x1="32588" y1="32335" x2="60863" y2="32535"/>
                        <a14:foregroundMark x1="60863" y1="32535" x2="69489" y2="44511"/>
                        <a14:foregroundMark x1="69489" y1="44511" x2="71246" y2="52096"/>
                        <a14:foregroundMark x1="87061" y1="62475" x2="85144" y2="70259"/>
                        <a14:foregroundMark x1="85144" y1="70259" x2="83067" y2="71457"/>
                        <a14:foregroundMark x1="87859" y1="49501" x2="87859" y2="49501"/>
                        <a14:foregroundMark x1="43291" y1="16367" x2="40575" y2="22156"/>
                        <a14:foregroundMark x1="40575" y1="22156" x2="45687" y2="19361"/>
                        <a14:foregroundMark x1="45687" y1="19361" x2="42013" y2="20559"/>
                        <a14:foregroundMark x1="17891" y1="28543" x2="17891" y2="28543"/>
                        <a14:foregroundMark x1="9585" y1="61876" x2="9904" y2="61876"/>
                        <a14:foregroundMark x1="16613" y1="77844" x2="15655" y2="77645"/>
                        <a14:foregroundMark x1="17891" y1="85030" x2="37220" y2="85629"/>
                        <a14:foregroundMark x1="37220" y1="85629" x2="59265" y2="84232"/>
                        <a14:foregroundMark x1="59265" y1="84232" x2="81310" y2="85629"/>
                        <a14:foregroundMark x1="72204" y1="57285" x2="72524" y2="640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810" r="8837"/>
          <a:stretch/>
        </p:blipFill>
        <p:spPr bwMode="auto">
          <a:xfrm>
            <a:off x="3039035" y="119315"/>
            <a:ext cx="9152965" cy="71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9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E3F8E-3EBD-4662-B42C-F9FDD05498A5}"/>
              </a:ext>
            </a:extLst>
          </p:cNvPr>
          <p:cNvSpPr txBox="1">
            <a:spLocks/>
          </p:cNvSpPr>
          <p:nvPr/>
        </p:nvSpPr>
        <p:spPr>
          <a:xfrm>
            <a:off x="-1665058" y="1314947"/>
            <a:ext cx="9676028" cy="1220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Você sabe pesquisar na internet?</a:t>
            </a:r>
            <a:endParaRPr lang="pt-BR" sz="3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D31AA19-37DB-4528-ABF8-CAE761EE5923}"/>
              </a:ext>
            </a:extLst>
          </p:cNvPr>
          <p:cNvSpPr txBox="1">
            <a:spLocks/>
          </p:cNvSpPr>
          <p:nvPr/>
        </p:nvSpPr>
        <p:spPr>
          <a:xfrm>
            <a:off x="5960295" y="3887818"/>
            <a:ext cx="5251078" cy="1220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Pergunta estranha né?</a:t>
            </a:r>
          </a:p>
          <a:p>
            <a:pPr algn="ctr"/>
            <a:r>
              <a:rPr lang="pt-BR" sz="3600" b="1" dirty="0"/>
              <a:t>mas existe uma forma melhor de pesquisar...</a:t>
            </a:r>
            <a:endParaRPr lang="pt-BR" sz="3600" dirty="0"/>
          </a:p>
        </p:txBody>
      </p:sp>
      <p:pic>
        <p:nvPicPr>
          <p:cNvPr id="4106" name="Picture 10" descr="질분비물 색깔이 달라요 - UCanWalk">
            <a:extLst>
              <a:ext uri="{FF2B5EF4-FFF2-40B4-BE49-F238E27FC236}">
                <a16:creationId xmlns:a16="http://schemas.microsoft.com/office/drawing/2014/main" id="{B6F16E63-90D7-4F8A-AB3B-0C7950432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3" y="3012141"/>
            <a:ext cx="5332205" cy="36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etas Para Copiar E Colar - RETOEDU">
            <a:extLst>
              <a:ext uri="{FF2B5EF4-FFF2-40B4-BE49-F238E27FC236}">
                <a16:creationId xmlns:a16="http://schemas.microsoft.com/office/drawing/2014/main" id="{4CF94AAF-F068-47C0-B87C-A7C40939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9302" flipH="1">
            <a:off x="4460123" y="1583272"/>
            <a:ext cx="2138265" cy="21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Setas Para Copiar E Colar - RETOEDU">
            <a:extLst>
              <a:ext uri="{FF2B5EF4-FFF2-40B4-BE49-F238E27FC236}">
                <a16:creationId xmlns:a16="http://schemas.microsoft.com/office/drawing/2014/main" id="{743C7CAC-704B-4A61-B117-D12602FB2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3204">
            <a:off x="5270930" y="4207237"/>
            <a:ext cx="2138265" cy="21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Ponto De Interrogação Preto">
            <a:extLst>
              <a:ext uri="{FF2B5EF4-FFF2-40B4-BE49-F238E27FC236}">
                <a16:creationId xmlns:a16="http://schemas.microsoft.com/office/drawing/2014/main" id="{C0204435-09A9-48D2-BB85-C9EB905F8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28" y="688281"/>
            <a:ext cx="3080657" cy="30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1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7432502D-6DE9-49D3-AA09-8DEEB457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74CFEEF-06E9-4BE0-96DD-3CF86FD4C8F4}"/>
              </a:ext>
            </a:extLst>
          </p:cNvPr>
          <p:cNvSpPr/>
          <p:nvPr/>
        </p:nvSpPr>
        <p:spPr>
          <a:xfrm>
            <a:off x="4250459" y="1692604"/>
            <a:ext cx="36910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Restringir busca por site: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0DCE7A-FCF7-4F6C-969F-F2D4E2AEC11A}"/>
              </a:ext>
            </a:extLst>
          </p:cNvPr>
          <p:cNvSpPr txBox="1"/>
          <p:nvPr/>
        </p:nvSpPr>
        <p:spPr>
          <a:xfrm>
            <a:off x="2967912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site:cps.sp.gov.br</a:t>
            </a:r>
            <a:endParaRPr lang="pt-BR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119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84A0E1B1-BFD0-41F6-8D78-03B6D4140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EBC4357-75E4-4B21-B877-35BF09779B48}"/>
              </a:ext>
            </a:extLst>
          </p:cNvPr>
          <p:cNvSpPr/>
          <p:nvPr/>
        </p:nvSpPr>
        <p:spPr>
          <a:xfrm>
            <a:off x="3694648" y="1692604"/>
            <a:ext cx="48027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Restringir busca por tipo de arquivo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F2B47A-5238-414C-9C1A-7E1C9F5F2443}"/>
              </a:ext>
            </a:extLst>
          </p:cNvPr>
          <p:cNvSpPr txBox="1"/>
          <p:nvPr/>
        </p:nvSpPr>
        <p:spPr>
          <a:xfrm>
            <a:off x="2967912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filetype:pdf</a:t>
            </a:r>
            <a:r>
              <a:rPr lang="pt-B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nome_do_arquivo</a:t>
            </a:r>
            <a:endParaRPr lang="pt-BR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86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4DB71714-D206-4A77-8836-447FE807F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A4B5D5D-00CD-45C8-AB2C-58C40D765A4D}"/>
              </a:ext>
            </a:extLst>
          </p:cNvPr>
          <p:cNvSpPr/>
          <p:nvPr/>
        </p:nvSpPr>
        <p:spPr>
          <a:xfrm>
            <a:off x="3694648" y="1692604"/>
            <a:ext cx="48027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Restringir busca por título da página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04360C-9176-46BE-9FD8-8E3B0A896C2A}"/>
              </a:ext>
            </a:extLst>
          </p:cNvPr>
          <p:cNvSpPr txBox="1"/>
          <p:nvPr/>
        </p:nvSpPr>
        <p:spPr>
          <a:xfrm>
            <a:off x="2967912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/>
              <a:t>i</a:t>
            </a:r>
            <a:r>
              <a:rPr lang="pt-BR" sz="1800" dirty="0" err="1"/>
              <a:t>ntitle</a:t>
            </a:r>
            <a:r>
              <a:rPr lang="pt-BR" sz="1800" dirty="0"/>
              <a:t> </a:t>
            </a:r>
            <a:r>
              <a:rPr lang="pt-B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titulo_procurado</a:t>
            </a:r>
            <a:endParaRPr lang="pt-BR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630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6C93655D-002D-4081-87E4-570389A4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065DD11-7F33-4F36-A29E-EEE1032B5B88}"/>
              </a:ext>
            </a:extLst>
          </p:cNvPr>
          <p:cNvSpPr/>
          <p:nvPr/>
        </p:nvSpPr>
        <p:spPr>
          <a:xfrm>
            <a:off x="3694648" y="1701569"/>
            <a:ext cx="48027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Busca exata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AE82A7-FD10-4C94-A5C7-618CEA6BA543}"/>
              </a:ext>
            </a:extLst>
          </p:cNvPr>
          <p:cNvSpPr txBox="1"/>
          <p:nvPr/>
        </p:nvSpPr>
        <p:spPr>
          <a:xfrm>
            <a:off x="2967912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“termo pesquisado”</a:t>
            </a:r>
          </a:p>
        </p:txBody>
      </p:sp>
    </p:spTree>
    <p:extLst>
      <p:ext uri="{BB962C8B-B14F-4D97-AF65-F5344CB8AC3E}">
        <p14:creationId xmlns:p14="http://schemas.microsoft.com/office/powerpoint/2010/main" val="77614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D05CB412-BC0E-475E-8BB2-B011D64C2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FA8038A-1CDD-40DB-95A0-9C23089E5C57}"/>
              </a:ext>
            </a:extLst>
          </p:cNvPr>
          <p:cNvSpPr/>
          <p:nvPr/>
        </p:nvSpPr>
        <p:spPr>
          <a:xfrm>
            <a:off x="3694648" y="1701569"/>
            <a:ext cx="48027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Busca excluindo palavras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9FACC7-6A95-497A-AA5E-F1BEF00AC9D5}"/>
              </a:ext>
            </a:extLst>
          </p:cNvPr>
          <p:cNvSpPr txBox="1"/>
          <p:nvPr/>
        </p:nvSpPr>
        <p:spPr>
          <a:xfrm>
            <a:off x="2967912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“bolo de -cenoura”</a:t>
            </a:r>
          </a:p>
        </p:txBody>
      </p:sp>
    </p:spTree>
    <p:extLst>
      <p:ext uri="{BB962C8B-B14F-4D97-AF65-F5344CB8AC3E}">
        <p14:creationId xmlns:p14="http://schemas.microsoft.com/office/powerpoint/2010/main" val="139989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97DA88C-DE59-42FE-A7E4-145D98340B3A}"/>
              </a:ext>
            </a:extLst>
          </p:cNvPr>
          <p:cNvGrpSpPr/>
          <p:nvPr/>
        </p:nvGrpSpPr>
        <p:grpSpPr>
          <a:xfrm>
            <a:off x="-1810473" y="905432"/>
            <a:ext cx="16065010" cy="5518902"/>
            <a:chOff x="-1810473" y="905432"/>
            <a:chExt cx="16065010" cy="5518902"/>
          </a:xfrm>
        </p:grpSpPr>
        <p:pic>
          <p:nvPicPr>
            <p:cNvPr id="6146" name="Picture 2" descr="Como encontrar fontes confiáveis?">
              <a:extLst>
                <a:ext uri="{FF2B5EF4-FFF2-40B4-BE49-F238E27FC236}">
                  <a16:creationId xmlns:a16="http://schemas.microsoft.com/office/drawing/2014/main" id="{9F2A8AF2-2756-489D-93A2-E441D3AA1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986" y="909637"/>
              <a:ext cx="9795058" cy="551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omo encontrar fontes confiáveis?">
              <a:extLst>
                <a:ext uri="{FF2B5EF4-FFF2-40B4-BE49-F238E27FC236}">
                  <a16:creationId xmlns:a16="http://schemas.microsoft.com/office/drawing/2014/main" id="{66B73FA8-9E2D-436B-BD9C-2AB57A3D6C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341"/>
            <a:stretch/>
          </p:blipFill>
          <p:spPr bwMode="auto">
            <a:xfrm flipH="1">
              <a:off x="-1810473" y="905433"/>
              <a:ext cx="3101100" cy="551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omo encontrar fontes confiáveis?">
              <a:extLst>
                <a:ext uri="{FF2B5EF4-FFF2-40B4-BE49-F238E27FC236}">
                  <a16:creationId xmlns:a16="http://schemas.microsoft.com/office/drawing/2014/main" id="{AA0AB8C2-8A43-42D0-9649-763BEC8DA3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00"/>
            <a:stretch/>
          </p:blipFill>
          <p:spPr bwMode="auto">
            <a:xfrm flipH="1">
              <a:off x="10934014" y="905432"/>
              <a:ext cx="3320523" cy="551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FF6655A0-1E21-4321-A8F3-2969BB52C3C7}"/>
              </a:ext>
            </a:extLst>
          </p:cNvPr>
          <p:cNvSpPr txBox="1">
            <a:spLocks/>
          </p:cNvSpPr>
          <p:nvPr/>
        </p:nvSpPr>
        <p:spPr>
          <a:xfrm>
            <a:off x="1443028" y="131668"/>
            <a:ext cx="9676028" cy="1220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Não basta saber pesquisar</a:t>
            </a:r>
          </a:p>
          <a:p>
            <a:pPr algn="ctr"/>
            <a:r>
              <a:rPr lang="pt-BR" sz="2800" b="1" dirty="0"/>
              <a:t>Precisamos saber em quem podemos confiar</a:t>
            </a:r>
            <a:endParaRPr lang="pt-BR" sz="2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AAD8DC6-3B92-4B0B-8488-354F01F62590}"/>
              </a:ext>
            </a:extLst>
          </p:cNvPr>
          <p:cNvSpPr txBox="1">
            <a:spLocks/>
          </p:cNvSpPr>
          <p:nvPr/>
        </p:nvSpPr>
        <p:spPr>
          <a:xfrm>
            <a:off x="-523744" y="1865498"/>
            <a:ext cx="4593721" cy="6289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Fontes confiáveis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C39309-7838-4DF5-B506-6983CFB7B310}"/>
              </a:ext>
            </a:extLst>
          </p:cNvPr>
          <p:cNvSpPr txBox="1">
            <a:spLocks/>
          </p:cNvSpPr>
          <p:nvPr/>
        </p:nvSpPr>
        <p:spPr>
          <a:xfrm>
            <a:off x="5140354" y="1794901"/>
            <a:ext cx="4593721" cy="6289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Fontes duvidosas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B738B9E-56F5-443C-A427-9EE5B9C6604E}"/>
              </a:ext>
            </a:extLst>
          </p:cNvPr>
          <p:cNvSpPr txBox="1">
            <a:spLocks/>
          </p:cNvSpPr>
          <p:nvPr/>
        </p:nvSpPr>
        <p:spPr>
          <a:xfrm>
            <a:off x="3993337" y="5460343"/>
            <a:ext cx="4593721" cy="628931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Busque em mais de um lugar</a:t>
            </a:r>
            <a:endParaRPr lang="pt-BR" sz="3600" dirty="0"/>
          </a:p>
        </p:txBody>
      </p:sp>
      <p:pic>
        <p:nvPicPr>
          <p:cNvPr id="19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0E996845-6E60-4482-88ED-EE5C6C03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8" y="2194037"/>
            <a:ext cx="2107599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87EF96F-5FB9-47EE-9208-0AC1D613C21F}"/>
              </a:ext>
            </a:extLst>
          </p:cNvPr>
          <p:cNvSpPr/>
          <p:nvPr/>
        </p:nvSpPr>
        <p:spPr>
          <a:xfrm>
            <a:off x="1271461" y="2517464"/>
            <a:ext cx="1488143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Sites acadêmicos (.</a:t>
            </a:r>
            <a:r>
              <a:rPr lang="pt-BR" dirty="0" err="1">
                <a:solidFill>
                  <a:schemeClr val="tx1"/>
                </a:solidFill>
              </a:rPr>
              <a:t>edu</a:t>
            </a:r>
            <a:r>
              <a:rPr lang="pt-BR" dirty="0">
                <a:solidFill>
                  <a:schemeClr val="tx1"/>
                </a:solidFill>
              </a:rPr>
              <a:t>, .</a:t>
            </a:r>
            <a:r>
              <a:rPr lang="pt-BR" dirty="0" err="1">
                <a:solidFill>
                  <a:schemeClr val="tx1"/>
                </a:solidFill>
              </a:rPr>
              <a:t>org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0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797C8C15-1BFC-4F80-A55D-08D988AAF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03" y="3188779"/>
            <a:ext cx="2107599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94F24680-87AB-46A0-B8D6-0396BAC0A8DE}"/>
              </a:ext>
            </a:extLst>
          </p:cNvPr>
          <p:cNvSpPr/>
          <p:nvPr/>
        </p:nvSpPr>
        <p:spPr>
          <a:xfrm>
            <a:off x="2898406" y="3512206"/>
            <a:ext cx="1488143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Jornais</a:t>
            </a:r>
          </a:p>
        </p:txBody>
      </p:sp>
      <p:pic>
        <p:nvPicPr>
          <p:cNvPr id="22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2FC88A55-3FCC-4135-B208-548C98988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70" y="4496222"/>
            <a:ext cx="2107599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F6DD9FA5-4DE4-4061-8D0C-8D5E1EB98A5C}"/>
              </a:ext>
            </a:extLst>
          </p:cNvPr>
          <p:cNvSpPr/>
          <p:nvPr/>
        </p:nvSpPr>
        <p:spPr>
          <a:xfrm>
            <a:off x="557373" y="4819649"/>
            <a:ext cx="1488143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Portais governamentais (.</a:t>
            </a:r>
            <a:r>
              <a:rPr lang="pt-BR" dirty="0" err="1">
                <a:solidFill>
                  <a:schemeClr val="tx1"/>
                </a:solidFill>
              </a:rPr>
              <a:t>gov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5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954A0C99-033F-4D1A-B95E-A327BDBE0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58" y="3286576"/>
            <a:ext cx="2107599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3FD6A758-5BC9-4881-A985-19A24A57ED25}"/>
              </a:ext>
            </a:extLst>
          </p:cNvPr>
          <p:cNvSpPr/>
          <p:nvPr/>
        </p:nvSpPr>
        <p:spPr>
          <a:xfrm>
            <a:off x="7839961" y="3610003"/>
            <a:ext cx="1488143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Blogs pessoais</a:t>
            </a:r>
          </a:p>
        </p:txBody>
      </p:sp>
      <p:pic>
        <p:nvPicPr>
          <p:cNvPr id="27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BD337C8F-CAB4-4E8C-B80F-4157B6C6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083" y="1671717"/>
            <a:ext cx="2400557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CAF346D4-8AF4-4109-B705-054263EF7567}"/>
              </a:ext>
            </a:extLst>
          </p:cNvPr>
          <p:cNvSpPr/>
          <p:nvPr/>
        </p:nvSpPr>
        <p:spPr>
          <a:xfrm>
            <a:off x="9444795" y="2000289"/>
            <a:ext cx="1703620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Sites sensacionalistas</a:t>
            </a:r>
          </a:p>
        </p:txBody>
      </p:sp>
      <p:pic>
        <p:nvPicPr>
          <p:cNvPr id="29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5F1C38FC-E69B-4764-BF60-2FA97ED9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706" y="4309251"/>
            <a:ext cx="2400557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2DC25B2B-6294-417C-8819-44E2EBDC9595}"/>
              </a:ext>
            </a:extLst>
          </p:cNvPr>
          <p:cNvSpPr/>
          <p:nvPr/>
        </p:nvSpPr>
        <p:spPr>
          <a:xfrm>
            <a:off x="10516418" y="4637823"/>
            <a:ext cx="1703620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Whatsapp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65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475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glbOpenSans</vt:lpstr>
      <vt:lpstr>inherit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Rocha</dc:creator>
  <cp:lastModifiedBy>Isleide Wilson</cp:lastModifiedBy>
  <cp:revision>27</cp:revision>
  <dcterms:created xsi:type="dcterms:W3CDTF">2023-03-16T21:20:46Z</dcterms:created>
  <dcterms:modified xsi:type="dcterms:W3CDTF">2025-06-12T01:22:30Z</dcterms:modified>
</cp:coreProperties>
</file>