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5" r:id="rId1"/>
  </p:sldMasterIdLst>
  <p:notesMasterIdLst>
    <p:notesMasterId r:id="rId15"/>
  </p:notesMasterIdLst>
  <p:sldIdLst>
    <p:sldId id="278" r:id="rId2"/>
    <p:sldId id="275" r:id="rId3"/>
    <p:sldId id="276" r:id="rId4"/>
    <p:sldId id="277" r:id="rId5"/>
    <p:sldId id="279" r:id="rId6"/>
    <p:sldId id="274" r:id="rId7"/>
    <p:sldId id="280" r:id="rId8"/>
    <p:sldId id="281" r:id="rId9"/>
    <p:sldId id="283" r:id="rId10"/>
    <p:sldId id="284" r:id="rId11"/>
    <p:sldId id="285" r:id="rId12"/>
    <p:sldId id="286" r:id="rId13"/>
    <p:sldId id="287" r:id="rId14"/>
  </p:sldIdLst>
  <p:sldSz cx="12649200" cy="7315200"/>
  <p:notesSz cx="12649200" cy="7315200"/>
  <p:embeddedFontLst>
    <p:embeddedFont>
      <p:font typeface="Carlito" panose="020B060402020202020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007356-737E-474C-9BB4-3D774FC50A03}">
          <p14:sldIdLst>
            <p14:sldId id="278"/>
            <p14:sldId id="275"/>
            <p14:sldId id="276"/>
            <p14:sldId id="277"/>
          </p14:sldIdLst>
        </p14:section>
        <p14:section name="Untitled Section" id="{E1FA1E3A-EECB-41D7-9FF8-7CB0E6D1D1AF}">
          <p14:sldIdLst>
            <p14:sldId id="279"/>
            <p14:sldId id="274"/>
            <p14:sldId id="280"/>
          </p14:sldIdLst>
        </p14:section>
        <p14:section name="Untitled Section" id="{B4CB4141-BD7E-430E-BD52-A44C26356F2A}">
          <p14:sldIdLst>
            <p14:sldId id="281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biXw5Pat6rGQC/9GDleSlXJ2M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36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8600" y="548625"/>
            <a:ext cx="84332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6309" y="2682241"/>
            <a:ext cx="9249726" cy="2413633"/>
          </a:xfrm>
        </p:spPr>
        <p:txBody>
          <a:bodyPr anchor="b">
            <a:normAutofit/>
          </a:bodyPr>
          <a:lstStyle>
            <a:lvl1pPr>
              <a:defRPr sz="56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309" y="5095871"/>
            <a:ext cx="9249726" cy="12013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7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4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94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612065"/>
            <a:ext cx="1810076" cy="830495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756" y="4831510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308" y="650240"/>
            <a:ext cx="9249726" cy="3324843"/>
          </a:xfrm>
        </p:spPr>
        <p:txBody>
          <a:bodyPr anchor="ctr">
            <a:normAutofit/>
          </a:bodyPr>
          <a:lstStyle>
            <a:lvl1pPr algn="l">
              <a:defRPr sz="49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6308" y="4644316"/>
            <a:ext cx="9249726" cy="1659588"/>
          </a:xfrm>
        </p:spPr>
        <p:txBody>
          <a:bodyPr anchor="ctr">
            <a:normAutofit/>
          </a:bodyPr>
          <a:lstStyle>
            <a:lvl1pPr marL="0" indent="0" algn="l">
              <a:buNone/>
              <a:defRPr sz="186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46" y="3390054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756" y="3460415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133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822" y="650240"/>
            <a:ext cx="8708698" cy="3088640"/>
          </a:xfrm>
        </p:spPr>
        <p:txBody>
          <a:bodyPr anchor="ctr">
            <a:normAutofit/>
          </a:bodyPr>
          <a:lstStyle>
            <a:lvl1pPr algn="l">
              <a:defRPr sz="49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97825" y="3738880"/>
            <a:ext cx="7819175" cy="406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4345" indent="0">
              <a:buFontTx/>
              <a:buNone/>
              <a:defRPr/>
            </a:lvl2pPr>
            <a:lvl3pPr marL="948690" indent="0">
              <a:buFontTx/>
              <a:buNone/>
              <a:defRPr/>
            </a:lvl3pPr>
            <a:lvl4pPr marL="1423035" indent="0">
              <a:buFontTx/>
              <a:buNone/>
              <a:defRPr/>
            </a:lvl4pPr>
            <a:lvl5pPr marL="18973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6308" y="4644316"/>
            <a:ext cx="9249726" cy="1659588"/>
          </a:xfrm>
        </p:spPr>
        <p:txBody>
          <a:bodyPr anchor="ctr">
            <a:normAutofit/>
          </a:bodyPr>
          <a:lstStyle>
            <a:lvl1pPr marL="0" indent="0" algn="l">
              <a:buNone/>
              <a:defRPr sz="186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346" y="3390054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756" y="3460415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60189" y="691205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31659" y="3098993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723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308" y="2600961"/>
            <a:ext cx="9249728" cy="2906501"/>
          </a:xfrm>
        </p:spPr>
        <p:txBody>
          <a:bodyPr anchor="b">
            <a:normAutofit/>
          </a:bodyPr>
          <a:lstStyle>
            <a:lvl1pPr algn="l">
              <a:defRPr sz="49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6308" y="5527040"/>
            <a:ext cx="9249728" cy="7782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46" y="5239174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1756" y="5315293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775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56822" y="650240"/>
            <a:ext cx="8708698" cy="3088640"/>
          </a:xfrm>
        </p:spPr>
        <p:txBody>
          <a:bodyPr anchor="ctr">
            <a:normAutofit/>
          </a:bodyPr>
          <a:lstStyle>
            <a:lvl1pPr algn="l">
              <a:defRPr sz="49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6307" y="4632960"/>
            <a:ext cx="9249728" cy="8940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90">
                <a:solidFill>
                  <a:schemeClr val="accent1"/>
                </a:solidFill>
              </a:defRPr>
            </a:lvl1pPr>
            <a:lvl2pPr marL="474345" indent="0">
              <a:buFontTx/>
              <a:buNone/>
              <a:defRPr/>
            </a:lvl2pPr>
            <a:lvl3pPr marL="948690" indent="0">
              <a:buFontTx/>
              <a:buNone/>
              <a:defRPr/>
            </a:lvl3pPr>
            <a:lvl4pPr marL="1423035" indent="0">
              <a:buFontTx/>
              <a:buNone/>
              <a:defRPr/>
            </a:lvl4pPr>
            <a:lvl5pPr marL="18973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6308" y="5527040"/>
            <a:ext cx="9249728" cy="7782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346" y="5239174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1756" y="5315293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560189" y="691205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31659" y="3098993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3015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308" y="669234"/>
            <a:ext cx="9249726" cy="3072021"/>
          </a:xfrm>
        </p:spPr>
        <p:txBody>
          <a:bodyPr anchor="ctr">
            <a:normAutofit/>
          </a:bodyPr>
          <a:lstStyle>
            <a:lvl1pPr algn="l">
              <a:defRPr sz="49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86307" y="4632960"/>
            <a:ext cx="9249728" cy="89408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90">
                <a:solidFill>
                  <a:schemeClr val="accent1"/>
                </a:solidFill>
              </a:defRPr>
            </a:lvl1pPr>
            <a:lvl2pPr marL="474345" indent="0">
              <a:buFontTx/>
              <a:buNone/>
              <a:defRPr/>
            </a:lvl2pPr>
            <a:lvl3pPr marL="948690" indent="0">
              <a:buFontTx/>
              <a:buNone/>
              <a:defRPr/>
            </a:lvl3pPr>
            <a:lvl4pPr marL="1423035" indent="0">
              <a:buFontTx/>
              <a:buNone/>
              <a:defRPr/>
            </a:lvl4pPr>
            <a:lvl5pPr marL="18973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6308" y="5527040"/>
            <a:ext cx="9249728" cy="7782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46" y="5239174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1756" y="5315293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243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346" y="762000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374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3368" y="669233"/>
            <a:ext cx="2290386" cy="563607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6307" y="669233"/>
            <a:ext cx="6719888" cy="563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346" y="762000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704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160" y="665717"/>
            <a:ext cx="9245875" cy="1366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307" y="2275840"/>
            <a:ext cx="9249728" cy="4029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346" y="762000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308" y="2196000"/>
            <a:ext cx="9249726" cy="1566720"/>
          </a:xfrm>
        </p:spPr>
        <p:txBody>
          <a:bodyPr anchor="b"/>
          <a:lstStyle>
            <a:lvl1pPr algn="l">
              <a:defRPr sz="41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6308" y="3765471"/>
            <a:ext cx="9249726" cy="917760"/>
          </a:xfrm>
        </p:spPr>
        <p:txBody>
          <a:bodyPr anchor="t"/>
          <a:lstStyle>
            <a:lvl1pPr marL="0" indent="0" algn="l">
              <a:buNone/>
              <a:defRPr sz="20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46" y="3390054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756" y="3460415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76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6307" y="2275840"/>
            <a:ext cx="4475634" cy="40294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0400" y="2267970"/>
            <a:ext cx="4475634" cy="40294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346" y="762000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756" y="840301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5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600" y="2104217"/>
            <a:ext cx="4142459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/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6308" y="2718897"/>
            <a:ext cx="4505751" cy="35776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88128" y="2100774"/>
            <a:ext cx="4148964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/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5718" y="2715454"/>
            <a:ext cx="4501374" cy="35776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346" y="762000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756" y="840301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30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346" y="762000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2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346" y="762000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308" y="475827"/>
            <a:ext cx="3636644" cy="1041399"/>
          </a:xfrm>
        </p:spPr>
        <p:txBody>
          <a:bodyPr anchor="b"/>
          <a:lstStyle>
            <a:lvl1pPr algn="l">
              <a:defRPr sz="207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0125" y="475828"/>
            <a:ext cx="5375910" cy="577596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6308" y="1705187"/>
            <a:ext cx="3636644" cy="4546598"/>
          </a:xfrm>
        </p:spPr>
        <p:txBody>
          <a:bodyPr/>
          <a:lstStyle>
            <a:lvl1pPr marL="0" indent="0">
              <a:buNone/>
              <a:defRPr sz="1453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46" y="762000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093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308" y="5120640"/>
            <a:ext cx="9249728" cy="604521"/>
          </a:xfrm>
        </p:spPr>
        <p:txBody>
          <a:bodyPr anchor="b">
            <a:normAutofit/>
          </a:bodyPr>
          <a:lstStyle>
            <a:lvl1pPr algn="l">
              <a:defRPr sz="249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307" y="677296"/>
            <a:ext cx="9249728" cy="4111968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6308" y="5725161"/>
            <a:ext cx="9249728" cy="526626"/>
          </a:xfrm>
        </p:spPr>
        <p:txBody>
          <a:bodyPr>
            <a:normAutofit/>
          </a:bodyPr>
          <a:lstStyle>
            <a:lvl1pPr marL="0" indent="0">
              <a:buNone/>
              <a:defRPr sz="1245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346" y="5239174"/>
            <a:ext cx="1648097" cy="54111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1756" y="5315293"/>
            <a:ext cx="809008" cy="38946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6133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43840"/>
            <a:ext cx="2958448" cy="7081203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8242" y="-838"/>
            <a:ext cx="2445049" cy="7310975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9738" cy="7315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0159" y="665717"/>
            <a:ext cx="9245875" cy="136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6307" y="2275840"/>
            <a:ext cx="9249728" cy="4145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173" y="6539133"/>
            <a:ext cx="1189269" cy="39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308" y="6544862"/>
            <a:ext cx="790574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51756" y="840301"/>
            <a:ext cx="8090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5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hf sldNum="0" hdr="0" ftr="0" dt="0"/>
  <p:txStyles>
    <p:titleStyle>
      <a:lvl1pPr algn="l" defTabSz="474345" rtl="0" eaLnBrk="1" latinLnBrk="0" hangingPunct="1">
        <a:spcBef>
          <a:spcPct val="0"/>
        </a:spcBef>
        <a:buNone/>
        <a:defRPr sz="3735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5759" indent="-355759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8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70811" indent="-296466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6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8586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45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6020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3455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0889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8324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5758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3193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Font typeface="Wingdings 3" charset="2"/>
        <a:buChar char="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1pPr>
      <a:lvl2pPr marL="47434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2303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189738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37172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284607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32041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379476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FCCF-5576-15F9-3B89-31774246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67" y="961489"/>
            <a:ext cx="9245875" cy="973897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5" name="Google Shape;126;p3">
            <a:extLst>
              <a:ext uri="{FF2B5EF4-FFF2-40B4-BE49-F238E27FC236}">
                <a16:creationId xmlns:a16="http://schemas.microsoft.com/office/drawing/2014/main" id="{6C0100EB-AA30-92FE-7143-AEEE9CA999CF}"/>
              </a:ext>
            </a:extLst>
          </p:cNvPr>
          <p:cNvSpPr txBox="1"/>
          <p:nvPr/>
        </p:nvSpPr>
        <p:spPr>
          <a:xfrm>
            <a:off x="6877113" y="3264299"/>
            <a:ext cx="4246245" cy="105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12700" marR="5080" algn="just">
              <a:lnSpc>
                <a:spcPct val="91700"/>
              </a:lnSpc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De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scription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healthcare utilization patterns, identify high-cost patients, evaluate financial risks, and visualize key trends.</a:t>
            </a: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L="12700" marR="5080" lvl="0" indent="0" algn="just" rtl="0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</p:txBody>
      </p:sp>
      <p:sp>
        <p:nvSpPr>
          <p:cNvPr id="7" name="Google Shape;128;p3">
            <a:extLst>
              <a:ext uri="{FF2B5EF4-FFF2-40B4-BE49-F238E27FC236}">
                <a16:creationId xmlns:a16="http://schemas.microsoft.com/office/drawing/2014/main" id="{6D855440-7EEB-4826-6ADC-93E1DBFBBC1C}"/>
              </a:ext>
            </a:extLst>
          </p:cNvPr>
          <p:cNvSpPr txBox="1"/>
          <p:nvPr/>
        </p:nvSpPr>
        <p:spPr>
          <a:xfrm>
            <a:off x="2488565" y="2549667"/>
            <a:ext cx="3948646" cy="67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Project-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Healthcare Data Analysis – Financial Risk and Cost Evaluation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</p:txBody>
      </p:sp>
      <p:sp>
        <p:nvSpPr>
          <p:cNvPr id="9" name="Google Shape;130;p3">
            <a:extLst>
              <a:ext uri="{FF2B5EF4-FFF2-40B4-BE49-F238E27FC236}">
                <a16:creationId xmlns:a16="http://schemas.microsoft.com/office/drawing/2014/main" id="{3CCF6A76-1843-0DBA-7758-2168490DFE7E}"/>
              </a:ext>
            </a:extLst>
          </p:cNvPr>
          <p:cNvSpPr txBox="1"/>
          <p:nvPr/>
        </p:nvSpPr>
        <p:spPr>
          <a:xfrm>
            <a:off x="2546169" y="3423007"/>
            <a:ext cx="2391410" cy="81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Conducted By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Ediga</a:t>
            </a:r>
            <a:r>
              <a:rPr lang="en-GB" sz="2800" b="0" i="0" u="none" strike="noStrike" cap="none" dirty="0">
                <a:solidFill>
                  <a:srgbClr val="006FC0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 </a:t>
            </a:r>
            <a:r>
              <a:rPr lang="en-GB" sz="2800" dirty="0"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L</a:t>
            </a:r>
            <a:r>
              <a:rPr lang="en-GB" sz="2800" b="0" i="0" u="none" strike="noStrike" cap="none" dirty="0"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ikhitha</a:t>
            </a:r>
            <a:endParaRPr sz="2800" b="0" i="0" u="none" strike="noStrike" cap="none" dirty="0"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</p:txBody>
      </p:sp>
      <p:sp>
        <p:nvSpPr>
          <p:cNvPr id="11" name="Google Shape;132;p3">
            <a:extLst>
              <a:ext uri="{FF2B5EF4-FFF2-40B4-BE49-F238E27FC236}">
                <a16:creationId xmlns:a16="http://schemas.microsoft.com/office/drawing/2014/main" id="{2D9D6695-8656-E68A-616E-B61B3661CCC5}"/>
              </a:ext>
            </a:extLst>
          </p:cNvPr>
          <p:cNvSpPr txBox="1"/>
          <p:nvPr/>
        </p:nvSpPr>
        <p:spPr>
          <a:xfrm>
            <a:off x="2488565" y="4650424"/>
            <a:ext cx="3836035" cy="12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Data Source-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CSV datasets for patients, encounters, payers, procedures, organizations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3493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C783-1485-35D4-B4DF-AF6ADFBE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200" y="371077"/>
            <a:ext cx="9245875" cy="72164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3497E-DD67-FED9-4672-EB7236363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341" y="1387367"/>
            <a:ext cx="3613140" cy="25648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6A879-54C1-795A-CAB1-A15E9260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880" y="1229360"/>
            <a:ext cx="2918227" cy="293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D6DD9-F790-501E-07AA-8A450F37C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93" y="4165600"/>
            <a:ext cx="3789680" cy="2524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BE2D4-CE77-FBDD-1932-343B58B63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480" y="4302234"/>
            <a:ext cx="5610627" cy="2524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E0381D-2802-662F-5A7C-CB77AD66B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773" y="1387367"/>
            <a:ext cx="3436387" cy="2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6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E7F6-6727-E89E-7CA9-AA90259B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160" y="665718"/>
            <a:ext cx="9245875" cy="7742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RECOMMENDED ANALYSIS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2A4B-B745-04BC-B9BB-EF1A9729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641" y="1555532"/>
            <a:ext cx="9760394" cy="474977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for Patient Risk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models to predict high-cost patients based on their encounter history, demographics, and diagnosis codes.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healthcare providers take preventive action and manage high-risk patients more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 Cost Forecasting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trend analysis and forecasting on procedure costs to anticipate future healthcare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could help hospitals and insurers budget and plan for upcoming high-cost treatments.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Payer Contribution Efficiency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which payers consistently provide the most coverage and which encounter types are least covered.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deeper analysis can help hospitals and patients negotiate better terms with payers or select more beneficial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Geospatial Healthcare Access Study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how access to healthcare facilities impacts encounter costs, duration, and patient outcomes in different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underserved areas could help improve healthcare infrastructure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Outcome vs. Cost Efficiency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Correlate patient outcomes (recovery rates, readmission rates, etc.) with the cost of encounters.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would allow healthcare organizations to understand if higher costs lead to better outcomes, and where efficiencies can be improved.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FC56-461C-9EB3-D347-6D948BD2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A55D7-E09D-E63A-732E-591F5581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High-Cost Encounters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Inpatient encounters consistently have the highest average costs compared to other encounter types (ambulatory, emergency).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Uncovered Costs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Certain payers cover less than expected, leaving a significant portion of costs uncovered, especially for specific diagnosis codes.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High-Cost Patients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small group of patients contributes disproportionately to overall healthcare costs, indicating a need for targeted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 Costs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Rising trends in specific high-cost procedures, particularly those linked to chronic conditions or complex diagnoses.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Disparities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Regions with high patient traffic often show higher average encounter costs, indicating potential healthcare resource imbalances.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6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7B93-93C1-CAB3-4A65-8CE7A0BA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2600962"/>
            <a:ext cx="7668836" cy="146654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5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AA52-2F51-25F9-B0B0-F76F0386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8F89-804E-DF66-A388-641BD6E1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89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88E-2D05-B571-3DAF-0661FBE8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910" y="896945"/>
            <a:ext cx="9245875" cy="136628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D7908-C7D9-508C-8191-B4C3295A0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0400" y="2487868"/>
            <a:ext cx="4475634" cy="36062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Healthcare Data Analysis – Financial Risk and Cost Evaluation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healthcare data to identify financial risk patterns, high-cost patients, and trends in procedure costs. It aims to help healthcare providers make informed decisions to optimize resource allocation and improve patient care efficiency.</a:t>
            </a:r>
          </a:p>
          <a:p>
            <a:endParaRPr lang="en-IN" b="1" dirty="0"/>
          </a:p>
        </p:txBody>
      </p:sp>
      <p:pic>
        <p:nvPicPr>
          <p:cNvPr id="5" name="Picture 2" descr="Data-Driven Decisions Making in Healthcare: Empowering with Analysis">
            <a:extLst>
              <a:ext uri="{FF2B5EF4-FFF2-40B4-BE49-F238E27FC236}">
                <a16:creationId xmlns:a16="http://schemas.microsoft.com/office/drawing/2014/main" id="{7A779F54-96A5-F0C4-AF13-5CD7A1E195D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487868"/>
            <a:ext cx="4475163" cy="360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ED44-316A-63C4-D15D-C01B6112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29" y="581634"/>
            <a:ext cx="9245875" cy="1366283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8DB3-8586-1602-C2E0-2F75EFB1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healthcare costs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base encounter costs and total claim costs.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high-cost patients: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those with repeated high-cost encounters.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payer coverage: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much each payer covers and what remains uncovered.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procedure trends: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trends in procedure costs over time and correlate with diagnosis.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encounter distribution and cost variation by location.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48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8C90-6133-48B6-4056-CA5F9BD6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663" y="643817"/>
            <a:ext cx="9245875" cy="136628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IN" dirty="0"/>
          </a:p>
        </p:txBody>
      </p:sp>
      <p:sp>
        <p:nvSpPr>
          <p:cNvPr id="5" name="Google Shape;144;p5">
            <a:extLst>
              <a:ext uri="{FF2B5EF4-FFF2-40B4-BE49-F238E27FC236}">
                <a16:creationId xmlns:a16="http://schemas.microsoft.com/office/drawing/2014/main" id="{D189E76D-E46F-525A-E712-FFB652E28CB5}"/>
              </a:ext>
            </a:extLst>
          </p:cNvPr>
          <p:cNvSpPr txBox="1"/>
          <p:nvPr/>
        </p:nvSpPr>
        <p:spPr>
          <a:xfrm>
            <a:off x="9615296" y="3215081"/>
            <a:ext cx="122872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Customers</a:t>
            </a:r>
            <a:endParaRPr sz="2200" b="0" i="0" u="none" strike="noStrike" cap="none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" name="Google Shape;145;p5">
            <a:extLst>
              <a:ext uri="{FF2B5EF4-FFF2-40B4-BE49-F238E27FC236}">
                <a16:creationId xmlns:a16="http://schemas.microsoft.com/office/drawing/2014/main" id="{AB00920E-3C5C-1A80-8CDC-F56EC52CAC3A}"/>
              </a:ext>
            </a:extLst>
          </p:cNvPr>
          <p:cNvSpPr txBox="1"/>
          <p:nvPr/>
        </p:nvSpPr>
        <p:spPr>
          <a:xfrm>
            <a:off x="6603238" y="4207002"/>
            <a:ext cx="102298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Products</a:t>
            </a:r>
            <a:endParaRPr sz="220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" name="Google Shape;146;p5">
            <a:extLst>
              <a:ext uri="{FF2B5EF4-FFF2-40B4-BE49-F238E27FC236}">
                <a16:creationId xmlns:a16="http://schemas.microsoft.com/office/drawing/2014/main" id="{79AF885B-FBE4-897F-E55C-EB70A8E59C23}"/>
              </a:ext>
            </a:extLst>
          </p:cNvPr>
          <p:cNvSpPr txBox="1"/>
          <p:nvPr/>
        </p:nvSpPr>
        <p:spPr>
          <a:xfrm>
            <a:off x="8062086" y="4207002"/>
            <a:ext cx="12211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Categories</a:t>
            </a:r>
            <a:endParaRPr sz="2200" b="0" i="0" u="none" strike="noStrike" cap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" name="Google Shape;147;p5">
            <a:extLst>
              <a:ext uri="{FF2B5EF4-FFF2-40B4-BE49-F238E27FC236}">
                <a16:creationId xmlns:a16="http://schemas.microsoft.com/office/drawing/2014/main" id="{8AB28487-7300-3A4B-683C-64C060A65EF7}"/>
              </a:ext>
            </a:extLst>
          </p:cNvPr>
          <p:cNvSpPr/>
          <p:nvPr/>
        </p:nvSpPr>
        <p:spPr>
          <a:xfrm>
            <a:off x="6045963" y="2540265"/>
            <a:ext cx="2352925" cy="187259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48;p5">
            <a:extLst>
              <a:ext uri="{FF2B5EF4-FFF2-40B4-BE49-F238E27FC236}">
                <a16:creationId xmlns:a16="http://schemas.microsoft.com/office/drawing/2014/main" id="{01872156-B567-B3F5-48A9-4A78837AB506}"/>
              </a:ext>
            </a:extLst>
          </p:cNvPr>
          <p:cNvSpPr txBox="1"/>
          <p:nvPr/>
        </p:nvSpPr>
        <p:spPr>
          <a:xfrm>
            <a:off x="8182482" y="5197805"/>
            <a:ext cx="97916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shippers</a:t>
            </a:r>
            <a:endParaRPr sz="2200" b="0" i="0" u="none" strike="noStrike" cap="none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0" name="Google Shape;149;p5">
            <a:extLst>
              <a:ext uri="{FF2B5EF4-FFF2-40B4-BE49-F238E27FC236}">
                <a16:creationId xmlns:a16="http://schemas.microsoft.com/office/drawing/2014/main" id="{4F8C74D7-BE1D-40CF-7B95-3EAE328EE710}"/>
              </a:ext>
            </a:extLst>
          </p:cNvPr>
          <p:cNvGrpSpPr/>
          <p:nvPr/>
        </p:nvGrpSpPr>
        <p:grpSpPr>
          <a:xfrm>
            <a:off x="3374135" y="2992447"/>
            <a:ext cx="2574036" cy="1105154"/>
            <a:chOff x="3386328" y="3009900"/>
            <a:chExt cx="2574036" cy="838454"/>
          </a:xfrm>
        </p:grpSpPr>
        <p:sp>
          <p:nvSpPr>
            <p:cNvPr id="11" name="Google Shape;150;p5">
              <a:extLst>
                <a:ext uri="{FF2B5EF4-FFF2-40B4-BE49-F238E27FC236}">
                  <a16:creationId xmlns:a16="http://schemas.microsoft.com/office/drawing/2014/main" id="{19A1584F-ABD5-5D10-9A7F-F63F6DD7DE45}"/>
                </a:ext>
              </a:extLst>
            </p:cNvPr>
            <p:cNvSpPr/>
            <p:nvPr/>
          </p:nvSpPr>
          <p:spPr>
            <a:xfrm>
              <a:off x="4954524" y="3011424"/>
              <a:ext cx="1005840" cy="836930"/>
            </a:xfrm>
            <a:custGeom>
              <a:avLst/>
              <a:gdLst/>
              <a:ahLst/>
              <a:cxnLst/>
              <a:rect l="l" t="t" r="r" b="b"/>
              <a:pathLst>
                <a:path w="1005839" h="836929" extrusionOk="0">
                  <a:moveTo>
                    <a:pt x="587501" y="0"/>
                  </a:moveTo>
                  <a:lnTo>
                    <a:pt x="587501" y="104521"/>
                  </a:lnTo>
                  <a:lnTo>
                    <a:pt x="0" y="104521"/>
                  </a:lnTo>
                  <a:lnTo>
                    <a:pt x="0" y="732027"/>
                  </a:lnTo>
                  <a:lnTo>
                    <a:pt x="587501" y="732027"/>
                  </a:lnTo>
                  <a:lnTo>
                    <a:pt x="587501" y="836676"/>
                  </a:lnTo>
                  <a:lnTo>
                    <a:pt x="1005839" y="418338"/>
                  </a:lnTo>
                  <a:lnTo>
                    <a:pt x="587501" y="0"/>
                  </a:lnTo>
                  <a:close/>
                </a:path>
              </a:pathLst>
            </a:custGeom>
            <a:solidFill>
              <a:srgbClr val="CFD4EA">
                <a:alpha val="8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1;p5">
              <a:extLst>
                <a:ext uri="{FF2B5EF4-FFF2-40B4-BE49-F238E27FC236}">
                  <a16:creationId xmlns:a16="http://schemas.microsoft.com/office/drawing/2014/main" id="{6F042702-C576-8EAE-9E0D-85104C34C862}"/>
                </a:ext>
              </a:extLst>
            </p:cNvPr>
            <p:cNvSpPr/>
            <p:nvPr/>
          </p:nvSpPr>
          <p:spPr>
            <a:xfrm>
              <a:off x="4954524" y="3011424"/>
              <a:ext cx="1005840" cy="836930"/>
            </a:xfrm>
            <a:custGeom>
              <a:avLst/>
              <a:gdLst/>
              <a:ahLst/>
              <a:cxnLst/>
              <a:rect l="l" t="t" r="r" b="b"/>
              <a:pathLst>
                <a:path w="1005839" h="836929" extrusionOk="0">
                  <a:moveTo>
                    <a:pt x="0" y="104521"/>
                  </a:moveTo>
                  <a:lnTo>
                    <a:pt x="587501" y="104521"/>
                  </a:lnTo>
                  <a:lnTo>
                    <a:pt x="587501" y="0"/>
                  </a:lnTo>
                  <a:lnTo>
                    <a:pt x="1005839" y="418338"/>
                  </a:lnTo>
                  <a:lnTo>
                    <a:pt x="587501" y="836676"/>
                  </a:lnTo>
                  <a:lnTo>
                    <a:pt x="587501" y="732027"/>
                  </a:lnTo>
                  <a:lnTo>
                    <a:pt x="0" y="732027"/>
                  </a:lnTo>
                  <a:lnTo>
                    <a:pt x="0" y="104521"/>
                  </a:lnTo>
                  <a:close/>
                </a:path>
              </a:pathLst>
            </a:custGeom>
            <a:noFill/>
            <a:ln w="12700" cap="flat" cmpd="sng">
              <a:solidFill>
                <a:srgbClr val="CFD4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2;p5">
              <a:extLst>
                <a:ext uri="{FF2B5EF4-FFF2-40B4-BE49-F238E27FC236}">
                  <a16:creationId xmlns:a16="http://schemas.microsoft.com/office/drawing/2014/main" id="{F6F4B37A-7E6C-C82E-21E7-194EA5FFD178}"/>
                </a:ext>
              </a:extLst>
            </p:cNvPr>
            <p:cNvSpPr/>
            <p:nvPr/>
          </p:nvSpPr>
          <p:spPr>
            <a:xfrm>
              <a:off x="3386328" y="3009900"/>
              <a:ext cx="1567180" cy="836930"/>
            </a:xfrm>
            <a:custGeom>
              <a:avLst/>
              <a:gdLst/>
              <a:ahLst/>
              <a:cxnLst/>
              <a:rect l="l" t="t" r="r" b="b"/>
              <a:pathLst>
                <a:path w="1567179" h="836929" extrusionOk="0">
                  <a:moveTo>
                    <a:pt x="1427226" y="0"/>
                  </a:moveTo>
                  <a:lnTo>
                    <a:pt x="139446" y="0"/>
                  </a:ln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14" y="741285"/>
                  </a:lnTo>
                  <a:lnTo>
                    <a:pt x="26919" y="779562"/>
                  </a:lnTo>
                  <a:lnTo>
                    <a:pt x="57113" y="809756"/>
                  </a:lnTo>
                  <a:lnTo>
                    <a:pt x="95390" y="829561"/>
                  </a:lnTo>
                  <a:lnTo>
                    <a:pt x="139446" y="836676"/>
                  </a:lnTo>
                  <a:lnTo>
                    <a:pt x="1427226" y="836676"/>
                  </a:lnTo>
                  <a:lnTo>
                    <a:pt x="1471281" y="829561"/>
                  </a:lnTo>
                  <a:lnTo>
                    <a:pt x="1509558" y="809756"/>
                  </a:lnTo>
                  <a:lnTo>
                    <a:pt x="1539752" y="779562"/>
                  </a:lnTo>
                  <a:lnTo>
                    <a:pt x="1559557" y="741285"/>
                  </a:lnTo>
                  <a:lnTo>
                    <a:pt x="1566672" y="697230"/>
                  </a:lnTo>
                  <a:lnTo>
                    <a:pt x="1566672" y="139446"/>
                  </a:lnTo>
                  <a:lnTo>
                    <a:pt x="1559557" y="95390"/>
                  </a:lnTo>
                  <a:lnTo>
                    <a:pt x="1539752" y="57113"/>
                  </a:lnTo>
                  <a:lnTo>
                    <a:pt x="1509558" y="26919"/>
                  </a:lnTo>
                  <a:lnTo>
                    <a:pt x="1471281" y="7114"/>
                  </a:lnTo>
                  <a:lnTo>
                    <a:pt x="1427226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3;p5">
              <a:extLst>
                <a:ext uri="{FF2B5EF4-FFF2-40B4-BE49-F238E27FC236}">
                  <a16:creationId xmlns:a16="http://schemas.microsoft.com/office/drawing/2014/main" id="{52E5BE44-5CCD-A4E8-FEB9-9992571655D9}"/>
                </a:ext>
              </a:extLst>
            </p:cNvPr>
            <p:cNvSpPr/>
            <p:nvPr/>
          </p:nvSpPr>
          <p:spPr>
            <a:xfrm>
              <a:off x="3386328" y="3009900"/>
              <a:ext cx="1567180" cy="836930"/>
            </a:xfrm>
            <a:custGeom>
              <a:avLst/>
              <a:gdLst/>
              <a:ahLst/>
              <a:cxnLst/>
              <a:rect l="l" t="t" r="r" b="b"/>
              <a:pathLst>
                <a:path w="1567179" h="836929" extrusionOk="0">
                  <a:moveTo>
                    <a:pt x="0" y="139446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427226" y="0"/>
                  </a:lnTo>
                  <a:lnTo>
                    <a:pt x="1471281" y="7114"/>
                  </a:lnTo>
                  <a:lnTo>
                    <a:pt x="1509558" y="26919"/>
                  </a:lnTo>
                  <a:lnTo>
                    <a:pt x="1539752" y="57113"/>
                  </a:lnTo>
                  <a:lnTo>
                    <a:pt x="1559557" y="95390"/>
                  </a:lnTo>
                  <a:lnTo>
                    <a:pt x="1566672" y="139446"/>
                  </a:lnTo>
                  <a:lnTo>
                    <a:pt x="1566672" y="697230"/>
                  </a:lnTo>
                  <a:lnTo>
                    <a:pt x="1559557" y="741285"/>
                  </a:lnTo>
                  <a:lnTo>
                    <a:pt x="1539752" y="779562"/>
                  </a:lnTo>
                  <a:lnTo>
                    <a:pt x="1509558" y="809756"/>
                  </a:lnTo>
                  <a:lnTo>
                    <a:pt x="1471281" y="829561"/>
                  </a:lnTo>
                  <a:lnTo>
                    <a:pt x="1427226" y="836676"/>
                  </a:lnTo>
                  <a:lnTo>
                    <a:pt x="139446" y="836676"/>
                  </a:lnTo>
                  <a:lnTo>
                    <a:pt x="95390" y="829561"/>
                  </a:lnTo>
                  <a:lnTo>
                    <a:pt x="57113" y="809756"/>
                  </a:lnTo>
                  <a:lnTo>
                    <a:pt x="26919" y="779562"/>
                  </a:lnTo>
                  <a:lnTo>
                    <a:pt x="7114" y="74128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154;p5">
            <a:extLst>
              <a:ext uri="{FF2B5EF4-FFF2-40B4-BE49-F238E27FC236}">
                <a16:creationId xmlns:a16="http://schemas.microsoft.com/office/drawing/2014/main" id="{A54EFFC4-EC84-79F9-4760-075E54CCAEFF}"/>
              </a:ext>
            </a:extLst>
          </p:cNvPr>
          <p:cNvSpPr txBox="1"/>
          <p:nvPr/>
        </p:nvSpPr>
        <p:spPr>
          <a:xfrm>
            <a:off x="3678173" y="3027426"/>
            <a:ext cx="982980" cy="94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20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No. Of Tables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L="1905" marR="0" lvl="0" indent="0" algn="ctr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5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</p:txBody>
      </p:sp>
      <p:sp>
        <p:nvSpPr>
          <p:cNvPr id="16" name="Google Shape;158;p5">
            <a:extLst>
              <a:ext uri="{FF2B5EF4-FFF2-40B4-BE49-F238E27FC236}">
                <a16:creationId xmlns:a16="http://schemas.microsoft.com/office/drawing/2014/main" id="{DDF8DC29-7D69-BFA9-B49B-A01938531686}"/>
              </a:ext>
            </a:extLst>
          </p:cNvPr>
          <p:cNvSpPr txBox="1"/>
          <p:nvPr/>
        </p:nvSpPr>
        <p:spPr>
          <a:xfrm>
            <a:off x="2491239" y="4619440"/>
            <a:ext cx="9917328" cy="121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725" rIns="0" bIns="0" anchor="t" anchorCtr="0">
            <a:spAutoFit/>
          </a:bodyPr>
          <a:lstStyle/>
          <a:p>
            <a:pPr marL="12700" marR="5080" lvl="0" indent="0" algn="l" rtl="0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Dataset Structure: </a:t>
            </a:r>
          </a:p>
          <a:p>
            <a:pPr marL="12700" marR="5080" lvl="0" indent="0" algn="l" rtl="0">
              <a:lnSpc>
                <a:spcPct val="91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Patients	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	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Encounters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	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Procedures	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 </a:t>
            </a:r>
            <a:r>
              <a:rPr lang="en-GB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Payers		 Organizations</a:t>
            </a:r>
            <a:endParaRPr lang="en-GB"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2700" marR="5080" lvl="0" indent="0" algn="l" rtl="0">
              <a:lnSpc>
                <a:spcPct val="917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Rows- 832	Rows-27891	 Rows-47701	 Rows-9		 Rows- 1		</a:t>
            </a:r>
            <a:b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</a:b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Columns-14	Columns-14	 Columns-9	 Columns-7	 Columns- 8</a:t>
            </a:r>
          </a:p>
        </p:txBody>
      </p:sp>
      <p:sp>
        <p:nvSpPr>
          <p:cNvPr id="17" name="Google Shape;159;p5">
            <a:extLst>
              <a:ext uri="{FF2B5EF4-FFF2-40B4-BE49-F238E27FC236}">
                <a16:creationId xmlns:a16="http://schemas.microsoft.com/office/drawing/2014/main" id="{9670D9EB-4CC1-78C0-E4F9-6D59459DE303}"/>
              </a:ext>
            </a:extLst>
          </p:cNvPr>
          <p:cNvSpPr txBox="1"/>
          <p:nvPr/>
        </p:nvSpPr>
        <p:spPr>
          <a:xfrm>
            <a:off x="6324600" y="2610365"/>
            <a:ext cx="2041271" cy="167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Table/s Name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Patients 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Procedures 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Payers 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Organizations</a:t>
            </a:r>
          </a:p>
          <a:p>
            <a:pPr marL="12700" lvl="0">
              <a:buClr>
                <a:srgbClr val="000000"/>
              </a:buClr>
              <a:buSzPts val="2200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Encounters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325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A8FB-3258-1D83-05BD-21D3D42B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193" y="442352"/>
            <a:ext cx="9245875" cy="115257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A0D79-2970-797B-9F40-151104DD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1862" y="2259724"/>
            <a:ext cx="5300197" cy="4036837"/>
          </a:xfrm>
        </p:spPr>
        <p:txBody>
          <a:bodyPr>
            <a:normAutofit fontScale="925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SQL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and manipulation.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Querying multiple datasets for metrics like encounter costs and high-cost patient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ABLEAU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and dynamic dashboards.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encounter trends, geographical analysis, and patient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PowerPoint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project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findings from SQL and Tableau with visual storytelling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1B700-D3C4-E0D3-0133-1DA9DD2C6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35718" y="2256281"/>
            <a:ext cx="4501374" cy="4036837"/>
          </a:xfrm>
        </p:spPr>
        <p:txBody>
          <a:bodyPr>
            <a:normAutofit fontScale="925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Query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raw healthcare data into clean, structured datasets for analysis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Pivot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and relationships.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Linking tables (patients, encounters, payers) for comprehensive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columns and measures.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measures to analyze costs, patient outcomes, and financial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81-0C17-2521-BCAC-754BAF38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931" y="430925"/>
            <a:ext cx="9245875" cy="7426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PROCESS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13430-C58B-207A-007D-982B1929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787" y="1328553"/>
            <a:ext cx="4142459" cy="614679"/>
          </a:xfrm>
        </p:spPr>
        <p:txBody>
          <a:bodyPr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AND CALCULATED COLUMNS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C132-08C2-0853-E037-41BE6931A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1082" y="2098193"/>
            <a:ext cx="5258156" cy="501731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Encounter Cost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to sum up the total costs incurred for each patient encounter, including both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Encounter 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Claim 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DAX/SQL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Calculated as SUM(Base Encounter Cost) and SUM(Total Claim Cost).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Payer Contribution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A calculated column to show the percentage of costs covered by each payer.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(Payer Coverage / Total Claim Cost) * 100.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Uncovered Costs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 to calculate the remaining costs not covered by insurance or payers.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DAX/SQL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Total Claim Cost – Payer Coverage.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Encounter Cost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Measure to calculate the average cost per patient encounter.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AVG(Total Claim Cost).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Encounter 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calculated column that tracks how many encounters each patient has had.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DAX/SQL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COUNT(Encounter ID) grouped by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 Order Value (AOV</a:t>
            </a:r>
            <a:endParaRPr lang="en-US"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ECE14-6038-089B-9033-0512B3F0D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5842" y="1274939"/>
            <a:ext cx="4148964" cy="457138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EXCLUSIONS AND FILTERS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8B9DB-2A36-906F-B791-BA6CCF55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35718" y="2098192"/>
            <a:ext cx="4501374" cy="4859655"/>
          </a:xfr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Excluding Non-Billed Encounters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Excluded rows where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Claim Cost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Encounter Cost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zero or null to focus on billed healthcare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Total Claim Cost &gt;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Filtering Out Deceased Patients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Filtered out encounters where patients are marked as deceased (i.e.,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DeathDate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not null) to focus on current healthcare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DeathDate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Range Filtering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Applied a filter to focus only on encounters between July 2013 and April 2015 (project-specific requirement).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Start Date BETWEEN '2013-07-01' AND '2015-04-30’.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Blank or Invalid Encounter 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Excluded rows where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EncounterClass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blank or invalid to ensure accurate class-based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EncounterClass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NOT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Excluding Outlier Costs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Removed extreme outlier costs (encounters with excessively high or low costs) to avoid skewing averages.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Applied based on Z-score or percentile-based outlier removal.</a:t>
            </a:r>
            <a:r>
              <a:rPr lang="en-US" b="1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  <a:sym typeface="Carlito"/>
              </a:rPr>
              <a:t>’</a:t>
            </a:r>
            <a:endParaRPr lang="en-US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rlito"/>
              <a:cs typeface="Times New Roman" panose="02020603050405020304" pitchFamily="18" charset="0"/>
              <a:sym typeface="Carlito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2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328A-8EFF-50CC-8CCE-00E23D2FC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640" y="1662737"/>
            <a:ext cx="9249726" cy="241363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9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01BA-1197-056E-FD61-DE2ED191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160" y="665717"/>
            <a:ext cx="9245875" cy="80573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212A-704D-DE30-AC82-E70B3BCC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873" y="1256336"/>
            <a:ext cx="9249728" cy="5775085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Encounter Costs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overall cost of healthcare encounters, including base encounter costs and total claim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 high-cost encounters and patients who contribute to the majority of healthcare expenditures.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Payer Contribution 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percentage of each encounter cost that is covered by the payer.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understanding how much different payers (e.g., insurance companies) are contributing to patient healthcare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Uncovered Costs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portion of costs that are not covered by payers.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analyzing financial risk and the burden on patients due to out-of-pocket expenses.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Encounter Cost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 into the average cost of healthcare services across all encounters.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comparing different organizations, encounter classes, or geographic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High-Cost Patient Identification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 used to identify patients with repeated high-cost encounters.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targeting interventions and improving healthcare cost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Encounter Count by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the number of encounters per class (e.g., ambulatory, emergency, inpatient).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to understand patient flow and the utilization of different healthcare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Encounter 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span between the start and stop of each encounter.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analyzing healthcare service efficiency and the time patients spend in different types of encounters.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103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679</TotalTime>
  <Words>1248</Words>
  <Application>Microsoft Office PowerPoint</Application>
  <PresentationFormat>Custom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Arial</vt:lpstr>
      <vt:lpstr>Carlito</vt:lpstr>
      <vt:lpstr>Wingdings 3</vt:lpstr>
      <vt:lpstr>Calibri</vt:lpstr>
      <vt:lpstr>Century Gothic</vt:lpstr>
      <vt:lpstr>Wisp</vt:lpstr>
      <vt:lpstr>PROJECT OVERVIEW</vt:lpstr>
      <vt:lpstr>TABLE OF CONTENT</vt:lpstr>
      <vt:lpstr>INTRODUCTION</vt:lpstr>
      <vt:lpstr>OBJECTIVES</vt:lpstr>
      <vt:lpstr>DATA SET</vt:lpstr>
      <vt:lpstr>TOOLS</vt:lpstr>
      <vt:lpstr>DATA MANIPULATION PROCESS</vt:lpstr>
      <vt:lpstr>INSIGHTS</vt:lpstr>
      <vt:lpstr>KEY METRICS</vt:lpstr>
      <vt:lpstr>TABLEAU ANALYSIS</vt:lpstr>
      <vt:lpstr> RECOMMENDED ANALYSIS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</dc:title>
  <dc:creator>STANLEY</dc:creator>
  <cp:lastModifiedBy>Ediga Likhitha</cp:lastModifiedBy>
  <cp:revision>4</cp:revision>
  <dcterms:created xsi:type="dcterms:W3CDTF">2023-12-11T12:58:40Z</dcterms:created>
  <dcterms:modified xsi:type="dcterms:W3CDTF">2024-10-30T06:02:34Z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2023-12-11T00:00:00Z</vt:filetime>
  </property>
</Properties>
</file>