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Proxima Nova"/>
      <p:regular r:id="rId80"/>
      <p:bold r:id="rId81"/>
      <p:italic r:id="rId82"/>
      <p:boldItalic r:id="rId83"/>
    </p:embeddedFont>
    <p:embeddedFont>
      <p:font typeface="Droid Sans Mono"/>
      <p:regular r:id="rId84"/>
    </p:embeddedFont>
    <p:embeddedFont>
      <p:font typeface="Alfa Slab One"/>
      <p:regular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F98C440-DB24-4D6C-A5D5-AF8A0B4F34FC}">
  <a:tblStyle styleId="{AF98C440-DB24-4D6C-A5D5-AF8A0B4F34F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DroidSansMono-regular.fntdata"/><Relationship Id="rId83" Type="http://schemas.openxmlformats.org/officeDocument/2006/relationships/font" Target="fonts/ProximaNova-boldItalic.fntdata"/><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font" Target="fonts/AlfaSlabOne-regular.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ProximaNova-regular.fntdata"/><Relationship Id="rId82" Type="http://schemas.openxmlformats.org/officeDocument/2006/relationships/font" Target="fonts/ProximaNova-italic.fntdata"/><Relationship Id="rId81"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notesMaster" Target="notesMasters/notesMaster.xml"/><Relationship Id="rId6" Type="http://schemas.openxmlformats.org/officeDocument/2006/relationships/slide" Target="slides/slide.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infogrips.ch/checkservice_login.html?&amp;no_cache=1&amp;L=1%5C%22" TargetMode="Externa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models.geo.admin.ch/V_D/DM.01-AV-CH_LV03_24d_ili1.ili"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models.geo.admin.ch/V_D/MOpublic03_ili2_v1.3.ili"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eisenhutinformatik.ch/iox-ili/javadocs/ch/interlis/iox/IoxReader.html" TargetMode="External"/><Relationship Id="rId3" Type="http://schemas.openxmlformats.org/officeDocument/2006/relationships/hyperlink" Target="http://www.eisenhutinformatik.ch/iox-ili/javadocs/ch/interlis/iox/IoxWriter.html"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 Id="rId2" Type="http://schemas.openxmlformats.org/officeDocument/2006/relationships/hyperlink" Target="http://www.interlis.ch/models/ModelRepository.pdf" TargetMode="External"/><Relationship Id="rId3" Type="http://schemas.openxmlformats.org/officeDocument/2006/relationships/hyperlink" Target="http://www.interlis.ch/general/docs/Spirgarten10-2-3a_Model_Repository_Eisenhut_v1.pdf"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Ideen:</a:t>
            </a:r>
          </a:p>
          <a:p>
            <a:pPr lvl="0" rtl="0">
              <a:spcBef>
                <a:spcPts val="0"/>
              </a:spcBef>
              <a:buNone/>
            </a:pPr>
            <a:r>
              <a:t/>
            </a:r>
            <a:endParaRPr/>
          </a:p>
          <a:p>
            <a:pPr lvl="0" rtl="0">
              <a:spcBef>
                <a:spcPts val="0"/>
              </a:spcBef>
              <a:buNone/>
            </a:pPr>
            <a:r>
              <a:rPr lang="de"/>
              <a:t>* Das exportierte ITF der AV wieder bei Inforgrips checken lassen. </a:t>
            </a:r>
            <a:r>
              <a:rPr lang="de" u="sng">
                <a:solidFill>
                  <a:schemeClr val="hlink"/>
                </a:solidFill>
                <a:hlinkClick r:id="rId2"/>
              </a:rPr>
              <a:t>http://www.infogrips.ch/checkservice_login.html?&amp;no_cache=1&amp;L=1%5C%22</a:t>
            </a:r>
          </a:p>
          <a:p>
            <a:pPr lvl="0" rtl="0">
              <a:spcBef>
                <a:spcPts val="0"/>
              </a:spcBef>
              <a:buNone/>
            </a:pPr>
            <a:r>
              <a:t/>
            </a:r>
            <a:endParaRPr/>
          </a:p>
          <a:p>
            <a:pPr lvl="0" rtl="0">
              <a:spcBef>
                <a:spcPts val="0"/>
              </a:spcBef>
              <a:buNone/>
            </a:pPr>
            <a:r>
              <a:rPr lang="de"/>
              <a:t>* Irgendwas ändern in den Daten mit QGIS (sauber mit Forms/Relations), exportieren (prüfen) und wieder importieren.</a:t>
            </a:r>
          </a:p>
          <a:p>
            <a:pPr lvl="0" rtl="0">
              <a:spcBef>
                <a:spcPts val="0"/>
              </a:spcBef>
              <a:buNone/>
            </a:pPr>
            <a:r>
              <a:t/>
            </a:r>
            <a:endParaRPr/>
          </a:p>
          <a:p>
            <a:pPr lvl="0" rtl="0">
              <a:spcBef>
                <a:spcPts val="0"/>
              </a:spcBef>
              <a:buNone/>
            </a:pPr>
            <a:r>
              <a:rPr lang="de"/>
              <a:t>Bei control points mopublic noch bezugsrahmenwechsel reinnehmen. St-funeltea.</a:t>
            </a: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Workshop soll nicht ein Aufruf zum super hoch komplexen Modellieren sein. Aber er soll zeigen, dass objekt-orientiertes Modellieren und das darausfolgende O/R-Mapping keine Hexerei sind und teilweise sogar sinnvoll ist (Beispiel mit Adressen als Eigenschaften eines Gebäudes). Der “Gap” zwischen “wir haben die Werkzeuge, um mit objekt-orientierten-Modellen umgehen zu können” und “der einfachen Nutzung” (was immer man darunter genau versteht) bleibt bestehen. </a:t>
            </a:r>
          </a:p>
          <a:p>
            <a:pPr lvl="0" rtl="0">
              <a:spcBef>
                <a:spcPts val="0"/>
              </a:spcBef>
              <a:buNone/>
            </a:pPr>
            <a:r>
              <a:t/>
            </a:r>
            <a:endParaRPr/>
          </a:p>
          <a:p>
            <a:pPr lvl="0">
              <a:spcBef>
                <a:spcPts val="0"/>
              </a:spcBef>
              <a:buNone/>
            </a:pPr>
            <a:r>
              <a:rPr lang="de"/>
              <a:t>(OGC Simple Feature Profile 0, dh. mit heutiger Software einfach WFS anzapfen und los gehts. Aber auch hier müssten ja die Relationen wieder hergestellt werden, wenn man das will… Andere Disukssion).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Wie man sieht sind die Tabellen wirklich auch leer.</a:t>
            </a:r>
          </a:p>
          <a:p>
            <a:pPr lvl="0" rtl="0">
              <a:spcBef>
                <a:spcPts val="0"/>
              </a:spcBef>
              <a:buNone/>
            </a:pPr>
            <a:r>
              <a:t/>
            </a:r>
            <a:endParaRPr/>
          </a:p>
          <a:p>
            <a:pPr lvl="0" rtl="0">
              <a:spcBef>
                <a:spcPts val="0"/>
              </a:spcBef>
              <a:buNone/>
            </a:pPr>
            <a:r>
              <a:rPr lang="de"/>
              <a:t>Ein neues Feature ist die Option --createFk, die einen FK constraint erzeugt. In dieser Tabelle wäre das beim Attribut “entstehung” der Fall. Je nach Anwendungsfall kann man das wollen oder nicht.</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Neben allen Modell-Tabellen werden auch noch Meta-Tabellen für ili2pg angelegt. Z.B t_ili2db_model. In dieser Tabelle werden sämtliche INTERLIS-Modelle verwaltet, die für das Anlegen der Tabellen resp. das Importieren der Daten notwendig sind. Die Modelle werden dabei importiert und können z.B. für den Export verwendet werden </a:t>
            </a:r>
            <a:r>
              <a:rPr lang="de">
                <a:solidFill>
                  <a:srgbClr val="FF0000"/>
                </a:solidFill>
              </a:rPr>
              <a:t>(auch weitere Imports?? TESTEN)</a:t>
            </a:r>
            <a:r>
              <a:rPr lang="de"/>
              <a:t>.</a:t>
            </a:r>
          </a:p>
          <a:p>
            <a:pPr lvl="0" rtl="0">
              <a:spcBef>
                <a:spcPts val="0"/>
              </a:spcBef>
              <a:buNone/>
            </a:pPr>
            <a:r>
              <a:t/>
            </a:r>
            <a:endParaRPr/>
          </a:p>
          <a:p>
            <a:pPr lvl="0" rtl="0">
              <a:spcBef>
                <a:spcPts val="0"/>
              </a:spcBef>
              <a:buNone/>
            </a:pPr>
            <a:r>
              <a:rPr lang="de"/>
              <a:t>Werden die Tabellennamen oder Attributnamen zu lange oder verwenden sie reservierte Wörter, werden sie durch ili2pg umbenennt. Dieses Mapping wird ebenfalls in einer Meta-Tabelle verwaltet.</a:t>
            </a:r>
          </a:p>
          <a:p>
            <a:pPr lvl="0" rtl="0">
              <a:spcBef>
                <a:spcPts val="0"/>
              </a:spcBef>
              <a:buNone/>
            </a:pPr>
            <a:r>
              <a:t/>
            </a:r>
            <a:endParaRPr/>
          </a:p>
          <a:p>
            <a:pPr lvl="0" rtl="0">
              <a:spcBef>
                <a:spcPts val="0"/>
              </a:spcBef>
              <a:buNone/>
            </a:pPr>
            <a:r>
              <a:rPr lang="de"/>
              <a:t>beispiel01.t_ili2db_classname für Tabellennamen resp. Referenzattributnamen:</a:t>
            </a:r>
          </a:p>
          <a:p>
            <a:pPr lvl="0" rtl="0">
              <a:spcBef>
                <a:spcPts val="0"/>
              </a:spcBef>
              <a:buNone/>
            </a:pPr>
            <a:r>
              <a:t/>
            </a:r>
            <a:endParaRPr/>
          </a:p>
          <a:p>
            <a:pPr lvl="0" rtl="0">
              <a:spcBef>
                <a:spcPts val="0"/>
              </a:spcBef>
              <a:buNone/>
            </a:pPr>
            <a:r>
              <a:rPr lang="de"/>
              <a:t>DM01AVCH24D.Nummerierungsbereiche.NummerierungsbereichPosNummerierungsbereichPos_von </a:t>
            </a:r>
          </a:p>
          <a:p>
            <a:pPr lvl="0" rtl="0">
              <a:spcBef>
                <a:spcPts val="0"/>
              </a:spcBef>
              <a:buNone/>
            </a:pPr>
            <a:r>
              <a:rPr lang="de"/>
              <a:t>wird zu </a:t>
            </a:r>
          </a:p>
          <a:p>
            <a:pPr lvl="0" rtl="0">
              <a:spcBef>
                <a:spcPts val="0"/>
              </a:spcBef>
              <a:buNone/>
            </a:pPr>
            <a:r>
              <a:rPr lang="de"/>
              <a:t>Nummerierungsbereiche_NummerierungsberchPsNmmrrngsbrchPs_von</a:t>
            </a:r>
          </a:p>
          <a:p>
            <a:pPr lvl="0" rtl="0">
              <a:spcBef>
                <a:spcPts val="0"/>
              </a:spcBef>
              <a:buNone/>
            </a:pPr>
            <a:r>
              <a:t/>
            </a:r>
            <a:endParaRPr/>
          </a:p>
          <a:p>
            <a:pPr lvl="0" rtl="0">
              <a:spcBef>
                <a:spcPts val="0"/>
              </a:spcBef>
              <a:buNone/>
            </a:pPr>
            <a:r>
              <a:t/>
            </a:r>
            <a:endParaRPr/>
          </a:p>
          <a:p>
            <a:pPr lvl="0" rtl="0">
              <a:spcBef>
                <a:spcPts val="0"/>
              </a:spcBef>
              <a:buNone/>
            </a:pPr>
            <a:r>
              <a:rPr lang="de"/>
              <a:t>beispiel01.t_ili2db_attrname für Attributnamen:</a:t>
            </a:r>
          </a:p>
          <a:p>
            <a:pPr lvl="0" rtl="0">
              <a:spcBef>
                <a:spcPts val="0"/>
              </a:spcBef>
              <a:buNone/>
            </a:pPr>
            <a:r>
              <a:t/>
            </a:r>
            <a:endParaRPr/>
          </a:p>
          <a:p>
            <a:pPr lvl="0" rtl="0">
              <a:spcBef>
                <a:spcPts val="0"/>
              </a:spcBef>
              <a:buNone/>
            </a:pPr>
            <a:r>
              <a:rPr lang="de"/>
              <a:t>DM01AVCH24D.Gebaeudeadressen.LokalisationsName.Text</a:t>
            </a:r>
          </a:p>
          <a:p>
            <a:pPr lvl="0" rtl="0">
              <a:spcBef>
                <a:spcPts val="0"/>
              </a:spcBef>
              <a:buNone/>
            </a:pPr>
            <a:r>
              <a:rPr lang="de"/>
              <a:t>wird zu</a:t>
            </a:r>
          </a:p>
          <a:p>
            <a:pPr lvl="0" rtl="0">
              <a:spcBef>
                <a:spcPts val="0"/>
              </a:spcBef>
              <a:buNone/>
            </a:pPr>
            <a:r>
              <a:rPr lang="de"/>
              <a:t>atext</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Die Datenbank ist nun soweit vorbereitet, um INTERLIS-Daten zu importieren. Wir importieren nacheinander zwei kleine AV-Gemeinden.  Wir müssen den Befehl nur leicht anpassen: Statt --schemaimport muss man --import verwenden und ganz zum Schluss noch die INTERLIS-Datei angeben.</a:t>
            </a:r>
          </a:p>
          <a:p>
            <a:pPr lvl="0" rtl="0">
              <a:spcBef>
                <a:spcPts val="0"/>
              </a:spcBef>
              <a:buNone/>
            </a:pPr>
            <a:r>
              <a:t/>
            </a:r>
            <a:endParaRPr/>
          </a:p>
          <a:p>
            <a:pPr lvl="0">
              <a:spcBef>
                <a:spcPts val="0"/>
              </a:spcBef>
              <a:buNone/>
            </a:pPr>
            <a:r>
              <a:rPr lang="de">
                <a:solidFill>
                  <a:srgbClr val="FF0000"/>
                </a:solidFill>
              </a:rPr>
              <a:t>TESTEN: Welche Parameter brauchts eigentlich noch, da Schema vorhanden?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ili2pg liefert eine nette Statistik über die importieren Objekte.</a:t>
            </a:r>
          </a:p>
          <a:p>
            <a:pPr lvl="0" rtl="0">
              <a:spcBef>
                <a:spcPts val="0"/>
              </a:spcBef>
              <a:buNone/>
            </a:pPr>
            <a:r>
              <a:t/>
            </a:r>
            <a:endParaRPr/>
          </a:p>
          <a:p>
            <a:pPr lvl="0" rtl="0">
              <a:spcBef>
                <a:spcPts val="0"/>
              </a:spcBef>
              <a:buNone/>
            </a:pPr>
            <a:r>
              <a:rPr lang="de"/>
              <a:t>Auch hier bitte allfällige Fehlermeldungen beachten. </a:t>
            </a:r>
          </a:p>
          <a:p>
            <a:pPr lvl="0" rtl="0">
              <a:spcBef>
                <a:spcPts val="0"/>
              </a:spcBef>
              <a:buNone/>
            </a:pPr>
            <a:r>
              <a:t/>
            </a:r>
            <a:endParaRPr/>
          </a:p>
          <a:p>
            <a:pPr lvl="0" rtl="0">
              <a:spcBef>
                <a:spcPts val="0"/>
              </a:spcBef>
              <a:buNone/>
            </a:pPr>
            <a:r>
              <a:rPr lang="de"/>
              <a:t>Importiert wird transaktionssicher, dh. entweder werden die Daten komplett importiert oder gar nicht.</a:t>
            </a:r>
          </a:p>
          <a:p>
            <a:pPr lvl="0" rtl="0">
              <a:spcBef>
                <a:spcPts val="0"/>
              </a:spcBef>
              <a:buNone/>
            </a:pPr>
            <a:r>
              <a:t/>
            </a:r>
            <a:endParaRPr/>
          </a:p>
          <a:p>
            <a:pPr lvl="0">
              <a:spcBef>
                <a:spcPts val="0"/>
              </a:spcBef>
              <a:buNone/>
            </a:pPr>
            <a:r>
              <a:rPr lang="de"/>
              <a:t>Wir hätten uns eigentlich den ersten Schritt sparen können, da beim Importieren das Schema mit den leeren Tabellen einmalig angelegt wird, falls es nicht vorhanden ist.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Die importieren Daten können z.B. in QGIS angezeigt werden.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Wir können die Daten nun mit einem ganz ähnlichen Befehl wieder in eine INTERLIS-Datei exportieren. Einzig aus --import wird --export und der Name der Exportdatei muss angegeben werden.</a:t>
            </a:r>
          </a:p>
          <a:p>
            <a:pPr lvl="0" rtl="0">
              <a:spcBef>
                <a:spcPts val="0"/>
              </a:spcBef>
              <a:buNone/>
            </a:pPr>
            <a:r>
              <a:t/>
            </a:r>
            <a:endParaRPr/>
          </a:p>
          <a:p>
            <a:pPr lvl="0" rtl="0">
              <a:spcBef>
                <a:spcPts val="0"/>
              </a:spcBef>
              <a:buNone/>
            </a:pPr>
            <a:r>
              <a:rPr lang="de"/>
              <a:t>Das ist was ich als einen modellkonformen Import wie auch als modellkonformen Export bezeichnen würde resp. bezeichnet haben möchte.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Das Resultat ist eine INTERLIS1-Transferdatei, die inhaltlich der importierten Datei entspricht. Inklusive Beibehaltung der Kreisbogen.</a:t>
            </a:r>
          </a:p>
          <a:p>
            <a:pPr lvl="0" rtl="0">
              <a:spcBef>
                <a:spcPts val="0"/>
              </a:spcBef>
              <a:buNone/>
            </a:pPr>
            <a:r>
              <a:t/>
            </a:r>
            <a:endParaRPr/>
          </a:p>
          <a:p>
            <a:pPr lvl="0">
              <a:spcBef>
                <a:spcPts val="0"/>
              </a:spcBef>
              <a:buNone/>
            </a:pPr>
            <a:r>
              <a:rPr i="1" lang="de"/>
              <a:t>ITF in Dateimanager zeigen und in Editor öffnen.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Wir können nun auch eine weitere Datei in das gleiche Schema resp. in die gleichen Tabellen importieren.</a:t>
            </a: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In QGIS sind jetzt beide Gemeinden sichtbar.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Die Daten lassen sich jetzt zusammen in ein (1) ITF exportieren.</a:t>
            </a:r>
          </a:p>
          <a:p>
            <a:pPr lvl="0" rtl="0">
              <a:spcBef>
                <a:spcPts val="0"/>
              </a:spcBef>
              <a:buNone/>
            </a:pPr>
            <a:r>
              <a:t/>
            </a:r>
            <a:endParaRPr/>
          </a:p>
          <a:p>
            <a:pPr lvl="0" rtl="0">
              <a:spcBef>
                <a:spcPts val="0"/>
              </a:spcBef>
              <a:buNone/>
            </a:pPr>
            <a:r>
              <a:rPr i="1" lang="de"/>
              <a:t>Zeigen in Dateimanager und Editor.</a:t>
            </a:r>
          </a:p>
          <a:p>
            <a:pPr lvl="0" rtl="0">
              <a:spcBef>
                <a:spcPts val="0"/>
              </a:spcBef>
              <a:buNone/>
            </a:pPr>
            <a:r>
              <a:t/>
            </a:r>
            <a:endParaRPr/>
          </a:p>
          <a:p>
            <a:pPr lvl="0" rtl="0">
              <a:spcBef>
                <a:spcPts val="0"/>
              </a:spcBef>
              <a:buNone/>
            </a:pPr>
            <a:r>
              <a:rPr lang="de"/>
              <a:t>Was out-of-the-box nicht geht sind Exporte einer einzelnen Gemeinde. Das muss anders gelöst werden. Ganz hilfreich für diese Fragestellung ist aber die Möglichkeit die einzelnen Tabellen, die ili2pg angelegt hat, um weitere Spalten zu ergänzen, z.B. Gemeindenummer (BfS-Nummer) oder Kantons-ID. So kann jedem Feature innerhalb einer Tabelle seine Gemeindezugehörigkeit zugewiesen werden. Wird dann eine Datei importiert, bleibt diese Spalte leer und muss durch einen anderen Prozessschritt korrekt abgefüllt werden. Will man jetzt nur eine Gemeinde exportieren, kann ein weiteres “Export”-Schema vorbereitet werden und mit SQL-Queries (WHERE bfsnr = 2549) aus dem Topf mit allen Daten gefüttert werden.</a:t>
            </a:r>
          </a:p>
          <a:p>
            <a:pPr lvl="0" rtl="0">
              <a:spcBef>
                <a:spcPts val="0"/>
              </a:spcBef>
              <a:buNone/>
            </a:pPr>
            <a:r>
              <a:t/>
            </a:r>
            <a:endParaRPr/>
          </a:p>
          <a:p>
            <a:pPr lvl="0" rtl="0">
              <a:spcBef>
                <a:spcPts val="0"/>
              </a:spcBef>
              <a:buNone/>
            </a:pPr>
            <a:r>
              <a:rPr lang="de"/>
              <a:t>Schematisch:</a:t>
            </a:r>
          </a:p>
          <a:p>
            <a:pPr lvl="0" rtl="0">
              <a:spcBef>
                <a:spcPts val="0"/>
              </a:spcBef>
              <a:buNone/>
            </a:pPr>
            <a:r>
              <a:rPr lang="de"/>
              <a:t>1) --schemaimport</a:t>
            </a:r>
          </a:p>
          <a:p>
            <a:pPr lvl="0" rtl="0">
              <a:spcBef>
                <a:spcPts val="0"/>
              </a:spcBef>
              <a:buNone/>
            </a:pPr>
            <a:r>
              <a:rPr lang="de"/>
              <a:t>2) mit SQL die Tabellen erweitern (ALTER TABLE)</a:t>
            </a:r>
          </a:p>
          <a:p>
            <a:pPr lvl="0" rtl="0">
              <a:spcBef>
                <a:spcPts val="0"/>
              </a:spcBef>
              <a:buNone/>
            </a:pPr>
            <a:r>
              <a:rPr lang="de"/>
              <a:t>3) --import</a:t>
            </a:r>
          </a:p>
          <a:p>
            <a:pPr lvl="0" rtl="0">
              <a:spcBef>
                <a:spcPts val="0"/>
              </a:spcBef>
              <a:buNone/>
            </a:pPr>
            <a:r>
              <a:rPr lang="de"/>
              <a:t>4) mit SQL die Tabellen updaten (UPDATE … SET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E und L von ETL. Aber das T ist nicht Transform. Translate = Übersetzen.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In diesem Beispiel machen wir einen ganz einfachen Datenumbau, um z.B. kundenorientierte Webdienste anbieten zu können.</a:t>
            </a:r>
          </a:p>
          <a:p>
            <a:pPr lvl="0" rtl="0">
              <a:spcBef>
                <a:spcPts val="0"/>
              </a:spcBef>
              <a:buNone/>
            </a:pPr>
            <a:r>
              <a:t/>
            </a:r>
            <a:endParaRPr/>
          </a:p>
          <a:p>
            <a:pPr lvl="0" rtl="0">
              <a:spcBef>
                <a:spcPts val="0"/>
              </a:spcBef>
              <a:buNone/>
            </a:pPr>
            <a:r>
              <a:rPr lang="de"/>
              <a:t>Im DM01 sind die Grundstücke normalisiert. Dh. es gibt die Tabelle Grundstücke als “Mutter”-Tabelle sowie die Tabellen Liegenschaft und SelbstRecht. Die Liegenschaften sind das was wir langläufig als “Parzellen” bezeichnen. Die ganze Schweiz (mit Ausnahmen von Seen und Hochgebirge) ist unterteilt in Liegenschaften (-&gt; AREA). SelbstRecht sind selbständige und dauernde Rechte, z.B. Baurechte. Nicht flächendeckend (SURFACE).</a:t>
            </a:r>
          </a:p>
          <a:p>
            <a:pPr lvl="0" rtl="0">
              <a:spcBef>
                <a:spcPts val="0"/>
              </a:spcBef>
              <a:buNone/>
            </a:pPr>
            <a:r>
              <a:t/>
            </a:r>
            <a:endParaRPr/>
          </a:p>
          <a:p>
            <a:pPr lvl="0" rtl="0">
              <a:spcBef>
                <a:spcPts val="0"/>
              </a:spcBef>
              <a:buNone/>
            </a:pPr>
            <a:r>
              <a:rPr i="1" lang="de"/>
              <a:t>Normalisierung in Datenmodell zeigen: </a:t>
            </a:r>
            <a:r>
              <a:rPr i="1" lang="de" u="sng">
                <a:solidFill>
                  <a:schemeClr val="hlink"/>
                </a:solidFill>
                <a:hlinkClick r:id="rId2"/>
              </a:rPr>
              <a:t>http://models.geo.admin.ch/V_D/DM.01-AV-CH_LV03_24d_ili1.ili</a:t>
            </a:r>
          </a:p>
          <a:p>
            <a:pPr lvl="0" rtl="0">
              <a:spcBef>
                <a:spcPts val="0"/>
              </a:spcBef>
              <a:buNone/>
            </a:pPr>
            <a:r>
              <a:t/>
            </a:r>
            <a:endParaRPr/>
          </a:p>
          <a:p>
            <a:pPr lvl="0" rtl="0">
              <a:spcBef>
                <a:spcPts val="0"/>
              </a:spcBef>
              <a:buNone/>
            </a:pPr>
            <a:r>
              <a:rPr lang="de"/>
              <a:t>Das Blöde ist nun, dass diese beiden “Kind”-Tabellen die Grundstücks-Nummer nicht beinhalten. Die Nummer der Liegenschaften und der SelbstRechte werden in der Mutter-Tabelle verwaltet. Da wir uns noch in INTERLIS1 bewegen, wird diese Normalisierung über eine Beziehung geregelt.</a:t>
            </a:r>
          </a:p>
          <a:p>
            <a:pPr lvl="0" rtl="0">
              <a:spcBef>
                <a:spcPts val="0"/>
              </a:spcBef>
              <a:buNone/>
            </a:pPr>
            <a:r>
              <a:t/>
            </a:r>
            <a:endParaRPr/>
          </a:p>
          <a:p>
            <a:pPr lvl="0">
              <a:spcBef>
                <a:spcPts val="0"/>
              </a:spcBef>
              <a:buNone/>
            </a:pPr>
            <a:r>
              <a:rPr lang="de"/>
              <a:t>Was macht man jetzt nun, wenn man die Daten “einfach nutzen” will? Man denormalisiert.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Die Tabelle Liegenschaft hat keine GB-Nummer. (Daten aus Beispiel 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Wie im Beispiel 1 gelernt, können wir direkt mit der Option --import ein Schema anlegen und Daten importieren.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Schema und Tabellen sind angelegt und Daten wurden importiert (34 Liegenschaften).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Die Denormalisierung wird in diesem Beispiel mit einer einfache View/Sicht gemacht. Die Beziehung ist über die die Attribute t_id und liegenschaft_von sichergestellt. Wir sind einzig an dem Attribut nummer der Tabelle grundstueck interessiert. </a:t>
            </a:r>
          </a:p>
          <a:p>
            <a:pPr lvl="0" rtl="0">
              <a:spcBef>
                <a:spcPts val="0"/>
              </a:spcBef>
              <a:buNone/>
            </a:pPr>
            <a:r>
              <a:t/>
            </a:r>
            <a:endParaRPr/>
          </a:p>
          <a:p>
            <a:pPr lvl="0" rtl="0">
              <a:spcBef>
                <a:spcPts val="0"/>
              </a:spcBef>
              <a:buNone/>
            </a:pPr>
            <a:r>
              <a:rPr lang="de"/>
              <a:t>In diesem Fall reicht performancemässig eine View. Sollte das einmal nicht mehr der Falls sein, kann z.B. eine materialized view verwendet werden. Die muss aber applikatorisch (also irgendwann nach dem Import von neuen/nachgeführten Daten / refresh materialized view) neu angestossen werden. </a:t>
            </a:r>
          </a:p>
          <a:p>
            <a:pPr lvl="0" rtl="0">
              <a:spcBef>
                <a:spcPts val="0"/>
              </a:spcBef>
              <a:buNone/>
            </a:pPr>
            <a:r>
              <a:t/>
            </a:r>
            <a:endParaRPr/>
          </a:p>
          <a:p>
            <a:pPr lvl="0">
              <a:spcBef>
                <a:spcPts val="0"/>
              </a:spcBef>
              <a:buNone/>
            </a:pPr>
            <a:r>
              <a:rPr lang="de"/>
              <a:t>Es gibt noch weitere Möglichkeiten wie z.B. Triggers und Rules die automatisch bei Änderungen diese in einer neuen Tabelle nachführen etc. etc.</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In pgadmin3 ist die View vorhanden.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Ebenso in QGIS.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Im dritten Beispiel importieren wir AV-Daten im DM01-Datenmodell und möchten diese als modellkonformes MOpublic exportieren. Dazu ist ein Datenumbau nötig. Dieser fällt komplizierter als im Beispiel 2 aus.</a:t>
            </a:r>
          </a:p>
          <a:p>
            <a:pPr lvl="0" rtl="0">
              <a:spcBef>
                <a:spcPts val="0"/>
              </a:spcBef>
              <a:buNone/>
            </a:pPr>
            <a:r>
              <a:t/>
            </a:r>
            <a:endParaRPr/>
          </a:p>
          <a:p>
            <a:pPr lvl="0" rtl="0">
              <a:spcBef>
                <a:spcPts val="0"/>
              </a:spcBef>
              <a:buNone/>
            </a:pPr>
            <a:r>
              <a:rPr lang="de"/>
              <a:t>Zuerst bereiten wir wiederum die Datenbank vor. Obwohl wir ja jetzt bereits 2x Daten im DM01 importiert haben, machen wir das der Einfachheithalber nochmals. Eine Programmoption ist --createEnumColAsItfCode, die bei ENUMERATIONS statt den Text den ITF-Code (ein Integer-Wert) hinschreibt. Also z.B. 0 für Gebäude. Da das MOpublic explizit solche verlangt (aus Gründen der Mehrsprachigkeit? es sind hier keine Enums sondern wirklich nur ein Wertebereich.), können wir uns so ein Mapping beim Datenumbau sparen.</a:t>
            </a:r>
          </a:p>
          <a:p>
            <a:pPr lvl="0" rtl="0">
              <a:spcBef>
                <a:spcPts val="0"/>
              </a:spcBef>
              <a:buNone/>
            </a:pPr>
            <a:r>
              <a:t/>
            </a:r>
            <a:endParaRPr/>
          </a:p>
          <a:p>
            <a:pPr lvl="0" rtl="0">
              <a:spcBef>
                <a:spcPts val="0"/>
              </a:spcBef>
              <a:buNone/>
            </a:pPr>
            <a:r>
              <a:rPr lang="de"/>
              <a:t>Da wir ja für das MOpublic keine Daten importieren (sondern exportieren), müssen wir zuerst mit --schemaimport die DB vorbereiten und die leeren Tabellen anlegen.</a:t>
            </a:r>
          </a:p>
          <a:p>
            <a:pPr lvl="0" rtl="0">
              <a:spcBef>
                <a:spcPts val="0"/>
              </a:spcBef>
              <a:buNone/>
            </a:pPr>
            <a:r>
              <a:t/>
            </a:r>
            <a:endParaRPr/>
          </a:p>
          <a:p>
            <a:pPr lvl="0" rtl="0">
              <a:spcBef>
                <a:spcPts val="0"/>
              </a:spcBef>
              <a:buNone/>
            </a:pPr>
            <a:r>
              <a:rPr lang="de"/>
              <a:t>Anschliessend bauen wir mit SQL-Kommandos die Daten aus dem DM01 in die Struktur des MOpublics und exportieren sie anschliessend.</a:t>
            </a:r>
          </a:p>
          <a:p>
            <a:pPr lvl="0" rtl="0">
              <a:spcBef>
                <a:spcPts val="0"/>
              </a:spcBef>
              <a:buNone/>
            </a:pPr>
            <a:r>
              <a:t/>
            </a:r>
            <a:endParaRPr/>
          </a:p>
          <a:p>
            <a:pPr lvl="0" rtl="0">
              <a:spcBef>
                <a:spcPts val="0"/>
              </a:spcBef>
              <a:buNone/>
            </a:pPr>
            <a:r>
              <a:rPr lang="de"/>
              <a:t>Das Resultat ist ein super super super streng modellkonformes MOpublic.</a:t>
            </a:r>
          </a:p>
          <a:p>
            <a:pPr lvl="0" rtl="0">
              <a:spcBef>
                <a:spcPts val="0"/>
              </a:spcBef>
              <a:buNone/>
            </a:pPr>
            <a:r>
              <a:t/>
            </a:r>
            <a:endParaRPr/>
          </a:p>
          <a:p>
            <a:pPr lvl="0" rtl="0">
              <a:spcBef>
                <a:spcPts val="0"/>
              </a:spcBef>
              <a:buNone/>
            </a:pPr>
            <a:r>
              <a:rPr lang="de">
                <a:solidFill>
                  <a:srgbClr val="CCCCCC"/>
                </a:solidFill>
              </a:rPr>
              <a:t>DISCLAIMER: Das Modell ist zwar englisch (die Attributnamen), es werden aber die deutschen Attributwerte verwenden. Sonst müsste noch das LookUp-Modell importiert werden und beim Datenumbau berücksichtig werden. Fleissarbeit.</a:t>
            </a:r>
          </a:p>
          <a:p>
            <a:pPr lvl="0" rtl="0">
              <a:spcBef>
                <a:spcPts val="0"/>
              </a:spcBef>
              <a:buNone/>
            </a:pPr>
            <a:r>
              <a:rPr lang="de"/>
              <a:t>Spielt das ne Rolle?</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Zuerst wird das ITF mit dem zusätzlichen Parameter importiert.</a:t>
            </a:r>
          </a:p>
          <a:p>
            <a:pPr lvl="0" rtl="0">
              <a:spcBef>
                <a:spcPts val="0"/>
              </a:spcBef>
              <a:buNone/>
            </a:pPr>
            <a:r>
              <a:t/>
            </a:r>
            <a:endParaRPr/>
          </a:p>
          <a:p>
            <a:pPr lvl="0" rtl="0">
              <a:spcBef>
                <a:spcPts val="0"/>
              </a:spcBef>
              <a:buNone/>
            </a:pPr>
            <a:r>
              <a:rPr lang="de"/>
              <a:t>Mit dem --schemaimport Parameter und dem korrekten Modellnamen erstellen wir im Schema beispiel03_export die leeren MOpublic-Tabellen. Es handelt sich dabei um das MOpublic Version 1.3 in der INTERLIS 2.3 Version. </a:t>
            </a:r>
          </a:p>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Hier der Vergleich des Datenimports mit --createEnumColAsItfCode und ohne (aus Beispiel 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Die ili2-Version des MOpublics importiert verschiedene andere Modelle (Units, CoordSys, CHBase_Part1_GEOMETRY). Diese werden automatisch heruntergeladen, gecached und ebenfalls in der Tabelle t_ili2db_model gespeichert.</a:t>
            </a:r>
          </a:p>
          <a:p>
            <a:pPr lvl="0" rtl="0">
              <a:spcBef>
                <a:spcPts val="0"/>
              </a:spcBef>
              <a:buNone/>
            </a:pPr>
            <a:r>
              <a:t/>
            </a:r>
            <a:endParaRPr/>
          </a:p>
          <a:p>
            <a:pPr lvl="0" rtl="0">
              <a:spcBef>
                <a:spcPts val="0"/>
              </a:spcBef>
              <a:buNone/>
            </a:pPr>
            <a:r>
              <a:rPr lang="de" u="sng">
                <a:solidFill>
                  <a:schemeClr val="hlink"/>
                </a:solidFill>
                <a:hlinkClick r:id="rId2"/>
              </a:rPr>
              <a:t>http://models.geo.admin.ch/V_D/MOpublic03_ili2_v1.3.ili</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Die Tabellen wurden angelegt. Man beachte das Attribut anumber, das eigentlich number heisst. In der Tabelle beispiel03.t_ili2db_attrname wird das Mapping dazu vorhanden sein.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Jetzt gehts ans Eingemachte, der Datenumbau kann beginnen. Exemplarisch soll hier nur die Tabelle Control_Point mit Daten aus dem DM01 gefüttert werden.</a:t>
            </a:r>
          </a:p>
          <a:p>
            <a:pPr lvl="0" rtl="0">
              <a:spcBef>
                <a:spcPts val="0"/>
              </a:spcBef>
              <a:buNone/>
            </a:pPr>
            <a:r>
              <a:t/>
            </a:r>
            <a:endParaRPr/>
          </a:p>
          <a:p>
            <a:pPr lvl="0" rtl="0">
              <a:spcBef>
                <a:spcPts val="0"/>
              </a:spcBef>
              <a:buNone/>
            </a:pPr>
            <a:r>
              <a:rPr lang="de"/>
              <a:t>Ich werde es nur mit einem INSERT INTO … SELECT machen. Wenn man es automatisiert haben möchte, ist es sinnvoll den Umbau in einer Datenbankfunktion zu speichern. In Verbindung mit den in Beispiel 1 erwähnten zusätzlichen Spalten (mit der Gemeindenummer), kann die Funktion parametrisiert werden und der Datenumbau kann gemeindeweise erfolgen (weil man das so will zum Exportieren oder aus Performancegründen “divide et impera”).</a:t>
            </a:r>
          </a:p>
          <a:p>
            <a:pPr lvl="0" rtl="0">
              <a:spcBef>
                <a:spcPts val="0"/>
              </a:spcBef>
              <a:buNone/>
            </a:pPr>
            <a:r>
              <a:t/>
            </a:r>
            <a:endParaRPr/>
          </a:p>
          <a:p>
            <a:pPr lvl="0" rtl="0">
              <a:spcBef>
                <a:spcPts val="0"/>
              </a:spcBef>
              <a:buNone/>
            </a:pPr>
            <a:r>
              <a:rPr i="1" lang="de"/>
              <a:t>Die ganze Query in pgadmin3 zeigen und erläutern (CTE, anumber, CASE WHEN...).</a:t>
            </a:r>
          </a:p>
          <a:p>
            <a:pPr lvl="0" rtl="0">
              <a:spcBef>
                <a:spcPts val="0"/>
              </a:spcBef>
              <a:buNone/>
            </a:pPr>
            <a:r>
              <a:t/>
            </a:r>
            <a:endParaRPr/>
          </a:p>
          <a:p>
            <a:pPr lvl="0" rtl="0">
              <a:spcBef>
                <a:spcPts val="0"/>
              </a:spcBef>
              <a:buNone/>
            </a:pPr>
            <a:r>
              <a:rPr lang="de"/>
              <a:t>Der Datenumbau kann beliebig kompliziert werden. Für die Tabelle Control_Point besteht die Herausforderung eher in der Fleissarbeit. Wir definieren mit CTE etwas ähnliches wie temporäre Tabellen und hängen die mit UNION ALL (ALL ist wichtig) zusammen und schreiben sie in die vorbereitete Control_Point Tabelle. Die Gemeindenummer ist hardcodiert. Da es in dieser Gemeinde nur LFP2 (1 Stück) und LFP3 gibt, lassen wir alle anderen Kategorien mal weg.</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Datenumbau wi in FME. Datenfluss zeigen.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Passt das Resultat der SQL-Abfrage, kann man die ganze Geschichte jetzt auch in die Tabelle beispiel03_export.control_points_control_point schreiben. INSERT INTO auskommentieren.</a:t>
            </a:r>
          </a:p>
          <a:p>
            <a:pPr lvl="0" rtl="0">
              <a:spcBef>
                <a:spcPts val="0"/>
              </a:spcBef>
              <a:buNone/>
            </a:pPr>
            <a:r>
              <a:t/>
            </a:r>
            <a:endParaRPr/>
          </a:p>
          <a:p>
            <a:pPr lvl="0" rtl="0">
              <a:spcBef>
                <a:spcPts val="0"/>
              </a:spcBef>
              <a:buNone/>
            </a:pPr>
            <a:r>
              <a:rPr lang="de"/>
              <a:t>Wie bereits erwähnt, will man das automatisieren, wenn man es mehr als einmal macht. Dazu eignet sich eine Datenbankfunktion. Ein Cronjob o.ä. muss dann nur die Funktion aufrufen (1-Zeiler).</a:t>
            </a:r>
          </a:p>
          <a:p>
            <a:pPr lvl="0" rtl="0">
              <a:spcBef>
                <a:spcPts val="0"/>
              </a:spcBef>
              <a:buNone/>
            </a:pPr>
            <a:r>
              <a:t/>
            </a:r>
            <a:endParaRPr/>
          </a:p>
          <a:p>
            <a:pPr lvl="0" rtl="0">
              <a:spcBef>
                <a:spcPts val="0"/>
              </a:spcBef>
              <a:buNone/>
            </a:pPr>
            <a:r>
              <a:rPr i="1" lang="de"/>
              <a:t>Die Datenbankfunktion der Vollständigkeithalber im Editor zeigen.</a:t>
            </a:r>
          </a:p>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Zur Kontrolle wird die Anzahl der Objekte in der Tabelle control_points.control_point überprüft. Es sind 27 Objekte in der Tabelle. In dieser Gemeinde gibt es einen LFP2 und 26 LFP3. Passt.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Zu guter Letzt wollen die Daten ja auch noch exportiert werden. Wie das gemacht wird, haben wir ja in Beispiel 1 kennen gelernt.</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ili2pg quittiert einen erfolgreichen Export mit “Info: ...export done”. Es zeigt auch pro Klasse die Anzahl exportierter Objekte.</a:t>
            </a:r>
          </a:p>
          <a:p>
            <a:pPr lvl="0" rtl="0">
              <a:spcBef>
                <a:spcPts val="0"/>
              </a:spcBef>
              <a:buNone/>
            </a:pPr>
            <a:r>
              <a:t/>
            </a:r>
            <a:endParaRPr/>
          </a:p>
          <a:p>
            <a:pPr lvl="0" rtl="0">
              <a:spcBef>
                <a:spcPts val="0"/>
              </a:spcBef>
              <a:buNone/>
            </a:pPr>
            <a:r>
              <a:rPr i="1" lang="de"/>
              <a:t>mopublic.xtf im Editor zeigen.</a:t>
            </a:r>
          </a:p>
          <a:p>
            <a:pPr lvl="0" rtl="0">
              <a:spcBef>
                <a:spcPts val="0"/>
              </a:spcBef>
              <a:buNone/>
            </a:pPr>
            <a:r>
              <a:t/>
            </a:r>
            <a:endParaRPr i="1"/>
          </a:p>
          <a:p>
            <a:pPr lvl="0" rtl="0">
              <a:spcBef>
                <a:spcPts val="0"/>
              </a:spcBef>
              <a:buNone/>
            </a:pPr>
            <a:r>
              <a:rPr lang="de"/>
              <a:t>Mit xmllint --format -o mopublic_prettyprint.xtf mopublic.xft wird die XML-Datei lesbarer.</a:t>
            </a:r>
          </a:p>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Und jetzt kommt der eigentlich Clou. Will man statt INTERLIS/XTF INTERLIS/GML, ändert man einfach die Dateiextension.</a:t>
            </a:r>
          </a:p>
          <a:p>
            <a:pPr lvl="0" rtl="0">
              <a:spcBef>
                <a:spcPts val="0"/>
              </a:spcBef>
              <a:buNone/>
            </a:pPr>
            <a:r>
              <a:t/>
            </a:r>
            <a:endParaRPr/>
          </a:p>
          <a:p>
            <a:pPr lvl="0" rtl="0">
              <a:spcBef>
                <a:spcPts val="0"/>
              </a:spcBef>
              <a:buNone/>
            </a:pPr>
            <a:r>
              <a:rPr lang="de"/>
              <a:t>Auch das kann man noch schön formatieren.</a:t>
            </a:r>
          </a:p>
          <a:p>
            <a:pPr lvl="0" rtl="0">
              <a:spcBef>
                <a:spcPts val="0"/>
              </a:spcBef>
              <a:buNone/>
            </a:pPr>
            <a:r>
              <a:t/>
            </a:r>
            <a:endParaRPr/>
          </a:p>
          <a:p>
            <a:pPr lvl="0" rtl="0">
              <a:spcBef>
                <a:spcPts val="0"/>
              </a:spcBef>
              <a:buNone/>
            </a:pPr>
            <a:r>
              <a:rPr i="1" lang="de"/>
              <a:t>GML in Editor zeigen.</a:t>
            </a:r>
          </a:p>
          <a:p>
            <a:pPr lvl="0" rtl="0">
              <a:spcBef>
                <a:spcPts val="0"/>
              </a:spcBef>
              <a:buNone/>
            </a:pPr>
            <a:r>
              <a:t/>
            </a:r>
            <a:endParaRPr i="1"/>
          </a:p>
          <a:p>
            <a:pPr lvl="0" rtl="0">
              <a:spcBef>
                <a:spcPts val="0"/>
              </a:spcBef>
              <a:buNone/>
            </a:pPr>
            <a:r>
              <a:rPr lang="de"/>
              <a:t>So kann man jetzt den Datenumbau für sämtliche anderen Tabellen machen. Wie gesagt, es kann schnell kompliziert werden (abhängig von der Datenhaltung in der DB und dem Ziel-Datenmodell). Aber mit SQL geht so ziemlich alles und es ist dort wo es hingehört: in der Datenbank. Man kann natürlich auch FME o.ä. nehmen. </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AutoNum type="arabicPeriod"/>
            </a:pPr>
            <a:r>
              <a:rPr lang="de"/>
              <a:t>T</a:t>
            </a:r>
          </a:p>
          <a:p>
            <a:pPr indent="-228600" lvl="0" marL="457200" rtl="0">
              <a:spcBef>
                <a:spcPts val="0"/>
              </a:spcBef>
              <a:buAutoNum type="arabicPeriod"/>
            </a:pPr>
            <a:r>
              <a:rPr lang="de"/>
              <a:t>L</a:t>
            </a:r>
          </a:p>
          <a:p>
            <a:pPr indent="-228600" lvl="0" marL="457200" rtl="0">
              <a:spcBef>
                <a:spcPts val="0"/>
              </a:spcBef>
              <a:buAutoNum type="arabicPeriod"/>
            </a:pPr>
            <a:r>
              <a:rPr lang="de"/>
              <a:t>E</a:t>
            </a:r>
          </a:p>
          <a:p>
            <a:pPr lvl="0" rtl="0">
              <a:spcBef>
                <a:spcPts val="0"/>
              </a:spcBef>
              <a:buNone/>
            </a:pPr>
            <a:r>
              <a:t/>
            </a:r>
            <a:endParaRPr/>
          </a:p>
          <a:p>
            <a:pPr lvl="0" rtl="0">
              <a:spcBef>
                <a:spcPts val="0"/>
              </a:spcBef>
              <a:buNone/>
            </a:pPr>
            <a:r>
              <a:rPr lang="de"/>
              <a:t>Das erste Beispiel ist trivial: ili2pg bereitet die Datenbank vor indem das INTERLIS-Modell in der Datenbank abgebildet wird. Dh. es werden ein Schema und darin die leeren Tabellen erzeugt. In diesem Fall (DM01AVCH24D) entspricht eine INTERLIS-Tabelle einer Datenbank-Tabelle. Zusätzlich werden noch verschieden Meta-Tabellen erzeugt.</a:t>
            </a:r>
          </a:p>
          <a:p>
            <a:pPr lvl="0" rtl="0">
              <a:spcBef>
                <a:spcPts val="0"/>
              </a:spcBef>
              <a:buNone/>
            </a:pPr>
            <a:r>
              <a:t/>
            </a:r>
            <a:endParaRPr/>
          </a:p>
          <a:p>
            <a:pPr lvl="0" rtl="0">
              <a:spcBef>
                <a:spcPts val="0"/>
              </a:spcBef>
              <a:buNone/>
            </a:pPr>
            <a:r>
              <a:t/>
            </a:r>
            <a:endParaRPr/>
          </a:p>
          <a:p>
            <a:pPr lvl="0">
              <a:spcBef>
                <a:spcPts val="0"/>
              </a:spcBef>
              <a:buNone/>
            </a:pPr>
            <a:r>
              <a:t/>
            </a:r>
            <a:endParaRPr>
              <a:solidFill>
                <a:srgbClr val="FF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--createGeomIdx gehört eigentlich immer dazu. Asche auf mein Haupt: Habs leider vergessen und wollte Screenshots etc. nicht mehr ein x-tes Mal anpassen. (Funktioniert glaubs in ili2pg-2.3.0 nicht. Gemeldet und bereits gefixed).</a:t>
            </a:r>
          </a:p>
          <a:p>
            <a:pPr lvl="0" rtl="0">
              <a:spcBef>
                <a:spcPts val="0"/>
              </a:spcBef>
              <a:buNone/>
            </a:pPr>
            <a:r>
              <a:t/>
            </a:r>
            <a:endParaRPr/>
          </a:p>
          <a:p>
            <a:pPr lvl="0" rtl="0">
              <a:spcBef>
                <a:spcPts val="0"/>
              </a:spcBef>
              <a:buNone/>
            </a:pPr>
            <a:r>
              <a:rPr lang="de"/>
              <a:t>--sqlEnableNull ist praktisch wenn man Daten erfassen will (temporär etwas noch nicht abfüllen, was gemäss Modell da sein müsste) oder wenn man weiss, dass die Daten nicht ganz modellkonform sind (beim Importieren, da sonst genau nichts importiert wird (Transaktion -&gt; Rollback)).</a:t>
            </a:r>
          </a:p>
          <a:p>
            <a:pPr lvl="0" rtl="0">
              <a:spcBef>
                <a:spcPts val="0"/>
              </a:spcBef>
              <a:buNone/>
            </a:pPr>
            <a:r>
              <a:t/>
            </a:r>
            <a:endParaRPr/>
          </a:p>
          <a:p>
            <a:pPr lvl="0" rtl="0">
              <a:spcBef>
                <a:spcPts val="0"/>
              </a:spcBef>
              <a:buNone/>
            </a:pPr>
            <a:r>
              <a:rPr lang="de"/>
              <a:t>--defaultSrsAuth / Code: Default ist LV03 (EPSG:21781). Für LV95 Daten muss man EPSG:2056 setzen. Achtung: es findet keine Transformation statt!</a:t>
            </a:r>
          </a:p>
          <a:p>
            <a:pPr lvl="0" rtl="0">
              <a:spcBef>
                <a:spcPts val="0"/>
              </a:spcBef>
              <a:buNone/>
            </a:pPr>
            <a:r>
              <a:t/>
            </a:r>
            <a:endParaRPr/>
          </a:p>
          <a:p>
            <a:pPr lvl="0">
              <a:spcBef>
                <a:spcPts val="0"/>
              </a:spcBef>
              <a:buNone/>
            </a:pPr>
            <a:r>
              <a:rPr lang="de"/>
              <a:t>Fremdschlüssel-Index: Sehr häufig resp. fast immer in sinnvoll (joins…)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Self-Intersections: Eher problematisch bei AV-Daten, die vom Originaldatesatz importiert werden. Falls Daten in der KGDI-DB erfasst werden und exportiert werden, ist nicht damit zu rechnen. Claude arbeitet daran. </a:t>
            </a:r>
          </a:p>
          <a:p>
            <a:pPr lvl="0" rtl="0">
              <a:spcBef>
                <a:spcPts val="0"/>
              </a:spcBef>
              <a:buNone/>
            </a:pPr>
            <a:r>
              <a:t/>
            </a:r>
            <a:endParaRPr/>
          </a:p>
          <a:p>
            <a:pPr lvl="0" rtl="0">
              <a:spcBef>
                <a:spcPts val="0"/>
              </a:spcBef>
              <a:buNone/>
            </a:pPr>
            <a:r>
              <a:rPr lang="de"/>
              <a:t>Zur Zeit gibt es noch keinen INTERLI/GML-Reader für ili2pg, sondern nur Reader für ITF und XTF. Der Writer ist vorhanden.</a:t>
            </a:r>
          </a:p>
          <a:p>
            <a:pPr lvl="0" rtl="0">
              <a:spcBef>
                <a:spcPts val="0"/>
              </a:spcBef>
              <a:buNone/>
            </a:pPr>
            <a:r>
              <a:t/>
            </a:r>
            <a:endParaRPr/>
          </a:p>
          <a:p>
            <a:pPr lvl="0" rtl="0">
              <a:spcBef>
                <a:spcPts val="0"/>
              </a:spcBef>
              <a:buNone/>
            </a:pPr>
            <a:r>
              <a:rPr lang="de" u="sng">
                <a:solidFill>
                  <a:schemeClr val="hlink"/>
                </a:solidFill>
                <a:hlinkClick r:id="rId2"/>
              </a:rPr>
              <a:t>http://www.eisenhutinformatik.ch/iox-ili/javadocs/ch/interlis/iox/IoxReader.html</a:t>
            </a:r>
          </a:p>
          <a:p>
            <a:pPr lvl="0" rtl="0">
              <a:spcBef>
                <a:spcPts val="0"/>
              </a:spcBef>
              <a:buNone/>
            </a:pPr>
            <a:r>
              <a:rPr lang="de" u="sng">
                <a:solidFill>
                  <a:schemeClr val="hlink"/>
                </a:solidFill>
                <a:hlinkClick r:id="rId3"/>
              </a:rPr>
              <a:t>http://www.eisenhutinformatik.ch/iox-ili/javadocs/ch/interlis/iox/IoxWriter.html</a:t>
            </a:r>
          </a:p>
          <a:p>
            <a:pPr lvl="0" rtl="0">
              <a:spcBef>
                <a:spcPts val="0"/>
              </a:spcBef>
              <a:buNone/>
            </a:pPr>
            <a:r>
              <a:t/>
            </a:r>
            <a:endParaRPr/>
          </a:p>
          <a:p>
            <a:pPr lvl="0" rtl="0">
              <a:spcBef>
                <a:spcPts val="0"/>
              </a:spcBef>
              <a:buNone/>
            </a:pPr>
            <a:r>
              <a:rPr lang="de"/>
              <a:t>-&gt; All Known Implementing Classes.</a:t>
            </a:r>
          </a:p>
          <a:p>
            <a:pPr lvl="0" rtl="0">
              <a:spcBef>
                <a:spcPts val="0"/>
              </a:spcBef>
              <a:buNone/>
            </a:pPr>
            <a:r>
              <a:t/>
            </a:r>
            <a:endParaRPr/>
          </a:p>
          <a:p>
            <a:pPr lvl="0" rtl="0">
              <a:spcBef>
                <a:spcPts val="0"/>
              </a:spcBef>
              <a:buNone/>
            </a:pPr>
            <a:r>
              <a:t/>
            </a:r>
            <a:endParaRPr/>
          </a:p>
          <a:p>
            <a:pPr lvl="0" rtl="0">
              <a:spcBef>
                <a:spcPts val="0"/>
              </a:spcBef>
              <a:buNone/>
            </a:pPr>
            <a:r>
              <a:rPr lang="de"/>
              <a:t>Tipp zum Use Case Fehler suchen:</a:t>
            </a:r>
          </a:p>
          <a:p>
            <a:pPr lvl="0" rtl="0">
              <a:spcBef>
                <a:spcPts val="0"/>
              </a:spcBef>
              <a:buNone/>
            </a:pPr>
            <a:r>
              <a:t/>
            </a:r>
            <a:endParaRPr/>
          </a:p>
          <a:p>
            <a:pPr lvl="0" rtl="0">
              <a:spcBef>
                <a:spcPts val="0"/>
              </a:spcBef>
              <a:buNone/>
            </a:pPr>
            <a:r>
              <a:rPr lang="de"/>
              <a:t>Infogrips Checker liefert Fehler bezüglich falscher / schlechter Geometrien (Overlaps oder so). -&gt; Import mit --skipPolyonBuilding. Dann gibts nur Linien und keine Overlaps werden versucht zu eliminieren. Man hat dann zwar Spaghetti-Daten aber dafür sehr  nahe am Original und kann mit Koordinaten aus Infogrips-Logfile auf die Suche gehen.</a:t>
            </a:r>
          </a:p>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O/R-Mapping: der heilige Gral wenn es um INTERLIS und Datenbanken geht. Wenn man aber die richtigen Werkzeug verwendet, sich damit auseinandersetzt, merkt man, dass es gar nicht so eine grosse Hexerei ist.</a:t>
            </a:r>
          </a:p>
          <a:p>
            <a:pPr lvl="0" rtl="0">
              <a:spcBef>
                <a:spcPts val="0"/>
              </a:spcBef>
              <a:buNone/>
            </a:pPr>
            <a:r>
              <a:t/>
            </a:r>
            <a:endParaRPr/>
          </a:p>
          <a:p>
            <a:pPr lvl="0" rtl="0">
              <a:spcBef>
                <a:spcPts val="0"/>
              </a:spcBef>
              <a:buNone/>
            </a:pPr>
            <a:r>
              <a:rPr lang="de"/>
              <a:t>Wichtig: O/R-Mapping ist keine Erfindung von INTERLIS oder der Geo-Welt. Das gibt es schon ganz lange in der Informatik und das Internet ist voll von Informationen.</a:t>
            </a:r>
          </a:p>
          <a:p>
            <a:pPr lvl="0" rtl="0">
              <a:spcBef>
                <a:spcPts val="0"/>
              </a:spcBef>
              <a:buNone/>
            </a:pPr>
            <a:r>
              <a:t/>
            </a:r>
            <a:endParaRPr/>
          </a:p>
          <a:p>
            <a:pPr lvl="0">
              <a:spcBef>
                <a:spcPts val="0"/>
              </a:spcBef>
              <a:buNone/>
            </a:pPr>
            <a:r>
              <a:rPr lang="de"/>
              <a:t>Im vierten und letzten Beispiel zeigen wir anhand eines völlig konstruierten INTERLIS-Modelles wie das O/R-Mapping funktioniert. Wir werden ein leeres Modell in der DB anlegen und ein paar Daten erfassen und diese in eine INTERLI-Datei exportieren.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solidFill>
                  <a:srgbClr val="FF0000"/>
                </a:solidFill>
              </a:rPr>
              <a:t>TODO: Interlis-Modell und UML-Diagramm ausdrucken!</a:t>
            </a:r>
          </a:p>
          <a:p>
            <a:pPr lvl="0" rtl="0">
              <a:spcBef>
                <a:spcPts val="0"/>
              </a:spcBef>
              <a:buNone/>
            </a:pPr>
            <a:r>
              <a:t/>
            </a:r>
            <a:endParaRPr>
              <a:solidFill>
                <a:srgbClr val="FF0000"/>
              </a:solidFill>
            </a:endParaRPr>
          </a:p>
          <a:p>
            <a:pPr lvl="0" rtl="0">
              <a:spcBef>
                <a:spcPts val="0"/>
              </a:spcBef>
              <a:buNone/>
            </a:pPr>
            <a:r>
              <a:rPr lang="de"/>
              <a:t>Das INTERLIS-Modell beschreibt Gebäude und ihre Eigenschaften (Ja, es sind Eigenschaften. Wenn man dieses Wort auf der konzeptionelle Stufe verwendet, macht man weniger ein Geheu im Kopf (finde ich)). Es gibt eine abstrakte Basisklasse “Building” mit verschiedenen Eigenschaften:</a:t>
            </a:r>
          </a:p>
          <a:p>
            <a:pPr lvl="0" rtl="0">
              <a:spcBef>
                <a:spcPts val="0"/>
              </a:spcBef>
              <a:buNone/>
            </a:pPr>
            <a:r>
              <a:t/>
            </a:r>
            <a:endParaRPr/>
          </a:p>
          <a:p>
            <a:pPr lvl="0" rtl="0">
              <a:spcBef>
                <a:spcPts val="0"/>
              </a:spcBef>
              <a:buNone/>
            </a:pPr>
            <a:r>
              <a:rPr lang="de"/>
              <a:t>- Anzahl der Stockwerke</a:t>
            </a:r>
          </a:p>
          <a:p>
            <a:pPr lvl="0" rtl="0">
              <a:spcBef>
                <a:spcPts val="0"/>
              </a:spcBef>
              <a:buNone/>
            </a:pPr>
            <a:r>
              <a:rPr lang="de"/>
              <a:t>- Dachtyp: Als Enumeration definiert. Flachdach oder Pultdach</a:t>
            </a:r>
          </a:p>
          <a:p>
            <a:pPr lvl="0" rtl="0">
              <a:spcBef>
                <a:spcPts val="0"/>
              </a:spcBef>
              <a:buNone/>
            </a:pPr>
            <a:r>
              <a:rPr lang="de"/>
              <a:t>- Adressen: Als Struktur (STRUCTURE) definiert = zusammengesetzter Datentyp. Eine Adresse besteht aus einer Hausnummer (Numeric), einem Strassennamen (String) und einem EGID (Numeric). Man beachte hier auch die Kardinalität. Ein Gebäude kann keine, eine oder mehrere Adresse haben. Im INTERLIS-Modell wird das mit BAG OF definiert.</a:t>
            </a:r>
          </a:p>
          <a:p>
            <a:pPr lvl="0" rtl="0">
              <a:spcBef>
                <a:spcPts val="0"/>
              </a:spcBef>
              <a:buNone/>
            </a:pPr>
            <a:r>
              <a:rPr lang="de"/>
              <a:t>- Gebäudegeometrie. Als SURFACE definiert.</a:t>
            </a:r>
          </a:p>
          <a:p>
            <a:pPr lvl="0" rtl="0">
              <a:spcBef>
                <a:spcPts val="0"/>
              </a:spcBef>
              <a:buNone/>
            </a:pPr>
            <a:r>
              <a:t/>
            </a:r>
            <a:endParaRPr/>
          </a:p>
          <a:p>
            <a:pPr lvl="0" rtl="0">
              <a:spcBef>
                <a:spcPts val="0"/>
              </a:spcBef>
              <a:buNone/>
            </a:pPr>
            <a:r>
              <a:rPr lang="de"/>
              <a:t>Aus der abstrakten Basisklassen werden zwei spezialisierte Klassen abgeleitet:</a:t>
            </a:r>
          </a:p>
          <a:p>
            <a:pPr lvl="0" rtl="0">
              <a:spcBef>
                <a:spcPts val="0"/>
              </a:spcBef>
              <a:buNone/>
            </a:pPr>
            <a:r>
              <a:t/>
            </a:r>
            <a:endParaRPr/>
          </a:p>
          <a:p>
            <a:pPr lvl="0" rtl="0">
              <a:spcBef>
                <a:spcPts val="0"/>
              </a:spcBef>
              <a:buNone/>
            </a:pPr>
            <a:r>
              <a:rPr lang="de"/>
              <a:t>- Wohngebäude</a:t>
            </a:r>
          </a:p>
          <a:p>
            <a:pPr lvl="0" rtl="0">
              <a:spcBef>
                <a:spcPts val="0"/>
              </a:spcBef>
              <a:buNone/>
            </a:pPr>
            <a:r>
              <a:rPr lang="de"/>
              <a:t>- Verwaltungsgebäude</a:t>
            </a:r>
          </a:p>
          <a:p>
            <a:pPr lvl="0" rtl="0">
              <a:spcBef>
                <a:spcPts val="0"/>
              </a:spcBef>
              <a:buNone/>
            </a:pPr>
            <a:r>
              <a:t/>
            </a:r>
            <a:endParaRPr/>
          </a:p>
          <a:p>
            <a:pPr lvl="0" rtl="0">
              <a:spcBef>
                <a:spcPts val="0"/>
              </a:spcBef>
              <a:buNone/>
            </a:pPr>
            <a:r>
              <a:rPr lang="de"/>
              <a:t>Das Wohngebäude hat als zusätzliche Eigenschaft (Attribut) die Anzahl der Wohnungen. </a:t>
            </a:r>
          </a:p>
          <a:p>
            <a:pPr lvl="0" rtl="0">
              <a:spcBef>
                <a:spcPts val="0"/>
              </a:spcBef>
              <a:buNone/>
            </a:pPr>
            <a:r>
              <a:t/>
            </a:r>
            <a:endParaRPr/>
          </a:p>
          <a:p>
            <a:pPr lvl="0" rtl="0">
              <a:spcBef>
                <a:spcPts val="0"/>
              </a:spcBef>
              <a:buNone/>
            </a:pPr>
            <a:r>
              <a:rPr lang="de"/>
              <a:t>Beim Verwaltungsgebäude haben wir es noch extra “kompliziert” gemacht. Das Verwaltungsgebäude hat eine Beziehung (Aggregation) zu der Klasse “Administration” (Verwaltung(seinheit)). Jedes Verwaltungsgebäude kann also keine oder eine Verwaltungseinheit bewirten. (Eine Verwaltungseinheit kann verteilt auf verschiedene Gebäude sein. Oder in gar keinem.)  </a:t>
            </a:r>
            <a:r>
              <a:rPr b="1" lang="de">
                <a:solidFill>
                  <a:srgbClr val="FF0000"/>
                </a:solidFill>
              </a:rPr>
              <a:t>(@Pi: Stimmt das? «Ja. Streng semantisch ist es vielleicht nicht super sinnvoll, aber modelltechnisch funktioniert es.»)</a:t>
            </a:r>
          </a:p>
          <a:p>
            <a:pPr lvl="0" rtl="0">
              <a:spcBef>
                <a:spcPts val="0"/>
              </a:spcBef>
              <a:buNone/>
            </a:pPr>
            <a:r>
              <a:t/>
            </a:r>
            <a:endParaRPr b="1">
              <a:solidFill>
                <a:srgbClr val="FF0000"/>
              </a:solidFill>
            </a:endParaRPr>
          </a:p>
          <a:p>
            <a:pPr lvl="0" rtl="0">
              <a:spcBef>
                <a:spcPts val="0"/>
              </a:spcBef>
              <a:buNone/>
            </a:pPr>
            <a:r>
              <a:rPr lang="de"/>
              <a:t>Das Modell ist also “stark” objekt-orientiert (Vererbung und Strukturen). </a:t>
            </a:r>
          </a:p>
          <a:p>
            <a:pPr lvl="0" rtl="0">
              <a:spcBef>
                <a:spcPts val="0"/>
              </a:spcBef>
              <a:buNone/>
            </a:pPr>
            <a:r>
              <a:t/>
            </a:r>
            <a:endParaRPr b="1">
              <a:solidFill>
                <a:srgbClr val="FF0000"/>
              </a:solidFill>
            </a:endParaRPr>
          </a:p>
          <a:p>
            <a:pPr lvl="0" rtl="0">
              <a:spcBef>
                <a:spcPts val="0"/>
              </a:spcBef>
              <a:buNone/>
            </a:pPr>
            <a:r>
              <a:rPr i="1" lang="de"/>
              <a:t>INTERLIS-Modell in Texteditor zeigen.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Was machen wir jetzt? Genau, zuerst legen wir die leeren Tabellen in der Datenbank an und werden dann die angelegten Tabellen anschauen.</a:t>
            </a:r>
          </a:p>
          <a:p>
            <a:pPr lvl="0" rtl="0">
              <a:spcBef>
                <a:spcPts val="0"/>
              </a:spcBef>
              <a:buNone/>
            </a:pPr>
            <a:r>
              <a:t/>
            </a:r>
            <a:endParaRPr/>
          </a:p>
          <a:p>
            <a:pPr lvl="0" rtl="0">
              <a:spcBef>
                <a:spcPts val="0"/>
              </a:spcBef>
              <a:buNone/>
            </a:pPr>
            <a:r>
              <a:rPr lang="de"/>
              <a:t>Weil das Modell noch in keinem Repository ist, geben wir den Pfad zum Modell an. Es müssen in diesem Pfad auch die importierten Modell (Units etc.) vorhanden sein. </a:t>
            </a:r>
          </a:p>
          <a:p>
            <a:pPr lvl="0" rtl="0">
              <a:spcBef>
                <a:spcPts val="0"/>
              </a:spcBef>
              <a:buNone/>
            </a:pPr>
            <a:r>
              <a:t/>
            </a:r>
            <a:endParaRPr b="1">
              <a:solidFill>
                <a:srgbClr val="FF0000"/>
              </a:solidFill>
            </a:endParaRPr>
          </a:p>
          <a:p>
            <a:pPr lvl="0" rtl="0">
              <a:spcBef>
                <a:spcPts val="0"/>
              </a:spcBef>
              <a:buNone/>
            </a:pPr>
            <a:r>
              <a:rPr b="1" lang="de">
                <a:solidFill>
                  <a:srgbClr val="FF0000"/>
                </a:solidFill>
              </a:rPr>
              <a:t>Klären: ist das so? oder geht das auch anders?</a:t>
            </a:r>
          </a:p>
          <a:p>
            <a:pPr lvl="0">
              <a:spcBef>
                <a:spcPts val="0"/>
              </a:spcBef>
              <a:buNone/>
            </a:pPr>
            <a:r>
              <a:rPr lang="de">
                <a:solidFill>
                  <a:srgbClr val="FF0000"/>
                </a:solidFill>
              </a:rPr>
              <a:t>«Das sollte eigentlich auch mit importierten Modellen gehen, die auf einer Modellablage publiziert sind. ili2pg hat ja einen Compiler eingebaut, und der kann damit umgehen.»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Hat der Schemaimport funktioniert, sehen wir folgendes: </a:t>
            </a:r>
          </a:p>
          <a:p>
            <a:pPr lvl="0" rtl="0">
              <a:spcBef>
                <a:spcPts val="0"/>
              </a:spcBef>
              <a:buNone/>
            </a:pPr>
            <a:r>
              <a:t/>
            </a:r>
            <a:endParaRPr/>
          </a:p>
          <a:p>
            <a:pPr lvl="0" rtl="0">
              <a:spcBef>
                <a:spcPts val="0"/>
              </a:spcBef>
              <a:buNone/>
            </a:pPr>
            <a:r>
              <a:rPr lang="de"/>
              <a:t>Es wurden für die konkreten / spezialiserten Klassen je eine Tabelle (Wohngebäude und Verwaltungsgebäude) angelegt. Sowie für “administration”/Verwaltungseinheit. Wegen --createEnumTabs gibts ebenfalls auch eine Tabelle mit den Aufzähltypen für die Dachformen.</a:t>
            </a:r>
          </a:p>
          <a:p>
            <a:pPr lvl="0" rtl="0">
              <a:spcBef>
                <a:spcPts val="0"/>
              </a:spcBef>
              <a:buNone/>
            </a:pPr>
            <a:r>
              <a:t/>
            </a:r>
            <a:endParaRPr/>
          </a:p>
          <a:p>
            <a:pPr lvl="0">
              <a:spcBef>
                <a:spcPts val="0"/>
              </a:spcBef>
              <a:buNone/>
            </a:pPr>
            <a:r>
              <a:rPr lang="de"/>
              <a:t>Strukturen werden gleich wie Klassen behandelt, dh. jede Struktur bekommt eine Tabelle.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Schauen wir uns zuerst die einfachste Klasse resp. Tabelle an: “administration” (die Verwaltungseinheiten, z.B. AGI, AfU etc.). Die wurde einfach 1:1 als Tabelle abgebildet. Dh. Es gibt einen Primary Key und das Attribut “department_name”.</a:t>
            </a:r>
          </a:p>
          <a:p>
            <a:pPr lvl="0" rtl="0">
              <a:spcBef>
                <a:spcPts val="0"/>
              </a:spcBef>
              <a:buNone/>
            </a:pPr>
            <a:r>
              <a:t/>
            </a:r>
            <a:endParaRPr/>
          </a:p>
          <a:p>
            <a:pPr lvl="0" rtl="0">
              <a:spcBef>
                <a:spcPts val="0"/>
              </a:spcBef>
              <a:buNone/>
            </a:pPr>
            <a:r>
              <a:rPr lang="de"/>
              <a:t>Also nichts Spezielles.</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Als nächstes schauen wir uns die beiden Klassen “administrativebuilding” und “apartmentbuilding” (Verwaltungs- und Wohngebäude). Beides sind spezialisierte Klassen, die von einer abstrakten Klassen leicht erweitert werden. Die Wohngebäude bekommen noch ein zusätzliches Attribut “apartments” (die Anzahl der Wohnungen). Die Verwaltungsgebäude bekommen zwar kein zusätzlichens Attribute aber sie bekommen eine Referenz zu den Verwaltungseinheiten.</a:t>
            </a:r>
          </a:p>
          <a:p>
            <a:pPr lvl="0" rtl="0">
              <a:spcBef>
                <a:spcPts val="0"/>
              </a:spcBef>
              <a:buNone/>
            </a:pPr>
            <a:r>
              <a:t/>
            </a:r>
            <a:endParaRPr/>
          </a:p>
          <a:p>
            <a:pPr lvl="0" rtl="0">
              <a:spcBef>
                <a:spcPts val="0"/>
              </a:spcBef>
              <a:buNone/>
            </a:pPr>
            <a:r>
              <a:rPr lang="de"/>
              <a:t>Die Tabelle Wohngebäude hat also folgende Attribute:</a:t>
            </a:r>
          </a:p>
          <a:p>
            <a:pPr lvl="0" rtl="0">
              <a:spcBef>
                <a:spcPts val="0"/>
              </a:spcBef>
              <a:buNone/>
            </a:pPr>
            <a:r>
              <a:t/>
            </a:r>
            <a:endParaRPr/>
          </a:p>
          <a:p>
            <a:pPr lvl="0" rtl="0">
              <a:spcBef>
                <a:spcPts val="0"/>
              </a:spcBef>
              <a:buNone/>
            </a:pPr>
            <a:r>
              <a:rPr lang="de"/>
              <a:t>t_id: Primary key </a:t>
            </a:r>
          </a:p>
          <a:p>
            <a:pPr lvl="0" rtl="0">
              <a:spcBef>
                <a:spcPts val="0"/>
              </a:spcBef>
              <a:buNone/>
            </a:pPr>
            <a:r>
              <a:rPr lang="de"/>
              <a:t>apartments: Das zusätzliche Attribut, die Anzahl Wohnungen</a:t>
            </a:r>
          </a:p>
          <a:p>
            <a:pPr lvl="0" rtl="0">
              <a:spcBef>
                <a:spcPts val="0"/>
              </a:spcBef>
              <a:buNone/>
            </a:pPr>
            <a:r>
              <a:rPr lang="de"/>
              <a:t>storeys: Anzahl Stockwerke</a:t>
            </a:r>
          </a:p>
          <a:p>
            <a:pPr lvl="0" rtl="0">
              <a:spcBef>
                <a:spcPts val="0"/>
              </a:spcBef>
              <a:buNone/>
            </a:pPr>
            <a:r>
              <a:rPr lang="de"/>
              <a:t>roof: Dachtyp. String, dh. es muss der korrekte Text der Enumeration reingeschrieben werden. Den Text erhalten wir entweder aus dem Modell oder aus der Tabelle, die beim Import mit der Option --createEnumTabs erzeugt wurde.</a:t>
            </a:r>
          </a:p>
          <a:p>
            <a:pPr lvl="0" rtl="0">
              <a:spcBef>
                <a:spcPts val="0"/>
              </a:spcBef>
              <a:buNone/>
            </a:pPr>
            <a:r>
              <a:rPr lang="de"/>
              <a:t>geometry: die Gebäudegeometrie. Ein Polygon in LV03.</a:t>
            </a:r>
          </a:p>
          <a:p>
            <a:pPr lvl="0" rtl="0">
              <a:spcBef>
                <a:spcPts val="0"/>
              </a:spcBef>
              <a:buNone/>
            </a:pPr>
            <a:r>
              <a:t/>
            </a:r>
            <a:endParaRPr/>
          </a:p>
          <a:p>
            <a:pPr lvl="0" rtl="0">
              <a:spcBef>
                <a:spcPts val="0"/>
              </a:spcBef>
              <a:buNone/>
            </a:pPr>
            <a:r>
              <a:rPr lang="de"/>
              <a:t>Eigentlich alles da, oder? Halt. Die Adressen fehlen. Dazu später mehr.</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Die zweite spezialisierte Klasse sind die Verwaltungsgebäude.</a:t>
            </a:r>
          </a:p>
          <a:p>
            <a:pPr lvl="0" rtl="0">
              <a:spcBef>
                <a:spcPts val="0"/>
              </a:spcBef>
              <a:buNone/>
            </a:pPr>
            <a:r>
              <a:t/>
            </a:r>
            <a:endParaRPr/>
          </a:p>
          <a:p>
            <a:pPr lvl="0" rtl="0">
              <a:spcBef>
                <a:spcPts val="0"/>
              </a:spcBef>
              <a:buNone/>
            </a:pPr>
            <a:r>
              <a:rPr lang="de"/>
              <a:t>Auch da ist alles das was man erwartet, eben bis auf die Adressen. Zusätzlich gibts hier noch ein Attribut “department” das ein Integer verlangt. Es ist nichts anderes als der Fremdschlüssel auf die Tabelle “administration”, zu der die Klasse ja eine Beziehung (Aggregation) hat. </a:t>
            </a:r>
          </a:p>
          <a:p>
            <a:pPr lvl="0" rtl="0">
              <a:spcBef>
                <a:spcPts val="0"/>
              </a:spcBef>
              <a:buNone/>
            </a:pPr>
            <a:r>
              <a:t/>
            </a:r>
            <a:endParaRPr/>
          </a:p>
          <a:p>
            <a:pPr lvl="0" rtl="0">
              <a:spcBef>
                <a:spcPts val="0"/>
              </a:spcBef>
              <a:buNone/>
            </a:pPr>
            <a:r>
              <a:rPr lang="de"/>
              <a:t>Bei n:m Beziehungen gäbe es eine Zwischentabelle. Das tritt - glaube ich - relativ häufig bei Modellen vor, wo Dokument auf Dokument verweisen. Eventuell ist es sogar im Öreb Rahmenmodell so gemacht.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Aufruf von ili2pg wie üblich bei Java-Programmen mit “java -jar …”. Mit der Option --help werden sämtliche Optionen aufgelistet. Für unser erstes Beispiel sind die wichtigsten --schemaimport, --db…, --modeldir, --models und --nameByTopic. </a:t>
            </a:r>
          </a:p>
          <a:p>
            <a:pPr lvl="0" rtl="0">
              <a:spcBef>
                <a:spcPts val="0"/>
              </a:spcBef>
              <a:buNone/>
            </a:pPr>
            <a:r>
              <a:t/>
            </a:r>
            <a:endParaRPr/>
          </a:p>
          <a:p>
            <a:pPr lvl="0" rtl="0">
              <a:spcBef>
                <a:spcPts val="0"/>
              </a:spcBef>
              <a:buNone/>
            </a:pPr>
            <a:r>
              <a:rPr lang="de">
                <a:solidFill>
                  <a:srgbClr val="666666"/>
                </a:solidFill>
              </a:rPr>
              <a:t>(Mit --strokeArcs werden die Kreisbogen segmentiert. Dh. das Geometrie-Attribut in der Datenbank ist z.B vom Typ “Polygon” und nicht vom Typ “CurvePolygon”.) -&gt; ili2pg export error. Claude gemeldet.</a:t>
            </a:r>
          </a:p>
          <a:p>
            <a:pPr lvl="0" rtl="0">
              <a:spcBef>
                <a:spcPts val="0"/>
              </a:spcBef>
              <a:buNone/>
            </a:pPr>
            <a:r>
              <a:t/>
            </a:r>
            <a:endParaRPr/>
          </a:p>
          <a:p>
            <a:pPr lvl="0" rtl="0">
              <a:spcBef>
                <a:spcPts val="0"/>
              </a:spcBef>
              <a:buNone/>
            </a:pPr>
            <a:r>
              <a:rPr lang="de"/>
              <a:t>Die Anleitung (ein Word-Dokument) wird ständig nachgeführt und liegt der Software bei. Vor allem wichtig beim Thema O/R-Mapping.</a:t>
            </a:r>
          </a:p>
          <a:p>
            <a:pPr lvl="0" rtl="0">
              <a:spcBef>
                <a:spcPts val="0"/>
              </a:spcBef>
              <a:buNone/>
            </a:pPr>
            <a:r>
              <a:t/>
            </a:r>
            <a:endParaRPr>
              <a:solidFill>
                <a:srgbClr val="FF0000"/>
              </a:solidFill>
            </a:endParaRPr>
          </a:p>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Nun denn, fehlen tuen nur noch die Adressen.</a:t>
            </a:r>
          </a:p>
          <a:p>
            <a:pPr lvl="0" rtl="0">
              <a:spcBef>
                <a:spcPts val="0"/>
              </a:spcBef>
              <a:buNone/>
            </a:pPr>
            <a:r>
              <a:t/>
            </a:r>
            <a:endParaRPr/>
          </a:p>
          <a:p>
            <a:pPr lvl="0" rtl="0">
              <a:spcBef>
                <a:spcPts val="0"/>
              </a:spcBef>
              <a:buNone/>
            </a:pPr>
            <a:r>
              <a:rPr lang="de"/>
              <a:t>t_id: Primary Key. </a:t>
            </a:r>
          </a:p>
          <a:p>
            <a:pPr lvl="0" rtl="0">
              <a:spcBef>
                <a:spcPts val="0"/>
              </a:spcBef>
              <a:buNone/>
            </a:pPr>
            <a:r>
              <a:rPr lang="de"/>
              <a:t>t_seq: Legt die Reihenfolge der Strukturelement fest. Das Attribut “Address” ist ja nicht bloss EIN (1) Strukturelement sondern eine BAG OF, dh. sowas wie eine Liste resp. wie ein Array. Falls es eine geordnete Liste ist (LIST OF), kann man hier die Reihenfolge definieren. In unserem Fall spielts keine Rolle (BAG OF = ungeordnete Liste) und man kann immer 0 reinschreiben (es muss halt was drin stehen).</a:t>
            </a:r>
          </a:p>
          <a:p>
            <a:pPr lvl="0" rtl="0">
              <a:spcBef>
                <a:spcPts val="0"/>
              </a:spcBef>
              <a:buNone/>
            </a:pPr>
            <a:r>
              <a:rPr lang="de"/>
              <a:t>house_number: die Hausnummer</a:t>
            </a:r>
          </a:p>
          <a:p>
            <a:pPr lvl="0" rtl="0">
              <a:spcBef>
                <a:spcPts val="0"/>
              </a:spcBef>
              <a:buNone/>
            </a:pPr>
            <a:r>
              <a:rPr lang="de"/>
              <a:t>street_name: Strassenname</a:t>
            </a:r>
          </a:p>
          <a:p>
            <a:pPr lvl="0" rtl="0">
              <a:spcBef>
                <a:spcPts val="0"/>
              </a:spcBef>
              <a:buNone/>
            </a:pPr>
            <a:r>
              <a:rPr lang="de"/>
              <a:t>regbl_egid: EGID</a:t>
            </a:r>
          </a:p>
          <a:p>
            <a:pPr lvl="0" rtl="0">
              <a:spcBef>
                <a:spcPts val="0"/>
              </a:spcBef>
              <a:buNone/>
            </a:pPr>
            <a:r>
              <a:t/>
            </a:r>
            <a:endParaRPr/>
          </a:p>
          <a:p>
            <a:pPr lvl="0" rtl="0">
              <a:spcBef>
                <a:spcPts val="0"/>
              </a:spcBef>
              <a:buNone/>
            </a:pPr>
            <a:r>
              <a:rPr lang="de"/>
              <a:t>Spannend wirds dann wieder bei den Attributen “buildings_v1buildings_apartmentbuilding_addresses” und “buildings_v1buildings_administrativebuilding_addresses”. Hier wird Hier wird die Beziehung zu der Klasse resp. zur Tabelle hergestellt zu der das Strukturelement gehört. Eingetragen werden in den jeweiligen Spalten die Primary Keys der der Einträge aus der referenzierte Tabelle.</a:t>
            </a:r>
          </a:p>
          <a:p>
            <a:pPr lvl="0" rtl="0">
              <a:spcBef>
                <a:spcPts val="0"/>
              </a:spcBef>
              <a:buNone/>
            </a:pPr>
            <a:r>
              <a:t/>
            </a:r>
            <a:endParaRPr/>
          </a:p>
          <a:p>
            <a:pPr lvl="0" rtl="0">
              <a:spcBef>
                <a:spcPts val="0"/>
              </a:spcBef>
              <a:buNone/>
            </a:pPr>
            <a:r>
              <a:rPr lang="de"/>
              <a:t>Jetzt sollte auch klar sein, warum man nicht einfach die Struktur flachwalzen kann. Wenn es kein Array (BAG OF / LIST OF) wäre, ginge das ja noch. Aber weil es ja Listen/Arrays sein können, muss zwingend ein andere Lösung gefunden werden. </a:t>
            </a:r>
          </a:p>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Schauen wir uns jetzt den Umgang mit Strukturen an:</a:t>
            </a:r>
          </a:p>
          <a:p>
            <a:pPr lvl="0" rtl="0">
              <a:spcBef>
                <a:spcPts val="0"/>
              </a:spcBef>
              <a:buNone/>
            </a:pPr>
            <a:r>
              <a:t/>
            </a:r>
            <a:endParaRPr/>
          </a:p>
          <a:p>
            <a:pPr lvl="0" rtl="0">
              <a:spcBef>
                <a:spcPts val="0"/>
              </a:spcBef>
              <a:buNone/>
            </a:pPr>
            <a:r>
              <a:rPr lang="de"/>
              <a:t>t_id: Primary Key. </a:t>
            </a:r>
          </a:p>
          <a:p>
            <a:pPr lvl="0" rtl="0">
              <a:spcBef>
                <a:spcPts val="0"/>
              </a:spcBef>
              <a:buNone/>
            </a:pPr>
            <a:r>
              <a:rPr lang="de"/>
              <a:t>t_seq: Legt die Reihenfolge der Strukturelement fest. Das Attribut “Address” ist ja nicht bloss EIN (1) Strukturelement sondern eine BAG OF, dh. sowas wie eine Liste resp. wie ein Array. Falls es eine geordnete Liste ist (LIST OF), kann man hier die Reihenfolge definieren. In unserem Fall spielts keine Rolle (BAG OF = ungeordnete Liste) und man kann immer 0 reinschreiben (es muss halt was drin stehen).</a:t>
            </a:r>
          </a:p>
          <a:p>
            <a:pPr lvl="0" rtl="0">
              <a:spcBef>
                <a:spcPts val="0"/>
              </a:spcBef>
              <a:buNone/>
            </a:pPr>
            <a:r>
              <a:rPr lang="de"/>
              <a:t>house_number: die Hausnummer</a:t>
            </a:r>
          </a:p>
          <a:p>
            <a:pPr lvl="0" rtl="0">
              <a:spcBef>
                <a:spcPts val="0"/>
              </a:spcBef>
              <a:buNone/>
            </a:pPr>
            <a:r>
              <a:rPr lang="de"/>
              <a:t>street_name: Strassenname</a:t>
            </a:r>
          </a:p>
          <a:p>
            <a:pPr lvl="0" rtl="0">
              <a:spcBef>
                <a:spcPts val="0"/>
              </a:spcBef>
              <a:buNone/>
            </a:pPr>
            <a:r>
              <a:rPr lang="de"/>
              <a:t>regbl_egid: EGID</a:t>
            </a:r>
          </a:p>
          <a:p>
            <a:pPr lvl="0" rtl="0">
              <a:spcBef>
                <a:spcPts val="0"/>
              </a:spcBef>
              <a:buNone/>
            </a:pPr>
            <a:r>
              <a:t/>
            </a:r>
            <a:endParaRPr/>
          </a:p>
          <a:p>
            <a:pPr lvl="0" rtl="0">
              <a:spcBef>
                <a:spcPts val="0"/>
              </a:spcBef>
              <a:buNone/>
            </a:pPr>
            <a:r>
              <a:rPr lang="de"/>
              <a:t>Spannend wirds dann wieder beim Attribut “buildings_v1buildings_building_addresses”. Hier wird die Beziehung zu der Klasse resp. zur Tabelle hergestellt zu der das Strukturelement gehört. Würde die Struktur noch in anderen Tabellen gebraucht, würde es hier eine weitere Spalte mit dem Namen dieser Tabelle geben. Eingetragen werden in den jeweiligen Spalten die Primary Keys der der Einträge aus der referenzierte Tabelle.</a:t>
            </a:r>
          </a:p>
          <a:p>
            <a:pPr lvl="0" rtl="0">
              <a:spcBef>
                <a:spcPts val="0"/>
              </a:spcBef>
              <a:buNone/>
            </a:pPr>
            <a:r>
              <a:t/>
            </a:r>
            <a:endParaRPr/>
          </a:p>
          <a:p>
            <a:pPr lvl="0" rtl="0">
              <a:spcBef>
                <a:spcPts val="0"/>
              </a:spcBef>
              <a:buNone/>
            </a:pPr>
            <a:r>
              <a:rPr lang="de"/>
              <a:t>Jetzt sollte auch klar sein, warum man nicht einfach die Struktur flachwalzen kann. Wenn es kein Array (BAG OF / LIST OF) wäre, ginge das ja noch. Aber weil es ja Listen/Arrays sein können, muss zwingend ein andere Lösung gefunden werden. </a:t>
            </a:r>
          </a:p>
          <a:p>
            <a:pPr lvl="0" rtl="0">
              <a:spcBef>
                <a:spcPts val="0"/>
              </a:spcBef>
              <a:buNone/>
            </a:pPr>
            <a:r>
              <a:t/>
            </a:r>
            <a:endParaRPr/>
          </a:p>
          <a:p>
            <a:pPr lvl="0" rtl="0">
              <a:spcBef>
                <a:spcPts val="0"/>
              </a:spcBef>
              <a:buNone/>
            </a:pPr>
            <a:r>
              <a:rPr lang="de"/>
              <a:t>Vor der letzten Erweiterung von ili2pg war das ganze noch ein wenig komplizierter ge-O/R-mapped. Denn: grundsätzlich verfolgt ili2pg die New Class Strategie, dh. für jede Klasse - egal ob abstrakt oder konkret - gibt es eine Tabelle in der DB. Das hat zur Folge, dass sich ein INTERLIS-Objekt auf Records in mehreren Tabellen verteilt. Neu gibt es das sogenannte Smart-Mapping. Unter gewissen Umständen (nachzulesen in der Doku) wird es eben vieeeel einfacher.</a:t>
            </a:r>
          </a:p>
          <a:p>
            <a:pPr lvl="0" rtl="0">
              <a:spcBef>
                <a:spcPts val="0"/>
              </a:spcBef>
              <a:buNone/>
            </a:pPr>
            <a:r>
              <a:t/>
            </a:r>
            <a:endParaRPr/>
          </a:p>
          <a:p>
            <a:pPr lvl="0" rtl="0">
              <a:spcBef>
                <a:spcPts val="0"/>
              </a:spcBef>
              <a:buNone/>
            </a:pPr>
            <a:r>
              <a:rPr lang="de"/>
              <a:t>Also und jetzt können wir beginne mit dem Abfüllen der Daten. Wann was abgefüllt wird hängt wahrscheinlich startk vom Modell ab. Grundsätzlich abhängig von ggf vorhandenen Constraints.</a:t>
            </a:r>
          </a:p>
          <a:p>
            <a:pPr lvl="0" rtl="0">
              <a:spcBef>
                <a:spcPts val="0"/>
              </a:spcBef>
              <a:buNone/>
            </a:pPr>
            <a:r>
              <a:t/>
            </a:r>
            <a:endParaRPr/>
          </a:p>
          <a:p>
            <a:pPr lvl="0">
              <a:spcBef>
                <a:spcPts val="0"/>
              </a:spcBef>
              <a:buNone/>
            </a:pPr>
            <a:r>
              <a:t/>
            </a:r>
            <a:endParaRPr>
              <a:solidFill>
                <a:srgbClr val="FF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Ok, jetzt können wir unser Werk exportieren.</a:t>
            </a:r>
          </a:p>
          <a:p>
            <a:pPr lvl="0" rtl="0">
              <a:spcBef>
                <a:spcPts val="0"/>
              </a:spcBef>
              <a:buNone/>
            </a:pPr>
            <a:r>
              <a:t/>
            </a:r>
            <a:endParaRPr/>
          </a:p>
          <a:p>
            <a:pPr lvl="0" rtl="0">
              <a:spcBef>
                <a:spcPts val="0"/>
              </a:spcBef>
              <a:buNone/>
            </a:pPr>
            <a:r>
              <a:rPr lang="de"/>
              <a:t>Das Resultat ist eine INTERLIS/GML-Datei resp. INTERLIS/XTF-Datei. Mit xmllint können wir diese auch wieder lesbarer machen. Im Terminal zeigt ili2pg wieder die Export-Statistik an. Dient als erste Plausibilitätskontrolle.</a:t>
            </a:r>
          </a:p>
          <a:p>
            <a:pPr lvl="0" rtl="0">
              <a:spcBef>
                <a:spcPts val="0"/>
              </a:spcBef>
              <a:buNone/>
            </a:pPr>
            <a:r>
              <a:t/>
            </a:r>
            <a:endParaRPr/>
          </a:p>
          <a:p>
            <a:pPr lvl="0" rtl="0">
              <a:spcBef>
                <a:spcPts val="0"/>
              </a:spcBef>
              <a:buNone/>
            </a:pPr>
            <a:r>
              <a:rPr lang="de"/>
              <a:t>(Exportbefehl hat keine ---modeldir mehr, dh. kann irgendwo ausgeführt werden.)</a:t>
            </a:r>
          </a:p>
          <a:p>
            <a:pPr lvl="0" rtl="0">
              <a:spcBef>
                <a:spcPts val="0"/>
              </a:spcBef>
              <a:buNone/>
            </a:pPr>
            <a:r>
              <a:t/>
            </a:r>
            <a:endParaRPr/>
          </a:p>
          <a:p>
            <a:pPr lvl="0" rtl="0">
              <a:spcBef>
                <a:spcPts val="0"/>
              </a:spcBef>
              <a:buNone/>
            </a:pPr>
            <a:r>
              <a:rPr i="1" lang="de"/>
              <a:t>GML in Texteditor zeigen. Mehrfach-Adressen zeigen. Referenz auf Verwaltung zeigen.</a:t>
            </a:r>
          </a:p>
          <a:p>
            <a:pPr lvl="0" rtl="0">
              <a:spcBef>
                <a:spcPts val="0"/>
              </a:spcBef>
              <a:buNone/>
            </a:pPr>
            <a:r>
              <a:t/>
            </a:r>
            <a:endParaRPr i="1"/>
          </a:p>
          <a:p>
            <a:pPr lvl="0">
              <a:spcBef>
                <a:spcPts val="0"/>
              </a:spcBef>
              <a:buNone/>
            </a:pPr>
            <a:r>
              <a:rPr lang="de"/>
              <a:t>Ganz einfach, oder? Jetzt fehlt nur noch der OpenSource INTERLIS-Checker...</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Wie sieht jetzt die GML-Datei in QGIS. QGIS verwendet für Vektorformate ja ogr2ogr.</a:t>
            </a:r>
          </a:p>
          <a:p>
            <a:pPr lvl="0" rtl="0">
              <a:spcBef>
                <a:spcPts val="0"/>
              </a:spcBef>
              <a:buNone/>
            </a:pPr>
            <a:r>
              <a:t/>
            </a:r>
            <a:endParaRPr/>
          </a:p>
          <a:p>
            <a:pPr lvl="0" rtl="0">
              <a:spcBef>
                <a:spcPts val="0"/>
              </a:spcBef>
              <a:buNone/>
            </a:pPr>
            <a:r>
              <a:rPr lang="de"/>
              <a:t>Grundsätzlich sieht das schon mal gar nicht soooo schlecht aus. Die vielen “Abers” kommen noch. Die Geometrien sind da.</a:t>
            </a:r>
          </a:p>
          <a:p>
            <a:pPr lvl="0" rtl="0">
              <a:spcBef>
                <a:spcPts val="0"/>
              </a:spcBef>
              <a:buNone/>
            </a:pPr>
            <a:r>
              <a:t/>
            </a:r>
            <a:endParaRPr/>
          </a:p>
          <a:p>
            <a:pPr lvl="0" rtl="0">
              <a:spcBef>
                <a:spcPts val="0"/>
              </a:spcBef>
              <a:buNone/>
            </a:pPr>
            <a:r>
              <a:t/>
            </a:r>
            <a:endParaRPr>
              <a:solidFill>
                <a:srgbClr val="FF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Die Verwaltungseinheiten sind auch da.</a:t>
            </a:r>
          </a:p>
          <a:p>
            <a:pPr lvl="0" rtl="0">
              <a:spcBef>
                <a:spcPts val="0"/>
              </a:spcBef>
              <a:buNone/>
            </a:pPr>
            <a:r>
              <a:t/>
            </a:r>
            <a:endParaRPr>
              <a:solidFill>
                <a:srgbClr val="FF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Nun die Wohngebäude:</a:t>
            </a:r>
          </a:p>
          <a:p>
            <a:pPr lvl="0" rtl="0">
              <a:spcBef>
                <a:spcPts val="0"/>
              </a:spcBef>
              <a:buNone/>
            </a:pPr>
            <a:r>
              <a:t/>
            </a:r>
            <a:endParaRPr/>
          </a:p>
          <a:p>
            <a:pPr lvl="0" rtl="0">
              <a:spcBef>
                <a:spcPts val="0"/>
              </a:spcBef>
              <a:buNone/>
            </a:pPr>
            <a:r>
              <a:rPr lang="de"/>
              <a:t>Wir erinnern uns. Die haben keinen optionalen EGID. Leider gibt es aber jetzt keine Spalte mit leeren EGIDS.</a:t>
            </a:r>
          </a:p>
          <a:p>
            <a:pPr lvl="0" rtl="0">
              <a:spcBef>
                <a:spcPts val="0"/>
              </a:spcBef>
              <a:buNone/>
            </a:pPr>
            <a:r>
              <a:t/>
            </a:r>
            <a:endParaRPr/>
          </a:p>
          <a:p>
            <a:pPr lvl="0" rtl="0">
              <a:spcBef>
                <a:spcPts val="0"/>
              </a:spcBef>
              <a:buNone/>
            </a:pPr>
            <a:r>
              <a:t/>
            </a:r>
            <a:endParaRPr/>
          </a:p>
          <a:p>
            <a:pPr lvl="0" rtl="0">
              <a:spcBef>
                <a:spcPts val="0"/>
              </a:spcBef>
              <a:buNone/>
            </a:pPr>
            <a:r>
              <a:t/>
            </a:r>
            <a:endParaRPr>
              <a:solidFill>
                <a:srgbClr val="FF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Zu guter letzt die Verwaltungsgebäude. Da ist es ja besonders interessant. Da gibts dieses BAG OF (Array) Strukturelement. Wie das umgesetzt ist?</a:t>
            </a:r>
          </a:p>
          <a:p>
            <a:pPr lvl="0" rtl="0">
              <a:spcBef>
                <a:spcPts val="0"/>
              </a:spcBef>
              <a:buNone/>
            </a:pPr>
            <a:r>
              <a:t/>
            </a:r>
            <a:endParaRPr/>
          </a:p>
          <a:p>
            <a:pPr lvl="0" rtl="0">
              <a:spcBef>
                <a:spcPts val="0"/>
              </a:spcBef>
              <a:buNone/>
            </a:pPr>
            <a:r>
              <a:rPr lang="de"/>
              <a:t>Die werden wirklich als Arrays abgebildet. Man kann die auch bearbeiten (falls sie in die DB mit ogr2ogr geladen werden).</a:t>
            </a:r>
          </a:p>
          <a:p>
            <a:pPr lvl="0" rtl="0">
              <a:spcBef>
                <a:spcPts val="0"/>
              </a:spcBef>
              <a:buNone/>
            </a:pPr>
            <a:r>
              <a:t/>
            </a:r>
            <a:endParaRPr/>
          </a:p>
          <a:p>
            <a:pPr lvl="0" rtl="0">
              <a:spcBef>
                <a:spcPts val="0"/>
              </a:spcBef>
              <a:buNone/>
            </a:pPr>
            <a:r>
              <a:rPr lang="de"/>
              <a:t>Aber: wo ist die Referenz zu den Verwaltungseinheiten?</a:t>
            </a:r>
          </a:p>
          <a:p>
            <a:pPr lvl="0" rtl="0">
              <a:spcBef>
                <a:spcPts val="0"/>
              </a:spcBef>
              <a:buNone/>
            </a:pPr>
            <a:r>
              <a:t/>
            </a:r>
            <a:endParaRPr/>
          </a:p>
          <a:p>
            <a:pPr lvl="0" rtl="0">
              <a:spcBef>
                <a:spcPts val="0"/>
              </a:spcBef>
              <a:buNone/>
            </a:pPr>
            <a:r>
              <a:t/>
            </a:r>
            <a:endParaRPr/>
          </a:p>
          <a:p>
            <a:pPr lvl="0" rtl="0">
              <a:spcBef>
                <a:spcPts val="0"/>
              </a:spcBef>
              <a:buNone/>
            </a:pPr>
            <a:r>
              <a:rPr lang="de"/>
              <a:t>Disclaimer: Bin kein GML-OGR Spezialist. Die Referenzen sollten glaubs gehe mit einer Option: </a:t>
            </a:r>
            <a:r>
              <a:rPr lang="de">
                <a:highlight>
                  <a:srgbClr val="FFFFFF"/>
                </a:highlight>
              </a:rPr>
              <a:t>GML_SKIP_RESOLVE_ELEMS</a:t>
            </a:r>
          </a:p>
          <a:p>
            <a:pPr lvl="0" rtl="0">
              <a:spcBef>
                <a:spcPts val="0"/>
              </a:spcBef>
              <a:buNone/>
            </a:pPr>
            <a:r>
              <a:t/>
            </a:r>
            <a:endParaRPr>
              <a:solidFill>
                <a:srgbClr val="FF0000"/>
              </a:solidFill>
            </a:endParaRPr>
          </a:p>
          <a:p>
            <a:pPr lvl="0" rtl="0">
              <a:spcBef>
                <a:spcPts val="0"/>
              </a:spcBef>
              <a:buNone/>
            </a:pPr>
            <a:r>
              <a:rPr lang="de"/>
              <a:t>(Aufzähltypen etc. fehlen).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Probieren: Probiert spezielle Sachverhalten von INTERLIS an einfachen konstruierten INTERLIS-Modellen selber aus. Schaut wie der Sachverhalt in der DB abgebildet wird.</a:t>
            </a:r>
          </a:p>
          <a:p>
            <a:pPr lvl="0" rtl="0">
              <a:spcBef>
                <a:spcPts val="0"/>
              </a:spcBef>
              <a:buNone/>
            </a:pPr>
            <a:r>
              <a:t/>
            </a:r>
            <a:endParaRPr/>
          </a:p>
          <a:p>
            <a:pPr lvl="0" rtl="0">
              <a:spcBef>
                <a:spcPts val="0"/>
              </a:spcBef>
              <a:buNone/>
            </a:pPr>
            <a:r>
              <a:rPr lang="de"/>
              <a:t>Dokumentionen lesen:</a:t>
            </a:r>
          </a:p>
          <a:p>
            <a:pPr lvl="0" rtl="0">
              <a:spcBef>
                <a:spcPts val="0"/>
              </a:spcBef>
              <a:buNone/>
            </a:pPr>
            <a:r>
              <a:rPr lang="de"/>
              <a:t>- Whitepaper von Peter Staub. Ausführlich erklärt.</a:t>
            </a:r>
          </a:p>
          <a:p>
            <a:pPr lvl="0" rtl="0">
              <a:spcBef>
                <a:spcPts val="0"/>
              </a:spcBef>
              <a:buNone/>
            </a:pPr>
            <a:r>
              <a:rPr lang="de"/>
              <a:t>- ili2pg Dokumentation.</a:t>
            </a:r>
          </a:p>
          <a:p>
            <a:pPr lvl="0" rtl="0">
              <a:spcBef>
                <a:spcPts val="0"/>
              </a:spcBef>
              <a:buNone/>
            </a:pPr>
            <a:r>
              <a:rPr lang="de"/>
              <a:t>- Best practice: Nicht direkt alles nutzbar für/mit ili2pg aber dient der Sensibilisierung</a:t>
            </a:r>
          </a:p>
          <a:p>
            <a:pPr lvl="0" rtl="0">
              <a:spcBef>
                <a:spcPts val="0"/>
              </a:spcBef>
              <a:buNone/>
            </a:pPr>
            <a:r>
              <a:t/>
            </a:r>
            <a:endParaRPr/>
          </a:p>
          <a:p>
            <a:pPr lvl="0" rtl="0">
              <a:spcBef>
                <a:spcPts val="0"/>
              </a:spcBef>
              <a:buNone/>
            </a:pPr>
            <a:r>
              <a:rPr lang="de"/>
              <a:t>ili2pg als Programmbibliothek: ili2pg muss nicht als Kommandozeilenprogramm verwendet werden. Es kann auch als Java-Klasse in Java-Programmen eingebunden werden. War zwar nicht unbedingt für das angedacht zu Beginn, funktioniert aber. Muss halt ein paar Trick kennen. Was mir z.B. noch fehlt ist, dass man eine Transaktion resp. Connection übergeben kann. So kann vor- oder nachgelagert etwas in der DB in der gleichen Transaktion gemacht werden.</a:t>
            </a:r>
          </a:p>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LowDistortion und AMO-Grafik geht soweit, dass ich mit --schemaimport die leeren Tabellen anlege und direkt in dieser Struktur in QGIS die Daten erfasse/nachführe und anschliessend exportiere.</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Seit Ende Jahr resp. Anfang dieses Jahres neu. Wahrscheinlich noch der eine oder andere Bug drin….</a:t>
            </a:r>
          </a:p>
          <a:p>
            <a:pPr lvl="0" rtl="0">
              <a:spcBef>
                <a:spcPts val="0"/>
              </a:spcBef>
              <a:buNone/>
            </a:pPr>
            <a:r>
              <a:t/>
            </a:r>
            <a:endParaRPr/>
          </a:p>
          <a:p>
            <a:pPr lvl="0" rtl="0">
              <a:spcBef>
                <a:spcPts val="0"/>
              </a:spcBef>
              <a:buNone/>
            </a:pPr>
            <a:r>
              <a:rPr lang="de"/>
              <a:t>--noSmartMapping. Grundsätzlich folgt ili2pg der New Class Strategie. Für jede Klasse und für jede Struktur eine Tabelle in der DB. Die letzte Entwicklungen, die gemacht wurden, ermöglichen es einen smarteren Umgang mit gewissen Problemstellungen. Je nach Modellierung (siehe *.docx) wird die Vererbung stark vereinfacht. Gleiches gilt für den Umgang mit den Objektkatalogen und MultiSurface (was ja eigentlich eine Struktur ist). MultiSurfaces wurden früher normalisiert in der DB abgebildet. Also als einzelne Polygone. Neu werden sie als typische Multipolygon in der Tabelle mitabgebildet.</a:t>
            </a:r>
          </a:p>
          <a:p>
            <a:pPr lvl="0" rtl="0">
              <a:spcBef>
                <a:spcPts val="0"/>
              </a:spcBef>
              <a:buNone/>
            </a:pPr>
            <a:r>
              <a:t/>
            </a:r>
            <a:endParaRPr/>
          </a:p>
          <a:p>
            <a:pPr lvl="0" rtl="0">
              <a:spcBef>
                <a:spcPts val="0"/>
              </a:spcBef>
              <a:buNone/>
            </a:pPr>
            <a:r>
              <a:rPr lang="de"/>
              <a:t>Insbesondere ili2geopackage wird sehr interessant werden. Es ermöglicht ArcSDE-Kantonen eine einfache Verwendung von “ili2db”: Die Kantone legen mit ili2geopackage ein Geopackage an mit leeren Tabellen in der ILI-Modellstruktur (wie wir das jetzt in den Beispielen mit Postgis gemacht haben). Anschliessend machen sie den Datenumbau aus ArcSDE mit FME und schreiben das Resultat in das Geopackage. Anschliessend exportieren sie die Daten mit ili2geopackage in eine INTERLIS/GML/XTF-Datei.</a:t>
            </a:r>
          </a:p>
          <a:p>
            <a:pPr lvl="0" rtl="0">
              <a:spcBef>
                <a:spcPts val="0"/>
              </a:spcBef>
              <a:buNone/>
            </a:pPr>
            <a:r>
              <a:t/>
            </a:r>
            <a:endParaRPr/>
          </a:p>
          <a:p>
            <a:pPr lvl="0" rtl="0">
              <a:spcBef>
                <a:spcPts val="0"/>
              </a:spcBef>
              <a:buNone/>
            </a:pPr>
            <a:r>
              <a:rPr lang="de"/>
              <a:t>Oder auch für andere Zwecke: Wenn man z.B. nicht viel temporären Müll in der Postgis-DB haben möchte. So kann man mit ogr2ogr aus der DB mit SQL in ein mit ili2pg vorbereitetes Geopackage schreiben (Datenumbau) und dann mit ili2geopackage den Formatumbau machen. Das Geopackage kann anschliessend in den Müll wandern.</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Einige der Optionen haben Defaultwerte, so z.B. --dbhost (=localhost) oder --dbport (=5432) und können weggelassen werden.</a:t>
            </a:r>
          </a:p>
          <a:p>
            <a:pPr lvl="0" rtl="0">
              <a:spcBef>
                <a:spcPts val="0"/>
              </a:spcBef>
              <a:buNone/>
            </a:pPr>
            <a:r>
              <a:t/>
            </a:r>
            <a:endParaRPr/>
          </a:p>
          <a:p>
            <a:pPr lvl="0" rtl="0">
              <a:spcBef>
                <a:spcPts val="0"/>
              </a:spcBef>
              <a:buNone/>
            </a:pPr>
            <a:r>
              <a:rPr lang="de"/>
              <a:t>Als Quelle der INTERLIS-Datenmodelle wird die Datenablage (aka Model-Repository) des Bundes übergeben. ili2pg versucht jetzt das Modell “DM01AVCH24D” in dieser Modellablage zu finden. </a:t>
            </a:r>
          </a:p>
          <a:p>
            <a:pPr lvl="0" rtl="0">
              <a:spcBef>
                <a:spcPts val="0"/>
              </a:spcBef>
              <a:buNone/>
            </a:pPr>
            <a:r>
              <a:t/>
            </a:r>
            <a:endParaRPr/>
          </a:p>
          <a:p>
            <a:pPr lvl="0" rtl="0">
              <a:spcBef>
                <a:spcPts val="0"/>
              </a:spcBef>
              <a:buNone/>
            </a:pPr>
            <a:r>
              <a:rPr lang="de"/>
              <a:t>Zum Thema Modellablage:</a:t>
            </a:r>
          </a:p>
          <a:p>
            <a:pPr lvl="0" rtl="0">
              <a:spcBef>
                <a:spcPts val="0"/>
              </a:spcBef>
              <a:buNone/>
            </a:pPr>
            <a:r>
              <a:rPr lang="de" u="sng">
                <a:solidFill>
                  <a:schemeClr val="hlink"/>
                </a:solidFill>
                <a:hlinkClick r:id="rId2"/>
              </a:rPr>
              <a:t>http://www.interlis.ch/models/ModelRepository.pdf</a:t>
            </a:r>
          </a:p>
          <a:p>
            <a:pPr lvl="0" rtl="0">
              <a:spcBef>
                <a:spcPts val="0"/>
              </a:spcBef>
              <a:buNone/>
            </a:pPr>
            <a:r>
              <a:rPr lang="de" u="sng">
                <a:solidFill>
                  <a:schemeClr val="hlink"/>
                </a:solidFill>
                <a:hlinkClick r:id="rId3"/>
              </a:rPr>
              <a:t>http://www.interlis.ch/general/docs/Spirgarten10-2-3a_Model_Repository_Eisenhut_v1.pdf</a:t>
            </a:r>
          </a:p>
          <a:p>
            <a:pPr lvl="0" rtl="0">
              <a:spcBef>
                <a:spcPts val="0"/>
              </a:spcBef>
              <a:buNone/>
            </a:pPr>
            <a:r>
              <a:t/>
            </a:r>
            <a:endParaRPr/>
          </a:p>
          <a:p>
            <a:pPr lvl="0" rtl="0">
              <a:spcBef>
                <a:spcPts val="0"/>
              </a:spcBef>
              <a:buNone/>
            </a:pPr>
            <a:r>
              <a:rPr lang="de"/>
              <a:t>Hat ili2pg das Modell gefunden wird es heruntergeladen und lokal gespeichert und muss für weitere Arbeiten nicht wieder heruntergeladen werden (offline arbeiten möglich). Die heruntergeladenen INTERLIS-Modelle befinden sich im Ordner /home/stefan/.ilicache. Unter Windows dürfte das wahrscheinlich analog sein. Es werden auch sämtliche INTERLIS-Modelle heruntergeladen, die das Modell importiert. </a:t>
            </a:r>
            <a:r>
              <a:rPr lang="de">
                <a:solidFill>
                  <a:srgbClr val="FF0000"/>
                </a:solidFill>
              </a:rPr>
              <a:t>ACHTUNG: ich finds irgendwie noch bissle fricklig und bin mir nicht sicher, ob das immer zu 100% funktioniert...</a:t>
            </a:r>
          </a:p>
          <a:p>
            <a:pPr lvl="0" rtl="0">
              <a:spcBef>
                <a:spcPts val="0"/>
              </a:spcBef>
              <a:buNone/>
            </a:pPr>
            <a:r>
              <a:t/>
            </a:r>
            <a:endParaRPr/>
          </a:p>
          <a:p>
            <a:pPr lvl="0" rtl="0">
              <a:spcBef>
                <a:spcPts val="0"/>
              </a:spcBef>
              <a:buNone/>
            </a:pPr>
            <a:r>
              <a:rPr lang="de"/>
              <a:t>Wenn man selber ein Modell schreibt und mit ili2pg ausprobiert, lohnt es sich den .ilicache Ordner nach einem Importversuch zu löschen, da sonst allfällige Änderungen am Modell nicht berücksichtigt werden (cache eben, meine Erfahrung).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Wie vorhin erwähnt, ist mit ili2gpkg ein Anwenungsfalls folgender: ich halte meine Daten scharf in der Produktiv-DB. Um diese nicht mit temporären Tabellen vollzumüllen, dann ich das genau gleiche Spiel wie bei den vorangegangenen Beispielen mit Geopackage mache. Ich lege also eine leere GPKG-DB an und schreibe die Daten aus der Produktiv-DB in diese Sqlite-DB. Das mache ich nicht mit FME sondern mit ogr2ogr und SQL-Befehlen. Der Vorteil?</a:t>
            </a:r>
          </a:p>
          <a:p>
            <a:pPr indent="-228600" lvl="0" marL="457200" rtl="0">
              <a:spcBef>
                <a:spcPts val="0"/>
              </a:spcBef>
              <a:buChar char="-"/>
            </a:pPr>
            <a:r>
              <a:rPr lang="de"/>
              <a:t>SQL, SQL, SQL. Ich muss “nur” SQL kennen</a:t>
            </a:r>
          </a:p>
          <a:p>
            <a:pPr indent="-228600" lvl="0" marL="457200" rtl="0">
              <a:spcBef>
                <a:spcPts val="0"/>
              </a:spcBef>
              <a:buChar char="-"/>
            </a:pPr>
            <a:r>
              <a:rPr lang="de"/>
              <a:t>Nachhaltigkeit: gleicher Befehl ob in PostgreSQL/PostGIS oder mit ogr2ogr und GPKG</a:t>
            </a:r>
          </a:p>
          <a:p>
            <a:pPr indent="-228600" lvl="0" marL="457200" rtl="0">
              <a:spcBef>
                <a:spcPts val="0"/>
              </a:spcBef>
              <a:buChar char="-"/>
            </a:pPr>
            <a:r>
              <a:rPr lang="de"/>
              <a:t>weniger Abhängigkeiten (für Automatisierungen, braucht ich notfalls einen FME-Server oder sonstiges Gefrickel).</a:t>
            </a:r>
          </a:p>
          <a:p>
            <a:pPr lvl="0" rtl="0">
              <a:spcBef>
                <a:spcPts val="0"/>
              </a:spcBef>
              <a:buNone/>
            </a:pPr>
            <a:r>
              <a:t/>
            </a:r>
            <a:endParaRPr/>
          </a:p>
          <a:p>
            <a:pPr lvl="0" rtl="0">
              <a:spcBef>
                <a:spcPts val="0"/>
              </a:spcBef>
              <a:buNone/>
            </a:pPr>
            <a:r>
              <a:rPr lang="de"/>
              <a:t>-sql Option ist super interessant. Es kann für beliebige ogr-Formate SQL verwendet werden. </a:t>
            </a:r>
            <a:r>
              <a:rPr b="1" lang="de"/>
              <a:t>Neu ab Version 2.1</a:t>
            </a:r>
            <a:r>
              <a:rPr lang="de"/>
              <a:t> kann die SQL-Query sogar in einer Datei stehen.</a:t>
            </a:r>
          </a:p>
          <a:p>
            <a:pPr lvl="0" rtl="0">
              <a:spcBef>
                <a:spcPts val="0"/>
              </a:spcBef>
              <a:buNone/>
            </a:pPr>
            <a:r>
              <a:t/>
            </a:r>
            <a:endParaRPr b="1">
              <a:solidFill>
                <a:srgbClr val="FF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Syntax ist gleich / ähnlich. Anstelle der vielen DB-Parameter reicht hier einfach der --dbfile Parameter, der angiet wie das GeoPackage File heissen soll.</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In einem beliebigen SQLite Klienten können wir den Schema-Import anschauen.</a:t>
            </a:r>
          </a:p>
          <a:p>
            <a:pPr lvl="0" rtl="0">
              <a:spcBef>
                <a:spcPts val="0"/>
              </a:spcBef>
              <a:buNone/>
            </a:pPr>
            <a:r>
              <a:t/>
            </a:r>
            <a:endParaRPr>
              <a:solidFill>
                <a:srgbClr val="FF0000"/>
              </a:solidFill>
            </a:endParaRPr>
          </a:p>
          <a:p>
            <a:pPr lvl="0" rtl="0">
              <a:spcBef>
                <a:spcPts val="0"/>
              </a:spcBef>
              <a:buNone/>
            </a:pPr>
            <a:r>
              <a:rPr lang="de"/>
              <a:t>Sieht super ähnlich aus wie mit PostGIS.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Datenumbau: </a:t>
            </a:r>
          </a:p>
          <a:p>
            <a:pPr lvl="0" rtl="0">
              <a:spcBef>
                <a:spcPts val="0"/>
              </a:spcBef>
              <a:buNone/>
            </a:pPr>
            <a:r>
              <a:t/>
            </a:r>
            <a:endParaRPr/>
          </a:p>
          <a:p>
            <a:pPr lvl="0" rtl="0">
              <a:spcBef>
                <a:spcPts val="0"/>
              </a:spcBef>
              <a:buNone/>
            </a:pPr>
            <a:r>
              <a:rPr lang="de"/>
              <a:t>Analog wie Beispiel 3: Fixpunkte vom DM01 ins MOpublic umwandeln. SQL bleibt genau gleich. Einzig dieses INSERT INTO fällt weg (mir nicht ganz wie die Logik hier ist).</a:t>
            </a:r>
          </a:p>
          <a:p>
            <a:pPr lvl="0" rtl="0">
              <a:spcBef>
                <a:spcPts val="0"/>
              </a:spcBef>
              <a:buNone/>
            </a:pPr>
            <a:r>
              <a:t/>
            </a:r>
            <a:endParaRPr/>
          </a:p>
          <a:p>
            <a:pPr lvl="0" rtl="0">
              <a:spcBef>
                <a:spcPts val="0"/>
              </a:spcBef>
              <a:buNone/>
            </a:pPr>
            <a:r>
              <a:rPr lang="de"/>
              <a:t>Hier müsste jetzt falsch alles rot hervorgehoben sein.</a:t>
            </a:r>
          </a:p>
          <a:p>
            <a:pPr lvl="0" rtl="0">
              <a:spcBef>
                <a:spcPts val="0"/>
              </a:spcBef>
              <a:buNone/>
            </a:pPr>
            <a:r>
              <a:t/>
            </a:r>
            <a:endParaRPr/>
          </a:p>
          <a:p>
            <a:pPr lvl="0" rtl="0">
              <a:spcBef>
                <a:spcPts val="0"/>
              </a:spcBef>
              <a:buNone/>
            </a:pPr>
            <a:r>
              <a:rPr b="1" i="1" lang="de"/>
              <a:t>SQL-Datei zeigen.</a:t>
            </a:r>
          </a:p>
          <a:p>
            <a:pPr lvl="0" rtl="0">
              <a:spcBef>
                <a:spcPts val="0"/>
              </a:spcBef>
              <a:buNone/>
            </a:pPr>
            <a:r>
              <a:t/>
            </a:r>
            <a:endParaRPr/>
          </a:p>
          <a:p>
            <a:pPr lvl="0" rtl="0">
              <a:spcBef>
                <a:spcPts val="0"/>
              </a:spcBef>
              <a:buNone/>
            </a:pPr>
            <a:r>
              <a:rPr lang="de"/>
              <a:t>Wichtig ist der Befehl -append: der besagt, dass die Daten in eine bestehende Tabelle angehängt wird und -nln, da sagen wir wie die Tabelle heisst.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b="1" lang="de">
                <a:solidFill>
                  <a:srgbClr val="FF0000"/>
                </a:solidFill>
              </a:rPr>
              <a:t>OFFENE FRAGEN (ogr2ogr): </a:t>
            </a:r>
          </a:p>
          <a:p>
            <a:pPr lvl="0" rtl="0">
              <a:spcBef>
                <a:spcPts val="0"/>
              </a:spcBef>
              <a:buNone/>
            </a:pPr>
            <a:r>
              <a:t/>
            </a:r>
            <a:endParaRPr/>
          </a:p>
          <a:p>
            <a:pPr indent="-228600" lvl="0" marL="457200" rtl="0">
              <a:spcBef>
                <a:spcPts val="0"/>
              </a:spcBef>
            </a:pPr>
            <a:r>
              <a:rPr lang="de"/>
              <a:t>Warum geht INSERT INTO nicht?</a:t>
            </a:r>
          </a:p>
          <a:p>
            <a:pPr indent="-228600" lvl="0" marL="457200" rtl="0">
              <a:spcBef>
                <a:spcPts val="0"/>
              </a:spcBef>
            </a:pPr>
            <a:r>
              <a:rPr lang="de"/>
              <a:t>Ist es Zufall mit “Geometry”? Was passiert wenn INTERLIS-Geometrie-Attribut anders heisst?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In QGIS sieht das schon ganz passabel aus.</a:t>
            </a:r>
          </a:p>
          <a:p>
            <a:pPr lvl="0" rtl="0">
              <a:spcBef>
                <a:spcPts val="0"/>
              </a:spcBef>
              <a:buNone/>
            </a:pPr>
            <a:r>
              <a:t/>
            </a:r>
            <a:endParaRPr/>
          </a:p>
          <a:p>
            <a:pPr lvl="0" rtl="0">
              <a:spcBef>
                <a:spcPts val="0"/>
              </a:spcBef>
              <a:buNone/>
            </a:pPr>
            <a:r>
              <a:rPr lang="de"/>
              <a:t>Einzig, was wohl noch zu diskutieren wäre ist der EXTENT des Layers. Dieser wird im Geopackge in einer Meta-Tabelle verwaltet. Der wird standardmässig von ili2gpkg mit dem EXTENT / DOMAIN aus dem (konzeptionellen) INTERLIS-Modell abgefüllt. Kann man drüber diskutieren…</a:t>
            </a:r>
          </a:p>
          <a:p>
            <a:pPr lvl="0" rtl="0">
              <a:spcBef>
                <a:spcPts val="0"/>
              </a:spcBef>
              <a:buNone/>
            </a:pPr>
            <a:r>
              <a:t/>
            </a:r>
            <a:endParaRPr/>
          </a:p>
          <a:p>
            <a:pPr lvl="0" rtl="0">
              <a:spcBef>
                <a:spcPts val="0"/>
              </a:spcBef>
              <a:buNone/>
            </a:pPr>
            <a:r>
              <a:rPr lang="de"/>
              <a:t>Vielleicht beim leeren i.O. Dann müsste aber Applikation beim Abfüllen das korrigieren.</a:t>
            </a:r>
          </a:p>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de">
                <a:solidFill>
                  <a:srgbClr val="FF0000"/>
                </a:solidFill>
              </a:rPr>
              <a:t>CRASSSSSHHHH</a:t>
            </a:r>
          </a:p>
          <a:p>
            <a:pPr lvl="0" rtl="0">
              <a:spcBef>
                <a:spcPts val="0"/>
              </a:spcBef>
              <a:buNone/>
            </a:pPr>
            <a:r>
              <a:t/>
            </a:r>
            <a:endParaRPr b="1">
              <a:solidFill>
                <a:srgbClr val="FF0000"/>
              </a:solidFill>
            </a:endParaRPr>
          </a:p>
          <a:p>
            <a:pPr lvl="0" rtl="0">
              <a:spcBef>
                <a:spcPts val="0"/>
              </a:spcBef>
              <a:buNone/>
            </a:pPr>
            <a:r>
              <a:rPr lang="de"/>
              <a:t>Und das geht jetzt nicht nur mit PostGIS sondern mit jedem ogr-Input-Format!</a:t>
            </a:r>
          </a:p>
          <a:p>
            <a:pPr lvl="0" rtl="0">
              <a:spcBef>
                <a:spcPts val="0"/>
              </a:spcBef>
              <a:buNone/>
            </a:pPr>
            <a:r>
              <a:t/>
            </a:r>
            <a:endParaRPr/>
          </a:p>
          <a:p>
            <a:pPr lvl="0" rtl="0">
              <a:spcBef>
                <a:spcPts val="0"/>
              </a:spcBef>
              <a:buNone/>
            </a:pPr>
            <a:r>
              <a:rPr lang="de"/>
              <a:t>Idee: Vorgängig Shapefiles in GPKG, dann datenumbau von zu GPKG, dann export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Die SQL-Query in der Datei, die wir mit dem Parameter -sql angeben wird nicht ogr2ogr ausgeführt, sondern in Verbindung mit Datenbanken direkt auf der Datenbank (was ja eigentlich auch noch sinnvoll ist). Ich kann den Parameter -sql aber für x-beliebige Datenformate (die ogr2ogr kennt). In diesem Fall wird das SQL in ogr2ogr ausgeführt (resp. glaubs versteckt in spatialite/sqlite).</a:t>
            </a:r>
          </a:p>
          <a:p>
            <a:pPr lvl="0" rtl="0">
              <a:spcBef>
                <a:spcPts val="0"/>
              </a:spcBef>
              <a:buNone/>
            </a:pPr>
            <a:r>
              <a:t/>
            </a:r>
            <a:endParaRPr/>
          </a:p>
          <a:p>
            <a:pPr lvl="0" rtl="0">
              <a:spcBef>
                <a:spcPts val="0"/>
              </a:spcBef>
              <a:buNone/>
            </a:pPr>
            <a:r>
              <a:rPr lang="de"/>
              <a:t>Mit dem im Hinterkopf können wir was ganz Absurdes machen (oder doch nicht). Falls die Produktion der Daten mit Shapefiles gemacht wird, verwenden wir das OGR Virtuelle Format, ogr sql und ili2gpkg um modellkonformes INTERLIS herzustellen.</a:t>
            </a:r>
          </a:p>
          <a:p>
            <a:pPr lvl="0" rtl="0">
              <a:spcBef>
                <a:spcPts val="0"/>
              </a:spcBef>
              <a:buNone/>
            </a:pPr>
            <a:r>
              <a:t/>
            </a:r>
            <a:endParaRPr/>
          </a:p>
          <a:p>
            <a:pPr lvl="0" rtl="0">
              <a:spcBef>
                <a:spcPts val="0"/>
              </a:spcBef>
              <a:buNone/>
            </a:pPr>
            <a:r>
              <a:rPr lang="de"/>
              <a:t>ogr vrt ist eigentlich das gleiche wie bei den Rasterdaten. Dort könnten man es vielleicht auch als Rasterkatalog beziffern. Ansprechen muss ich nur ein File, aber in diesem File sind eigentlich ganz viele vesteckt. Genau gleich funktioniert das für Vektordaten.</a:t>
            </a:r>
          </a:p>
          <a:p>
            <a:pPr lvl="0" rtl="0">
              <a:spcBef>
                <a:spcPts val="0"/>
              </a:spcBef>
              <a:buNone/>
            </a:pPr>
            <a:r>
              <a:t/>
            </a:r>
            <a:endParaRPr/>
          </a:p>
          <a:p>
            <a:pPr lvl="0" rtl="0">
              <a:spcBef>
                <a:spcPts val="0"/>
              </a:spcBef>
              <a:buNone/>
            </a:pPr>
            <a:r>
              <a:rPr lang="de"/>
              <a:t>Wenn ich diese VRT  habe (Beispiel später), kann ich genau gleich wie beim Beispiel von vorhin vorgehen.</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Die VRT-Datei ist eine XML-Datei. Hier habe ich sie minimalst gehalten. Im Beispiel selbst gibts noch kleine wenig mehr: relativeToVRT und Namen der Geometrie.</a:t>
            </a:r>
          </a:p>
          <a:p>
            <a:pPr lvl="0" rtl="0">
              <a:spcBef>
                <a:spcPts val="0"/>
              </a:spcBef>
              <a:buNone/>
            </a:pPr>
            <a:r>
              <a:t/>
            </a:r>
            <a:endParaRPr/>
          </a:p>
          <a:p>
            <a:pPr lvl="0" rtl="0">
              <a:spcBef>
                <a:spcPts val="0"/>
              </a:spcBef>
              <a:buNone/>
            </a:pPr>
            <a:r>
              <a:rPr b="1" i="1" lang="de"/>
              <a:t>Zeigen in Editor</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Leeres Geopackage anlegen. Gleich wie vorhin. Ich nenns noch _shp.gpkg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Konnten das Schema und die Tabellen erfolgreich erzeugt werden, wird das durch die Meldung “Info: ...done” bestätigt.</a:t>
            </a:r>
          </a:p>
          <a:p>
            <a:pPr lvl="0" rtl="0">
              <a:spcBef>
                <a:spcPts val="0"/>
              </a:spcBef>
              <a:buNone/>
            </a:pPr>
            <a:r>
              <a:t/>
            </a:r>
            <a:endParaRPr/>
          </a:p>
          <a:p>
            <a:pPr lvl="0" rtl="0">
              <a:spcBef>
                <a:spcPts val="0"/>
              </a:spcBef>
              <a:buNone/>
            </a:pPr>
            <a:r>
              <a:rPr lang="de"/>
              <a:t>Fehler können verschiedene auftreten:</a:t>
            </a:r>
          </a:p>
          <a:p>
            <a:pPr lvl="0" rtl="0">
              <a:spcBef>
                <a:spcPts val="0"/>
              </a:spcBef>
              <a:buNone/>
            </a:pPr>
            <a:r>
              <a:rPr lang="de"/>
              <a:t>- Modell nicht gefunden</a:t>
            </a:r>
          </a:p>
          <a:p>
            <a:pPr lvl="0" rtl="0">
              <a:spcBef>
                <a:spcPts val="0"/>
              </a:spcBef>
              <a:buNone/>
            </a:pPr>
            <a:r>
              <a:rPr lang="de"/>
              <a:t>- Keine Berechtigungen in der Datenbank</a:t>
            </a:r>
          </a:p>
          <a:p>
            <a:pPr lvl="0" rtl="0">
              <a:spcBef>
                <a:spcPts val="0"/>
              </a:spcBef>
              <a:buNone/>
            </a:pPr>
            <a:r>
              <a:rPr lang="de"/>
              <a:t>- etc.</a:t>
            </a:r>
          </a:p>
          <a:p>
            <a:pPr lvl="0" rtl="0">
              <a:spcBef>
                <a:spcPts val="0"/>
              </a:spcBef>
              <a:buNone/>
            </a:pPr>
            <a:r>
              <a:t/>
            </a:r>
            <a:endParaRPr/>
          </a:p>
          <a:p>
            <a:pPr lvl="0">
              <a:spcBef>
                <a:spcPts val="0"/>
              </a:spcBef>
              <a:buNone/>
            </a:pPr>
            <a:r>
              <a:rPr lang="de"/>
              <a:t>Oftmals ist der Fehler aufgrund der Meldung von ili2pg offensichtlich.</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In QGIS sieht das VRT jetzt wie folgt aus: es erscheint - wie bei GPKG oder Spatialite (oder gezippten Shapefiles) - ein Auswahlfenster mit den im VRT referenzierten Layer.</a:t>
            </a:r>
          </a:p>
          <a:p>
            <a:pPr lvl="0" rtl="0">
              <a:spcBef>
                <a:spcPts val="0"/>
              </a:spcBef>
              <a:buNone/>
            </a:pPr>
            <a:r>
              <a:t/>
            </a:r>
            <a:endParaRPr/>
          </a:p>
          <a:p>
            <a:pPr lvl="0" rtl="0">
              <a:spcBef>
                <a:spcPts val="0"/>
              </a:spcBef>
              <a:buNone/>
            </a:pPr>
            <a:r>
              <a:rPr lang="de"/>
              <a:t>Ich kann also jetzt verschiedene Layer über den gleichen Filenamen ansprechen.</a:t>
            </a:r>
          </a:p>
          <a:p>
            <a:pPr lvl="0" rtl="0">
              <a:spcBef>
                <a:spcPts val="0"/>
              </a:spcBef>
              <a:buNone/>
            </a:pPr>
            <a:r>
              <a:t/>
            </a:r>
            <a:endParaRPr/>
          </a:p>
          <a:p>
            <a:pPr lvl="0" rtl="0">
              <a:spcBef>
                <a:spcPts val="0"/>
              </a:spcBef>
              <a:buNone/>
            </a:pPr>
            <a:r>
              <a:t/>
            </a:r>
            <a:endParaRPr/>
          </a:p>
          <a:p>
            <a:pPr lvl="0" rtl="0">
              <a:spcBef>
                <a:spcPts val="0"/>
              </a:spcBef>
              <a:buNone/>
            </a:pPr>
            <a:r>
              <a:rPr lang="de"/>
              <a:t>Die SQL-Query für ogr sähe eigentlich genau gleich. Aufgrund einer zu alten Version von SQLite kann ich dies coolen CTE nicht verwenden.</a:t>
            </a:r>
          </a:p>
          <a:p>
            <a:pPr lvl="0" rtl="0">
              <a:spcBef>
                <a:spcPts val="0"/>
              </a:spcBef>
              <a:buNone/>
            </a:pPr>
            <a:r>
              <a:t/>
            </a:r>
            <a:endParaRPr/>
          </a:p>
          <a:p>
            <a:pPr lvl="0" rtl="0">
              <a:spcBef>
                <a:spcPts val="0"/>
              </a:spcBef>
              <a:buNone/>
            </a:pPr>
            <a:r>
              <a:rPr b="1" i="1" lang="de"/>
              <a:t>SQL-Query zeigen.</a:t>
            </a:r>
          </a:p>
          <a:p>
            <a:pPr lvl="0" rtl="0">
              <a:spcBef>
                <a:spcPts val="0"/>
              </a:spcBef>
              <a:buNone/>
            </a:pPr>
            <a:r>
              <a:t/>
            </a:r>
            <a:endParaRPr/>
          </a:p>
          <a:p>
            <a:pPr lvl="0" rtl="0">
              <a:spcBef>
                <a:spcPts val="0"/>
              </a:spcBef>
              <a:buNone/>
            </a:pPr>
            <a:r>
              <a:rPr b="1" i="1" lang="de">
                <a:solidFill>
                  <a:srgbClr val="FF0000"/>
                </a:solidFill>
              </a:rPr>
              <a:t>ACHTUNG: kein casting von “stand am”. Gibt das Probleme?</a:t>
            </a:r>
          </a:p>
          <a:p>
            <a:pPr lvl="0" rtl="0">
              <a:spcBef>
                <a:spcPts val="0"/>
              </a:spcBef>
              <a:buNone/>
            </a:pPr>
            <a:r>
              <a:rPr b="1" i="1" lang="de">
                <a:solidFill>
                  <a:srgbClr val="FF0000"/>
                </a:solidFill>
              </a:rPr>
              <a:t>Was ist das mit diesem t_ili_tid???</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solidFill>
                <a:srgbClr val="FF0000"/>
              </a:solidFill>
            </a:endParaRPr>
          </a:p>
          <a:p>
            <a:pPr lvl="0" rtl="0">
              <a:spcBef>
                <a:spcPts val="0"/>
              </a:spcBef>
              <a:buNone/>
            </a:pPr>
            <a:r>
              <a:t/>
            </a:r>
            <a:endParaRPr>
              <a:solidFill>
                <a:srgbClr val="FF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de"/>
              <a:t>Datenumbau: </a:t>
            </a:r>
          </a:p>
          <a:p>
            <a:pPr lvl="0" rtl="0">
              <a:spcBef>
                <a:spcPts val="0"/>
              </a:spcBef>
              <a:buNone/>
            </a:pPr>
            <a:r>
              <a:t/>
            </a:r>
            <a:endParaRPr/>
          </a:p>
          <a:p>
            <a:pPr lvl="0" rtl="0">
              <a:spcBef>
                <a:spcPts val="0"/>
              </a:spcBef>
              <a:buNone/>
            </a:pPr>
            <a:r>
              <a:rPr lang="de"/>
              <a:t>Ähnlicher Befehl wie vorhin. Hier muss noch ein SQL-Dialekt mitangegeben werden. Grund: ogr hatte ganz zu Beginn einen eigene SQL-Syntax. Der Umfang war aber seeeehr beschränkt. Jetzt wird für dieses generische, für jedes Format mögliche SQL-Geschichte SQlite als Backend verwendet (der Anwender merkt aber nichts). Darum muss ich jetzt ogr sagen, dass er den SQlite Dialekt verwenden soll.</a:t>
            </a:r>
          </a:p>
          <a:p>
            <a:pPr lvl="0" rtl="0">
              <a:spcBef>
                <a:spcPts val="0"/>
              </a:spcBef>
              <a:buNone/>
            </a:pPr>
            <a:r>
              <a:t/>
            </a:r>
            <a:endParaRPr/>
          </a:p>
          <a:p>
            <a:pPr lvl="0" rtl="0">
              <a:spcBef>
                <a:spcPts val="0"/>
              </a:spcBef>
              <a:buNone/>
            </a:pPr>
            <a:r>
              <a:rPr lang="de"/>
              <a:t>Das Resultat ist wie beim Beispiel vorher.</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de">
                <a:solidFill>
                  <a:srgbClr val="FF0000"/>
                </a:solidFill>
              </a:rPr>
              <a:t>TESTEN!</a:t>
            </a:r>
          </a:p>
          <a:p>
            <a:pPr lvl="0" rtl="0">
              <a:spcBef>
                <a:spcPts val="0"/>
              </a:spcBef>
              <a:buNone/>
            </a:pPr>
            <a:r>
              <a:t/>
            </a:r>
            <a:endParaRPr b="1">
              <a:solidFill>
                <a:srgbClr val="FF0000"/>
              </a:solidFill>
            </a:endParaRPr>
          </a:p>
          <a:p>
            <a:pPr lvl="0" rtl="0">
              <a:spcBef>
                <a:spcPts val="0"/>
              </a:spcBef>
              <a:buNone/>
            </a:pPr>
            <a:r>
              <a:rPr lang="de"/>
              <a:t>Also: jetzt haben wir aus Shapefiles ohne grossen Aufwand und mit SQL und ogr-Bordmitteln sauberes, modellkonformes INTERLIS gemacht.</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de"/>
              <a:t>In pgAdmin3 kann man sich das Werk anzeigen lassen. Es gibt ein neues Schema “beispiel01” sowie viele leere Tabellen in diesem Schema. Die meisten stammen 1:1 aus dem Datenmodell.</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rgbClr val="9FC5E8"/>
            </a:solidFill>
            <a:prstDash val="solid"/>
            <a:round/>
            <a:headEnd len="med" w="med" type="none"/>
            <a:tailEnd len="med" w="med" type="none"/>
          </a:ln>
        </p:spPr>
      </p:cxnSp>
      <p:sp>
        <p:nvSpPr>
          <p:cNvPr id="11" name="Shape 11"/>
          <p:cNvSpPr txBox="1"/>
          <p:nvPr>
            <p:ph type="ctrTitle"/>
          </p:nvPr>
        </p:nvSpPr>
        <p:spPr>
          <a:xfrm>
            <a:off x="311700" y="595975"/>
            <a:ext cx="8520599" cy="1957799"/>
          </a:xfrm>
          <a:prstGeom prst="rect">
            <a:avLst/>
          </a:prstGeom>
        </p:spPr>
        <p:txBody>
          <a:bodyPr anchorCtr="0" anchor="b" bIns="91425" lIns="91425" rIns="91425" tIns="91425"/>
          <a:lstStyle>
            <a:lvl1pPr lvl="0" algn="ctr">
              <a:spcBef>
                <a:spcPts val="0"/>
              </a:spcBef>
              <a:buClr>
                <a:srgbClr val="0B5394"/>
              </a:buClr>
              <a:buSzPct val="100000"/>
              <a:defRPr sz="5400">
                <a:solidFill>
                  <a:srgbClr val="0B5394"/>
                </a:solidFill>
              </a:defRPr>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599" cy="733499"/>
          </a:xfrm>
          <a:prstGeom prst="rect">
            <a:avLst/>
          </a:prstGeom>
        </p:spPr>
        <p:txBody>
          <a:bodyPr anchorCtr="0" anchor="t" bIns="91425" lIns="91425" rIns="91425" tIns="91425"/>
          <a:lstStyle>
            <a:lvl1pPr lvl="0" algn="ctr">
              <a:lnSpc>
                <a:spcPct val="100000"/>
              </a:lnSpc>
              <a:spcBef>
                <a:spcPts val="0"/>
              </a:spcBef>
              <a:spcAft>
                <a:spcPts val="0"/>
              </a:spcAft>
              <a:buClr>
                <a:srgbClr val="434343"/>
              </a:buClr>
              <a:buSzPct val="100000"/>
              <a:buNone/>
              <a:defRPr sz="2400">
                <a:solidFill>
                  <a:srgbClr val="434343"/>
                </a:solidFill>
              </a:defRPr>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0B5394"/>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399" cy="2445899"/>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buClr>
                <a:srgbClr val="0B5394"/>
              </a:buClr>
              <a:defRPr>
                <a:solidFill>
                  <a:srgbClr val="0B5394"/>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buClr>
                <a:srgbClr val="434343"/>
              </a:buClr>
              <a:defRPr>
                <a:solidFill>
                  <a:srgbClr val="434343"/>
                </a:solidFill>
              </a:defRPr>
            </a:lvl1pPr>
            <a:lvl2pPr lvl="1">
              <a:spcBef>
                <a:spcPts val="0"/>
              </a:spcBef>
              <a:buClr>
                <a:srgbClr val="434343"/>
              </a:buClr>
              <a:defRPr>
                <a:solidFill>
                  <a:srgbClr val="434343"/>
                </a:solidFill>
              </a:defRPr>
            </a:lvl2pPr>
            <a:lvl3pPr lvl="2">
              <a:spcBef>
                <a:spcPts val="0"/>
              </a:spcBef>
              <a:buClr>
                <a:srgbClr val="434343"/>
              </a:buClr>
              <a:defRPr>
                <a:solidFill>
                  <a:srgbClr val="434343"/>
                </a:solidFill>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7999"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199"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199"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599"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de"/>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de"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7.png"/><Relationship Id="rId4"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eisenhutinformatik.ch/interlis/ili2p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www.gl.ch/documents/Whitepaper_UmsetzungMGDM.pdf" TargetMode="External"/><Relationship Id="rId4" Type="http://schemas.openxmlformats.org/officeDocument/2006/relationships/hyperlink" Target="http://www.eisenhutinformatik.ch/interlis/ili2pg/ili2pg-2.5.1.zip" TargetMode="External"/><Relationship Id="rId9" Type="http://schemas.openxmlformats.org/officeDocument/2006/relationships/hyperlink" Target="https://bitbucket.org/edigonzales/ili2pg_workshop" TargetMode="External"/><Relationship Id="rId5" Type="http://schemas.openxmlformats.org/officeDocument/2006/relationships/hyperlink" Target="http://www.geo.admin.ch/internet/geoportal/de/home/topics/geobasedata/models.parsys.75473.downloadList.39613.DownloadFile.tmp/umsetzunggeodatenmodellev10.pdf" TargetMode="External"/><Relationship Id="rId6" Type="http://schemas.openxmlformats.org/officeDocument/2006/relationships/hyperlink" Target="http://sogeo.ch/blog/2015/06/09/interlis-leicht-gemacht-p2/" TargetMode="External"/><Relationship Id="rId7" Type="http://schemas.openxmlformats.org/officeDocument/2006/relationships/hyperlink" Target="http://sogeo.ch/blog/2015/08/09/interlis-leicht-gemacht-number-3/" TargetMode="External"/><Relationship Id="rId8" Type="http://schemas.openxmlformats.org/officeDocument/2006/relationships/hyperlink" Target="http://sogeo.ch/blog/2015/08/30/interlis-leicht-gemacht-number-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models.geo.admin.ch"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7.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599" cy="1957799"/>
          </a:xfrm>
          <a:prstGeom prst="rect">
            <a:avLst/>
          </a:prstGeom>
        </p:spPr>
        <p:txBody>
          <a:bodyPr anchorCtr="0" anchor="b" bIns="91425" lIns="91425" rIns="91425" tIns="91425">
            <a:noAutofit/>
          </a:bodyPr>
          <a:lstStyle/>
          <a:p>
            <a:pPr lvl="0">
              <a:spcBef>
                <a:spcPts val="0"/>
              </a:spcBef>
              <a:buNone/>
            </a:pPr>
            <a:r>
              <a:rPr lang="de">
                <a:solidFill>
                  <a:srgbClr val="0B5394"/>
                </a:solidFill>
              </a:rPr>
              <a:t>ili2pg Workshop</a:t>
            </a:r>
          </a:p>
        </p:txBody>
      </p:sp>
      <p:sp>
        <p:nvSpPr>
          <p:cNvPr id="57" name="Shape 57"/>
          <p:cNvSpPr txBox="1"/>
          <p:nvPr>
            <p:ph idx="1" type="subTitle"/>
          </p:nvPr>
        </p:nvSpPr>
        <p:spPr>
          <a:xfrm>
            <a:off x="311700" y="3165826"/>
            <a:ext cx="8520599" cy="1491600"/>
          </a:xfrm>
          <a:prstGeom prst="rect">
            <a:avLst/>
          </a:prstGeom>
        </p:spPr>
        <p:txBody>
          <a:bodyPr anchorCtr="0" anchor="t" bIns="91425" lIns="91425" rIns="91425" tIns="91425">
            <a:noAutofit/>
          </a:bodyPr>
          <a:lstStyle/>
          <a:p>
            <a:pPr lvl="0" rtl="0">
              <a:spcBef>
                <a:spcPts val="0"/>
              </a:spcBef>
              <a:buNone/>
            </a:pPr>
            <a:r>
              <a:rPr lang="de">
                <a:solidFill>
                  <a:srgbClr val="434343"/>
                </a:solidFill>
              </a:rPr>
              <a:t>Import/Export, Datenumbau &amp; O/R-Mapping</a:t>
            </a:r>
          </a:p>
          <a:p>
            <a:pPr lvl="0" rtl="0">
              <a:spcBef>
                <a:spcPts val="0"/>
              </a:spcBef>
              <a:buNone/>
            </a:pPr>
            <a:r>
              <a:t/>
            </a:r>
            <a:endParaRPr/>
          </a:p>
          <a:p>
            <a:pPr lvl="0">
              <a:spcBef>
                <a:spcPts val="0"/>
              </a:spcBef>
              <a:buNone/>
            </a:pPr>
            <a:r>
              <a:rPr i="1" lang="de"/>
              <a:t>Oliver Jeker (AG) / Dr. Peter Staub (GL) / Stefan Ziegler (SO)</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Ziele</a:t>
            </a:r>
          </a:p>
        </p:txBody>
      </p:sp>
      <p:sp>
        <p:nvSpPr>
          <p:cNvPr id="63" name="Shape 6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de"/>
              <a:t>ili2pg kennen lernen: wie funktioniert ili2pg?</a:t>
            </a:r>
          </a:p>
          <a:p>
            <a:pPr indent="-228600" lvl="0" marL="457200" rtl="0">
              <a:spcBef>
                <a:spcPts val="0"/>
              </a:spcBef>
            </a:pPr>
            <a:r>
              <a:rPr lang="de"/>
              <a:t>INTERLIS importieren und exportieren können</a:t>
            </a:r>
          </a:p>
          <a:p>
            <a:pPr indent="-228600" lvl="0" marL="457200" rtl="0">
              <a:spcBef>
                <a:spcPts val="0"/>
              </a:spcBef>
            </a:pPr>
            <a:r>
              <a:rPr lang="de"/>
              <a:t>Daten in der Datenbank umbauen</a:t>
            </a:r>
          </a:p>
          <a:p>
            <a:pPr indent="-228600" lvl="0" marL="457200">
              <a:spcBef>
                <a:spcPts val="0"/>
              </a:spcBef>
            </a:pPr>
            <a:r>
              <a:rPr lang="de"/>
              <a:t>“Furcht” vor objektorientiertem Modellieren &amp; O/R-Mapping verlieren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a:p>
            <a:pPr lvl="0" rtl="0">
              <a:spcBef>
                <a:spcPts val="0"/>
              </a:spcBef>
              <a:buNone/>
            </a:pPr>
            <a:r>
              <a:t/>
            </a:r>
            <a:endParaRPr/>
          </a:p>
        </p:txBody>
      </p:sp>
      <p:pic>
        <p:nvPicPr>
          <p:cNvPr id="117" name="Shape 117"/>
          <p:cNvPicPr preferRelativeResize="0"/>
          <p:nvPr/>
        </p:nvPicPr>
        <p:blipFill>
          <a:blip r:embed="rId3">
            <a:alphaModFix/>
          </a:blip>
          <a:stretch>
            <a:fillRect/>
          </a:stretch>
        </p:blipFill>
        <p:spPr>
          <a:xfrm>
            <a:off x="1691937" y="1017724"/>
            <a:ext cx="5760125" cy="3987774"/>
          </a:xfrm>
          <a:prstGeom prst="rect">
            <a:avLst/>
          </a:prstGeom>
          <a:noFill/>
          <a:ln>
            <a:noFill/>
          </a:ln>
        </p:spPr>
      </p:pic>
      <p:pic>
        <p:nvPicPr>
          <p:cNvPr id="118" name="Shape 118"/>
          <p:cNvPicPr preferRelativeResize="0"/>
          <p:nvPr/>
        </p:nvPicPr>
        <p:blipFill>
          <a:blip r:embed="rId4">
            <a:alphaModFix/>
          </a:blip>
          <a:stretch>
            <a:fillRect/>
          </a:stretch>
        </p:blipFill>
        <p:spPr>
          <a:xfrm>
            <a:off x="2759487" y="1430920"/>
            <a:ext cx="3625024" cy="31613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a:p>
            <a:pPr lvl="0" rtl="0">
              <a:spcBef>
                <a:spcPts val="0"/>
              </a:spcBef>
              <a:buNone/>
            </a:pPr>
            <a:r>
              <a:t/>
            </a:r>
            <a:endParaRPr/>
          </a:p>
        </p:txBody>
      </p:sp>
      <p:pic>
        <p:nvPicPr>
          <p:cNvPr id="124" name="Shape 124"/>
          <p:cNvPicPr preferRelativeResize="0"/>
          <p:nvPr/>
        </p:nvPicPr>
        <p:blipFill>
          <a:blip r:embed="rId3">
            <a:alphaModFix/>
          </a:blip>
          <a:stretch>
            <a:fillRect/>
          </a:stretch>
        </p:blipFill>
        <p:spPr>
          <a:xfrm>
            <a:off x="1746087" y="1017724"/>
            <a:ext cx="5651825" cy="39128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#1</a:t>
            </a:r>
          </a:p>
        </p:txBody>
      </p:sp>
      <p:sp>
        <p:nvSpPr>
          <p:cNvPr id="130" name="Shape 130"/>
          <p:cNvSpPr txBox="1"/>
          <p:nvPr>
            <p:ph idx="1" type="body"/>
          </p:nvPr>
        </p:nvSpPr>
        <p:spPr>
          <a:xfrm>
            <a:off x="311700" y="1152475"/>
            <a:ext cx="8520599" cy="1759800"/>
          </a:xfrm>
          <a:prstGeom prst="rect">
            <a:avLst/>
          </a:prstGeom>
          <a:solidFill>
            <a:srgbClr val="000000"/>
          </a:solidFill>
        </p:spPr>
        <p:txBody>
          <a:bodyPr anchorCtr="0" anchor="t" bIns="91425" lIns="91425" rIns="91425" tIns="91425">
            <a:noAutofit/>
          </a:bodyPr>
          <a:lstStyle/>
          <a:p>
            <a:pPr indent="0" lvl="0" marL="0" marR="0" rtl="0" algn="l">
              <a:lnSpc>
                <a:spcPct val="115000"/>
              </a:lnSpc>
              <a:spcBef>
                <a:spcPts val="0"/>
              </a:spcBef>
              <a:spcAft>
                <a:spcPts val="1600"/>
              </a:spcAft>
              <a:buNone/>
            </a:pPr>
            <a:r>
              <a:rPr b="1" lang="de">
                <a:solidFill>
                  <a:srgbClr val="FFFFFF"/>
                </a:solidFill>
                <a:latin typeface="Droid Sans Mono"/>
                <a:ea typeface="Droid Sans Mono"/>
                <a:cs typeface="Droid Sans Mono"/>
                <a:sym typeface="Droid Sans Mono"/>
              </a:rPr>
              <a:t>java -jar ili2pg.jar </a:t>
            </a:r>
            <a:r>
              <a:rPr b="1" lang="de">
                <a:solidFill>
                  <a:srgbClr val="CC0000"/>
                </a:solidFill>
                <a:latin typeface="Droid Sans Mono"/>
                <a:ea typeface="Droid Sans Mono"/>
                <a:cs typeface="Droid Sans Mono"/>
                <a:sym typeface="Droid Sans Mono"/>
              </a:rPr>
              <a:t>--import</a:t>
            </a:r>
            <a:r>
              <a:rPr b="1" lang="de">
                <a:solidFill>
                  <a:srgbClr val="FFFFFF"/>
                </a:solidFill>
                <a:latin typeface="Droid Sans Mono"/>
                <a:ea typeface="Droid Sans Mono"/>
                <a:cs typeface="Droid Sans Mono"/>
                <a:sym typeface="Droid Sans Mono"/>
              </a:rPr>
              <a:t> --dbhost localhost --dbport 5432 --dbdatabase rosebud2 --dbusr stefan --dbpwd ziegler12 --dbschema beispiel01 --nameByTopic --modeldir http://models.geo.admin.ch --models DM01AVCH24D </a:t>
            </a:r>
            <a:r>
              <a:rPr b="1" lang="de">
                <a:solidFill>
                  <a:srgbClr val="CC0000"/>
                </a:solidFill>
                <a:latin typeface="Droid Sans Mono"/>
                <a:ea typeface="Droid Sans Mono"/>
                <a:cs typeface="Droid Sans Mono"/>
                <a:sym typeface="Droid Sans Mono"/>
              </a:rPr>
              <a:t>ch_254900.itf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a:p>
            <a:pPr lvl="0">
              <a:spcBef>
                <a:spcPts val="0"/>
              </a:spcBef>
              <a:buNone/>
            </a:pPr>
            <a:r>
              <a:t/>
            </a:r>
            <a:endParaRPr/>
          </a:p>
        </p:txBody>
      </p:sp>
      <p:pic>
        <p:nvPicPr>
          <p:cNvPr id="136" name="Shape 136"/>
          <p:cNvPicPr preferRelativeResize="0"/>
          <p:nvPr/>
        </p:nvPicPr>
        <p:blipFill>
          <a:blip r:embed="rId3">
            <a:alphaModFix/>
          </a:blip>
          <a:stretch>
            <a:fillRect/>
          </a:stretch>
        </p:blipFill>
        <p:spPr>
          <a:xfrm>
            <a:off x="1291375" y="1152475"/>
            <a:ext cx="6561261" cy="37545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#1</a:t>
            </a:r>
          </a:p>
        </p:txBody>
      </p:sp>
      <p:pic>
        <p:nvPicPr>
          <p:cNvPr id="142" name="Shape 142"/>
          <p:cNvPicPr preferRelativeResize="0"/>
          <p:nvPr/>
        </p:nvPicPr>
        <p:blipFill>
          <a:blip r:embed="rId3">
            <a:alphaModFix/>
          </a:blip>
          <a:stretch>
            <a:fillRect/>
          </a:stretch>
        </p:blipFill>
        <p:spPr>
          <a:xfrm>
            <a:off x="1542088" y="1017724"/>
            <a:ext cx="6059823" cy="399102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p:txBody>
      </p:sp>
      <p:sp>
        <p:nvSpPr>
          <p:cNvPr id="148" name="Shape 148"/>
          <p:cNvSpPr txBox="1"/>
          <p:nvPr>
            <p:ph idx="1" type="body"/>
          </p:nvPr>
        </p:nvSpPr>
        <p:spPr>
          <a:xfrm>
            <a:off x="311700" y="1152475"/>
            <a:ext cx="8520599" cy="1814100"/>
          </a:xfrm>
          <a:prstGeom prst="rect">
            <a:avLst/>
          </a:prstGeom>
          <a:solidFill>
            <a:srgbClr val="000000"/>
          </a:solidFill>
        </p:spPr>
        <p:txBody>
          <a:bodyPr anchorCtr="0" anchor="t" bIns="91425" lIns="91425" rIns="91425" tIns="91425">
            <a:noAutofit/>
          </a:bodyPr>
          <a:lstStyle/>
          <a:p>
            <a:pPr indent="0" lvl="0" marL="0" marR="0" rtl="0" algn="l">
              <a:lnSpc>
                <a:spcPct val="115000"/>
              </a:lnSpc>
              <a:spcBef>
                <a:spcPts val="0"/>
              </a:spcBef>
              <a:spcAft>
                <a:spcPts val="1600"/>
              </a:spcAft>
              <a:buNone/>
            </a:pPr>
            <a:r>
              <a:rPr b="1" lang="de">
                <a:solidFill>
                  <a:srgbClr val="FFFFFF"/>
                </a:solidFill>
                <a:latin typeface="Droid Sans Mono"/>
                <a:ea typeface="Droid Sans Mono"/>
                <a:cs typeface="Droid Sans Mono"/>
                <a:sym typeface="Droid Sans Mono"/>
              </a:rPr>
              <a:t>java -jar ili2pg.jar </a:t>
            </a:r>
            <a:r>
              <a:rPr b="1" lang="de">
                <a:solidFill>
                  <a:srgbClr val="CC0000"/>
                </a:solidFill>
                <a:latin typeface="Droid Sans Mono"/>
                <a:ea typeface="Droid Sans Mono"/>
                <a:cs typeface="Droid Sans Mono"/>
                <a:sym typeface="Droid Sans Mono"/>
              </a:rPr>
              <a:t>--export</a:t>
            </a:r>
            <a:r>
              <a:rPr b="1" lang="de">
                <a:solidFill>
                  <a:srgbClr val="FFFFFF"/>
                </a:solidFill>
                <a:latin typeface="Droid Sans Mono"/>
                <a:ea typeface="Droid Sans Mono"/>
                <a:cs typeface="Droid Sans Mono"/>
                <a:sym typeface="Droid Sans Mono"/>
              </a:rPr>
              <a:t> --dbhost localhost --dbport 5432 --dbdatabase rosebud2 --dbusr stefan --dbpwd ziegler12 --dbschema beispiel01 --nameByTopic --modeldir http://models.geo.admin.ch --models DM01AVCH24D </a:t>
            </a:r>
            <a:r>
              <a:rPr b="1" lang="de">
                <a:solidFill>
                  <a:srgbClr val="CC0000"/>
                </a:solidFill>
                <a:latin typeface="Droid Sans Mono"/>
                <a:ea typeface="Droid Sans Mono"/>
                <a:cs typeface="Droid Sans Mono"/>
                <a:sym typeface="Droid Sans Mono"/>
              </a:rPr>
              <a:t>ch_254900_export.itf </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#1</a:t>
            </a:r>
          </a:p>
        </p:txBody>
      </p:sp>
      <p:pic>
        <p:nvPicPr>
          <p:cNvPr id="154" name="Shape 154"/>
          <p:cNvPicPr preferRelativeResize="0"/>
          <p:nvPr/>
        </p:nvPicPr>
        <p:blipFill>
          <a:blip r:embed="rId3">
            <a:alphaModFix/>
          </a:blip>
          <a:stretch>
            <a:fillRect/>
          </a:stretch>
        </p:blipFill>
        <p:spPr>
          <a:xfrm>
            <a:off x="1174875" y="1017725"/>
            <a:ext cx="6794250" cy="388784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p:txBody>
      </p:sp>
      <p:sp>
        <p:nvSpPr>
          <p:cNvPr id="160" name="Shape 160"/>
          <p:cNvSpPr txBox="1"/>
          <p:nvPr>
            <p:ph idx="1" type="body"/>
          </p:nvPr>
        </p:nvSpPr>
        <p:spPr>
          <a:xfrm>
            <a:off x="311700" y="1152475"/>
            <a:ext cx="8520599" cy="1778100"/>
          </a:xfrm>
          <a:prstGeom prst="rect">
            <a:avLst/>
          </a:prstGeom>
          <a:solidFill>
            <a:srgbClr val="000000"/>
          </a:solidFill>
        </p:spPr>
        <p:txBody>
          <a:bodyPr anchorCtr="0" anchor="t" bIns="91425" lIns="91425" rIns="91425" tIns="91425">
            <a:noAutofit/>
          </a:bodyPr>
          <a:lstStyle/>
          <a:p>
            <a:pPr indent="0" lvl="0" marL="0" marR="0" rtl="0" algn="l">
              <a:lnSpc>
                <a:spcPct val="115000"/>
              </a:lnSpc>
              <a:spcBef>
                <a:spcPts val="0"/>
              </a:spcBef>
              <a:spcAft>
                <a:spcPts val="1600"/>
              </a:spcAft>
              <a:buNone/>
            </a:pPr>
            <a:r>
              <a:rPr b="1" lang="de">
                <a:solidFill>
                  <a:srgbClr val="FFFFFF"/>
                </a:solidFill>
                <a:latin typeface="Droid Sans Mono"/>
                <a:ea typeface="Droid Sans Mono"/>
                <a:cs typeface="Droid Sans Mono"/>
                <a:sym typeface="Droid Sans Mono"/>
              </a:rPr>
              <a:t>java -jar ili2pg.jar --import --dbhost localhost --dbport 5432 --dbdatabase rosebud2 --dbusr stefan --dbpwd ziegler12 --dbschema beispiel01 --nameByTopic --modeldir http://models.geo.admin.ch --models DM01AVCH24D ch_25</a:t>
            </a:r>
            <a:r>
              <a:rPr b="1" lang="de">
                <a:solidFill>
                  <a:srgbClr val="CC0000"/>
                </a:solidFill>
                <a:latin typeface="Droid Sans Mono"/>
                <a:ea typeface="Droid Sans Mono"/>
                <a:cs typeface="Droid Sans Mono"/>
                <a:sym typeface="Droid Sans Mono"/>
              </a:rPr>
              <a:t>24</a:t>
            </a:r>
            <a:r>
              <a:rPr b="1" lang="de">
                <a:solidFill>
                  <a:srgbClr val="FFFFFF"/>
                </a:solidFill>
                <a:latin typeface="Droid Sans Mono"/>
                <a:ea typeface="Droid Sans Mono"/>
                <a:cs typeface="Droid Sans Mono"/>
                <a:sym typeface="Droid Sans Mono"/>
              </a:rPr>
              <a:t>00.itf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#1</a:t>
            </a:r>
          </a:p>
        </p:txBody>
      </p:sp>
      <p:pic>
        <p:nvPicPr>
          <p:cNvPr id="166" name="Shape 166"/>
          <p:cNvPicPr preferRelativeResize="0"/>
          <p:nvPr/>
        </p:nvPicPr>
        <p:blipFill>
          <a:blip r:embed="rId3">
            <a:alphaModFix/>
          </a:blip>
          <a:stretch>
            <a:fillRect/>
          </a:stretch>
        </p:blipFill>
        <p:spPr>
          <a:xfrm>
            <a:off x="1607137" y="1017725"/>
            <a:ext cx="5929727" cy="39053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p:txBody>
      </p:sp>
      <p:sp>
        <p:nvSpPr>
          <p:cNvPr id="172" name="Shape 172"/>
          <p:cNvSpPr txBox="1"/>
          <p:nvPr>
            <p:ph idx="1" type="body"/>
          </p:nvPr>
        </p:nvSpPr>
        <p:spPr>
          <a:xfrm>
            <a:off x="311700" y="1152475"/>
            <a:ext cx="8520599" cy="1542899"/>
          </a:xfrm>
          <a:prstGeom prst="rect">
            <a:avLst/>
          </a:prstGeom>
          <a:solidFill>
            <a:srgbClr val="000000"/>
          </a:solidFill>
        </p:spPr>
        <p:txBody>
          <a:bodyPr anchorCtr="0" anchor="t" bIns="91425" lIns="91425" rIns="91425" tIns="91425">
            <a:noAutofit/>
          </a:bodyPr>
          <a:lstStyle/>
          <a:p>
            <a:pPr indent="0" lvl="0" marL="0" marR="0" rtl="0" algn="l">
              <a:lnSpc>
                <a:spcPct val="115000"/>
              </a:lnSpc>
              <a:spcBef>
                <a:spcPts val="0"/>
              </a:spcBef>
              <a:spcAft>
                <a:spcPts val="1600"/>
              </a:spcAft>
              <a:buNone/>
            </a:pPr>
            <a:r>
              <a:rPr b="1" lang="de">
                <a:solidFill>
                  <a:srgbClr val="FFFFFF"/>
                </a:solidFill>
                <a:latin typeface="Droid Sans Mono"/>
                <a:ea typeface="Droid Sans Mono"/>
                <a:cs typeface="Droid Sans Mono"/>
                <a:sym typeface="Droid Sans Mono"/>
              </a:rPr>
              <a:t>java -jar ili2pg.jar --export --dbhost localhost --dbport 5432 --dbdatabase rosebud2 --dbusr stefan --dbpwd ziegler12 --dbschema beispiel01 --nameByTopic --modeldir http://models.geo.admin.ch --models DM01AVCH24D </a:t>
            </a:r>
            <a:r>
              <a:rPr b="1" lang="de">
                <a:solidFill>
                  <a:srgbClr val="CC0000"/>
                </a:solidFill>
                <a:latin typeface="Droid Sans Mono"/>
                <a:ea typeface="Droid Sans Mono"/>
                <a:cs typeface="Droid Sans Mono"/>
                <a:sym typeface="Droid Sans Mono"/>
              </a:rPr>
              <a:t>export.itf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ili2pg</a:t>
            </a:r>
          </a:p>
        </p:txBody>
      </p:sp>
      <p:sp>
        <p:nvSpPr>
          <p:cNvPr id="69" name="Shape 6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de"/>
              <a:t>Translates INTERLIS 2 data model definitions to an PostGIS schema.</a:t>
            </a:r>
          </a:p>
          <a:p>
            <a:pPr indent="-228600" lvl="0" marL="457200" rtl="0">
              <a:spcBef>
                <a:spcPts val="0"/>
              </a:spcBef>
            </a:pPr>
            <a:r>
              <a:rPr lang="de"/>
              <a:t>Loads INTERLIS 2 data into an PostGIS database.</a:t>
            </a:r>
          </a:p>
          <a:p>
            <a:pPr indent="-228600" lvl="0" marL="457200" rtl="0">
              <a:spcBef>
                <a:spcPts val="0"/>
              </a:spcBef>
            </a:pPr>
            <a:r>
              <a:rPr lang="de"/>
              <a:t>Extracts INTERLIS 2 data from an PostGIS database.</a:t>
            </a:r>
          </a:p>
          <a:p>
            <a:pPr lvl="0" rtl="0">
              <a:spcBef>
                <a:spcPts val="0"/>
              </a:spcBef>
              <a:buNone/>
            </a:pPr>
            <a:r>
              <a:rPr i="1" lang="de" sz="1400"/>
              <a:t>(</a:t>
            </a:r>
            <a:r>
              <a:rPr i="1" lang="de" sz="1400" u="sng">
                <a:solidFill>
                  <a:schemeClr val="hlink"/>
                </a:solidFill>
                <a:hlinkClick r:id="rId3"/>
              </a:rPr>
              <a:t>http://www.eisenhutinformatik.ch/interlis/ili2pg/</a:t>
            </a:r>
            <a:r>
              <a:rPr i="1" lang="de" sz="1400"/>
              <a:t>)</a:t>
            </a:r>
          </a:p>
          <a:p>
            <a:pPr indent="-228600" lvl="0" marL="457200" rtl="0">
              <a:spcBef>
                <a:spcPts val="0"/>
              </a:spcBef>
            </a:pPr>
            <a:r>
              <a:rPr lang="de"/>
              <a:t>Java 1.6</a:t>
            </a:r>
          </a:p>
          <a:p>
            <a:pPr indent="-228600" lvl="0" marL="457200" rtl="0">
              <a:spcBef>
                <a:spcPts val="0"/>
              </a:spcBef>
            </a:pPr>
            <a:r>
              <a:rPr lang="de"/>
              <a:t>Kommandozeile</a:t>
            </a:r>
          </a:p>
          <a:p>
            <a:pPr indent="-228600" lvl="0" marL="457200" rtl="0">
              <a:spcBef>
                <a:spcPts val="0"/>
              </a:spcBef>
            </a:pPr>
            <a:r>
              <a:rPr lang="de"/>
              <a:t>Sehr rudimentäres GUI</a:t>
            </a:r>
          </a:p>
          <a:p>
            <a:pPr indent="-228600" lvl="0" marL="457200" rtl="0">
              <a:spcBef>
                <a:spcPts val="0"/>
              </a:spcBef>
            </a:pPr>
            <a:r>
              <a:rPr lang="de"/>
              <a:t>Umfangreiche Parametrisierung / Optionen vorhanden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#2 - Datenumbau “easy”</a:t>
            </a:r>
          </a:p>
        </p:txBody>
      </p:sp>
      <p:sp>
        <p:nvSpPr>
          <p:cNvPr id="178" name="Shape 17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de"/>
              <a:t>(Datenbank vorbereiten und) Daten importieren (</a:t>
            </a:r>
            <a:r>
              <a:rPr i="1" lang="de"/>
              <a:t>DM01AVCH24D</a:t>
            </a:r>
            <a:r>
              <a:rPr lang="de"/>
              <a:t>)</a:t>
            </a:r>
          </a:p>
          <a:p>
            <a:pPr indent="-228600" lvl="0" marL="457200">
              <a:spcBef>
                <a:spcPts val="0"/>
              </a:spcBef>
              <a:buAutoNum type="arabicPeriod"/>
            </a:pPr>
            <a:r>
              <a:rPr lang="de"/>
              <a:t>einfacher Datenumbau</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#2</a:t>
            </a:r>
          </a:p>
        </p:txBody>
      </p:sp>
      <p:pic>
        <p:nvPicPr>
          <p:cNvPr id="184" name="Shape 184"/>
          <p:cNvPicPr preferRelativeResize="0"/>
          <p:nvPr/>
        </p:nvPicPr>
        <p:blipFill>
          <a:blip r:embed="rId3">
            <a:alphaModFix/>
          </a:blip>
          <a:stretch>
            <a:fillRect/>
          </a:stretch>
        </p:blipFill>
        <p:spPr>
          <a:xfrm>
            <a:off x="1635987" y="1017725"/>
            <a:ext cx="5872026" cy="386732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#2</a:t>
            </a:r>
          </a:p>
        </p:txBody>
      </p:sp>
      <p:sp>
        <p:nvSpPr>
          <p:cNvPr id="190" name="Shape 190"/>
          <p:cNvSpPr txBox="1"/>
          <p:nvPr>
            <p:ph idx="1" type="body"/>
          </p:nvPr>
        </p:nvSpPr>
        <p:spPr>
          <a:xfrm>
            <a:off x="311700" y="1152475"/>
            <a:ext cx="8520599" cy="1787100"/>
          </a:xfrm>
          <a:prstGeom prst="rect">
            <a:avLst/>
          </a:prstGeom>
          <a:solidFill>
            <a:srgbClr val="000000"/>
          </a:solidFill>
        </p:spPr>
        <p:txBody>
          <a:bodyPr anchorCtr="0" anchor="t" bIns="91425" lIns="91425" rIns="91425" tIns="91425">
            <a:noAutofit/>
          </a:bodyPr>
          <a:lstStyle/>
          <a:p>
            <a:pPr lvl="0">
              <a:spcBef>
                <a:spcPts val="0"/>
              </a:spcBef>
              <a:buNone/>
            </a:pPr>
            <a:r>
              <a:rPr b="1" lang="de">
                <a:solidFill>
                  <a:srgbClr val="FFFFFF"/>
                </a:solidFill>
                <a:latin typeface="Droid Sans Mono"/>
                <a:ea typeface="Droid Sans Mono"/>
                <a:cs typeface="Droid Sans Mono"/>
                <a:sym typeface="Droid Sans Mono"/>
              </a:rPr>
              <a:t>java -jar ili2pg.jar --import --dbhost localhost --dbport 5432 --dbdatabase rosebud2 --dbusr stefan --dbpwd ziegler12 --dbschema beispiel02 --nameByTopic --modeldir http://models.geo.admin.ch --models DM01AVCH24D ch_254900.itf</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#2</a:t>
            </a:r>
          </a:p>
        </p:txBody>
      </p:sp>
      <p:pic>
        <p:nvPicPr>
          <p:cNvPr id="196" name="Shape 196"/>
          <p:cNvPicPr preferRelativeResize="0"/>
          <p:nvPr/>
        </p:nvPicPr>
        <p:blipFill>
          <a:blip r:embed="rId3">
            <a:alphaModFix/>
          </a:blip>
          <a:stretch>
            <a:fillRect/>
          </a:stretch>
        </p:blipFill>
        <p:spPr>
          <a:xfrm>
            <a:off x="1685925" y="1017724"/>
            <a:ext cx="5772149" cy="39961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 Beispiel #2</a:t>
            </a:r>
          </a:p>
        </p:txBody>
      </p:sp>
      <p:sp>
        <p:nvSpPr>
          <p:cNvPr id="202" name="Shape 202"/>
          <p:cNvSpPr txBox="1"/>
          <p:nvPr>
            <p:ph idx="1" type="body"/>
          </p:nvPr>
        </p:nvSpPr>
        <p:spPr>
          <a:xfrm>
            <a:off x="311700" y="1152475"/>
            <a:ext cx="8520599" cy="2228399"/>
          </a:xfrm>
          <a:prstGeom prst="rect">
            <a:avLst/>
          </a:prstGeom>
          <a:solidFill>
            <a:srgbClr val="000000"/>
          </a:solidFill>
        </p:spPr>
        <p:txBody>
          <a:bodyPr anchorCtr="0" anchor="t" bIns="91425" lIns="91425" rIns="91425" tIns="91425">
            <a:noAutofit/>
          </a:bodyPr>
          <a:lstStyle/>
          <a:p>
            <a:pPr lvl="0" rtl="0">
              <a:lnSpc>
                <a:spcPct val="100000"/>
              </a:lnSpc>
              <a:spcBef>
                <a:spcPts val="0"/>
              </a:spcBef>
              <a:spcAft>
                <a:spcPts val="0"/>
              </a:spcAft>
              <a:buNone/>
            </a:pPr>
            <a:r>
              <a:rPr b="1" lang="de">
                <a:solidFill>
                  <a:srgbClr val="6FA8DC"/>
                </a:solidFill>
                <a:latin typeface="Droid Sans Mono"/>
                <a:ea typeface="Droid Sans Mono"/>
                <a:cs typeface="Droid Sans Mono"/>
                <a:sym typeface="Droid Sans Mono"/>
              </a:rPr>
              <a:t>CREATE OR REPLACE VIEW</a:t>
            </a:r>
            <a:r>
              <a:rPr b="1" lang="de">
                <a:solidFill>
                  <a:srgbClr val="CFE2F3"/>
                </a:solidFill>
                <a:latin typeface="Droid Sans Mono"/>
                <a:ea typeface="Droid Sans Mono"/>
                <a:cs typeface="Droid Sans Mono"/>
                <a:sym typeface="Droid Sans Mono"/>
              </a:rPr>
              <a:t> </a:t>
            </a:r>
            <a:r>
              <a:rPr b="1" lang="de">
                <a:solidFill>
                  <a:srgbClr val="FFFFFF"/>
                </a:solidFill>
                <a:latin typeface="Droid Sans Mono"/>
                <a:ea typeface="Droid Sans Mono"/>
                <a:cs typeface="Droid Sans Mono"/>
                <a:sym typeface="Droid Sans Mono"/>
              </a:rPr>
              <a:t>beispiel02.v_liegenschaften_liegenschaft </a:t>
            </a:r>
            <a:r>
              <a:rPr b="1" lang="de">
                <a:solidFill>
                  <a:srgbClr val="6FA8DC"/>
                </a:solidFill>
                <a:latin typeface="Droid Sans Mono"/>
                <a:ea typeface="Droid Sans Mono"/>
                <a:cs typeface="Droid Sans Mono"/>
                <a:sym typeface="Droid Sans Mono"/>
              </a:rPr>
              <a:t>AS</a:t>
            </a:r>
          </a:p>
          <a:p>
            <a:pPr lvl="0" rtl="0">
              <a:lnSpc>
                <a:spcPct val="100000"/>
              </a:lnSpc>
              <a:spcBef>
                <a:spcPts val="0"/>
              </a:spcBef>
              <a:spcAft>
                <a:spcPts val="0"/>
              </a:spcAft>
              <a:buNone/>
            </a:pPr>
            <a:r>
              <a:t/>
            </a:r>
            <a:endParaRPr b="1">
              <a:solidFill>
                <a:srgbClr val="FFFFFF"/>
              </a:solidFill>
              <a:latin typeface="Droid Sans Mono"/>
              <a:ea typeface="Droid Sans Mono"/>
              <a:cs typeface="Droid Sans Mono"/>
              <a:sym typeface="Droid Sans Mono"/>
            </a:endParaRPr>
          </a:p>
          <a:p>
            <a:pPr lvl="0" rtl="0">
              <a:lnSpc>
                <a:spcPct val="100000"/>
              </a:lnSpc>
              <a:spcBef>
                <a:spcPts val="0"/>
              </a:spcBef>
              <a:spcAft>
                <a:spcPts val="0"/>
              </a:spcAft>
              <a:buNone/>
            </a:pPr>
            <a:r>
              <a:rPr b="1" lang="de">
                <a:solidFill>
                  <a:srgbClr val="6FA8DC"/>
                </a:solidFill>
                <a:latin typeface="Droid Sans Mono"/>
                <a:ea typeface="Droid Sans Mono"/>
                <a:cs typeface="Droid Sans Mono"/>
                <a:sym typeface="Droid Sans Mono"/>
              </a:rPr>
              <a:t>SELECT</a:t>
            </a:r>
            <a:r>
              <a:rPr b="1" lang="de">
                <a:solidFill>
                  <a:srgbClr val="FFFFFF"/>
                </a:solidFill>
                <a:latin typeface="Droid Sans Mono"/>
                <a:ea typeface="Droid Sans Mono"/>
                <a:cs typeface="Droid Sans Mono"/>
                <a:sym typeface="Droid Sans Mono"/>
              </a:rPr>
              <a:t> ls.*, gs.nummer </a:t>
            </a:r>
          </a:p>
          <a:p>
            <a:pPr lvl="0" rtl="0">
              <a:lnSpc>
                <a:spcPct val="100000"/>
              </a:lnSpc>
              <a:spcBef>
                <a:spcPts val="0"/>
              </a:spcBef>
              <a:spcAft>
                <a:spcPts val="0"/>
              </a:spcAft>
              <a:buNone/>
            </a:pPr>
            <a:r>
              <a:rPr b="1" lang="de">
                <a:solidFill>
                  <a:srgbClr val="6FA8DC"/>
                </a:solidFill>
                <a:latin typeface="Droid Sans Mono"/>
                <a:ea typeface="Droid Sans Mono"/>
                <a:cs typeface="Droid Sans Mono"/>
                <a:sym typeface="Droid Sans Mono"/>
              </a:rPr>
              <a:t>FROM</a:t>
            </a:r>
            <a:r>
              <a:rPr b="1" lang="de">
                <a:solidFill>
                  <a:srgbClr val="FFFFFF"/>
                </a:solidFill>
                <a:latin typeface="Droid Sans Mono"/>
                <a:ea typeface="Droid Sans Mono"/>
                <a:cs typeface="Droid Sans Mono"/>
                <a:sym typeface="Droid Sans Mono"/>
              </a:rPr>
              <a:t> beispiel02.liegenschaften_grundstueck </a:t>
            </a:r>
            <a:r>
              <a:rPr b="1" lang="de">
                <a:solidFill>
                  <a:srgbClr val="6FA8DC"/>
                </a:solidFill>
                <a:latin typeface="Droid Sans Mono"/>
                <a:ea typeface="Droid Sans Mono"/>
                <a:cs typeface="Droid Sans Mono"/>
                <a:sym typeface="Droid Sans Mono"/>
              </a:rPr>
              <a:t>AS</a:t>
            </a:r>
            <a:r>
              <a:rPr b="1" lang="de">
                <a:solidFill>
                  <a:srgbClr val="FFFFFF"/>
                </a:solidFill>
                <a:latin typeface="Droid Sans Mono"/>
                <a:ea typeface="Droid Sans Mono"/>
                <a:cs typeface="Droid Sans Mono"/>
                <a:sym typeface="Droid Sans Mono"/>
              </a:rPr>
              <a:t> gs, </a:t>
            </a:r>
          </a:p>
          <a:p>
            <a:pPr lvl="0" rtl="0">
              <a:lnSpc>
                <a:spcPct val="100000"/>
              </a:lnSpc>
              <a:spcBef>
                <a:spcPts val="0"/>
              </a:spcBef>
              <a:spcAft>
                <a:spcPts val="0"/>
              </a:spcAft>
              <a:buNone/>
            </a:pPr>
            <a:r>
              <a:rPr b="1" lang="de">
                <a:solidFill>
                  <a:srgbClr val="FFFFFF"/>
                </a:solidFill>
                <a:latin typeface="Droid Sans Mono"/>
                <a:ea typeface="Droid Sans Mono"/>
                <a:cs typeface="Droid Sans Mono"/>
                <a:sym typeface="Droid Sans Mono"/>
              </a:rPr>
              <a:t>     beispiel02.liegenschaften_liegenschaft </a:t>
            </a:r>
            <a:r>
              <a:rPr b="1" lang="de">
                <a:solidFill>
                  <a:srgbClr val="6FA8DC"/>
                </a:solidFill>
                <a:latin typeface="Droid Sans Mono"/>
                <a:ea typeface="Droid Sans Mono"/>
                <a:cs typeface="Droid Sans Mono"/>
                <a:sym typeface="Droid Sans Mono"/>
              </a:rPr>
              <a:t>AS </a:t>
            </a:r>
            <a:r>
              <a:rPr b="1" lang="de">
                <a:solidFill>
                  <a:srgbClr val="FFFFFF"/>
                </a:solidFill>
                <a:latin typeface="Droid Sans Mono"/>
                <a:ea typeface="Droid Sans Mono"/>
                <a:cs typeface="Droid Sans Mono"/>
                <a:sym typeface="Droid Sans Mono"/>
              </a:rPr>
              <a:t>ls</a:t>
            </a:r>
          </a:p>
          <a:p>
            <a:pPr lvl="0" rtl="0">
              <a:lnSpc>
                <a:spcPct val="100000"/>
              </a:lnSpc>
              <a:spcBef>
                <a:spcPts val="0"/>
              </a:spcBef>
              <a:spcAft>
                <a:spcPts val="0"/>
              </a:spcAft>
              <a:buNone/>
            </a:pPr>
            <a:r>
              <a:rPr b="1" lang="de">
                <a:solidFill>
                  <a:srgbClr val="6FA8DC"/>
                </a:solidFill>
                <a:latin typeface="Droid Sans Mono"/>
                <a:ea typeface="Droid Sans Mono"/>
                <a:cs typeface="Droid Sans Mono"/>
                <a:sym typeface="Droid Sans Mono"/>
              </a:rPr>
              <a:t>WHERE</a:t>
            </a:r>
            <a:r>
              <a:rPr b="1" lang="de">
                <a:solidFill>
                  <a:srgbClr val="FFFFFF"/>
                </a:solidFill>
                <a:latin typeface="Droid Sans Mono"/>
                <a:ea typeface="Droid Sans Mono"/>
                <a:cs typeface="Droid Sans Mono"/>
                <a:sym typeface="Droid Sans Mono"/>
              </a:rPr>
              <a:t> gs.t_id = ls.liegenschaft_von;</a:t>
            </a:r>
          </a:p>
          <a:p>
            <a:pPr lvl="0">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#2</a:t>
            </a:r>
          </a:p>
        </p:txBody>
      </p:sp>
      <p:pic>
        <p:nvPicPr>
          <p:cNvPr id="208" name="Shape 208"/>
          <p:cNvPicPr preferRelativeResize="0"/>
          <p:nvPr/>
        </p:nvPicPr>
        <p:blipFill>
          <a:blip r:embed="rId3">
            <a:alphaModFix/>
          </a:blip>
          <a:stretch>
            <a:fillRect/>
          </a:stretch>
        </p:blipFill>
        <p:spPr>
          <a:xfrm>
            <a:off x="1694862" y="1017724"/>
            <a:ext cx="5754274" cy="398372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#2</a:t>
            </a:r>
          </a:p>
        </p:txBody>
      </p:sp>
      <p:pic>
        <p:nvPicPr>
          <p:cNvPr id="214" name="Shape 214"/>
          <p:cNvPicPr preferRelativeResize="0"/>
          <p:nvPr/>
        </p:nvPicPr>
        <p:blipFill>
          <a:blip r:embed="rId3">
            <a:alphaModFix/>
          </a:blip>
          <a:stretch>
            <a:fillRect/>
          </a:stretch>
        </p:blipFill>
        <p:spPr>
          <a:xfrm>
            <a:off x="1572675" y="1017724"/>
            <a:ext cx="5998650" cy="395072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54275" y="445025"/>
            <a:ext cx="9089700" cy="572699"/>
          </a:xfrm>
          <a:prstGeom prst="rect">
            <a:avLst/>
          </a:prstGeom>
        </p:spPr>
        <p:txBody>
          <a:bodyPr anchorCtr="0" anchor="t" bIns="91425" lIns="91425" rIns="91425" tIns="91425">
            <a:noAutofit/>
          </a:bodyPr>
          <a:lstStyle/>
          <a:p>
            <a:pPr lvl="0" rtl="0">
              <a:spcBef>
                <a:spcPts val="0"/>
              </a:spcBef>
              <a:buNone/>
            </a:pPr>
            <a:r>
              <a:rPr lang="de"/>
              <a:t>Beispiel #3 - Datenumbau “modellkonform”</a:t>
            </a:r>
          </a:p>
        </p:txBody>
      </p:sp>
      <p:sp>
        <p:nvSpPr>
          <p:cNvPr id="220" name="Shape 22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de"/>
              <a:t>Datenbank vorbereiten (</a:t>
            </a:r>
            <a:r>
              <a:rPr i="1" lang="de"/>
              <a:t>DM01AVCH24D</a:t>
            </a:r>
            <a:r>
              <a:rPr lang="de"/>
              <a:t> und </a:t>
            </a:r>
            <a:r>
              <a:rPr i="1" lang="de"/>
              <a:t>MOpublic</a:t>
            </a:r>
            <a:r>
              <a:rPr lang="de"/>
              <a:t>)</a:t>
            </a:r>
          </a:p>
          <a:p>
            <a:pPr indent="-228600" lvl="0" marL="457200" rtl="0">
              <a:spcBef>
                <a:spcPts val="0"/>
              </a:spcBef>
              <a:buAutoNum type="arabicPeriod"/>
            </a:pPr>
            <a:r>
              <a:rPr lang="de"/>
              <a:t>Daten importieren (</a:t>
            </a:r>
            <a:r>
              <a:rPr i="1" lang="de"/>
              <a:t>DM01AVCH24D</a:t>
            </a:r>
            <a:r>
              <a:rPr lang="de"/>
              <a:t>)</a:t>
            </a:r>
          </a:p>
          <a:p>
            <a:pPr indent="-228600" lvl="0" marL="457200" rtl="0">
              <a:spcBef>
                <a:spcPts val="0"/>
              </a:spcBef>
              <a:buAutoNum type="arabicPeriod"/>
            </a:pPr>
            <a:r>
              <a:rPr lang="de"/>
              <a:t>Datenumbau für </a:t>
            </a:r>
            <a:r>
              <a:rPr i="1" lang="de"/>
              <a:t>MOpublic</a:t>
            </a:r>
            <a:r>
              <a:rPr lang="de"/>
              <a:t>-Export</a:t>
            </a:r>
          </a:p>
          <a:p>
            <a:pPr indent="-228600" lvl="0" marL="457200" rtl="0">
              <a:spcBef>
                <a:spcPts val="0"/>
              </a:spcBef>
              <a:buAutoNum type="arabicPeriod"/>
            </a:pPr>
            <a:r>
              <a:rPr lang="de"/>
              <a:t>Daten exportieren (</a:t>
            </a:r>
            <a:r>
              <a:rPr i="1" lang="de"/>
              <a:t>MOpublic</a:t>
            </a:r>
            <a:r>
              <a:rPr lang="de"/>
              <a:t>)</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sp>
        <p:nvSpPr>
          <p:cNvPr id="226" name="Shape 226"/>
          <p:cNvSpPr txBox="1"/>
          <p:nvPr>
            <p:ph idx="1" type="body"/>
          </p:nvPr>
        </p:nvSpPr>
        <p:spPr>
          <a:xfrm>
            <a:off x="311700" y="1152475"/>
            <a:ext cx="8520599" cy="3586800"/>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rgbClr val="FFFFFF"/>
                </a:solidFill>
                <a:latin typeface="Droid Sans Mono"/>
                <a:ea typeface="Droid Sans Mono"/>
                <a:cs typeface="Droid Sans Mono"/>
                <a:sym typeface="Droid Sans Mono"/>
              </a:rPr>
              <a:t>java -jar ili2pg.jar --import --dbhost localhost --dbport 5432 --dbdatabase rosebud2 --dbusr stefan --dbpwd ziegler12 --dbschema </a:t>
            </a:r>
            <a:r>
              <a:rPr b="1" lang="de">
                <a:solidFill>
                  <a:srgbClr val="CC0000"/>
                </a:solidFill>
                <a:latin typeface="Droid Sans Mono"/>
                <a:ea typeface="Droid Sans Mono"/>
                <a:cs typeface="Droid Sans Mono"/>
                <a:sym typeface="Droid Sans Mono"/>
              </a:rPr>
              <a:t>beispiel03</a:t>
            </a:r>
            <a:r>
              <a:rPr b="1" lang="de">
                <a:solidFill>
                  <a:srgbClr val="FFFFFF"/>
                </a:solidFill>
                <a:latin typeface="Droid Sans Mono"/>
                <a:ea typeface="Droid Sans Mono"/>
                <a:cs typeface="Droid Sans Mono"/>
                <a:sym typeface="Droid Sans Mono"/>
              </a:rPr>
              <a:t> --nameByTopic </a:t>
            </a:r>
            <a:r>
              <a:rPr b="1" lang="de">
                <a:solidFill>
                  <a:srgbClr val="CC0000"/>
                </a:solidFill>
                <a:latin typeface="Droid Sans Mono"/>
                <a:ea typeface="Droid Sans Mono"/>
                <a:cs typeface="Droid Sans Mono"/>
                <a:sym typeface="Droid Sans Mono"/>
              </a:rPr>
              <a:t>--createEnumColAsItfCode</a:t>
            </a:r>
            <a:r>
              <a:rPr b="1" lang="de">
                <a:solidFill>
                  <a:srgbClr val="FFFFFF"/>
                </a:solidFill>
                <a:latin typeface="Droid Sans Mono"/>
                <a:ea typeface="Droid Sans Mono"/>
                <a:cs typeface="Droid Sans Mono"/>
                <a:sym typeface="Droid Sans Mono"/>
              </a:rPr>
              <a:t> --modeldir http://models.geo.admin.ch --models DM01AVCH24D ch_254900.itf </a:t>
            </a:r>
          </a:p>
          <a:p>
            <a:pPr lvl="0" rtl="0">
              <a:spcBef>
                <a:spcPts val="0"/>
              </a:spcBef>
              <a:buNone/>
            </a:pPr>
            <a:r>
              <a:rPr b="1" lang="de">
                <a:solidFill>
                  <a:srgbClr val="FFFFFF"/>
                </a:solidFill>
                <a:latin typeface="Droid Sans Mono"/>
                <a:ea typeface="Droid Sans Mono"/>
                <a:cs typeface="Droid Sans Mono"/>
                <a:sym typeface="Droid Sans Mono"/>
              </a:rPr>
              <a:t>java -jar ili2pg.jar --schemaimport --dbhost localhost --dbport 5432 --dbdatabase rosebud2 --dbusr stefan --dbpwd ziegler12 --dbschema </a:t>
            </a:r>
            <a:r>
              <a:rPr b="1" lang="de">
                <a:solidFill>
                  <a:srgbClr val="CC0000"/>
                </a:solidFill>
                <a:latin typeface="Droid Sans Mono"/>
                <a:ea typeface="Droid Sans Mono"/>
                <a:cs typeface="Droid Sans Mono"/>
                <a:sym typeface="Droid Sans Mono"/>
              </a:rPr>
              <a:t>beispiel03_export</a:t>
            </a:r>
            <a:r>
              <a:rPr b="1" lang="de">
                <a:solidFill>
                  <a:srgbClr val="FFFFFF"/>
                </a:solidFill>
                <a:latin typeface="Droid Sans Mono"/>
                <a:ea typeface="Droid Sans Mono"/>
                <a:cs typeface="Droid Sans Mono"/>
                <a:sym typeface="Droid Sans Mono"/>
              </a:rPr>
              <a:t> --nameByTopic </a:t>
            </a:r>
            <a:r>
              <a:rPr b="1" lang="de">
                <a:solidFill>
                  <a:srgbClr val="CC0000"/>
                </a:solidFill>
                <a:latin typeface="Droid Sans Mono"/>
                <a:ea typeface="Droid Sans Mono"/>
                <a:cs typeface="Droid Sans Mono"/>
                <a:sym typeface="Droid Sans Mono"/>
              </a:rPr>
              <a:t>--defaultSrsAuth EPSG --defaultSrsCode 2056</a:t>
            </a:r>
            <a:r>
              <a:rPr b="1" lang="de">
                <a:solidFill>
                  <a:srgbClr val="FFFFFF"/>
                </a:solidFill>
                <a:latin typeface="Droid Sans Mono"/>
                <a:ea typeface="Droid Sans Mono"/>
                <a:cs typeface="Droid Sans Mono"/>
                <a:sym typeface="Droid Sans Mono"/>
              </a:rPr>
              <a:t> --modeldir http://models.geo.admin.ch --models </a:t>
            </a:r>
            <a:r>
              <a:rPr b="1" lang="de">
                <a:solidFill>
                  <a:srgbClr val="CC0000"/>
                </a:solidFill>
                <a:latin typeface="Droid Sans Mono"/>
                <a:ea typeface="Droid Sans Mono"/>
                <a:cs typeface="Droid Sans Mono"/>
                <a:sym typeface="Droid Sans Mono"/>
              </a:rPr>
              <a:t>MOpublic95_ili2_v13</a:t>
            </a: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pic>
        <p:nvPicPr>
          <p:cNvPr id="232" name="Shape 232"/>
          <p:cNvPicPr preferRelativeResize="0"/>
          <p:nvPr/>
        </p:nvPicPr>
        <p:blipFill>
          <a:blip r:embed="rId3">
            <a:alphaModFix/>
          </a:blip>
          <a:stretch>
            <a:fillRect/>
          </a:stretch>
        </p:blipFill>
        <p:spPr>
          <a:xfrm>
            <a:off x="1694862" y="1017724"/>
            <a:ext cx="5754274" cy="398372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480550"/>
            <a:ext cx="8114399" cy="2445899"/>
          </a:xfrm>
          <a:prstGeom prst="rect">
            <a:avLst/>
          </a:prstGeom>
        </p:spPr>
        <p:txBody>
          <a:bodyPr anchorCtr="0" anchor="b" bIns="91425" lIns="91425" rIns="91425" tIns="91425">
            <a:noAutofit/>
          </a:bodyPr>
          <a:lstStyle/>
          <a:p>
            <a:pPr lvl="0">
              <a:spcBef>
                <a:spcPts val="0"/>
              </a:spcBef>
              <a:buNone/>
            </a:pPr>
            <a:r>
              <a:rPr lang="de"/>
              <a:t>Import / Export &amp; Datenumbau</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pic>
        <p:nvPicPr>
          <p:cNvPr id="238" name="Shape 238"/>
          <p:cNvPicPr preferRelativeResize="0"/>
          <p:nvPr/>
        </p:nvPicPr>
        <p:blipFill>
          <a:blip r:embed="rId3">
            <a:alphaModFix/>
          </a:blip>
          <a:stretch>
            <a:fillRect/>
          </a:stretch>
        </p:blipFill>
        <p:spPr>
          <a:xfrm>
            <a:off x="1679525" y="1017725"/>
            <a:ext cx="5784949" cy="400497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pic>
        <p:nvPicPr>
          <p:cNvPr id="244" name="Shape 244"/>
          <p:cNvPicPr preferRelativeResize="0"/>
          <p:nvPr/>
        </p:nvPicPr>
        <p:blipFill>
          <a:blip r:embed="rId3">
            <a:alphaModFix/>
          </a:blip>
          <a:stretch>
            <a:fillRect/>
          </a:stretch>
        </p:blipFill>
        <p:spPr>
          <a:xfrm>
            <a:off x="2326737" y="1017722"/>
            <a:ext cx="4490525" cy="3916174"/>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pic>
        <p:nvPicPr>
          <p:cNvPr id="250" name="Shape 250"/>
          <p:cNvPicPr preferRelativeResize="0"/>
          <p:nvPr/>
        </p:nvPicPr>
        <p:blipFill>
          <a:blip r:embed="rId3">
            <a:alphaModFix/>
          </a:blip>
          <a:stretch>
            <a:fillRect/>
          </a:stretch>
        </p:blipFill>
        <p:spPr>
          <a:xfrm>
            <a:off x="1458400" y="1017725"/>
            <a:ext cx="6227188" cy="39399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sp>
        <p:nvSpPr>
          <p:cNvPr id="256" name="Shape 256"/>
          <p:cNvSpPr txBox="1"/>
          <p:nvPr>
            <p:ph idx="1" type="body"/>
          </p:nvPr>
        </p:nvSpPr>
        <p:spPr>
          <a:xfrm>
            <a:off x="311700" y="1152475"/>
            <a:ext cx="8520599" cy="3460199"/>
          </a:xfrm>
          <a:prstGeom prst="rect">
            <a:avLst/>
          </a:prstGeom>
          <a:solidFill>
            <a:srgbClr val="000000"/>
          </a:solidFill>
        </p:spPr>
        <p:txBody>
          <a:bodyPr anchorCtr="0" anchor="t" bIns="91425" lIns="91425" rIns="91425" tIns="91425">
            <a:noAutofit/>
          </a:bodyPr>
          <a:lstStyle/>
          <a:p>
            <a:pPr lvl="0" rtl="0">
              <a:lnSpc>
                <a:spcPct val="100000"/>
              </a:lnSpc>
              <a:spcBef>
                <a:spcPts val="0"/>
              </a:spcBef>
              <a:spcAft>
                <a:spcPts val="0"/>
              </a:spcAft>
              <a:buNone/>
            </a:pPr>
            <a:r>
              <a:rPr b="1" lang="de" sz="1400">
                <a:solidFill>
                  <a:srgbClr val="6FA8DC"/>
                </a:solidFill>
                <a:latin typeface="Droid Sans Mono"/>
                <a:ea typeface="Droid Sans Mono"/>
                <a:cs typeface="Droid Sans Mono"/>
                <a:sym typeface="Droid Sans Mono"/>
              </a:rPr>
              <a:t>WITH</a:t>
            </a:r>
            <a:r>
              <a:rPr b="1" lang="de" sz="1400">
                <a:solidFill>
                  <a:srgbClr val="FFFFFF"/>
                </a:solidFill>
                <a:latin typeface="Droid Sans Mono"/>
                <a:ea typeface="Droid Sans Mono"/>
                <a:cs typeface="Droid Sans Mono"/>
                <a:sym typeface="Droid Sans Mono"/>
              </a:rPr>
              <a:t> lfp3 </a:t>
            </a:r>
            <a:r>
              <a:rPr b="1" lang="de" sz="1400">
                <a:solidFill>
                  <a:srgbClr val="6FA8DC"/>
                </a:solidFill>
                <a:latin typeface="Droid Sans Mono"/>
                <a:ea typeface="Droid Sans Mono"/>
                <a:cs typeface="Droid Sans Mono"/>
                <a:sym typeface="Droid Sans Mono"/>
              </a:rPr>
              <a:t>AS</a:t>
            </a:r>
            <a:r>
              <a:rPr b="1" lang="de" sz="1400">
                <a:solidFill>
                  <a:srgbClr val="FFFFFF"/>
                </a:solidFill>
                <a:latin typeface="Droid Sans Mono"/>
                <a:ea typeface="Droid Sans Mono"/>
                <a:cs typeface="Droid Sans Mono"/>
                <a:sym typeface="Droid Sans Mono"/>
              </a:rPr>
              <a:t> (</a:t>
            </a:r>
          </a:p>
          <a:p>
            <a:pPr lvl="0" rtl="0">
              <a:lnSpc>
                <a:spcPct val="100000"/>
              </a:lnSpc>
              <a:spcBef>
                <a:spcPts val="0"/>
              </a:spcBef>
              <a:spcAft>
                <a:spcPts val="0"/>
              </a:spcAft>
              <a:buNone/>
            </a:pPr>
            <a:r>
              <a:rPr b="1" lang="de" sz="1400">
                <a:solidFill>
                  <a:srgbClr val="6FA8DC"/>
                </a:solidFill>
                <a:latin typeface="Droid Sans Mono"/>
                <a:ea typeface="Droid Sans Mono"/>
                <a:cs typeface="Droid Sans Mono"/>
                <a:sym typeface="Droid Sans Mono"/>
              </a:rPr>
              <a:t>SELECT</a:t>
            </a:r>
            <a:r>
              <a:rPr b="1" lang="de" sz="1400">
                <a:solidFill>
                  <a:srgbClr val="FFFFFF"/>
                </a:solidFill>
                <a:latin typeface="Droid Sans Mono"/>
                <a:ea typeface="Droid Sans Mono"/>
                <a:cs typeface="Droid Sans Mono"/>
                <a:sym typeface="Droid Sans Mono"/>
              </a:rPr>
              <a:t> a.t_id, 4 </a:t>
            </a:r>
            <a:r>
              <a:rPr b="1" lang="de" sz="1400">
                <a:solidFill>
                  <a:srgbClr val="6FA8DC"/>
                </a:solidFill>
                <a:latin typeface="Droid Sans Mono"/>
                <a:ea typeface="Droid Sans Mono"/>
                <a:cs typeface="Droid Sans Mono"/>
                <a:sym typeface="Droid Sans Mono"/>
              </a:rPr>
              <a:t>AS</a:t>
            </a:r>
            <a:r>
              <a:rPr b="1" lang="de" sz="1400">
                <a:solidFill>
                  <a:srgbClr val="FFFFFF"/>
                </a:solidFill>
                <a:latin typeface="Droid Sans Mono"/>
                <a:ea typeface="Droid Sans Mono"/>
                <a:cs typeface="Droid Sans Mono"/>
                <a:sym typeface="Droid Sans Mono"/>
              </a:rPr>
              <a:t> kategorie, a.nbident, nummer, geometrie, lagegen, hoehegeom, hoehegen,</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CASE</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WHEN</a:t>
            </a:r>
            <a:r>
              <a:rPr b="1" lang="de" sz="1400">
                <a:solidFill>
                  <a:srgbClr val="FFFFFF"/>
                </a:solidFill>
                <a:latin typeface="Droid Sans Mono"/>
                <a:ea typeface="Droid Sans Mono"/>
                <a:cs typeface="Droid Sans Mono"/>
                <a:sym typeface="Droid Sans Mono"/>
              </a:rPr>
              <a:t> a.punktzeichen </a:t>
            </a:r>
            <a:r>
              <a:rPr b="1" lang="de" sz="1400">
                <a:solidFill>
                  <a:srgbClr val="6FA8DC"/>
                </a:solidFill>
                <a:latin typeface="Droid Sans Mono"/>
                <a:ea typeface="Droid Sans Mono"/>
                <a:cs typeface="Droid Sans Mono"/>
                <a:sym typeface="Droid Sans Mono"/>
              </a:rPr>
              <a:t>IS NULL THEN</a:t>
            </a:r>
            <a:r>
              <a:rPr b="1" lang="de" sz="1400">
                <a:solidFill>
                  <a:srgbClr val="FFFFFF"/>
                </a:solidFill>
                <a:latin typeface="Droid Sans Mono"/>
                <a:ea typeface="Droid Sans Mono"/>
                <a:cs typeface="Droid Sans Mono"/>
                <a:sym typeface="Droid Sans Mono"/>
              </a:rPr>
              <a:t> 7</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ELSE</a:t>
            </a:r>
            <a:r>
              <a:rPr b="1" lang="de" sz="1400">
                <a:solidFill>
                  <a:srgbClr val="FFFFFF"/>
                </a:solidFill>
                <a:latin typeface="Droid Sans Mono"/>
                <a:ea typeface="Droid Sans Mono"/>
                <a:cs typeface="Droid Sans Mono"/>
                <a:sym typeface="Droid Sans Mono"/>
              </a:rPr>
              <a:t> a.punktzeichen</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END AS </a:t>
            </a:r>
            <a:r>
              <a:rPr b="1" lang="de" sz="1400">
                <a:solidFill>
                  <a:srgbClr val="FFFFFF"/>
                </a:solidFill>
                <a:latin typeface="Droid Sans Mono"/>
                <a:ea typeface="Droid Sans Mono"/>
                <a:cs typeface="Droid Sans Mono"/>
                <a:sym typeface="Droid Sans Mono"/>
              </a:rPr>
              <a:t>punktzeichen,</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CASE</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WHEN</a:t>
            </a:r>
            <a:r>
              <a:rPr b="1" lang="de" sz="1400">
                <a:solidFill>
                  <a:srgbClr val="FFFFFF"/>
                </a:solidFill>
                <a:latin typeface="Droid Sans Mono"/>
                <a:ea typeface="Droid Sans Mono"/>
                <a:cs typeface="Droid Sans Mono"/>
                <a:sym typeface="Droid Sans Mono"/>
              </a:rPr>
              <a:t> b.gueltigereintrag </a:t>
            </a:r>
            <a:r>
              <a:rPr b="1" lang="de" sz="1400">
                <a:solidFill>
                  <a:srgbClr val="6FA8DC"/>
                </a:solidFill>
                <a:latin typeface="Droid Sans Mono"/>
                <a:ea typeface="Droid Sans Mono"/>
                <a:cs typeface="Droid Sans Mono"/>
                <a:sym typeface="Droid Sans Mono"/>
              </a:rPr>
              <a:t>IS NULL THEN</a:t>
            </a:r>
            <a:r>
              <a:rPr b="1" lang="de" sz="1400">
                <a:solidFill>
                  <a:srgbClr val="FFFFFF"/>
                </a:solidFill>
                <a:latin typeface="Droid Sans Mono"/>
                <a:ea typeface="Droid Sans Mono"/>
                <a:cs typeface="Droid Sans Mono"/>
                <a:sym typeface="Droid Sans Mono"/>
              </a:rPr>
              <a:t> b.datum1</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ELSE</a:t>
            </a:r>
            <a:r>
              <a:rPr b="1" lang="de" sz="1400">
                <a:solidFill>
                  <a:srgbClr val="FFFFFF"/>
                </a:solidFill>
                <a:latin typeface="Droid Sans Mono"/>
                <a:ea typeface="Droid Sans Mono"/>
                <a:cs typeface="Droid Sans Mono"/>
                <a:sym typeface="Droid Sans Mono"/>
              </a:rPr>
              <a:t> b.gueltigereintrag</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END AS </a:t>
            </a:r>
            <a:r>
              <a:rPr b="1" lang="de" sz="1400">
                <a:solidFill>
                  <a:srgbClr val="FFFFFF"/>
                </a:solidFill>
                <a:latin typeface="Droid Sans Mono"/>
                <a:ea typeface="Droid Sans Mono"/>
                <a:cs typeface="Droid Sans Mono"/>
                <a:sym typeface="Droid Sans Mono"/>
              </a:rPr>
              <a:t>stand_am</a:t>
            </a:r>
          </a:p>
          <a:p>
            <a:pPr lvl="0" rtl="0">
              <a:lnSpc>
                <a:spcPct val="100000"/>
              </a:lnSpc>
              <a:spcBef>
                <a:spcPts val="0"/>
              </a:spcBef>
              <a:spcAft>
                <a:spcPts val="0"/>
              </a:spcAft>
              <a:buNone/>
            </a:pPr>
            <a:r>
              <a:rPr b="1" lang="de" sz="1400">
                <a:solidFill>
                  <a:srgbClr val="6FA8DC"/>
                </a:solidFill>
                <a:latin typeface="Droid Sans Mono"/>
                <a:ea typeface="Droid Sans Mono"/>
                <a:cs typeface="Droid Sans Mono"/>
                <a:sym typeface="Droid Sans Mono"/>
              </a:rPr>
              <a:t>FROM</a:t>
            </a:r>
            <a:r>
              <a:rPr b="1" lang="de" sz="1400">
                <a:solidFill>
                  <a:srgbClr val="FFFFFF"/>
                </a:solidFill>
                <a:latin typeface="Droid Sans Mono"/>
                <a:ea typeface="Droid Sans Mono"/>
                <a:cs typeface="Droid Sans Mono"/>
                <a:sym typeface="Droid Sans Mono"/>
              </a:rPr>
              <a:t> beispiel03.fixpunktekategorie3_lfp3 </a:t>
            </a:r>
            <a:r>
              <a:rPr b="1" lang="de" sz="1400">
                <a:solidFill>
                  <a:srgbClr val="6FA8DC"/>
                </a:solidFill>
                <a:latin typeface="Droid Sans Mono"/>
                <a:ea typeface="Droid Sans Mono"/>
                <a:cs typeface="Droid Sans Mono"/>
                <a:sym typeface="Droid Sans Mono"/>
              </a:rPr>
              <a:t>AS</a:t>
            </a:r>
            <a:r>
              <a:rPr b="1" lang="de" sz="1400">
                <a:solidFill>
                  <a:srgbClr val="FFFFFF"/>
                </a:solidFill>
                <a:latin typeface="Droid Sans Mono"/>
                <a:ea typeface="Droid Sans Mono"/>
                <a:cs typeface="Droid Sans Mono"/>
                <a:sym typeface="Droid Sans Mono"/>
              </a:rPr>
              <a:t> a,</a:t>
            </a:r>
          </a:p>
          <a:p>
            <a:pPr lvl="0" rtl="0">
              <a:lnSpc>
                <a:spcPct val="100000"/>
              </a:lnSpc>
              <a:spcBef>
                <a:spcPts val="0"/>
              </a:spcBef>
              <a:spcAft>
                <a:spcPts val="0"/>
              </a:spcAft>
              <a:buNone/>
            </a:pPr>
            <a:r>
              <a:rPr b="1" lang="de" sz="1400">
                <a:solidFill>
                  <a:srgbClr val="FFFFFF"/>
                </a:solidFill>
                <a:latin typeface="Droid Sans Mono"/>
                <a:ea typeface="Droid Sans Mono"/>
                <a:cs typeface="Droid Sans Mono"/>
                <a:sym typeface="Droid Sans Mono"/>
              </a:rPr>
              <a:t>     beispiel03.fixpunktekategorie3_lfp3nachfuehrung </a:t>
            </a:r>
            <a:r>
              <a:rPr b="1" lang="de" sz="1400">
                <a:solidFill>
                  <a:srgbClr val="6FA8DC"/>
                </a:solidFill>
                <a:latin typeface="Droid Sans Mono"/>
                <a:ea typeface="Droid Sans Mono"/>
                <a:cs typeface="Droid Sans Mono"/>
                <a:sym typeface="Droid Sans Mono"/>
              </a:rPr>
              <a:t>AS </a:t>
            </a:r>
            <a:r>
              <a:rPr b="1" lang="de" sz="1400">
                <a:solidFill>
                  <a:srgbClr val="FFFFFF"/>
                </a:solidFill>
                <a:latin typeface="Droid Sans Mono"/>
                <a:ea typeface="Droid Sans Mono"/>
                <a:cs typeface="Droid Sans Mono"/>
                <a:sym typeface="Droid Sans Mono"/>
              </a:rPr>
              <a:t>b</a:t>
            </a:r>
          </a:p>
          <a:p>
            <a:pPr lvl="0" rtl="0">
              <a:lnSpc>
                <a:spcPct val="100000"/>
              </a:lnSpc>
              <a:spcBef>
                <a:spcPts val="0"/>
              </a:spcBef>
              <a:spcAft>
                <a:spcPts val="0"/>
              </a:spcAft>
              <a:buNone/>
            </a:pPr>
            <a:r>
              <a:rPr b="1" lang="de" sz="1400">
                <a:solidFill>
                  <a:srgbClr val="6FA8DC"/>
                </a:solidFill>
                <a:latin typeface="Droid Sans Mono"/>
                <a:ea typeface="Droid Sans Mono"/>
                <a:cs typeface="Droid Sans Mono"/>
                <a:sym typeface="Droid Sans Mono"/>
              </a:rPr>
              <a:t>WHERE</a:t>
            </a:r>
            <a:r>
              <a:rPr b="1" lang="de" sz="1400">
                <a:solidFill>
                  <a:srgbClr val="FFFFFF"/>
                </a:solidFill>
                <a:latin typeface="Droid Sans Mono"/>
                <a:ea typeface="Droid Sans Mono"/>
                <a:cs typeface="Droid Sans Mono"/>
                <a:sym typeface="Droid Sans Mono"/>
              </a:rPr>
              <a:t> a.entstehung = b.t_id</a:t>
            </a:r>
          </a:p>
          <a:p>
            <a:pPr lvl="0">
              <a:spcBef>
                <a:spcPts val="0"/>
              </a:spcBef>
              <a:buNone/>
            </a:pPr>
            <a:r>
              <a:rPr lang="de" sz="1400">
                <a:solidFill>
                  <a:srgbClr val="FFFFFF"/>
                </a:solidFill>
                <a:latin typeface="Droid Sans Mono"/>
                <a:ea typeface="Droid Sans Mono"/>
                <a:cs typeface="Droid Sans Mono"/>
                <a:sym typeface="Droid Sans Mono"/>
              </a:rPr>
              <a:t>) </a:t>
            </a:r>
            <a:r>
              <a:rPr lang="de" sz="1400">
                <a:solidFill>
                  <a:srgbClr val="6FA8DC"/>
                </a:solidFill>
                <a:latin typeface="Droid Sans Mono"/>
                <a:ea typeface="Droid Sans Mono"/>
                <a:cs typeface="Droid Sans Mono"/>
                <a:sym typeface="Droid Sans Mono"/>
              </a:rPr>
              <a: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sp>
        <p:nvSpPr>
          <p:cNvPr id="262" name="Shape 262"/>
          <p:cNvSpPr/>
          <p:nvPr/>
        </p:nvSpPr>
        <p:spPr>
          <a:xfrm>
            <a:off x="617575" y="1364625"/>
            <a:ext cx="916500" cy="46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i="1" lang="de">
                <a:latin typeface="Proxima Nova"/>
                <a:ea typeface="Proxima Nova"/>
                <a:cs typeface="Proxima Nova"/>
                <a:sym typeface="Proxima Nova"/>
              </a:rPr>
              <a:t>LFP2NF</a:t>
            </a:r>
          </a:p>
        </p:txBody>
      </p:sp>
      <p:sp>
        <p:nvSpPr>
          <p:cNvPr id="263" name="Shape 263"/>
          <p:cNvSpPr/>
          <p:nvPr/>
        </p:nvSpPr>
        <p:spPr>
          <a:xfrm>
            <a:off x="617575" y="2015075"/>
            <a:ext cx="916500" cy="46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de">
                <a:latin typeface="Proxima Nova"/>
                <a:ea typeface="Proxima Nova"/>
                <a:cs typeface="Proxima Nova"/>
                <a:sym typeface="Proxima Nova"/>
              </a:rPr>
              <a:t>LFP2</a:t>
            </a:r>
          </a:p>
        </p:txBody>
      </p:sp>
      <p:sp>
        <p:nvSpPr>
          <p:cNvPr id="264" name="Shape 264"/>
          <p:cNvSpPr/>
          <p:nvPr/>
        </p:nvSpPr>
        <p:spPr>
          <a:xfrm>
            <a:off x="617575" y="3153600"/>
            <a:ext cx="916500" cy="46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de">
                <a:latin typeface="Proxima Nova"/>
                <a:ea typeface="Proxima Nova"/>
                <a:cs typeface="Proxima Nova"/>
                <a:sym typeface="Proxima Nova"/>
              </a:rPr>
              <a:t>LFP3NF</a:t>
            </a:r>
          </a:p>
        </p:txBody>
      </p:sp>
      <p:sp>
        <p:nvSpPr>
          <p:cNvPr id="265" name="Shape 265"/>
          <p:cNvSpPr/>
          <p:nvPr/>
        </p:nvSpPr>
        <p:spPr>
          <a:xfrm>
            <a:off x="617575" y="3814000"/>
            <a:ext cx="916500" cy="46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de">
                <a:latin typeface="Proxima Nova"/>
                <a:ea typeface="Proxima Nova"/>
                <a:cs typeface="Proxima Nova"/>
                <a:sym typeface="Proxima Nova"/>
              </a:rPr>
              <a:t>LFP3</a:t>
            </a:r>
          </a:p>
        </p:txBody>
      </p:sp>
      <p:sp>
        <p:nvSpPr>
          <p:cNvPr id="266" name="Shape 266"/>
          <p:cNvSpPr/>
          <p:nvPr/>
        </p:nvSpPr>
        <p:spPr>
          <a:xfrm>
            <a:off x="3051000" y="1649525"/>
            <a:ext cx="916500" cy="4680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t>JOIN</a:t>
            </a:r>
          </a:p>
        </p:txBody>
      </p:sp>
      <p:sp>
        <p:nvSpPr>
          <p:cNvPr id="267" name="Shape 267"/>
          <p:cNvSpPr/>
          <p:nvPr/>
        </p:nvSpPr>
        <p:spPr>
          <a:xfrm>
            <a:off x="3051000" y="3505225"/>
            <a:ext cx="916500" cy="4680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t>JOIN</a:t>
            </a:r>
          </a:p>
        </p:txBody>
      </p:sp>
      <p:sp>
        <p:nvSpPr>
          <p:cNvPr id="268" name="Shape 268"/>
          <p:cNvSpPr/>
          <p:nvPr/>
        </p:nvSpPr>
        <p:spPr>
          <a:xfrm>
            <a:off x="4522325" y="2598800"/>
            <a:ext cx="916500" cy="4680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t>UNION</a:t>
            </a:r>
          </a:p>
        </p:txBody>
      </p:sp>
      <p:cxnSp>
        <p:nvCxnSpPr>
          <p:cNvPr id="269" name="Shape 269"/>
          <p:cNvCxnSpPr>
            <a:stCxn id="266" idx="3"/>
            <a:endCxn id="268" idx="1"/>
          </p:cNvCxnSpPr>
          <p:nvPr/>
        </p:nvCxnSpPr>
        <p:spPr>
          <a:xfrm>
            <a:off x="3967500" y="1883525"/>
            <a:ext cx="554700" cy="949200"/>
          </a:xfrm>
          <a:prstGeom prst="straightConnector1">
            <a:avLst/>
          </a:prstGeom>
          <a:noFill/>
          <a:ln cap="flat" cmpd="sng" w="9525">
            <a:solidFill>
              <a:schemeClr val="dk2"/>
            </a:solidFill>
            <a:prstDash val="solid"/>
            <a:round/>
            <a:headEnd len="lg" w="lg" type="none"/>
            <a:tailEnd len="lg" w="lg" type="triangle"/>
          </a:ln>
        </p:spPr>
      </p:cxnSp>
      <p:cxnSp>
        <p:nvCxnSpPr>
          <p:cNvPr id="270" name="Shape 270"/>
          <p:cNvCxnSpPr>
            <a:stCxn id="267" idx="3"/>
            <a:endCxn id="268" idx="1"/>
          </p:cNvCxnSpPr>
          <p:nvPr/>
        </p:nvCxnSpPr>
        <p:spPr>
          <a:xfrm flipH="1" rot="10800000">
            <a:off x="3967500" y="2832925"/>
            <a:ext cx="554700" cy="906300"/>
          </a:xfrm>
          <a:prstGeom prst="straightConnector1">
            <a:avLst/>
          </a:prstGeom>
          <a:noFill/>
          <a:ln cap="flat" cmpd="sng" w="9525">
            <a:solidFill>
              <a:schemeClr val="dk2"/>
            </a:solidFill>
            <a:prstDash val="solid"/>
            <a:round/>
            <a:headEnd len="lg" w="lg" type="none"/>
            <a:tailEnd len="lg" w="lg" type="triangle"/>
          </a:ln>
        </p:spPr>
      </p:cxnSp>
      <p:sp>
        <p:nvSpPr>
          <p:cNvPr id="271" name="Shape 271"/>
          <p:cNvSpPr/>
          <p:nvPr/>
        </p:nvSpPr>
        <p:spPr>
          <a:xfrm>
            <a:off x="7344100" y="2598800"/>
            <a:ext cx="916500" cy="46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de">
                <a:latin typeface="Proxima Nova"/>
                <a:ea typeface="Proxima Nova"/>
                <a:cs typeface="Proxima Nova"/>
                <a:sym typeface="Proxima Nova"/>
              </a:rPr>
              <a:t>Control_</a:t>
            </a:r>
          </a:p>
          <a:p>
            <a:pPr lvl="0" rtl="0" algn="ctr">
              <a:spcBef>
                <a:spcPts val="0"/>
              </a:spcBef>
              <a:buNone/>
            </a:pPr>
            <a:r>
              <a:rPr i="1" lang="de">
                <a:latin typeface="Proxima Nova"/>
                <a:ea typeface="Proxima Nova"/>
                <a:cs typeface="Proxima Nova"/>
                <a:sym typeface="Proxima Nova"/>
              </a:rPr>
              <a:t>Point</a:t>
            </a:r>
          </a:p>
        </p:txBody>
      </p:sp>
      <p:cxnSp>
        <p:nvCxnSpPr>
          <p:cNvPr id="272" name="Shape 272"/>
          <p:cNvCxnSpPr>
            <a:stCxn id="268" idx="3"/>
            <a:endCxn id="273" idx="1"/>
          </p:cNvCxnSpPr>
          <p:nvPr/>
        </p:nvCxnSpPr>
        <p:spPr>
          <a:xfrm>
            <a:off x="5438825" y="2832800"/>
            <a:ext cx="467100" cy="0"/>
          </a:xfrm>
          <a:prstGeom prst="straightConnector1">
            <a:avLst/>
          </a:prstGeom>
          <a:noFill/>
          <a:ln cap="flat" cmpd="sng" w="9525">
            <a:solidFill>
              <a:schemeClr val="dk2"/>
            </a:solidFill>
            <a:prstDash val="solid"/>
            <a:round/>
            <a:headEnd len="lg" w="lg" type="none"/>
            <a:tailEnd len="lg" w="lg" type="triangle"/>
          </a:ln>
        </p:spPr>
      </p:cxnSp>
      <p:cxnSp>
        <p:nvCxnSpPr>
          <p:cNvPr id="274" name="Shape 274"/>
          <p:cNvCxnSpPr>
            <a:stCxn id="262" idx="3"/>
            <a:endCxn id="266" idx="1"/>
          </p:cNvCxnSpPr>
          <p:nvPr/>
        </p:nvCxnSpPr>
        <p:spPr>
          <a:xfrm>
            <a:off x="1534075" y="1598625"/>
            <a:ext cx="1516800" cy="285000"/>
          </a:xfrm>
          <a:prstGeom prst="straightConnector1">
            <a:avLst/>
          </a:prstGeom>
          <a:noFill/>
          <a:ln cap="flat" cmpd="sng" w="9525">
            <a:solidFill>
              <a:schemeClr val="dk2"/>
            </a:solidFill>
            <a:prstDash val="solid"/>
            <a:round/>
            <a:headEnd len="lg" w="lg" type="none"/>
            <a:tailEnd len="lg" w="lg" type="triangle"/>
          </a:ln>
        </p:spPr>
      </p:cxnSp>
      <p:cxnSp>
        <p:nvCxnSpPr>
          <p:cNvPr id="275" name="Shape 275"/>
          <p:cNvCxnSpPr>
            <a:stCxn id="263" idx="3"/>
            <a:endCxn id="266" idx="1"/>
          </p:cNvCxnSpPr>
          <p:nvPr/>
        </p:nvCxnSpPr>
        <p:spPr>
          <a:xfrm flipH="1" rot="10800000">
            <a:off x="1534075" y="1883675"/>
            <a:ext cx="1516800" cy="365400"/>
          </a:xfrm>
          <a:prstGeom prst="straightConnector1">
            <a:avLst/>
          </a:prstGeom>
          <a:noFill/>
          <a:ln cap="flat" cmpd="sng" w="9525">
            <a:solidFill>
              <a:schemeClr val="dk2"/>
            </a:solidFill>
            <a:prstDash val="solid"/>
            <a:round/>
            <a:headEnd len="lg" w="lg" type="none"/>
            <a:tailEnd len="lg" w="lg" type="triangle"/>
          </a:ln>
        </p:spPr>
      </p:cxnSp>
      <p:cxnSp>
        <p:nvCxnSpPr>
          <p:cNvPr id="276" name="Shape 276"/>
          <p:cNvCxnSpPr>
            <a:stCxn id="264" idx="3"/>
            <a:endCxn id="267" idx="1"/>
          </p:cNvCxnSpPr>
          <p:nvPr/>
        </p:nvCxnSpPr>
        <p:spPr>
          <a:xfrm>
            <a:off x="1534075" y="3387600"/>
            <a:ext cx="1516800" cy="351600"/>
          </a:xfrm>
          <a:prstGeom prst="straightConnector1">
            <a:avLst/>
          </a:prstGeom>
          <a:noFill/>
          <a:ln cap="flat" cmpd="sng" w="9525">
            <a:solidFill>
              <a:schemeClr val="dk2"/>
            </a:solidFill>
            <a:prstDash val="solid"/>
            <a:round/>
            <a:headEnd len="lg" w="lg" type="none"/>
            <a:tailEnd len="lg" w="lg" type="triangle"/>
          </a:ln>
        </p:spPr>
      </p:cxnSp>
      <p:cxnSp>
        <p:nvCxnSpPr>
          <p:cNvPr id="277" name="Shape 277"/>
          <p:cNvCxnSpPr>
            <a:stCxn id="265" idx="3"/>
            <a:endCxn id="267" idx="1"/>
          </p:cNvCxnSpPr>
          <p:nvPr/>
        </p:nvCxnSpPr>
        <p:spPr>
          <a:xfrm flipH="1" rot="10800000">
            <a:off x="1534075" y="3739300"/>
            <a:ext cx="1516800" cy="308700"/>
          </a:xfrm>
          <a:prstGeom prst="straightConnector1">
            <a:avLst/>
          </a:prstGeom>
          <a:noFill/>
          <a:ln cap="flat" cmpd="sng" w="9525">
            <a:solidFill>
              <a:schemeClr val="dk2"/>
            </a:solidFill>
            <a:prstDash val="solid"/>
            <a:round/>
            <a:headEnd len="lg" w="lg" type="none"/>
            <a:tailEnd len="lg" w="lg" type="triangle"/>
          </a:ln>
        </p:spPr>
      </p:cxnSp>
      <p:sp>
        <p:nvSpPr>
          <p:cNvPr id="278" name="Shape 278"/>
          <p:cNvSpPr txBox="1"/>
          <p:nvPr/>
        </p:nvSpPr>
        <p:spPr>
          <a:xfrm>
            <a:off x="298825" y="4621800"/>
            <a:ext cx="2081699" cy="365399"/>
          </a:xfrm>
          <a:prstGeom prst="rect">
            <a:avLst/>
          </a:prstGeom>
          <a:noFill/>
          <a:ln>
            <a:noFill/>
          </a:ln>
        </p:spPr>
        <p:txBody>
          <a:bodyPr anchorCtr="0" anchor="t" bIns="91425" lIns="91425" rIns="91425" tIns="91425">
            <a:noAutofit/>
          </a:bodyPr>
          <a:lstStyle/>
          <a:p>
            <a:pPr lvl="0">
              <a:spcBef>
                <a:spcPts val="0"/>
              </a:spcBef>
              <a:buNone/>
            </a:pPr>
            <a:r>
              <a:rPr lang="de">
                <a:solidFill>
                  <a:srgbClr val="999999"/>
                </a:solidFill>
                <a:latin typeface="Proxima Nova"/>
                <a:ea typeface="Proxima Nova"/>
                <a:cs typeface="Proxima Nova"/>
                <a:sym typeface="Proxima Nova"/>
              </a:rPr>
              <a:t>DM01AVCH24D</a:t>
            </a:r>
          </a:p>
        </p:txBody>
      </p:sp>
      <p:sp>
        <p:nvSpPr>
          <p:cNvPr id="279" name="Shape 279"/>
          <p:cNvSpPr txBox="1"/>
          <p:nvPr/>
        </p:nvSpPr>
        <p:spPr>
          <a:xfrm>
            <a:off x="3584400" y="4621800"/>
            <a:ext cx="2081699" cy="365399"/>
          </a:xfrm>
          <a:prstGeom prst="rect">
            <a:avLst/>
          </a:prstGeom>
          <a:noFill/>
          <a:ln>
            <a:noFill/>
          </a:ln>
        </p:spPr>
        <p:txBody>
          <a:bodyPr anchorCtr="0" anchor="t" bIns="91425" lIns="91425" rIns="91425" tIns="91425">
            <a:noAutofit/>
          </a:bodyPr>
          <a:lstStyle/>
          <a:p>
            <a:pPr lvl="0" rtl="0">
              <a:spcBef>
                <a:spcPts val="0"/>
              </a:spcBef>
              <a:buNone/>
            </a:pPr>
            <a:r>
              <a:rPr lang="de">
                <a:solidFill>
                  <a:srgbClr val="999999"/>
                </a:solidFill>
                <a:latin typeface="Proxima Nova"/>
                <a:ea typeface="Proxima Nova"/>
                <a:cs typeface="Proxima Nova"/>
                <a:sym typeface="Proxima Nova"/>
              </a:rPr>
              <a:t>Datenumbau mit SQL</a:t>
            </a:r>
          </a:p>
        </p:txBody>
      </p:sp>
      <p:sp>
        <p:nvSpPr>
          <p:cNvPr id="280" name="Shape 280"/>
          <p:cNvSpPr txBox="1"/>
          <p:nvPr/>
        </p:nvSpPr>
        <p:spPr>
          <a:xfrm>
            <a:off x="7257450" y="4621800"/>
            <a:ext cx="2081699" cy="365399"/>
          </a:xfrm>
          <a:prstGeom prst="rect">
            <a:avLst/>
          </a:prstGeom>
          <a:noFill/>
          <a:ln>
            <a:noFill/>
          </a:ln>
        </p:spPr>
        <p:txBody>
          <a:bodyPr anchorCtr="0" anchor="t" bIns="91425" lIns="91425" rIns="91425" tIns="91425">
            <a:noAutofit/>
          </a:bodyPr>
          <a:lstStyle/>
          <a:p>
            <a:pPr lvl="0" rtl="0">
              <a:spcBef>
                <a:spcPts val="0"/>
              </a:spcBef>
              <a:buNone/>
            </a:pPr>
            <a:r>
              <a:rPr lang="de">
                <a:solidFill>
                  <a:srgbClr val="999999"/>
                </a:solidFill>
                <a:latin typeface="Proxima Nova"/>
                <a:ea typeface="Proxima Nova"/>
                <a:cs typeface="Proxima Nova"/>
                <a:sym typeface="Proxima Nova"/>
              </a:rPr>
              <a:t>MOPublic V1.3</a:t>
            </a:r>
          </a:p>
        </p:txBody>
      </p:sp>
      <p:sp>
        <p:nvSpPr>
          <p:cNvPr id="273" name="Shape 273"/>
          <p:cNvSpPr/>
          <p:nvPr/>
        </p:nvSpPr>
        <p:spPr>
          <a:xfrm>
            <a:off x="5905912" y="2598800"/>
            <a:ext cx="916500" cy="4680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t>LV95</a:t>
            </a:r>
          </a:p>
        </p:txBody>
      </p:sp>
      <p:cxnSp>
        <p:nvCxnSpPr>
          <p:cNvPr id="281" name="Shape 281"/>
          <p:cNvCxnSpPr>
            <a:stCxn id="273" idx="3"/>
            <a:endCxn id="271" idx="1"/>
          </p:cNvCxnSpPr>
          <p:nvPr/>
        </p:nvCxnSpPr>
        <p:spPr>
          <a:xfrm>
            <a:off x="6822412" y="2832800"/>
            <a:ext cx="521700" cy="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pic>
        <p:nvPicPr>
          <p:cNvPr id="287" name="Shape 287"/>
          <p:cNvPicPr preferRelativeResize="0"/>
          <p:nvPr/>
        </p:nvPicPr>
        <p:blipFill>
          <a:blip r:embed="rId3">
            <a:alphaModFix/>
          </a:blip>
          <a:stretch>
            <a:fillRect/>
          </a:stretch>
        </p:blipFill>
        <p:spPr>
          <a:xfrm>
            <a:off x="981062" y="1056398"/>
            <a:ext cx="7181865" cy="390455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pic>
        <p:nvPicPr>
          <p:cNvPr id="293" name="Shape 293"/>
          <p:cNvPicPr preferRelativeResize="0"/>
          <p:nvPr/>
        </p:nvPicPr>
        <p:blipFill>
          <a:blip r:embed="rId3">
            <a:alphaModFix/>
          </a:blip>
          <a:stretch>
            <a:fillRect/>
          </a:stretch>
        </p:blipFill>
        <p:spPr>
          <a:xfrm>
            <a:off x="1681287" y="1017724"/>
            <a:ext cx="5781425" cy="4002525"/>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sp>
        <p:nvSpPr>
          <p:cNvPr id="299" name="Shape 299"/>
          <p:cNvSpPr txBox="1"/>
          <p:nvPr>
            <p:ph idx="1" type="body"/>
          </p:nvPr>
        </p:nvSpPr>
        <p:spPr>
          <a:xfrm>
            <a:off x="311700" y="1152475"/>
            <a:ext cx="8520599" cy="1787100"/>
          </a:xfrm>
          <a:prstGeom prst="rect">
            <a:avLst/>
          </a:prstGeom>
          <a:solidFill>
            <a:srgbClr val="000000"/>
          </a:solidFill>
        </p:spPr>
        <p:txBody>
          <a:bodyPr anchorCtr="0" anchor="t" bIns="91425" lIns="91425" rIns="91425" tIns="91425">
            <a:noAutofit/>
          </a:bodyPr>
          <a:lstStyle/>
          <a:p>
            <a:pPr lvl="0">
              <a:spcBef>
                <a:spcPts val="0"/>
              </a:spcBef>
              <a:buNone/>
            </a:pPr>
            <a:r>
              <a:rPr b="1" lang="de">
                <a:solidFill>
                  <a:srgbClr val="FFFFFF"/>
                </a:solidFill>
                <a:latin typeface="Droid Sans Mono"/>
                <a:ea typeface="Droid Sans Mono"/>
                <a:cs typeface="Droid Sans Mono"/>
                <a:sym typeface="Droid Sans Mono"/>
              </a:rPr>
              <a:t>java -jar ili2pg.jar </a:t>
            </a:r>
            <a:r>
              <a:rPr b="1" lang="de">
                <a:solidFill>
                  <a:srgbClr val="CC0000"/>
                </a:solidFill>
                <a:latin typeface="Droid Sans Mono"/>
                <a:ea typeface="Droid Sans Mono"/>
                <a:cs typeface="Droid Sans Mono"/>
                <a:sym typeface="Droid Sans Mono"/>
              </a:rPr>
              <a:t>--export</a:t>
            </a:r>
            <a:r>
              <a:rPr b="1" lang="de">
                <a:solidFill>
                  <a:srgbClr val="FFFFFF"/>
                </a:solidFill>
                <a:latin typeface="Droid Sans Mono"/>
                <a:ea typeface="Droid Sans Mono"/>
                <a:cs typeface="Droid Sans Mono"/>
                <a:sym typeface="Droid Sans Mono"/>
              </a:rPr>
              <a:t> --dbhost localhost --dbport 5432 --dbdatabase rosebud2 --dbusr stefan --dbpwd ziegler12 --dbschema </a:t>
            </a:r>
            <a:r>
              <a:rPr b="1" lang="de">
                <a:solidFill>
                  <a:srgbClr val="CC0000"/>
                </a:solidFill>
                <a:latin typeface="Droid Sans Mono"/>
                <a:ea typeface="Droid Sans Mono"/>
                <a:cs typeface="Droid Sans Mono"/>
                <a:sym typeface="Droid Sans Mono"/>
              </a:rPr>
              <a:t>beispiel03_export</a:t>
            </a:r>
            <a:r>
              <a:rPr b="1" lang="de">
                <a:solidFill>
                  <a:srgbClr val="FFFFFF"/>
                </a:solidFill>
                <a:latin typeface="Droid Sans Mono"/>
                <a:ea typeface="Droid Sans Mono"/>
                <a:cs typeface="Droid Sans Mono"/>
                <a:sym typeface="Droid Sans Mono"/>
              </a:rPr>
              <a:t> --nameByTopic --createEnumColAsItfCode --models MOpublic95_ili2_v13 </a:t>
            </a:r>
            <a:r>
              <a:rPr b="1" lang="de">
                <a:solidFill>
                  <a:srgbClr val="CC0000"/>
                </a:solidFill>
                <a:latin typeface="Droid Sans Mono"/>
                <a:ea typeface="Droid Sans Mono"/>
                <a:cs typeface="Droid Sans Mono"/>
                <a:sym typeface="Droid Sans Mono"/>
              </a:rPr>
              <a:t>mopublic.xtf</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#3</a:t>
            </a:r>
          </a:p>
        </p:txBody>
      </p:sp>
      <p:pic>
        <p:nvPicPr>
          <p:cNvPr id="305" name="Shape 305"/>
          <p:cNvPicPr preferRelativeResize="0"/>
          <p:nvPr/>
        </p:nvPicPr>
        <p:blipFill>
          <a:blip r:embed="rId3">
            <a:alphaModFix/>
          </a:blip>
          <a:stretch>
            <a:fillRect/>
          </a:stretch>
        </p:blipFill>
        <p:spPr>
          <a:xfrm>
            <a:off x="925225" y="1017723"/>
            <a:ext cx="7293550" cy="3930425"/>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#3</a:t>
            </a:r>
          </a:p>
        </p:txBody>
      </p:sp>
      <p:sp>
        <p:nvSpPr>
          <p:cNvPr id="311" name="Shape 311"/>
          <p:cNvSpPr txBox="1"/>
          <p:nvPr>
            <p:ph idx="1" type="body"/>
          </p:nvPr>
        </p:nvSpPr>
        <p:spPr>
          <a:xfrm>
            <a:off x="311700" y="1152475"/>
            <a:ext cx="8520599" cy="1787100"/>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rgbClr val="FFFFFF"/>
                </a:solidFill>
                <a:latin typeface="Droid Sans Mono"/>
                <a:ea typeface="Droid Sans Mono"/>
                <a:cs typeface="Droid Sans Mono"/>
                <a:sym typeface="Droid Sans Mono"/>
              </a:rPr>
              <a:t>java -jar ili2pg.jar --export --dbhost localhost --dbport 5432 --dbdatabase rosebud2 --dbusr stefan --dbpwd ziegler12 --dbschema beispiel03_export --nameByTopic --createEnumColAsItfCode --models MOpublic03_ili2_v13 mopublic.</a:t>
            </a:r>
            <a:r>
              <a:rPr b="1" lang="de">
                <a:solidFill>
                  <a:srgbClr val="CC0000"/>
                </a:solidFill>
                <a:latin typeface="Droid Sans Mono"/>
                <a:ea typeface="Droid Sans Mono"/>
                <a:cs typeface="Droid Sans Mono"/>
                <a:sym typeface="Droid Sans Mono"/>
              </a:rPr>
              <a:t>gml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#1 - Import/Export</a:t>
            </a:r>
          </a:p>
        </p:txBody>
      </p:sp>
      <p:sp>
        <p:nvSpPr>
          <p:cNvPr id="80" name="Shape 8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de"/>
              <a:t>Datenbank vorbereiten</a:t>
            </a:r>
          </a:p>
          <a:p>
            <a:pPr indent="-228600" lvl="0" marL="457200" rtl="0">
              <a:spcBef>
                <a:spcPts val="0"/>
              </a:spcBef>
              <a:buAutoNum type="arabicPeriod"/>
            </a:pPr>
            <a:r>
              <a:rPr lang="de"/>
              <a:t>Daten importieren (</a:t>
            </a:r>
            <a:r>
              <a:rPr i="1" lang="de"/>
              <a:t>DM01AVCH24D</a:t>
            </a:r>
            <a:r>
              <a:rPr lang="de"/>
              <a:t>)</a:t>
            </a:r>
          </a:p>
          <a:p>
            <a:pPr indent="-228600" lvl="0" marL="457200" rtl="0">
              <a:spcBef>
                <a:spcPts val="0"/>
              </a:spcBef>
              <a:buAutoNum type="arabicPeriod"/>
            </a:pPr>
            <a:r>
              <a:rPr lang="de"/>
              <a:t>Daten exportieren (</a:t>
            </a:r>
            <a:r>
              <a:rPr i="1" lang="de"/>
              <a:t>DM01AVCH24D</a:t>
            </a:r>
            <a:r>
              <a:rPr lang="de"/>
              <a: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ili2pg - nicht gezeigt</a:t>
            </a:r>
          </a:p>
        </p:txBody>
      </p:sp>
      <p:graphicFrame>
        <p:nvGraphicFramePr>
          <p:cNvPr id="317" name="Shape 317"/>
          <p:cNvGraphicFramePr/>
          <p:nvPr/>
        </p:nvGraphicFramePr>
        <p:xfrm>
          <a:off x="952500" y="1017725"/>
          <a:ext cx="3000000" cy="3000000"/>
        </p:xfrm>
        <a:graphic>
          <a:graphicData uri="http://schemas.openxmlformats.org/drawingml/2006/table">
            <a:tbl>
              <a:tblPr>
                <a:noFill/>
                <a:tableStyleId>{AF98C440-DB24-4D6C-A5D5-AF8A0B4F34FC}</a:tableStyleId>
              </a:tblPr>
              <a:tblGrid>
                <a:gridCol w="3619500"/>
                <a:gridCol w="3619500"/>
              </a:tblGrid>
              <a:tr h="2716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--createGeomIdx</a:t>
                      </a:r>
                    </a:p>
                  </a:txBody>
                  <a:tcPr marT="91425" marB="91425" marR="91425" marL="91425"/>
                </a:tc>
                <a:tc>
                  <a:txBody>
                    <a:bodyPr>
                      <a:noAutofit/>
                    </a:bodyPr>
                    <a:lstStyle/>
                    <a:p>
                      <a:pPr lvl="0">
                        <a:spcBef>
                          <a:spcPts val="0"/>
                        </a:spcBef>
                        <a:buNone/>
                      </a:pPr>
                      <a:r>
                        <a:rPr lang="de">
                          <a:solidFill>
                            <a:srgbClr val="434343"/>
                          </a:solidFill>
                          <a:latin typeface="Proxima Nova"/>
                          <a:ea typeface="Proxima Nova"/>
                          <a:cs typeface="Proxima Nova"/>
                          <a:sym typeface="Proxima Nova"/>
                        </a:rPr>
                        <a:t>Erzeugt Index für Geometrieattribute.</a:t>
                      </a:r>
                    </a:p>
                  </a:txBody>
                  <a:tcPr marT="91425" marB="91425" marR="91425" marL="91425"/>
                </a:tc>
              </a:tr>
              <a:tr h="4167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--createEnumTabs</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Generiert Tabellen für Enumerations Definitionen.</a:t>
                      </a:r>
                    </a:p>
                  </a:txBody>
                  <a:tcPr marT="91425" marB="91425" marR="91425" marL="91425"/>
                </a:tc>
              </a:tr>
              <a:tr h="4167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--sqlEnableNull</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NOT NULL constraints werden </a:t>
                      </a:r>
                      <a:r>
                        <a:rPr i="1" lang="de">
                          <a:solidFill>
                            <a:srgbClr val="434343"/>
                          </a:solidFill>
                          <a:latin typeface="Proxima Nova"/>
                          <a:ea typeface="Proxima Nova"/>
                          <a:cs typeface="Proxima Nova"/>
                          <a:sym typeface="Proxima Nova"/>
                        </a:rPr>
                        <a:t>nicht</a:t>
                      </a:r>
                      <a:r>
                        <a:rPr lang="de">
                          <a:solidFill>
                            <a:srgbClr val="434343"/>
                          </a:solidFill>
                          <a:latin typeface="Proxima Nova"/>
                          <a:ea typeface="Proxima Nova"/>
                          <a:cs typeface="Proxima Nova"/>
                          <a:sym typeface="Proxima Nova"/>
                        </a:rPr>
                        <a:t> erzeugt.</a:t>
                      </a:r>
                    </a:p>
                  </a:txBody>
                  <a:tcPr marT="91425" marB="91425" marR="91425" marL="91425"/>
                </a:tc>
              </a:tr>
              <a:tr h="2716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--trace</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Debug-Output von ili2pg.</a:t>
                      </a:r>
                    </a:p>
                  </a:txBody>
                  <a:tcPr marT="91425" marB="91425" marR="91425" marL="91425"/>
                </a:tc>
              </a:tr>
              <a:tr h="4076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--log</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Schreibt STDOUT in Logfile.</a:t>
                      </a:r>
                    </a:p>
                  </a:txBody>
                  <a:tcPr marT="91425" marB="91425" marR="91425" marL="91425"/>
                </a:tc>
              </a:tr>
              <a:tr h="2716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--createFkIdx</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Erzeugt Index auf Fremdschlüssel.</a:t>
                      </a:r>
                    </a:p>
                  </a:txBody>
                  <a:tcPr marT="91425" marB="91425" marR="91425" marL="91425"/>
                </a:tc>
              </a:tr>
              <a:tr h="2716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--createFk</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Erzeugt Fremdschlüssel Constraint.</a:t>
                      </a:r>
                    </a:p>
                  </a:txBody>
                  <a:tcPr marT="91425" marB="91425" marR="91425" marL="91425"/>
                </a:tc>
              </a:tr>
            </a:tbl>
          </a:graphicData>
        </a:graphic>
      </p:graphicFrame>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ili2pg - nicht gezeigt</a:t>
            </a:r>
          </a:p>
          <a:p>
            <a:pPr lvl="0">
              <a:spcBef>
                <a:spcPts val="0"/>
              </a:spcBef>
              <a:buNone/>
            </a:pPr>
            <a:r>
              <a:t/>
            </a:r>
            <a:endParaRPr/>
          </a:p>
        </p:txBody>
      </p:sp>
      <p:sp>
        <p:nvSpPr>
          <p:cNvPr id="323" name="Shape 323"/>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de"/>
              <a:t>ili2pg macht noch (wenige) Probleme bei Self-Intersections / Overlaps. An Lösung wird garbeitet.</a:t>
            </a:r>
          </a:p>
          <a:p>
            <a:pPr indent="-228600" lvl="0" marL="457200">
              <a:spcBef>
                <a:spcPts val="0"/>
              </a:spcBef>
            </a:pPr>
            <a:r>
              <a:rPr lang="de"/>
              <a:t>Noch kein INTERLIS/GML-Reader (nur XTF und ITF). GML-Writer vorhanden.</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2480550"/>
            <a:ext cx="8114399" cy="2445899"/>
          </a:xfrm>
          <a:prstGeom prst="rect">
            <a:avLst/>
          </a:prstGeom>
        </p:spPr>
        <p:txBody>
          <a:bodyPr anchorCtr="0" anchor="b" bIns="91425" lIns="91425" rIns="91425" tIns="91425">
            <a:noAutofit/>
          </a:bodyPr>
          <a:lstStyle/>
          <a:p>
            <a:pPr lvl="0" rtl="0">
              <a:spcBef>
                <a:spcPts val="0"/>
              </a:spcBef>
              <a:buNone/>
            </a:pPr>
            <a:r>
              <a:rPr lang="de"/>
              <a:t>O/R-Mapping</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430025" y="314712"/>
            <a:ext cx="4286250" cy="2886075"/>
          </a:xfrm>
          <a:prstGeom prst="rect">
            <a:avLst/>
          </a:prstGeom>
          <a:noFill/>
          <a:ln>
            <a:noFill/>
          </a:ln>
        </p:spPr>
      </p:pic>
      <p:pic>
        <p:nvPicPr>
          <p:cNvPr id="334" name="Shape 334"/>
          <p:cNvPicPr preferRelativeResize="0"/>
          <p:nvPr/>
        </p:nvPicPr>
        <p:blipFill>
          <a:blip r:embed="rId4">
            <a:alphaModFix/>
          </a:blip>
          <a:stretch>
            <a:fillRect/>
          </a:stretch>
        </p:blipFill>
        <p:spPr>
          <a:xfrm>
            <a:off x="762000" y="828675"/>
            <a:ext cx="7620000" cy="3486150"/>
          </a:xfrm>
          <a:prstGeom prst="rect">
            <a:avLst/>
          </a:prstGeom>
          <a:noFill/>
          <a:ln>
            <a:noFill/>
          </a:ln>
        </p:spPr>
      </p:pic>
      <p:pic>
        <p:nvPicPr>
          <p:cNvPr id="335" name="Shape 335"/>
          <p:cNvPicPr preferRelativeResize="0"/>
          <p:nvPr/>
        </p:nvPicPr>
        <p:blipFill>
          <a:blip r:embed="rId5">
            <a:alphaModFix/>
          </a:blip>
          <a:stretch>
            <a:fillRect/>
          </a:stretch>
        </p:blipFill>
        <p:spPr>
          <a:xfrm>
            <a:off x="3572000" y="1225962"/>
            <a:ext cx="3429000" cy="22574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#4 - O/R-Mapping</a:t>
            </a:r>
          </a:p>
        </p:txBody>
      </p:sp>
      <p:pic>
        <p:nvPicPr>
          <p:cNvPr id="341" name="Shape 341"/>
          <p:cNvPicPr preferRelativeResize="0"/>
          <p:nvPr/>
        </p:nvPicPr>
        <p:blipFill>
          <a:blip r:embed="rId3">
            <a:alphaModFix/>
          </a:blip>
          <a:stretch>
            <a:fillRect/>
          </a:stretch>
        </p:blipFill>
        <p:spPr>
          <a:xfrm>
            <a:off x="341387" y="1240850"/>
            <a:ext cx="8461224" cy="2768099"/>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#4</a:t>
            </a:r>
          </a:p>
        </p:txBody>
      </p:sp>
      <p:sp>
        <p:nvSpPr>
          <p:cNvPr id="347" name="Shape 347"/>
          <p:cNvSpPr txBox="1"/>
          <p:nvPr>
            <p:ph idx="1" type="body"/>
          </p:nvPr>
        </p:nvSpPr>
        <p:spPr>
          <a:xfrm>
            <a:off x="311700" y="1152475"/>
            <a:ext cx="8520599" cy="1532400"/>
          </a:xfrm>
          <a:prstGeom prst="rect">
            <a:avLst/>
          </a:prstGeom>
          <a:solidFill>
            <a:srgbClr val="000000"/>
          </a:solidFill>
        </p:spPr>
        <p:txBody>
          <a:bodyPr anchorCtr="0" anchor="t" bIns="91425" lIns="91425" rIns="91425" tIns="91425">
            <a:noAutofit/>
          </a:bodyPr>
          <a:lstStyle/>
          <a:p>
            <a:pPr lvl="0">
              <a:spcBef>
                <a:spcPts val="0"/>
              </a:spcBef>
              <a:buNone/>
            </a:pPr>
            <a:r>
              <a:rPr b="1" lang="de">
                <a:solidFill>
                  <a:srgbClr val="FFFFFF"/>
                </a:solidFill>
                <a:latin typeface="Droid Sans Mono"/>
                <a:ea typeface="Droid Sans Mono"/>
                <a:cs typeface="Droid Sans Mono"/>
                <a:sym typeface="Droid Sans Mono"/>
              </a:rPr>
              <a:t>java -jar ili2pg.jar --schemaimport --dbhost localhost --dbport 5432 --dbdatabase rosebud2 --dbusr stefan --dbpwd ziegler12 --dbschema </a:t>
            </a:r>
            <a:r>
              <a:rPr b="1" lang="de">
                <a:solidFill>
                  <a:srgbClr val="CC0000"/>
                </a:solidFill>
                <a:latin typeface="Droid Sans Mono"/>
                <a:ea typeface="Droid Sans Mono"/>
                <a:cs typeface="Droid Sans Mono"/>
                <a:sym typeface="Droid Sans Mono"/>
              </a:rPr>
              <a:t>beispiel04</a:t>
            </a:r>
            <a:r>
              <a:rPr b="1" lang="de">
                <a:solidFill>
                  <a:srgbClr val="FFFFFF"/>
                </a:solidFill>
                <a:latin typeface="Droid Sans Mono"/>
                <a:ea typeface="Droid Sans Mono"/>
                <a:cs typeface="Droid Sans Mono"/>
                <a:sym typeface="Droid Sans Mono"/>
              </a:rPr>
              <a:t> --nameByTopic --strokeArcs --createEnumTabs --modeldir </a:t>
            </a:r>
            <a:r>
              <a:rPr b="1" lang="de">
                <a:solidFill>
                  <a:srgbClr val="CC0000"/>
                </a:solidFill>
                <a:latin typeface="Droid Sans Mono"/>
                <a:ea typeface="Droid Sans Mono"/>
                <a:cs typeface="Droid Sans Mono"/>
                <a:sym typeface="Droid Sans Mono"/>
              </a:rPr>
              <a:t>.</a:t>
            </a:r>
            <a:r>
              <a:rPr b="1" lang="de">
                <a:solidFill>
                  <a:srgbClr val="FFFFFF"/>
                </a:solidFill>
                <a:latin typeface="Droid Sans Mono"/>
                <a:ea typeface="Droid Sans Mono"/>
                <a:cs typeface="Droid Sans Mono"/>
                <a:sym typeface="Droid Sans Mono"/>
              </a:rPr>
              <a:t> --models </a:t>
            </a:r>
            <a:r>
              <a:rPr b="1" lang="de">
                <a:solidFill>
                  <a:srgbClr val="CC0000"/>
                </a:solidFill>
                <a:latin typeface="Droid Sans Mono"/>
                <a:ea typeface="Droid Sans Mono"/>
                <a:cs typeface="Droid Sans Mono"/>
                <a:sym typeface="Droid Sans Mono"/>
              </a:rPr>
              <a:t>Buildings_V1</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#4</a:t>
            </a:r>
          </a:p>
        </p:txBody>
      </p:sp>
      <p:pic>
        <p:nvPicPr>
          <p:cNvPr id="353" name="Shape 353"/>
          <p:cNvPicPr preferRelativeResize="0"/>
          <p:nvPr/>
        </p:nvPicPr>
        <p:blipFill>
          <a:blip r:embed="rId3">
            <a:alphaModFix/>
          </a:blip>
          <a:stretch>
            <a:fillRect/>
          </a:stretch>
        </p:blipFill>
        <p:spPr>
          <a:xfrm>
            <a:off x="1685449" y="1017725"/>
            <a:ext cx="5773093" cy="4015474"/>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#4</a:t>
            </a:r>
          </a:p>
        </p:txBody>
      </p:sp>
      <p:pic>
        <p:nvPicPr>
          <p:cNvPr id="359" name="Shape 359"/>
          <p:cNvPicPr preferRelativeResize="0"/>
          <p:nvPr/>
        </p:nvPicPr>
        <p:blipFill>
          <a:blip r:embed="rId3">
            <a:alphaModFix/>
          </a:blip>
          <a:stretch>
            <a:fillRect/>
          </a:stretch>
        </p:blipFill>
        <p:spPr>
          <a:xfrm>
            <a:off x="1737714" y="1017725"/>
            <a:ext cx="5668575" cy="3942800"/>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#4</a:t>
            </a:r>
          </a:p>
        </p:txBody>
      </p:sp>
      <p:pic>
        <p:nvPicPr>
          <p:cNvPr id="365" name="Shape 365"/>
          <p:cNvPicPr preferRelativeResize="0"/>
          <p:nvPr/>
        </p:nvPicPr>
        <p:blipFill>
          <a:blip r:embed="rId3">
            <a:alphaModFix/>
          </a:blip>
          <a:stretch>
            <a:fillRect/>
          </a:stretch>
        </p:blipFill>
        <p:spPr>
          <a:xfrm>
            <a:off x="1719451" y="1017725"/>
            <a:ext cx="5705100" cy="3968199"/>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#4</a:t>
            </a:r>
          </a:p>
        </p:txBody>
      </p:sp>
      <p:pic>
        <p:nvPicPr>
          <p:cNvPr id="371" name="Shape 371"/>
          <p:cNvPicPr preferRelativeResize="0"/>
          <p:nvPr/>
        </p:nvPicPr>
        <p:blipFill>
          <a:blip r:embed="rId3">
            <a:alphaModFix/>
          </a:blip>
          <a:stretch>
            <a:fillRect/>
          </a:stretch>
        </p:blipFill>
        <p:spPr>
          <a:xfrm>
            <a:off x="1742276" y="1017725"/>
            <a:ext cx="5659449" cy="39364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#1</a:t>
            </a:r>
          </a:p>
        </p:txBody>
      </p:sp>
      <p:sp>
        <p:nvSpPr>
          <p:cNvPr id="86" name="Shape 86"/>
          <p:cNvSpPr txBox="1"/>
          <p:nvPr>
            <p:ph idx="1" type="body"/>
          </p:nvPr>
        </p:nvSpPr>
        <p:spPr>
          <a:xfrm>
            <a:off x="311700" y="1152475"/>
            <a:ext cx="8520599" cy="572699"/>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rgbClr val="FFFFFF"/>
                </a:solidFill>
                <a:latin typeface="Droid Sans Mono"/>
                <a:ea typeface="Droid Sans Mono"/>
                <a:cs typeface="Droid Sans Mono"/>
                <a:sym typeface="Droid Sans Mono"/>
              </a:rPr>
              <a:t>java -jar ili2pg.jar --help</a:t>
            </a:r>
          </a:p>
          <a:p>
            <a:pPr lvl="0">
              <a:spcBef>
                <a:spcPts val="0"/>
              </a:spcBef>
              <a:buNone/>
            </a:pPr>
            <a:r>
              <a:t/>
            </a:r>
            <a:endParaRPr/>
          </a:p>
        </p:txBody>
      </p:sp>
      <p:graphicFrame>
        <p:nvGraphicFramePr>
          <p:cNvPr id="87" name="Shape 87"/>
          <p:cNvGraphicFramePr/>
          <p:nvPr/>
        </p:nvGraphicFramePr>
        <p:xfrm>
          <a:off x="314850" y="2046600"/>
          <a:ext cx="3000000" cy="3000000"/>
        </p:xfrm>
        <a:graphic>
          <a:graphicData uri="http://schemas.openxmlformats.org/drawingml/2006/table">
            <a:tbl>
              <a:tblPr>
                <a:noFill/>
                <a:tableStyleId>{AF98C440-DB24-4D6C-A5D5-AF8A0B4F34FC}</a:tableStyleId>
              </a:tblPr>
              <a:tblGrid>
                <a:gridCol w="3931550"/>
                <a:gridCol w="4582750"/>
              </a:tblGrid>
              <a:tr h="381000">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--schemaimport</a:t>
                      </a:r>
                    </a:p>
                  </a:txBody>
                  <a:tcPr marT="91425" marB="91425" marR="91425" marL="91425"/>
                </a:tc>
                <a:tc>
                  <a:txBody>
                    <a:bodyPr>
                      <a:noAutofit/>
                    </a:bodyPr>
                    <a:lstStyle/>
                    <a:p>
                      <a:pPr lvl="0">
                        <a:spcBef>
                          <a:spcPts val="0"/>
                        </a:spcBef>
                        <a:buNone/>
                      </a:pPr>
                      <a:r>
                        <a:rPr lang="de">
                          <a:solidFill>
                            <a:srgbClr val="434343"/>
                          </a:solidFill>
                          <a:latin typeface="Proxima Nova"/>
                          <a:ea typeface="Proxima Nova"/>
                          <a:cs typeface="Proxima Nova"/>
                          <a:sym typeface="Proxima Nova"/>
                        </a:rPr>
                        <a:t>Schema in DB wird mit allen benötigten leeren Tabellen erzeugt.</a:t>
                      </a:r>
                    </a:p>
                  </a:txBody>
                  <a:tcPr marT="91425" marB="91425" marR="91425" marL="91425"/>
                </a:tc>
              </a:tr>
              <a:tr h="381000">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--dbhost, --dbport, --dbdatabase, --dbusr, --dbpwd, --dbschema</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Datenbankparameter</a:t>
                      </a:r>
                    </a:p>
                  </a:txBody>
                  <a:tcPr marT="91425" marB="91425" marR="91425" marL="91425"/>
                </a:tc>
              </a:tr>
              <a:tr h="381000">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--modeldir</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Verzeichnis / Modellablage mit ILI-Dateien</a:t>
                      </a:r>
                    </a:p>
                  </a:txBody>
                  <a:tcPr marT="91425" marB="91425" marR="91425" marL="91425"/>
                </a:tc>
              </a:tr>
              <a:tr h="381000">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--models</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Name des Datenmodelles</a:t>
                      </a:r>
                    </a:p>
                  </a:txBody>
                  <a:tcPr marT="91425" marB="91425" marR="91425" marL="91425"/>
                </a:tc>
              </a:tr>
              <a:tr h="381000">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--nameByTopic</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“TOPIC_TABLE” als DB-Tabellennamen</a:t>
                      </a:r>
                    </a:p>
                  </a:txBody>
                  <a:tcPr marT="91425" marB="91425" marR="91425" marL="91425"/>
                </a:tc>
              </a:tr>
            </a:tbl>
          </a:graphicData>
        </a:graphic>
      </p:graphicFrame>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#4</a:t>
            </a:r>
          </a:p>
        </p:txBody>
      </p:sp>
      <p:pic>
        <p:nvPicPr>
          <p:cNvPr id="377" name="Shape 377"/>
          <p:cNvPicPr preferRelativeResize="0"/>
          <p:nvPr/>
        </p:nvPicPr>
        <p:blipFill>
          <a:blip r:embed="rId3">
            <a:alphaModFix/>
          </a:blip>
          <a:stretch>
            <a:fillRect/>
          </a:stretch>
        </p:blipFill>
        <p:spPr>
          <a:xfrm>
            <a:off x="1797026" y="1017725"/>
            <a:ext cx="5549949" cy="3860275"/>
          </a:xfrm>
          <a:prstGeom prst="rect">
            <a:avLst/>
          </a:prstGeom>
          <a:noFill/>
          <a:ln>
            <a:noFill/>
          </a:ln>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#4</a:t>
            </a:r>
          </a:p>
        </p:txBody>
      </p:sp>
      <p:pic>
        <p:nvPicPr>
          <p:cNvPr id="383" name="Shape 383"/>
          <p:cNvPicPr preferRelativeResize="0"/>
          <p:nvPr/>
        </p:nvPicPr>
        <p:blipFill>
          <a:blip r:embed="rId3">
            <a:alphaModFix/>
          </a:blip>
          <a:stretch>
            <a:fillRect/>
          </a:stretch>
        </p:blipFill>
        <p:spPr>
          <a:xfrm>
            <a:off x="1704037" y="1017724"/>
            <a:ext cx="5735924" cy="3971024"/>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Beispiel #4</a:t>
            </a:r>
          </a:p>
        </p:txBody>
      </p:sp>
      <p:sp>
        <p:nvSpPr>
          <p:cNvPr id="389" name="Shape 389"/>
          <p:cNvSpPr txBox="1"/>
          <p:nvPr>
            <p:ph idx="1" type="body"/>
          </p:nvPr>
        </p:nvSpPr>
        <p:spPr>
          <a:xfrm>
            <a:off x="311700" y="1152475"/>
            <a:ext cx="8520599" cy="1533900"/>
          </a:xfrm>
          <a:prstGeom prst="rect">
            <a:avLst/>
          </a:prstGeom>
          <a:solidFill>
            <a:srgbClr val="000000"/>
          </a:solidFill>
        </p:spPr>
        <p:txBody>
          <a:bodyPr anchorCtr="0" anchor="t" bIns="91425" lIns="91425" rIns="91425" tIns="91425">
            <a:noAutofit/>
          </a:bodyPr>
          <a:lstStyle/>
          <a:p>
            <a:pPr lvl="0">
              <a:spcBef>
                <a:spcPts val="0"/>
              </a:spcBef>
              <a:buNone/>
            </a:pPr>
            <a:r>
              <a:rPr b="1" lang="de">
                <a:solidFill>
                  <a:schemeClr val="lt1"/>
                </a:solidFill>
                <a:latin typeface="Droid Sans Mono"/>
                <a:ea typeface="Droid Sans Mono"/>
                <a:cs typeface="Droid Sans Mono"/>
                <a:sym typeface="Droid Sans Mono"/>
              </a:rPr>
              <a:t>java -jar ili2pg.jar </a:t>
            </a:r>
            <a:r>
              <a:rPr b="1" lang="de">
                <a:solidFill>
                  <a:srgbClr val="CC0000"/>
                </a:solidFill>
                <a:latin typeface="Droid Sans Mono"/>
                <a:ea typeface="Droid Sans Mono"/>
                <a:cs typeface="Droid Sans Mono"/>
                <a:sym typeface="Droid Sans Mono"/>
              </a:rPr>
              <a:t>--export</a:t>
            </a:r>
            <a:r>
              <a:rPr b="1" lang="de">
                <a:solidFill>
                  <a:schemeClr val="lt1"/>
                </a:solidFill>
                <a:latin typeface="Droid Sans Mono"/>
                <a:ea typeface="Droid Sans Mono"/>
                <a:cs typeface="Droid Sans Mono"/>
                <a:sym typeface="Droid Sans Mono"/>
              </a:rPr>
              <a:t> --dbhost localhost --dbport 5432 --dbdatabase rosebud2 --dbusr stefan --dbpwd ziegler12 --dbschema </a:t>
            </a:r>
            <a:r>
              <a:rPr b="1" lang="de">
                <a:solidFill>
                  <a:srgbClr val="FFFFFF"/>
                </a:solidFill>
                <a:latin typeface="Droid Sans Mono"/>
                <a:ea typeface="Droid Sans Mono"/>
                <a:cs typeface="Droid Sans Mono"/>
                <a:sym typeface="Droid Sans Mono"/>
              </a:rPr>
              <a:t>beispiel04</a:t>
            </a:r>
            <a:r>
              <a:rPr b="1" lang="de">
                <a:solidFill>
                  <a:schemeClr val="lt1"/>
                </a:solidFill>
                <a:latin typeface="Droid Sans Mono"/>
                <a:ea typeface="Droid Sans Mono"/>
                <a:cs typeface="Droid Sans Mono"/>
                <a:sym typeface="Droid Sans Mono"/>
              </a:rPr>
              <a:t> --nameByTopic --models </a:t>
            </a:r>
            <a:r>
              <a:rPr b="1" lang="de">
                <a:solidFill>
                  <a:srgbClr val="CC0000"/>
                </a:solidFill>
                <a:latin typeface="Droid Sans Mono"/>
                <a:ea typeface="Droid Sans Mono"/>
                <a:cs typeface="Droid Sans Mono"/>
                <a:sym typeface="Droid Sans Mono"/>
              </a:rPr>
              <a:t>Buildings_V1</a:t>
            </a:r>
            <a:r>
              <a:rPr b="1" lang="de">
                <a:solidFill>
                  <a:schemeClr val="lt1"/>
                </a:solidFill>
                <a:latin typeface="Droid Sans Mono"/>
                <a:ea typeface="Droid Sans Mono"/>
                <a:cs typeface="Droid Sans Mono"/>
                <a:sym typeface="Droid Sans Mono"/>
              </a:rPr>
              <a:t> </a:t>
            </a:r>
            <a:r>
              <a:rPr b="1" lang="de">
                <a:solidFill>
                  <a:srgbClr val="CC0000"/>
                </a:solidFill>
                <a:latin typeface="Droid Sans Mono"/>
                <a:ea typeface="Droid Sans Mono"/>
                <a:cs typeface="Droid Sans Mono"/>
                <a:sym typeface="Droid Sans Mono"/>
              </a:rPr>
              <a:t>buildings.gml</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#4</a:t>
            </a:r>
          </a:p>
        </p:txBody>
      </p:sp>
      <p:pic>
        <p:nvPicPr>
          <p:cNvPr id="395" name="Shape 395"/>
          <p:cNvPicPr preferRelativeResize="0"/>
          <p:nvPr/>
        </p:nvPicPr>
        <p:blipFill>
          <a:blip r:embed="rId3">
            <a:alphaModFix/>
          </a:blip>
          <a:stretch>
            <a:fillRect/>
          </a:stretch>
        </p:blipFill>
        <p:spPr>
          <a:xfrm>
            <a:off x="1539085" y="1017724"/>
            <a:ext cx="6065825" cy="3978250"/>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#4</a:t>
            </a:r>
          </a:p>
        </p:txBody>
      </p:sp>
      <p:pic>
        <p:nvPicPr>
          <p:cNvPr id="401" name="Shape 401"/>
          <p:cNvPicPr preferRelativeResize="0"/>
          <p:nvPr/>
        </p:nvPicPr>
        <p:blipFill>
          <a:blip r:embed="rId3">
            <a:alphaModFix/>
          </a:blip>
          <a:stretch>
            <a:fillRect/>
          </a:stretch>
        </p:blipFill>
        <p:spPr>
          <a:xfrm>
            <a:off x="1462335" y="1017725"/>
            <a:ext cx="6219324" cy="4071149"/>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#4</a:t>
            </a:r>
          </a:p>
        </p:txBody>
      </p:sp>
      <p:pic>
        <p:nvPicPr>
          <p:cNvPr id="407" name="Shape 407"/>
          <p:cNvPicPr preferRelativeResize="0"/>
          <p:nvPr/>
        </p:nvPicPr>
        <p:blipFill>
          <a:blip r:embed="rId3">
            <a:alphaModFix/>
          </a:blip>
          <a:stretch>
            <a:fillRect/>
          </a:stretch>
        </p:blipFill>
        <p:spPr>
          <a:xfrm>
            <a:off x="1616562" y="1099850"/>
            <a:ext cx="5910874" cy="3876424"/>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#4</a:t>
            </a:r>
          </a:p>
        </p:txBody>
      </p:sp>
      <p:pic>
        <p:nvPicPr>
          <p:cNvPr id="413" name="Shape 413"/>
          <p:cNvPicPr preferRelativeResize="0"/>
          <p:nvPr/>
        </p:nvPicPr>
        <p:blipFill>
          <a:blip r:embed="rId3">
            <a:alphaModFix/>
          </a:blip>
          <a:stretch>
            <a:fillRect/>
          </a:stretch>
        </p:blipFill>
        <p:spPr>
          <a:xfrm>
            <a:off x="1532610" y="1017725"/>
            <a:ext cx="6078776" cy="3982849"/>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Tipps</a:t>
            </a:r>
          </a:p>
        </p:txBody>
      </p:sp>
      <p:sp>
        <p:nvSpPr>
          <p:cNvPr id="419" name="Shape 41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de"/>
              <a:t>Probieren geht über Studieren.</a:t>
            </a:r>
          </a:p>
          <a:p>
            <a:pPr indent="-228600" lvl="0" marL="457200" rtl="0">
              <a:spcBef>
                <a:spcPts val="0"/>
              </a:spcBef>
            </a:pPr>
            <a:r>
              <a:rPr lang="de"/>
              <a:t>Dokumentationen lesen:</a:t>
            </a:r>
          </a:p>
          <a:p>
            <a:pPr indent="-228600" lvl="1" marL="914400" rtl="0">
              <a:spcBef>
                <a:spcPts val="0"/>
              </a:spcBef>
            </a:pPr>
            <a:r>
              <a:rPr lang="de" u="sng">
                <a:solidFill>
                  <a:schemeClr val="hlink"/>
                </a:solidFill>
                <a:hlinkClick r:id="rId3"/>
              </a:rPr>
              <a:t>http://www.gl.ch/documents/Whitepaper_UmsetzungMGDM.pdf</a:t>
            </a:r>
          </a:p>
          <a:p>
            <a:pPr indent="-228600" lvl="1" marL="914400" rtl="0">
              <a:spcBef>
                <a:spcPts val="0"/>
              </a:spcBef>
            </a:pPr>
            <a:r>
              <a:rPr lang="de" u="sng">
                <a:solidFill>
                  <a:schemeClr val="hlink"/>
                </a:solidFill>
                <a:hlinkClick r:id="rId4"/>
              </a:rPr>
              <a:t>http://www.eisenhutinformatik.ch/interlis/ili2pg/ili2pg-2.5.1.zip</a:t>
            </a:r>
            <a:r>
              <a:rPr lang="de"/>
              <a:t> -&gt; docs/ili2pg.docx</a:t>
            </a:r>
          </a:p>
          <a:p>
            <a:pPr indent="-228600" lvl="1" marL="914400" rtl="0">
              <a:spcBef>
                <a:spcPts val="0"/>
              </a:spcBef>
            </a:pPr>
            <a:r>
              <a:rPr lang="de" u="sng">
                <a:solidFill>
                  <a:schemeClr val="hlink"/>
                </a:solidFill>
                <a:hlinkClick r:id="rId5"/>
              </a:rPr>
              <a:t>http://www.geo.admin.ch/internet/geoportal/de/home/topics/geobasedata/models.parsys.75473.downloadList.39613.DownloadFile.tmp/umsetzunggeodatenmodellev10.pdf</a:t>
            </a:r>
          </a:p>
          <a:p>
            <a:pPr indent="-228600" lvl="0" marL="457200" rtl="0">
              <a:spcBef>
                <a:spcPts val="0"/>
              </a:spcBef>
            </a:pPr>
            <a:r>
              <a:rPr lang="de"/>
              <a:t>ili2pg als Programmbibliothek:</a:t>
            </a:r>
          </a:p>
          <a:p>
            <a:pPr indent="-228600" lvl="1" marL="914400" rtl="0">
              <a:spcBef>
                <a:spcPts val="0"/>
              </a:spcBef>
            </a:pPr>
            <a:r>
              <a:rPr lang="de" u="sng">
                <a:solidFill>
                  <a:schemeClr val="hlink"/>
                </a:solidFill>
                <a:hlinkClick r:id="rId6"/>
              </a:rPr>
              <a:t>http://sogeo.ch/blog/2015/06/09/interlis-leicht-gemacht-p2/</a:t>
            </a:r>
          </a:p>
          <a:p>
            <a:pPr indent="-228600" lvl="1" marL="914400" rtl="0">
              <a:spcBef>
                <a:spcPts val="0"/>
              </a:spcBef>
            </a:pPr>
            <a:r>
              <a:rPr lang="de" u="sng">
                <a:solidFill>
                  <a:schemeClr val="hlink"/>
                </a:solidFill>
                <a:hlinkClick r:id="rId7"/>
              </a:rPr>
              <a:t>http://sogeo.ch/blog/2015/08/09/interlis-leicht-gemacht-number-3/</a:t>
            </a:r>
          </a:p>
          <a:p>
            <a:pPr indent="-228600" lvl="1" marL="914400" rtl="0">
              <a:spcBef>
                <a:spcPts val="0"/>
              </a:spcBef>
            </a:pPr>
            <a:r>
              <a:rPr lang="de" u="sng">
                <a:solidFill>
                  <a:schemeClr val="hlink"/>
                </a:solidFill>
                <a:hlinkClick r:id="rId8"/>
              </a:rPr>
              <a:t>http://sogeo.ch/blog/2015/08/30/interlis-leicht-gemacht-number-4</a:t>
            </a:r>
          </a:p>
          <a:p>
            <a:pPr indent="-228600" lvl="0" marL="457200" rtl="0">
              <a:spcBef>
                <a:spcPts val="0"/>
              </a:spcBef>
            </a:pPr>
            <a:r>
              <a:rPr lang="de"/>
              <a:t>Unterlagen zum Workshop: </a:t>
            </a:r>
            <a:r>
              <a:rPr lang="de" u="sng">
                <a:solidFill>
                  <a:schemeClr val="hlink"/>
                </a:solidFill>
                <a:hlinkClick r:id="rId9"/>
              </a:rPr>
              <a:t>https://bitbucket.org/edigonzales/ili2pg_workshop</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Einsatz</a:t>
            </a:r>
          </a:p>
        </p:txBody>
      </p:sp>
      <p:sp>
        <p:nvSpPr>
          <p:cNvPr id="425" name="Shape 425"/>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de"/>
              <a:t>Kanton Solothurn:</a:t>
            </a:r>
          </a:p>
          <a:p>
            <a:pPr indent="-228600" lvl="1" marL="914400" rtl="0">
              <a:spcBef>
                <a:spcPts val="0"/>
              </a:spcBef>
            </a:pPr>
            <a:r>
              <a:rPr lang="de"/>
              <a:t>AVGBS (Integration EGRID in die amtliche Vermessung)</a:t>
            </a:r>
          </a:p>
          <a:p>
            <a:pPr indent="-228600" lvl="1" marL="914400" rtl="0">
              <a:spcBef>
                <a:spcPts val="0"/>
              </a:spcBef>
            </a:pPr>
            <a:r>
              <a:rPr lang="de"/>
              <a:t>LowDistortionAreas_LV95 (Spannungsarme Gebiete)</a:t>
            </a:r>
          </a:p>
          <a:p>
            <a:pPr indent="-228600" lvl="1" marL="914400" rtl="0">
              <a:spcBef>
                <a:spcPts val="0"/>
              </a:spcBef>
            </a:pPr>
            <a:r>
              <a:rPr lang="de"/>
              <a:t>AMO_Grafik_LV95_PNF (Stand der Periodischen Nachführung)</a:t>
            </a:r>
          </a:p>
          <a:p>
            <a:pPr indent="-228600" lvl="1" marL="914400" rtl="0">
              <a:spcBef>
                <a:spcPts val="0"/>
              </a:spcBef>
            </a:pPr>
            <a:r>
              <a:rPr lang="de"/>
              <a:t>MGDM ID 166.1 (Gefahrenkartierung)</a:t>
            </a:r>
          </a:p>
          <a:p>
            <a:pPr indent="-228600" lvl="1" marL="914400" rtl="0">
              <a:spcBef>
                <a:spcPts val="0"/>
              </a:spcBef>
            </a:pPr>
            <a:r>
              <a:rPr lang="de"/>
              <a:t>DM01AVSO24 (Amtliche Vermessung)</a:t>
            </a:r>
          </a:p>
          <a:p>
            <a:pPr indent="-228600" lvl="1" marL="914400" rtl="0">
              <a:spcBef>
                <a:spcPts val="0"/>
              </a:spcBef>
            </a:pPr>
            <a:r>
              <a:rPr lang="de"/>
              <a:t>Zukunft: Kategorie II-, III-Modelle konsequent</a:t>
            </a:r>
          </a:p>
          <a:p>
            <a:pPr indent="-228600" lvl="0" marL="457200" rtl="0">
              <a:spcBef>
                <a:spcPts val="0"/>
              </a:spcBef>
            </a:pPr>
            <a:r>
              <a:rPr lang="de"/>
              <a:t>Kanton Glarus</a:t>
            </a:r>
          </a:p>
          <a:p>
            <a:pPr indent="-228600" lvl="1" marL="914400" rtl="0">
              <a:spcBef>
                <a:spcPts val="0"/>
              </a:spcBef>
            </a:pPr>
            <a:r>
              <a:rPr lang="de"/>
              <a:t>AV/MOpublic</a:t>
            </a:r>
          </a:p>
          <a:p>
            <a:pPr indent="-228600" lvl="1" marL="914400" rtl="0">
              <a:spcBef>
                <a:spcPts val="0"/>
              </a:spcBef>
            </a:pPr>
            <a:r>
              <a:rPr lang="de"/>
              <a:t>MGDM ID 183.1</a:t>
            </a:r>
          </a:p>
          <a:p>
            <a:pPr indent="-228600" lvl="1" marL="914400" rtl="0">
              <a:spcBef>
                <a:spcPts val="0"/>
              </a:spcBef>
            </a:pPr>
            <a:r>
              <a:rPr lang="de"/>
              <a:t>kantonale Anwendung Energieförderung inkl. PHP-Anwendung zur externen Datenerfassung</a:t>
            </a:r>
          </a:p>
          <a:p>
            <a:pPr indent="-228600" lvl="1" marL="914400">
              <a:spcBef>
                <a:spcPts val="0"/>
              </a:spcBef>
            </a:pPr>
            <a:r>
              <a:rPr lang="de"/>
              <a:t>Zukunft: Kategorie II-, III-Modelle konsequent </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de"/>
              <a:t>ili2pg - nicht gezeigt #2</a:t>
            </a:r>
          </a:p>
        </p:txBody>
      </p:sp>
      <p:graphicFrame>
        <p:nvGraphicFramePr>
          <p:cNvPr id="431" name="Shape 431"/>
          <p:cNvGraphicFramePr/>
          <p:nvPr/>
        </p:nvGraphicFramePr>
        <p:xfrm>
          <a:off x="952500" y="1342312"/>
          <a:ext cx="3000000" cy="3000000"/>
        </p:xfrm>
        <a:graphic>
          <a:graphicData uri="http://schemas.openxmlformats.org/drawingml/2006/table">
            <a:tbl>
              <a:tblPr>
                <a:noFill/>
                <a:tableStyleId>{AF98C440-DB24-4D6C-A5D5-AF8A0B4F34FC}</a:tableStyleId>
              </a:tblPr>
              <a:tblGrid>
                <a:gridCol w="3619500"/>
                <a:gridCol w="3619500"/>
              </a:tblGrid>
              <a:tr h="2716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--update</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Aktualisiert die Daten in der DB anhand einer Transferdatei. Stabile OID notwendig.</a:t>
                      </a:r>
                    </a:p>
                  </a:txBody>
                  <a:tcPr marT="91425" marB="91425" marR="91425" marL="91425"/>
                </a:tc>
              </a:tr>
              <a:tr h="4167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--noSmartMapping</a:t>
                      </a:r>
                    </a:p>
                    <a:p>
                      <a:pPr lvl="0" rtl="0">
                        <a:spcBef>
                          <a:spcPts val="0"/>
                        </a:spcBef>
                        <a:buNone/>
                      </a:pPr>
                      <a:r>
                        <a:t/>
                      </a:r>
                      <a:endParaRPr b="1">
                        <a:solidFill>
                          <a:srgbClr val="CC0000"/>
                        </a:solidFill>
                        <a:latin typeface="Droid Sans Mono"/>
                        <a:ea typeface="Droid Sans Mono"/>
                        <a:cs typeface="Droid Sans Mono"/>
                        <a:sym typeface="Droid Sans Mono"/>
                      </a:endParaRPr>
                    </a:p>
                    <a:p>
                      <a:pPr lvl="0" rtl="0">
                        <a:spcBef>
                          <a:spcPts val="0"/>
                        </a:spcBef>
                        <a:buNone/>
                      </a:pPr>
                      <a:r>
                        <a:rPr b="1" lang="de">
                          <a:solidFill>
                            <a:srgbClr val="CC0000"/>
                          </a:solidFill>
                          <a:latin typeface="Droid Sans Mono"/>
                          <a:ea typeface="Droid Sans Mono"/>
                          <a:cs typeface="Droid Sans Mono"/>
                          <a:sym typeface="Droid Sans Mono"/>
                        </a:rPr>
                        <a:t>--smartInheritance    --coalesceCatalogueRef </a:t>
                      </a:r>
                    </a:p>
                    <a:p>
                      <a:pPr lvl="0" rtl="0">
                        <a:spcBef>
                          <a:spcPts val="0"/>
                        </a:spcBef>
                        <a:buNone/>
                      </a:pPr>
                      <a:r>
                        <a:rPr b="1" lang="de">
                          <a:solidFill>
                            <a:srgbClr val="CC0000"/>
                          </a:solidFill>
                          <a:latin typeface="Droid Sans Mono"/>
                          <a:ea typeface="Droid Sans Mono"/>
                          <a:cs typeface="Droid Sans Mono"/>
                          <a:sym typeface="Droid Sans Mono"/>
                        </a:rPr>
                        <a:t>--coalesceMultiSurface --expandMultilingual</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Alle strukturellen Abbildungsoptimierungen werden ausgeschaltet:</a:t>
                      </a:r>
                    </a:p>
                    <a:p>
                      <a:pPr indent="-228600" lvl="0" marL="457200" rtl="0">
                        <a:spcBef>
                          <a:spcPts val="0"/>
                        </a:spcBef>
                        <a:buClr>
                          <a:srgbClr val="434343"/>
                        </a:buClr>
                        <a:buFont typeface="Proxima Nova"/>
                        <a:buChar char="-"/>
                      </a:pPr>
                      <a:r>
                        <a:rPr i="1" lang="de">
                          <a:solidFill>
                            <a:srgbClr val="434343"/>
                          </a:solidFill>
                          <a:latin typeface="Proxima Nova"/>
                          <a:ea typeface="Proxima Nova"/>
                          <a:cs typeface="Proxima Nova"/>
                          <a:sym typeface="Proxima Nova"/>
                        </a:rPr>
                        <a:t>keine</a:t>
                      </a:r>
                      <a:r>
                        <a:rPr lang="de">
                          <a:solidFill>
                            <a:srgbClr val="434343"/>
                          </a:solidFill>
                          <a:latin typeface="Proxima Nova"/>
                          <a:ea typeface="Proxima Nova"/>
                          <a:cs typeface="Proxima Nova"/>
                          <a:sym typeface="Proxima Nova"/>
                        </a:rPr>
                        <a:t> smarte Vererbung</a:t>
                      </a:r>
                    </a:p>
                    <a:p>
                      <a:pPr indent="-228600" lvl="0" marL="457200" rtl="0">
                        <a:spcBef>
                          <a:spcPts val="0"/>
                        </a:spcBef>
                        <a:buClr>
                          <a:srgbClr val="434343"/>
                        </a:buClr>
                        <a:buFont typeface="Proxima Nova"/>
                        <a:buChar char="-"/>
                      </a:pPr>
                      <a:r>
                        <a:rPr i="1" lang="de">
                          <a:solidFill>
                            <a:srgbClr val="434343"/>
                          </a:solidFill>
                          <a:latin typeface="Proxima Nova"/>
                          <a:ea typeface="Proxima Nova"/>
                          <a:cs typeface="Proxima Nova"/>
                          <a:sym typeface="Proxima Nova"/>
                        </a:rPr>
                        <a:t>kein</a:t>
                      </a:r>
                      <a:r>
                        <a:rPr lang="de">
                          <a:solidFill>
                            <a:srgbClr val="434343"/>
                          </a:solidFill>
                          <a:latin typeface="Proxima Nova"/>
                          <a:ea typeface="Proxima Nova"/>
                          <a:cs typeface="Proxima Nova"/>
                          <a:sym typeface="Proxima Nova"/>
                        </a:rPr>
                        <a:t> einfacher Umgang mit CatalogueRef, MultiSurface und Multilingual</a:t>
                      </a:r>
                    </a:p>
                  </a:txBody>
                  <a:tcPr marT="91425" marB="91425" marR="91425" marL="91425"/>
                </a:tc>
              </a:tr>
              <a:tr h="416775">
                <a:tc>
                  <a:txBody>
                    <a:bodyPr>
                      <a:noAutofit/>
                    </a:bodyPr>
                    <a:lstStyle/>
                    <a:p>
                      <a:pPr lvl="0" rtl="0">
                        <a:spcBef>
                          <a:spcPts val="0"/>
                        </a:spcBef>
                        <a:buNone/>
                      </a:pPr>
                      <a:r>
                        <a:rPr b="1" lang="de">
                          <a:solidFill>
                            <a:srgbClr val="CC0000"/>
                          </a:solidFill>
                          <a:latin typeface="Droid Sans Mono"/>
                          <a:ea typeface="Droid Sans Mono"/>
                          <a:cs typeface="Droid Sans Mono"/>
                          <a:sym typeface="Droid Sans Mono"/>
                        </a:rPr>
                        <a:t>ili2gpkg</a:t>
                      </a:r>
                    </a:p>
                  </a:txBody>
                  <a:tcPr marT="91425" marB="91425" marR="91425" marL="91425"/>
                </a:tc>
                <a:tc>
                  <a:txBody>
                    <a:bodyPr>
                      <a:noAutofit/>
                    </a:bodyPr>
                    <a:lstStyle/>
                    <a:p>
                      <a:pPr lvl="0" rtl="0">
                        <a:spcBef>
                          <a:spcPts val="0"/>
                        </a:spcBef>
                        <a:buNone/>
                      </a:pPr>
                      <a:r>
                        <a:rPr lang="de">
                          <a:solidFill>
                            <a:srgbClr val="434343"/>
                          </a:solidFill>
                          <a:latin typeface="Proxima Nova"/>
                          <a:ea typeface="Proxima Nova"/>
                          <a:cs typeface="Proxima Nova"/>
                          <a:sym typeface="Proxima Nova"/>
                        </a:rPr>
                        <a:t>ili2pg für Geopackage.</a:t>
                      </a:r>
                    </a:p>
                  </a:txBody>
                  <a:tcPr marT="91425" marB="91425" marR="91425" marL="91425"/>
                </a:tc>
              </a:tr>
            </a:tbl>
          </a:graphicData>
        </a:graphic>
      </p:graphicFrame>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a:p>
            <a:pPr lvl="0">
              <a:spcBef>
                <a:spcPts val="0"/>
              </a:spcBef>
              <a:buNone/>
            </a:pPr>
            <a:r>
              <a:t/>
            </a:r>
            <a:endParaRPr/>
          </a:p>
        </p:txBody>
      </p:sp>
      <p:sp>
        <p:nvSpPr>
          <p:cNvPr id="93" name="Shape 93"/>
          <p:cNvSpPr txBox="1"/>
          <p:nvPr>
            <p:ph idx="1" type="body"/>
          </p:nvPr>
        </p:nvSpPr>
        <p:spPr>
          <a:xfrm>
            <a:off x="311700" y="1152475"/>
            <a:ext cx="8520599" cy="1533600"/>
          </a:xfrm>
          <a:prstGeom prst="rect">
            <a:avLst/>
          </a:prstGeom>
          <a:solidFill>
            <a:srgbClr val="000000"/>
          </a:solidFill>
        </p:spPr>
        <p:txBody>
          <a:bodyPr anchorCtr="0" anchor="t" bIns="91425" lIns="91425" rIns="91425" tIns="91425">
            <a:noAutofit/>
          </a:bodyPr>
          <a:lstStyle/>
          <a:p>
            <a:pPr lvl="0">
              <a:spcBef>
                <a:spcPts val="0"/>
              </a:spcBef>
              <a:buNone/>
            </a:pPr>
            <a:r>
              <a:rPr b="1" lang="de">
                <a:solidFill>
                  <a:schemeClr val="lt1"/>
                </a:solidFill>
                <a:latin typeface="Droid Sans Mono"/>
                <a:ea typeface="Droid Sans Mono"/>
                <a:cs typeface="Droid Sans Mono"/>
                <a:sym typeface="Droid Sans Mono"/>
              </a:rPr>
              <a:t>java -jar ili2pg.jar --schemaimport --dbhost localhost --dbport 5432 --dbdatabase rosebud2 --dbusr stefan --dbpwd ziegler12 --dbschema beispiel01 --nameByTopic --modeldir </a:t>
            </a:r>
            <a:r>
              <a:rPr b="1" lang="de">
                <a:solidFill>
                  <a:srgbClr val="FFFFFF"/>
                </a:solidFill>
                <a:latin typeface="Droid Sans Mono"/>
                <a:ea typeface="Droid Sans Mono"/>
                <a:cs typeface="Droid Sans Mono"/>
                <a:sym typeface="Droid Sans Mono"/>
                <a:hlinkClick r:id="rId3"/>
              </a:rPr>
              <a:t>http://models.geo.admin.ch</a:t>
            </a:r>
            <a:r>
              <a:rPr b="1" lang="de">
                <a:solidFill>
                  <a:schemeClr val="lt1"/>
                </a:solidFill>
                <a:latin typeface="Droid Sans Mono"/>
                <a:ea typeface="Droid Sans Mono"/>
                <a:cs typeface="Droid Sans Mono"/>
                <a:sym typeface="Droid Sans Mono"/>
              </a:rPr>
              <a:t> --models DM01AVCH24D</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x="0" y="0"/>
          <a:ext cx="0" cy="0"/>
          <a:chOff x="0" y="0"/>
          <a:chExt cx="0" cy="0"/>
        </a:xfrm>
      </p:grpSpPr>
      <p:sp>
        <p:nvSpPr>
          <p:cNvPr id="436" name="Shape 436"/>
          <p:cNvSpPr txBox="1"/>
          <p:nvPr>
            <p:ph type="title"/>
          </p:nvPr>
        </p:nvSpPr>
        <p:spPr>
          <a:xfrm>
            <a:off x="311700" y="2480550"/>
            <a:ext cx="8114399" cy="2445899"/>
          </a:xfrm>
          <a:prstGeom prst="rect">
            <a:avLst/>
          </a:prstGeom>
        </p:spPr>
        <p:txBody>
          <a:bodyPr anchorCtr="0" anchor="b" bIns="91425" lIns="91425" rIns="91425" tIns="91425">
            <a:noAutofit/>
          </a:bodyPr>
          <a:lstStyle/>
          <a:p>
            <a:pPr lvl="0" rtl="0">
              <a:spcBef>
                <a:spcPts val="0"/>
              </a:spcBef>
              <a:buNone/>
            </a:pPr>
            <a:r>
              <a:rPr lang="de"/>
              <a:t>Bonus</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#5</a:t>
            </a:r>
          </a:p>
          <a:p>
            <a:pPr lvl="0" rtl="0">
              <a:spcBef>
                <a:spcPts val="0"/>
              </a:spcBef>
              <a:buNone/>
            </a:pPr>
            <a:r>
              <a:t/>
            </a:r>
            <a:endParaRPr/>
          </a:p>
        </p:txBody>
      </p:sp>
      <p:cxnSp>
        <p:nvCxnSpPr>
          <p:cNvPr id="442" name="Shape 442"/>
          <p:cNvCxnSpPr>
            <a:stCxn id="443" idx="4"/>
            <a:endCxn id="444" idx="1"/>
          </p:cNvCxnSpPr>
          <p:nvPr/>
        </p:nvCxnSpPr>
        <p:spPr>
          <a:xfrm>
            <a:off x="4595637" y="1590424"/>
            <a:ext cx="0" cy="481199"/>
          </a:xfrm>
          <a:prstGeom prst="straightConnector1">
            <a:avLst/>
          </a:prstGeom>
          <a:noFill/>
          <a:ln cap="flat" cmpd="sng" w="9525">
            <a:solidFill>
              <a:schemeClr val="dk2"/>
            </a:solidFill>
            <a:prstDash val="solid"/>
            <a:round/>
            <a:headEnd len="lg" w="lg" type="none"/>
            <a:tailEnd len="lg" w="lg" type="triangle"/>
          </a:ln>
        </p:spPr>
      </p:cxnSp>
      <p:cxnSp>
        <p:nvCxnSpPr>
          <p:cNvPr id="445" name="Shape 445"/>
          <p:cNvCxnSpPr>
            <a:stCxn id="446" idx="4"/>
            <a:endCxn id="447" idx="5"/>
          </p:cNvCxnSpPr>
          <p:nvPr/>
        </p:nvCxnSpPr>
        <p:spPr>
          <a:xfrm flipH="1" rot="10800000">
            <a:off x="1847175" y="2944600"/>
            <a:ext cx="582000" cy="3000"/>
          </a:xfrm>
          <a:prstGeom prst="straightConnector1">
            <a:avLst/>
          </a:prstGeom>
          <a:noFill/>
          <a:ln cap="flat" cmpd="sng" w="9525">
            <a:solidFill>
              <a:schemeClr val="dk2"/>
            </a:solidFill>
            <a:prstDash val="solid"/>
            <a:round/>
            <a:headEnd len="lg" w="lg" type="none"/>
            <a:tailEnd len="lg" w="lg" type="triangle"/>
          </a:ln>
        </p:spPr>
      </p:cxnSp>
      <p:sp>
        <p:nvSpPr>
          <p:cNvPr id="448" name="Shape 448"/>
          <p:cNvSpPr txBox="1"/>
          <p:nvPr/>
        </p:nvSpPr>
        <p:spPr>
          <a:xfrm>
            <a:off x="298825" y="4621800"/>
            <a:ext cx="2081699" cy="365399"/>
          </a:xfrm>
          <a:prstGeom prst="rect">
            <a:avLst/>
          </a:prstGeom>
          <a:noFill/>
          <a:ln>
            <a:noFill/>
          </a:ln>
        </p:spPr>
        <p:txBody>
          <a:bodyPr anchorCtr="0" anchor="t" bIns="91425" lIns="91425" rIns="91425" tIns="91425">
            <a:noAutofit/>
          </a:bodyPr>
          <a:lstStyle/>
          <a:p>
            <a:pPr lvl="0" rtl="0">
              <a:spcBef>
                <a:spcPts val="0"/>
              </a:spcBef>
              <a:buNone/>
            </a:pPr>
            <a:r>
              <a:rPr lang="de">
                <a:solidFill>
                  <a:srgbClr val="999999"/>
                </a:solidFill>
                <a:latin typeface="Proxima Nova"/>
                <a:ea typeface="Proxima Nova"/>
                <a:cs typeface="Proxima Nova"/>
                <a:sym typeface="Proxima Nova"/>
              </a:rPr>
              <a:t>PostgreSQL/PostGIS</a:t>
            </a:r>
          </a:p>
        </p:txBody>
      </p:sp>
      <p:sp>
        <p:nvSpPr>
          <p:cNvPr id="449" name="Shape 449"/>
          <p:cNvSpPr txBox="1"/>
          <p:nvPr/>
        </p:nvSpPr>
        <p:spPr>
          <a:xfrm>
            <a:off x="2489025" y="4621800"/>
            <a:ext cx="1305299" cy="365399"/>
          </a:xfrm>
          <a:prstGeom prst="rect">
            <a:avLst/>
          </a:prstGeom>
          <a:noFill/>
          <a:ln>
            <a:noFill/>
          </a:ln>
        </p:spPr>
        <p:txBody>
          <a:bodyPr anchorCtr="0" anchor="t" bIns="91425" lIns="91425" rIns="91425" tIns="91425">
            <a:noAutofit/>
          </a:bodyPr>
          <a:lstStyle/>
          <a:p>
            <a:pPr lvl="0" rtl="0">
              <a:spcBef>
                <a:spcPts val="0"/>
              </a:spcBef>
              <a:buNone/>
            </a:pPr>
            <a:r>
              <a:rPr i="1" lang="de">
                <a:solidFill>
                  <a:srgbClr val="999999"/>
                </a:solidFill>
                <a:latin typeface="Proxima Nova"/>
                <a:ea typeface="Proxima Nova"/>
                <a:cs typeface="Proxima Nova"/>
                <a:sym typeface="Proxima Nova"/>
              </a:rPr>
              <a:t>Datenumbau</a:t>
            </a:r>
          </a:p>
        </p:txBody>
      </p:sp>
      <p:sp>
        <p:nvSpPr>
          <p:cNvPr id="450" name="Shape 450"/>
          <p:cNvSpPr txBox="1"/>
          <p:nvPr/>
        </p:nvSpPr>
        <p:spPr>
          <a:xfrm>
            <a:off x="5380325" y="4621800"/>
            <a:ext cx="1381199" cy="365399"/>
          </a:xfrm>
          <a:prstGeom prst="rect">
            <a:avLst/>
          </a:prstGeom>
          <a:noFill/>
          <a:ln>
            <a:noFill/>
          </a:ln>
        </p:spPr>
        <p:txBody>
          <a:bodyPr anchorCtr="0" anchor="t" bIns="91425" lIns="91425" rIns="91425" tIns="91425">
            <a:noAutofit/>
          </a:bodyPr>
          <a:lstStyle/>
          <a:p>
            <a:pPr lvl="0" rtl="0">
              <a:spcBef>
                <a:spcPts val="0"/>
              </a:spcBef>
              <a:buNone/>
            </a:pPr>
            <a:r>
              <a:rPr i="1" lang="de">
                <a:solidFill>
                  <a:srgbClr val="999999"/>
                </a:solidFill>
                <a:latin typeface="Proxima Nova"/>
                <a:ea typeface="Proxima Nova"/>
                <a:cs typeface="Proxima Nova"/>
                <a:sym typeface="Proxima Nova"/>
              </a:rPr>
              <a:t>Formatumbau</a:t>
            </a:r>
          </a:p>
        </p:txBody>
      </p:sp>
      <p:sp>
        <p:nvSpPr>
          <p:cNvPr id="451" name="Shape 451"/>
          <p:cNvSpPr txBox="1"/>
          <p:nvPr/>
        </p:nvSpPr>
        <p:spPr>
          <a:xfrm>
            <a:off x="6761500" y="4621800"/>
            <a:ext cx="2081699" cy="365399"/>
          </a:xfrm>
          <a:prstGeom prst="rect">
            <a:avLst/>
          </a:prstGeom>
          <a:noFill/>
          <a:ln>
            <a:noFill/>
          </a:ln>
        </p:spPr>
        <p:txBody>
          <a:bodyPr anchorCtr="0" anchor="t" bIns="91425" lIns="91425" rIns="91425" tIns="91425">
            <a:noAutofit/>
          </a:bodyPr>
          <a:lstStyle/>
          <a:p>
            <a:pPr lvl="0" rtl="0">
              <a:spcBef>
                <a:spcPts val="0"/>
              </a:spcBef>
              <a:buNone/>
            </a:pPr>
            <a:r>
              <a:rPr lang="de">
                <a:solidFill>
                  <a:srgbClr val="999999"/>
                </a:solidFill>
                <a:latin typeface="Proxima Nova"/>
                <a:ea typeface="Proxima Nova"/>
                <a:cs typeface="Proxima Nova"/>
                <a:sym typeface="Proxima Nova"/>
              </a:rPr>
              <a:t>INTERLIS-Transferdatei</a:t>
            </a:r>
          </a:p>
        </p:txBody>
      </p:sp>
      <p:sp>
        <p:nvSpPr>
          <p:cNvPr id="452" name="Shape 452"/>
          <p:cNvSpPr txBox="1"/>
          <p:nvPr/>
        </p:nvSpPr>
        <p:spPr>
          <a:xfrm>
            <a:off x="4319175" y="4621800"/>
            <a:ext cx="916500" cy="365399"/>
          </a:xfrm>
          <a:prstGeom prst="rect">
            <a:avLst/>
          </a:prstGeom>
          <a:noFill/>
          <a:ln>
            <a:noFill/>
          </a:ln>
        </p:spPr>
        <p:txBody>
          <a:bodyPr anchorCtr="0" anchor="t" bIns="91425" lIns="91425" rIns="91425" tIns="91425">
            <a:noAutofit/>
          </a:bodyPr>
          <a:lstStyle/>
          <a:p>
            <a:pPr lvl="0" rtl="0">
              <a:spcBef>
                <a:spcPts val="0"/>
              </a:spcBef>
              <a:buNone/>
            </a:pPr>
            <a:r>
              <a:rPr lang="de">
                <a:solidFill>
                  <a:srgbClr val="999999"/>
                </a:solidFill>
                <a:latin typeface="Proxima Nova"/>
                <a:ea typeface="Proxima Nova"/>
                <a:cs typeface="Proxima Nova"/>
                <a:sym typeface="Proxima Nova"/>
              </a:rPr>
              <a:t>GPGK</a:t>
            </a:r>
          </a:p>
          <a:p>
            <a:pPr lvl="0" rtl="0">
              <a:spcBef>
                <a:spcPts val="0"/>
              </a:spcBef>
              <a:buNone/>
            </a:pPr>
            <a:r>
              <a:t/>
            </a:r>
            <a:endParaRPr>
              <a:solidFill>
                <a:srgbClr val="999999"/>
              </a:solidFill>
              <a:latin typeface="Proxima Nova"/>
              <a:ea typeface="Proxima Nova"/>
              <a:cs typeface="Proxima Nova"/>
              <a:sym typeface="Proxima Nova"/>
            </a:endParaRPr>
          </a:p>
        </p:txBody>
      </p:sp>
      <p:sp>
        <p:nvSpPr>
          <p:cNvPr id="446" name="Shape 446"/>
          <p:cNvSpPr/>
          <p:nvPr/>
        </p:nvSpPr>
        <p:spPr>
          <a:xfrm>
            <a:off x="775600" y="2071700"/>
            <a:ext cx="1071575" cy="1751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de">
                <a:latin typeface="Proxima Nova"/>
                <a:ea typeface="Proxima Nova"/>
                <a:cs typeface="Proxima Nova"/>
                <a:sym typeface="Proxima Nova"/>
              </a:rPr>
              <a:t>Produktion</a:t>
            </a:r>
          </a:p>
        </p:txBody>
      </p:sp>
      <p:sp>
        <p:nvSpPr>
          <p:cNvPr id="444" name="Shape 444"/>
          <p:cNvSpPr/>
          <p:nvPr/>
        </p:nvSpPr>
        <p:spPr>
          <a:xfrm>
            <a:off x="4059850" y="2071700"/>
            <a:ext cx="1071575" cy="1751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latin typeface="Proxima Nova"/>
                <a:ea typeface="Proxima Nova"/>
                <a:cs typeface="Proxima Nova"/>
                <a:sym typeface="Proxima Nova"/>
              </a:rPr>
              <a:t>GPGK</a:t>
            </a:r>
          </a:p>
        </p:txBody>
      </p:sp>
      <p:sp>
        <p:nvSpPr>
          <p:cNvPr id="443" name="Shape 443"/>
          <p:cNvSpPr/>
          <p:nvPr/>
        </p:nvSpPr>
        <p:spPr>
          <a:xfrm>
            <a:off x="3942987" y="1017725"/>
            <a:ext cx="1305299" cy="572699"/>
          </a:xfrm>
          <a:prstGeom prst="parallelogram">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latin typeface="Proxima Nova"/>
                <a:ea typeface="Proxima Nova"/>
                <a:cs typeface="Proxima Nova"/>
                <a:sym typeface="Proxima Nova"/>
              </a:rPr>
              <a:t>ili2gpkg</a:t>
            </a:r>
          </a:p>
          <a:p>
            <a:pPr lvl="0" rtl="0" algn="ctr">
              <a:spcBef>
                <a:spcPts val="0"/>
              </a:spcBef>
              <a:buNone/>
            </a:pPr>
            <a:r>
              <a:rPr lang="de">
                <a:latin typeface="Proxima Nova"/>
                <a:ea typeface="Proxima Nova"/>
                <a:cs typeface="Proxima Nova"/>
                <a:sym typeface="Proxima Nova"/>
              </a:rPr>
              <a:t>--schema-import</a:t>
            </a:r>
          </a:p>
        </p:txBody>
      </p:sp>
      <p:sp>
        <p:nvSpPr>
          <p:cNvPr id="447" name="Shape 447"/>
          <p:cNvSpPr/>
          <p:nvPr/>
        </p:nvSpPr>
        <p:spPr>
          <a:xfrm>
            <a:off x="2357450" y="2658148"/>
            <a:ext cx="1305299" cy="572699"/>
          </a:xfrm>
          <a:prstGeom prst="parallelogram">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de"/>
              <a:t>ogr2ogr -sql ...</a:t>
            </a:r>
          </a:p>
        </p:txBody>
      </p:sp>
      <p:cxnSp>
        <p:nvCxnSpPr>
          <p:cNvPr id="453" name="Shape 453"/>
          <p:cNvCxnSpPr>
            <a:stCxn id="447" idx="2"/>
            <a:endCxn id="444" idx="2"/>
          </p:cNvCxnSpPr>
          <p:nvPr/>
        </p:nvCxnSpPr>
        <p:spPr>
          <a:xfrm>
            <a:off x="3591162" y="2944498"/>
            <a:ext cx="468600" cy="3000"/>
          </a:xfrm>
          <a:prstGeom prst="straightConnector1">
            <a:avLst/>
          </a:prstGeom>
          <a:noFill/>
          <a:ln cap="flat" cmpd="sng" w="9525">
            <a:solidFill>
              <a:schemeClr val="dk2"/>
            </a:solidFill>
            <a:prstDash val="solid"/>
            <a:round/>
            <a:headEnd len="lg" w="lg" type="none"/>
            <a:tailEnd len="lg" w="lg" type="triangle"/>
          </a:ln>
        </p:spPr>
      </p:cxnSp>
      <p:sp>
        <p:nvSpPr>
          <p:cNvPr id="454" name="Shape 454"/>
          <p:cNvSpPr/>
          <p:nvPr/>
        </p:nvSpPr>
        <p:spPr>
          <a:xfrm>
            <a:off x="7523575" y="2154269"/>
            <a:ext cx="953099" cy="1578743"/>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latin typeface="Proxima Nova"/>
                <a:ea typeface="Proxima Nova"/>
                <a:cs typeface="Proxima Nova"/>
                <a:sym typeface="Proxima Nova"/>
              </a:rPr>
              <a:t>XTF / GML / ITF</a:t>
            </a:r>
          </a:p>
        </p:txBody>
      </p:sp>
      <p:sp>
        <p:nvSpPr>
          <p:cNvPr id="455" name="Shape 455"/>
          <p:cNvSpPr/>
          <p:nvPr/>
        </p:nvSpPr>
        <p:spPr>
          <a:xfrm>
            <a:off x="5744950" y="2661248"/>
            <a:ext cx="1305299" cy="572699"/>
          </a:xfrm>
          <a:prstGeom prst="parallelogram">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latin typeface="Proxima Nova"/>
                <a:ea typeface="Proxima Nova"/>
                <a:cs typeface="Proxima Nova"/>
                <a:sym typeface="Proxima Nova"/>
              </a:rPr>
              <a:t>ili2gpgk --export</a:t>
            </a:r>
          </a:p>
        </p:txBody>
      </p:sp>
      <p:cxnSp>
        <p:nvCxnSpPr>
          <p:cNvPr id="456" name="Shape 456"/>
          <p:cNvCxnSpPr>
            <a:stCxn id="444" idx="4"/>
            <a:endCxn id="455" idx="5"/>
          </p:cNvCxnSpPr>
          <p:nvPr/>
        </p:nvCxnSpPr>
        <p:spPr>
          <a:xfrm>
            <a:off x="5131425" y="2947600"/>
            <a:ext cx="685200" cy="0"/>
          </a:xfrm>
          <a:prstGeom prst="straightConnector1">
            <a:avLst/>
          </a:prstGeom>
          <a:noFill/>
          <a:ln cap="flat" cmpd="sng" w="9525">
            <a:solidFill>
              <a:schemeClr val="dk2"/>
            </a:solidFill>
            <a:prstDash val="solid"/>
            <a:round/>
            <a:headEnd len="lg" w="lg" type="none"/>
            <a:tailEnd len="lg" w="lg" type="triangle"/>
          </a:ln>
        </p:spPr>
      </p:cxnSp>
      <p:cxnSp>
        <p:nvCxnSpPr>
          <p:cNvPr id="457" name="Shape 457"/>
          <p:cNvCxnSpPr>
            <a:stCxn id="455" idx="2"/>
            <a:endCxn id="454" idx="1"/>
          </p:cNvCxnSpPr>
          <p:nvPr/>
        </p:nvCxnSpPr>
        <p:spPr>
          <a:xfrm flipH="1" rot="10800000">
            <a:off x="6978662" y="2943698"/>
            <a:ext cx="544800" cy="3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#5</a:t>
            </a:r>
          </a:p>
        </p:txBody>
      </p:sp>
      <p:sp>
        <p:nvSpPr>
          <p:cNvPr id="463" name="Shape 463"/>
          <p:cNvSpPr txBox="1"/>
          <p:nvPr>
            <p:ph idx="1" type="body"/>
          </p:nvPr>
        </p:nvSpPr>
        <p:spPr>
          <a:xfrm>
            <a:off x="311700" y="1152475"/>
            <a:ext cx="8520599" cy="1533900"/>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chemeClr val="lt1"/>
                </a:solidFill>
                <a:latin typeface="Droid Sans Mono"/>
                <a:ea typeface="Droid Sans Mono"/>
                <a:cs typeface="Droid Sans Mono"/>
                <a:sym typeface="Droid Sans Mono"/>
              </a:rPr>
              <a:t>java -jar </a:t>
            </a:r>
            <a:r>
              <a:rPr b="1" lang="de">
                <a:solidFill>
                  <a:srgbClr val="CC0000"/>
                </a:solidFill>
                <a:latin typeface="Droid Sans Mono"/>
                <a:ea typeface="Droid Sans Mono"/>
                <a:cs typeface="Droid Sans Mono"/>
                <a:sym typeface="Droid Sans Mono"/>
              </a:rPr>
              <a:t>ili2gpkg.jar</a:t>
            </a:r>
            <a:r>
              <a:rPr b="1" lang="de">
                <a:solidFill>
                  <a:schemeClr val="lt1"/>
                </a:solidFill>
                <a:latin typeface="Droid Sans Mono"/>
                <a:ea typeface="Droid Sans Mono"/>
                <a:cs typeface="Droid Sans Mono"/>
                <a:sym typeface="Droid Sans Mono"/>
              </a:rPr>
              <a:t> --schemaimport --nameByTopic --modeldir http://models.geo.admin.ch --models MOpublic03_ili2_v13 </a:t>
            </a:r>
            <a:r>
              <a:rPr b="1" lang="de">
                <a:solidFill>
                  <a:srgbClr val="CC0000"/>
                </a:solidFill>
                <a:latin typeface="Droid Sans Mono"/>
                <a:ea typeface="Droid Sans Mono"/>
                <a:cs typeface="Droid Sans Mono"/>
                <a:sym typeface="Droid Sans Mono"/>
              </a:rPr>
              <a:t>--dbfile mopublic.gpkg</a:t>
            </a: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#5</a:t>
            </a:r>
          </a:p>
        </p:txBody>
      </p:sp>
      <p:pic>
        <p:nvPicPr>
          <p:cNvPr id="469" name="Shape 469"/>
          <p:cNvPicPr preferRelativeResize="0"/>
          <p:nvPr/>
        </p:nvPicPr>
        <p:blipFill>
          <a:blip r:embed="rId3">
            <a:alphaModFix/>
          </a:blip>
          <a:stretch>
            <a:fillRect/>
          </a:stretch>
        </p:blipFill>
        <p:spPr>
          <a:xfrm>
            <a:off x="1550913" y="1017724"/>
            <a:ext cx="6042176" cy="3949799"/>
          </a:xfrm>
          <a:prstGeom prst="rect">
            <a:avLst/>
          </a:prstGeom>
          <a:noFill/>
          <a:ln>
            <a:noFill/>
          </a:ln>
        </p:spPr>
      </p:pic>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#5</a:t>
            </a:r>
          </a:p>
        </p:txBody>
      </p:sp>
      <p:sp>
        <p:nvSpPr>
          <p:cNvPr id="475" name="Shape 475"/>
          <p:cNvSpPr txBox="1"/>
          <p:nvPr>
            <p:ph idx="1" type="body"/>
          </p:nvPr>
        </p:nvSpPr>
        <p:spPr>
          <a:xfrm>
            <a:off x="311700" y="1152475"/>
            <a:ext cx="8520599" cy="1813499"/>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chemeClr val="lt1"/>
                </a:solidFill>
                <a:latin typeface="Droid Sans Mono"/>
                <a:ea typeface="Droid Sans Mono"/>
                <a:cs typeface="Droid Sans Mono"/>
                <a:sym typeface="Droid Sans Mono"/>
              </a:rPr>
              <a:t>ogr2ogr </a:t>
            </a:r>
            <a:r>
              <a:rPr b="1" lang="de">
                <a:solidFill>
                  <a:srgbClr val="CC0000"/>
                </a:solidFill>
                <a:latin typeface="Droid Sans Mono"/>
                <a:ea typeface="Droid Sans Mono"/>
                <a:cs typeface="Droid Sans Mono"/>
                <a:sym typeface="Droid Sans Mono"/>
              </a:rPr>
              <a:t>-f GPKG </a:t>
            </a:r>
            <a:r>
              <a:rPr b="1" lang="de">
                <a:solidFill>
                  <a:srgbClr val="EFEFEF"/>
                </a:solidFill>
                <a:latin typeface="Droid Sans Mono"/>
                <a:ea typeface="Droid Sans Mono"/>
                <a:cs typeface="Droid Sans Mono"/>
                <a:sym typeface="Droid Sans Mono"/>
              </a:rPr>
              <a:t>mopublic.gpkg</a:t>
            </a:r>
            <a:r>
              <a:rPr b="1" lang="de">
                <a:solidFill>
                  <a:schemeClr val="lt1"/>
                </a:solidFill>
                <a:latin typeface="Droid Sans Mono"/>
                <a:ea typeface="Droid Sans Mono"/>
                <a:cs typeface="Droid Sans Mono"/>
                <a:sym typeface="Droid Sans Mono"/>
              </a:rPr>
              <a:t> PG:"dbname='rosebud2' host='localhost' port='5432' user='stefan' password='ziegler12'" </a:t>
            </a:r>
            <a:r>
              <a:rPr b="1" lang="de">
                <a:solidFill>
                  <a:srgbClr val="CC0000"/>
                </a:solidFill>
                <a:latin typeface="Droid Sans Mono"/>
                <a:ea typeface="Droid Sans Mono"/>
                <a:cs typeface="Droid Sans Mono"/>
                <a:sym typeface="Droid Sans Mono"/>
              </a:rPr>
              <a:t>-append</a:t>
            </a:r>
            <a:r>
              <a:rPr b="1" lang="de">
                <a:solidFill>
                  <a:schemeClr val="lt1"/>
                </a:solidFill>
                <a:latin typeface="Droid Sans Mono"/>
                <a:ea typeface="Droid Sans Mono"/>
                <a:cs typeface="Droid Sans Mono"/>
                <a:sym typeface="Droid Sans Mono"/>
              </a:rPr>
              <a:t> </a:t>
            </a:r>
            <a:r>
              <a:rPr b="1" lang="de">
                <a:solidFill>
                  <a:srgbClr val="CC0000"/>
                </a:solidFill>
                <a:latin typeface="Droid Sans Mono"/>
                <a:ea typeface="Droid Sans Mono"/>
                <a:cs typeface="Droid Sans Mono"/>
                <a:sym typeface="Droid Sans Mono"/>
              </a:rPr>
              <a:t>-sql </a:t>
            </a:r>
            <a:r>
              <a:rPr b="1" lang="de">
                <a:solidFill>
                  <a:srgbClr val="FFFFFF"/>
                </a:solidFill>
                <a:latin typeface="Droid Sans Mono"/>
                <a:ea typeface="Droid Sans Mono"/>
                <a:cs typeface="Droid Sans Mono"/>
                <a:sym typeface="Droid Sans Mono"/>
              </a:rPr>
              <a:t>@bsp05_mopublic_control_points_gpkg.sql</a:t>
            </a:r>
            <a:r>
              <a:rPr b="1" lang="de">
                <a:solidFill>
                  <a:srgbClr val="CC0000"/>
                </a:solidFill>
                <a:latin typeface="Droid Sans Mono"/>
                <a:ea typeface="Droid Sans Mono"/>
                <a:cs typeface="Droid Sans Mono"/>
                <a:sym typeface="Droid Sans Mono"/>
              </a:rPr>
              <a:t> -nln </a:t>
            </a:r>
            <a:r>
              <a:rPr b="1" lang="de">
                <a:solidFill>
                  <a:srgbClr val="FFFFFF"/>
                </a:solidFill>
                <a:latin typeface="Droid Sans Mono"/>
                <a:ea typeface="Droid Sans Mono"/>
                <a:cs typeface="Droid Sans Mono"/>
                <a:sym typeface="Droid Sans Mono"/>
              </a:rPr>
              <a:t>control_points_control_point</a:t>
            </a: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#5</a:t>
            </a:r>
          </a:p>
        </p:txBody>
      </p:sp>
      <p:pic>
        <p:nvPicPr>
          <p:cNvPr id="481" name="Shape 481"/>
          <p:cNvPicPr preferRelativeResize="0"/>
          <p:nvPr/>
        </p:nvPicPr>
        <p:blipFill>
          <a:blip r:embed="rId3">
            <a:alphaModFix/>
          </a:blip>
          <a:stretch>
            <a:fillRect/>
          </a:stretch>
        </p:blipFill>
        <p:spPr>
          <a:xfrm>
            <a:off x="1533563" y="1017724"/>
            <a:ext cx="6076875" cy="3983525"/>
          </a:xfrm>
          <a:prstGeom prst="rect">
            <a:avLst/>
          </a:prstGeom>
          <a:noFill/>
          <a:ln>
            <a:noFill/>
          </a:ln>
        </p:spPr>
      </p:pic>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#5</a:t>
            </a:r>
          </a:p>
        </p:txBody>
      </p:sp>
      <p:sp>
        <p:nvSpPr>
          <p:cNvPr id="487" name="Shape 487"/>
          <p:cNvSpPr txBox="1"/>
          <p:nvPr>
            <p:ph idx="1" type="body"/>
          </p:nvPr>
        </p:nvSpPr>
        <p:spPr>
          <a:xfrm>
            <a:off x="311700" y="1152475"/>
            <a:ext cx="8520599" cy="1203599"/>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chemeClr val="lt1"/>
                </a:solidFill>
                <a:latin typeface="Droid Sans Mono"/>
                <a:ea typeface="Droid Sans Mono"/>
                <a:cs typeface="Droid Sans Mono"/>
                <a:sym typeface="Droid Sans Mono"/>
              </a:rPr>
              <a:t>java -jar ili2gpkg.jar </a:t>
            </a:r>
            <a:r>
              <a:rPr b="1" lang="de">
                <a:solidFill>
                  <a:srgbClr val="CC0000"/>
                </a:solidFill>
                <a:latin typeface="Droid Sans Mono"/>
                <a:ea typeface="Droid Sans Mono"/>
                <a:cs typeface="Droid Sans Mono"/>
                <a:sym typeface="Droid Sans Mono"/>
              </a:rPr>
              <a:t>--export</a:t>
            </a:r>
            <a:r>
              <a:rPr b="1" lang="de">
                <a:solidFill>
                  <a:schemeClr val="lt1"/>
                </a:solidFill>
                <a:latin typeface="Droid Sans Mono"/>
                <a:ea typeface="Droid Sans Mono"/>
                <a:cs typeface="Droid Sans Mono"/>
                <a:sym typeface="Droid Sans Mono"/>
              </a:rPr>
              <a:t> --nameByTopic --modeldir http://models.geo.admin.ch --models MOpublic03_ili2_v13 --dbfile mopublic.gpkg </a:t>
            </a:r>
            <a:r>
              <a:rPr b="1" lang="de">
                <a:solidFill>
                  <a:srgbClr val="CC0000"/>
                </a:solidFill>
                <a:latin typeface="Droid Sans Mono"/>
                <a:ea typeface="Droid Sans Mono"/>
                <a:cs typeface="Droid Sans Mono"/>
                <a:sym typeface="Droid Sans Mono"/>
              </a:rPr>
              <a:t>mopublic_gpkg.xtf</a:t>
            </a: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p:nvPr/>
        </p:nvSpPr>
        <p:spPr>
          <a:xfrm>
            <a:off x="155150" y="1788650"/>
            <a:ext cx="2057454" cy="2354453"/>
          </a:xfrm>
          <a:prstGeom prst="flowChartDocument">
            <a:avLst/>
          </a:prstGeom>
          <a:noFill/>
          <a:ln cap="flat" cmpd="sng" w="28575">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3" name="Shape 49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#6</a:t>
            </a:r>
          </a:p>
          <a:p>
            <a:pPr lvl="0" rtl="0">
              <a:spcBef>
                <a:spcPts val="0"/>
              </a:spcBef>
              <a:buNone/>
            </a:pPr>
            <a:r>
              <a:t/>
            </a:r>
            <a:endParaRPr/>
          </a:p>
        </p:txBody>
      </p:sp>
      <p:cxnSp>
        <p:nvCxnSpPr>
          <p:cNvPr id="494" name="Shape 494"/>
          <p:cNvCxnSpPr>
            <a:stCxn id="495" idx="4"/>
            <a:endCxn id="496" idx="1"/>
          </p:cNvCxnSpPr>
          <p:nvPr/>
        </p:nvCxnSpPr>
        <p:spPr>
          <a:xfrm>
            <a:off x="4595637" y="1590424"/>
            <a:ext cx="0" cy="481199"/>
          </a:xfrm>
          <a:prstGeom prst="straightConnector1">
            <a:avLst/>
          </a:prstGeom>
          <a:noFill/>
          <a:ln cap="flat" cmpd="sng" w="9525">
            <a:solidFill>
              <a:schemeClr val="dk2"/>
            </a:solidFill>
            <a:prstDash val="solid"/>
            <a:round/>
            <a:headEnd len="lg" w="lg" type="none"/>
            <a:tailEnd len="lg" w="lg" type="triangle"/>
          </a:ln>
        </p:spPr>
      </p:cxnSp>
      <p:cxnSp>
        <p:nvCxnSpPr>
          <p:cNvPr id="497" name="Shape 497"/>
          <p:cNvCxnSpPr>
            <a:stCxn id="498" idx="4"/>
            <a:endCxn id="499" idx="5"/>
          </p:cNvCxnSpPr>
          <p:nvPr/>
        </p:nvCxnSpPr>
        <p:spPr>
          <a:xfrm flipH="1" rot="10800000">
            <a:off x="1847037" y="2944498"/>
            <a:ext cx="582000" cy="3000"/>
          </a:xfrm>
          <a:prstGeom prst="straightConnector1">
            <a:avLst/>
          </a:prstGeom>
          <a:noFill/>
          <a:ln cap="flat" cmpd="sng" w="9525">
            <a:solidFill>
              <a:schemeClr val="dk2"/>
            </a:solidFill>
            <a:prstDash val="solid"/>
            <a:round/>
            <a:headEnd len="lg" w="lg" type="none"/>
            <a:tailEnd len="lg" w="lg" type="triangle"/>
          </a:ln>
        </p:spPr>
      </p:cxnSp>
      <p:sp>
        <p:nvSpPr>
          <p:cNvPr id="500" name="Shape 500"/>
          <p:cNvSpPr txBox="1"/>
          <p:nvPr/>
        </p:nvSpPr>
        <p:spPr>
          <a:xfrm>
            <a:off x="298825" y="4621800"/>
            <a:ext cx="2081699" cy="365399"/>
          </a:xfrm>
          <a:prstGeom prst="rect">
            <a:avLst/>
          </a:prstGeom>
          <a:noFill/>
          <a:ln>
            <a:noFill/>
          </a:ln>
        </p:spPr>
        <p:txBody>
          <a:bodyPr anchorCtr="0" anchor="t" bIns="91425" lIns="91425" rIns="91425" tIns="91425">
            <a:noAutofit/>
          </a:bodyPr>
          <a:lstStyle/>
          <a:p>
            <a:pPr lvl="0" rtl="0">
              <a:spcBef>
                <a:spcPts val="0"/>
              </a:spcBef>
              <a:buNone/>
            </a:pPr>
            <a:r>
              <a:rPr lang="de">
                <a:solidFill>
                  <a:srgbClr val="999999"/>
                </a:solidFill>
                <a:latin typeface="Proxima Nova"/>
                <a:ea typeface="Proxima Nova"/>
                <a:cs typeface="Proxima Nova"/>
                <a:sym typeface="Proxima Nova"/>
              </a:rPr>
              <a:t>Good old Shapefiles</a:t>
            </a:r>
          </a:p>
        </p:txBody>
      </p:sp>
      <p:sp>
        <p:nvSpPr>
          <p:cNvPr id="501" name="Shape 501"/>
          <p:cNvSpPr txBox="1"/>
          <p:nvPr/>
        </p:nvSpPr>
        <p:spPr>
          <a:xfrm>
            <a:off x="2489025" y="4621800"/>
            <a:ext cx="1305299" cy="365399"/>
          </a:xfrm>
          <a:prstGeom prst="rect">
            <a:avLst/>
          </a:prstGeom>
          <a:noFill/>
          <a:ln>
            <a:noFill/>
          </a:ln>
        </p:spPr>
        <p:txBody>
          <a:bodyPr anchorCtr="0" anchor="t" bIns="91425" lIns="91425" rIns="91425" tIns="91425">
            <a:noAutofit/>
          </a:bodyPr>
          <a:lstStyle/>
          <a:p>
            <a:pPr lvl="0" rtl="0">
              <a:spcBef>
                <a:spcPts val="0"/>
              </a:spcBef>
              <a:buNone/>
            </a:pPr>
            <a:r>
              <a:rPr i="1" lang="de">
                <a:solidFill>
                  <a:srgbClr val="999999"/>
                </a:solidFill>
                <a:latin typeface="Proxima Nova"/>
                <a:ea typeface="Proxima Nova"/>
                <a:cs typeface="Proxima Nova"/>
                <a:sym typeface="Proxima Nova"/>
              </a:rPr>
              <a:t>Datenumbau</a:t>
            </a:r>
          </a:p>
        </p:txBody>
      </p:sp>
      <p:sp>
        <p:nvSpPr>
          <p:cNvPr id="502" name="Shape 502"/>
          <p:cNvSpPr txBox="1"/>
          <p:nvPr/>
        </p:nvSpPr>
        <p:spPr>
          <a:xfrm>
            <a:off x="5380325" y="4621800"/>
            <a:ext cx="1381199" cy="365399"/>
          </a:xfrm>
          <a:prstGeom prst="rect">
            <a:avLst/>
          </a:prstGeom>
          <a:noFill/>
          <a:ln>
            <a:noFill/>
          </a:ln>
        </p:spPr>
        <p:txBody>
          <a:bodyPr anchorCtr="0" anchor="t" bIns="91425" lIns="91425" rIns="91425" tIns="91425">
            <a:noAutofit/>
          </a:bodyPr>
          <a:lstStyle/>
          <a:p>
            <a:pPr lvl="0" rtl="0">
              <a:spcBef>
                <a:spcPts val="0"/>
              </a:spcBef>
              <a:buNone/>
            </a:pPr>
            <a:r>
              <a:rPr i="1" lang="de">
                <a:solidFill>
                  <a:srgbClr val="999999"/>
                </a:solidFill>
                <a:latin typeface="Proxima Nova"/>
                <a:ea typeface="Proxima Nova"/>
                <a:cs typeface="Proxima Nova"/>
                <a:sym typeface="Proxima Nova"/>
              </a:rPr>
              <a:t>Formatumbau</a:t>
            </a:r>
          </a:p>
        </p:txBody>
      </p:sp>
      <p:sp>
        <p:nvSpPr>
          <p:cNvPr id="503" name="Shape 503"/>
          <p:cNvSpPr txBox="1"/>
          <p:nvPr/>
        </p:nvSpPr>
        <p:spPr>
          <a:xfrm>
            <a:off x="6761500" y="4621800"/>
            <a:ext cx="2081699" cy="365399"/>
          </a:xfrm>
          <a:prstGeom prst="rect">
            <a:avLst/>
          </a:prstGeom>
          <a:noFill/>
          <a:ln>
            <a:noFill/>
          </a:ln>
        </p:spPr>
        <p:txBody>
          <a:bodyPr anchorCtr="0" anchor="t" bIns="91425" lIns="91425" rIns="91425" tIns="91425">
            <a:noAutofit/>
          </a:bodyPr>
          <a:lstStyle/>
          <a:p>
            <a:pPr lvl="0" rtl="0">
              <a:spcBef>
                <a:spcPts val="0"/>
              </a:spcBef>
              <a:buNone/>
            </a:pPr>
            <a:r>
              <a:rPr lang="de">
                <a:solidFill>
                  <a:srgbClr val="999999"/>
                </a:solidFill>
                <a:latin typeface="Proxima Nova"/>
                <a:ea typeface="Proxima Nova"/>
                <a:cs typeface="Proxima Nova"/>
                <a:sym typeface="Proxima Nova"/>
              </a:rPr>
              <a:t>INTERLIS-Transferdatei</a:t>
            </a:r>
          </a:p>
        </p:txBody>
      </p:sp>
      <p:sp>
        <p:nvSpPr>
          <p:cNvPr id="504" name="Shape 504"/>
          <p:cNvSpPr txBox="1"/>
          <p:nvPr/>
        </p:nvSpPr>
        <p:spPr>
          <a:xfrm>
            <a:off x="4319175" y="4621800"/>
            <a:ext cx="916500" cy="365399"/>
          </a:xfrm>
          <a:prstGeom prst="rect">
            <a:avLst/>
          </a:prstGeom>
          <a:noFill/>
          <a:ln>
            <a:noFill/>
          </a:ln>
        </p:spPr>
        <p:txBody>
          <a:bodyPr anchorCtr="0" anchor="t" bIns="91425" lIns="91425" rIns="91425" tIns="91425">
            <a:noAutofit/>
          </a:bodyPr>
          <a:lstStyle/>
          <a:p>
            <a:pPr lvl="0" rtl="0">
              <a:spcBef>
                <a:spcPts val="0"/>
              </a:spcBef>
              <a:buNone/>
            </a:pPr>
            <a:r>
              <a:rPr lang="de">
                <a:solidFill>
                  <a:srgbClr val="999999"/>
                </a:solidFill>
                <a:latin typeface="Proxima Nova"/>
                <a:ea typeface="Proxima Nova"/>
                <a:cs typeface="Proxima Nova"/>
                <a:sym typeface="Proxima Nova"/>
              </a:rPr>
              <a:t>GPGK</a:t>
            </a:r>
          </a:p>
          <a:p>
            <a:pPr lvl="0" rtl="0">
              <a:spcBef>
                <a:spcPts val="0"/>
              </a:spcBef>
              <a:buNone/>
            </a:pPr>
            <a:r>
              <a:t/>
            </a:r>
            <a:endParaRPr>
              <a:solidFill>
                <a:srgbClr val="999999"/>
              </a:solidFill>
              <a:latin typeface="Proxima Nova"/>
              <a:ea typeface="Proxima Nova"/>
              <a:cs typeface="Proxima Nova"/>
              <a:sym typeface="Proxima Nova"/>
            </a:endParaRPr>
          </a:p>
        </p:txBody>
      </p:sp>
      <p:sp>
        <p:nvSpPr>
          <p:cNvPr id="496" name="Shape 496"/>
          <p:cNvSpPr/>
          <p:nvPr/>
        </p:nvSpPr>
        <p:spPr>
          <a:xfrm>
            <a:off x="4059850" y="2071700"/>
            <a:ext cx="1071575" cy="1751800"/>
          </a:xfrm>
          <a:prstGeom prst="flowChartMagneticDisk">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latin typeface="Proxima Nova"/>
                <a:ea typeface="Proxima Nova"/>
                <a:cs typeface="Proxima Nova"/>
                <a:sym typeface="Proxima Nova"/>
              </a:rPr>
              <a:t>GPGK</a:t>
            </a:r>
          </a:p>
        </p:txBody>
      </p:sp>
      <p:sp>
        <p:nvSpPr>
          <p:cNvPr id="495" name="Shape 495"/>
          <p:cNvSpPr/>
          <p:nvPr/>
        </p:nvSpPr>
        <p:spPr>
          <a:xfrm>
            <a:off x="3942987" y="1017725"/>
            <a:ext cx="1305299" cy="572699"/>
          </a:xfrm>
          <a:prstGeom prst="parallelogram">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latin typeface="Proxima Nova"/>
                <a:ea typeface="Proxima Nova"/>
                <a:cs typeface="Proxima Nova"/>
                <a:sym typeface="Proxima Nova"/>
              </a:rPr>
              <a:t>ili2gpkg</a:t>
            </a:r>
          </a:p>
          <a:p>
            <a:pPr lvl="0" rtl="0" algn="ctr">
              <a:spcBef>
                <a:spcPts val="0"/>
              </a:spcBef>
              <a:buNone/>
            </a:pPr>
            <a:r>
              <a:rPr lang="de">
                <a:latin typeface="Proxima Nova"/>
                <a:ea typeface="Proxima Nova"/>
                <a:cs typeface="Proxima Nova"/>
                <a:sym typeface="Proxima Nova"/>
              </a:rPr>
              <a:t>--schema-import</a:t>
            </a:r>
          </a:p>
        </p:txBody>
      </p:sp>
      <p:sp>
        <p:nvSpPr>
          <p:cNvPr id="499" name="Shape 499"/>
          <p:cNvSpPr/>
          <p:nvPr/>
        </p:nvSpPr>
        <p:spPr>
          <a:xfrm>
            <a:off x="2357450" y="2658148"/>
            <a:ext cx="1305299" cy="572699"/>
          </a:xfrm>
          <a:prstGeom prst="parallelogram">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t>ogr2ogr -sql ...</a:t>
            </a:r>
          </a:p>
        </p:txBody>
      </p:sp>
      <p:cxnSp>
        <p:nvCxnSpPr>
          <p:cNvPr id="505" name="Shape 505"/>
          <p:cNvCxnSpPr>
            <a:stCxn id="499" idx="2"/>
            <a:endCxn id="496" idx="2"/>
          </p:cNvCxnSpPr>
          <p:nvPr/>
        </p:nvCxnSpPr>
        <p:spPr>
          <a:xfrm>
            <a:off x="3591162" y="2944498"/>
            <a:ext cx="468600" cy="3000"/>
          </a:xfrm>
          <a:prstGeom prst="straightConnector1">
            <a:avLst/>
          </a:prstGeom>
          <a:noFill/>
          <a:ln cap="flat" cmpd="sng" w="9525">
            <a:solidFill>
              <a:schemeClr val="dk2"/>
            </a:solidFill>
            <a:prstDash val="solid"/>
            <a:round/>
            <a:headEnd len="lg" w="lg" type="none"/>
            <a:tailEnd len="lg" w="lg" type="triangle"/>
          </a:ln>
        </p:spPr>
      </p:cxnSp>
      <p:sp>
        <p:nvSpPr>
          <p:cNvPr id="506" name="Shape 506"/>
          <p:cNvSpPr/>
          <p:nvPr/>
        </p:nvSpPr>
        <p:spPr>
          <a:xfrm>
            <a:off x="5744950" y="2661248"/>
            <a:ext cx="1305299" cy="572699"/>
          </a:xfrm>
          <a:prstGeom prst="parallelogram">
            <a:avLst>
              <a:gd fmla="val 25000" name="adj"/>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latin typeface="Proxima Nova"/>
                <a:ea typeface="Proxima Nova"/>
                <a:cs typeface="Proxima Nova"/>
                <a:sym typeface="Proxima Nova"/>
              </a:rPr>
              <a:t>ili2gpgk --export</a:t>
            </a:r>
          </a:p>
        </p:txBody>
      </p:sp>
      <p:cxnSp>
        <p:nvCxnSpPr>
          <p:cNvPr id="507" name="Shape 507"/>
          <p:cNvCxnSpPr>
            <a:stCxn id="496" idx="4"/>
            <a:endCxn id="506" idx="5"/>
          </p:cNvCxnSpPr>
          <p:nvPr/>
        </p:nvCxnSpPr>
        <p:spPr>
          <a:xfrm>
            <a:off x="5131425" y="2947600"/>
            <a:ext cx="685200" cy="0"/>
          </a:xfrm>
          <a:prstGeom prst="straightConnector1">
            <a:avLst/>
          </a:prstGeom>
          <a:noFill/>
          <a:ln cap="flat" cmpd="sng" w="9525">
            <a:solidFill>
              <a:schemeClr val="dk2"/>
            </a:solidFill>
            <a:prstDash val="solid"/>
            <a:round/>
            <a:headEnd len="lg" w="lg" type="none"/>
            <a:tailEnd len="lg" w="lg" type="triangle"/>
          </a:ln>
        </p:spPr>
      </p:cxnSp>
      <p:cxnSp>
        <p:nvCxnSpPr>
          <p:cNvPr id="508" name="Shape 508"/>
          <p:cNvCxnSpPr>
            <a:stCxn id="506" idx="2"/>
            <a:endCxn id="509" idx="1"/>
          </p:cNvCxnSpPr>
          <p:nvPr/>
        </p:nvCxnSpPr>
        <p:spPr>
          <a:xfrm>
            <a:off x="6978662" y="2947598"/>
            <a:ext cx="563100" cy="0"/>
          </a:xfrm>
          <a:prstGeom prst="straightConnector1">
            <a:avLst/>
          </a:prstGeom>
          <a:noFill/>
          <a:ln cap="flat" cmpd="sng" w="9525">
            <a:solidFill>
              <a:schemeClr val="dk2"/>
            </a:solidFill>
            <a:prstDash val="solid"/>
            <a:round/>
            <a:headEnd len="lg" w="lg" type="none"/>
            <a:tailEnd len="lg" w="lg" type="triangle"/>
          </a:ln>
        </p:spPr>
      </p:cxnSp>
      <p:sp>
        <p:nvSpPr>
          <p:cNvPr id="510" name="Shape 510"/>
          <p:cNvSpPr/>
          <p:nvPr/>
        </p:nvSpPr>
        <p:spPr>
          <a:xfrm>
            <a:off x="311703" y="2105789"/>
            <a:ext cx="1129248" cy="941057"/>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1" name="Shape 511"/>
          <p:cNvSpPr/>
          <p:nvPr/>
        </p:nvSpPr>
        <p:spPr>
          <a:xfrm>
            <a:off x="514813" y="2308896"/>
            <a:ext cx="1129248" cy="941057"/>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2" name="Shape 512"/>
          <p:cNvSpPr/>
          <p:nvPr/>
        </p:nvSpPr>
        <p:spPr>
          <a:xfrm>
            <a:off x="717924" y="2512004"/>
            <a:ext cx="1129248" cy="941057"/>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de"/>
              <a:t>Produktion</a:t>
            </a:r>
          </a:p>
        </p:txBody>
      </p:sp>
      <p:sp>
        <p:nvSpPr>
          <p:cNvPr id="513" name="Shape 513"/>
          <p:cNvSpPr txBox="1"/>
          <p:nvPr/>
        </p:nvSpPr>
        <p:spPr>
          <a:xfrm>
            <a:off x="155150" y="3589625"/>
            <a:ext cx="1305299" cy="410699"/>
          </a:xfrm>
          <a:prstGeom prst="rect">
            <a:avLst/>
          </a:prstGeom>
          <a:noFill/>
          <a:ln>
            <a:noFill/>
          </a:ln>
        </p:spPr>
        <p:txBody>
          <a:bodyPr anchorCtr="0" anchor="t" bIns="91425" lIns="91425" rIns="91425" tIns="91425">
            <a:noAutofit/>
          </a:bodyPr>
          <a:lstStyle/>
          <a:p>
            <a:pPr lvl="0">
              <a:spcBef>
                <a:spcPts val="0"/>
              </a:spcBef>
              <a:buNone/>
            </a:pPr>
            <a:r>
              <a:rPr lang="de">
                <a:solidFill>
                  <a:srgbClr val="CCCCCC"/>
                </a:solidFill>
                <a:latin typeface="Proxima Nova"/>
                <a:ea typeface="Proxima Nova"/>
                <a:cs typeface="Proxima Nova"/>
                <a:sym typeface="Proxima Nova"/>
              </a:rPr>
              <a:t>OGR VRT</a:t>
            </a:r>
          </a:p>
        </p:txBody>
      </p:sp>
      <p:sp>
        <p:nvSpPr>
          <p:cNvPr id="514" name="Shape 514"/>
          <p:cNvSpPr/>
          <p:nvPr/>
        </p:nvSpPr>
        <p:spPr>
          <a:xfrm>
            <a:off x="7523575" y="2154269"/>
            <a:ext cx="953099" cy="1578743"/>
          </a:xfrm>
          <a:prstGeom prst="flowChartDocumen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de">
                <a:latin typeface="Proxima Nova"/>
                <a:ea typeface="Proxima Nova"/>
                <a:cs typeface="Proxima Nova"/>
                <a:sym typeface="Proxima Nova"/>
              </a:rPr>
              <a:t>XTF / GML / ITF</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#6</a:t>
            </a:r>
          </a:p>
        </p:txBody>
      </p:sp>
      <p:sp>
        <p:nvSpPr>
          <p:cNvPr id="520" name="Shape 520"/>
          <p:cNvSpPr txBox="1"/>
          <p:nvPr>
            <p:ph idx="1" type="body"/>
          </p:nvPr>
        </p:nvSpPr>
        <p:spPr>
          <a:xfrm>
            <a:off x="311700" y="1346250"/>
            <a:ext cx="8722799" cy="3207600"/>
          </a:xfrm>
          <a:prstGeom prst="rect">
            <a:avLst/>
          </a:prstGeom>
          <a:solidFill>
            <a:srgbClr val="000000"/>
          </a:solidFill>
        </p:spPr>
        <p:txBody>
          <a:bodyPr anchorCtr="0" anchor="t" bIns="91425" lIns="91425" rIns="91425" tIns="91425">
            <a:noAutofit/>
          </a:bodyPr>
          <a:lstStyle/>
          <a:p>
            <a:pPr lvl="0" rtl="0">
              <a:lnSpc>
                <a:spcPct val="100000"/>
              </a:lnSpc>
              <a:spcBef>
                <a:spcPts val="0"/>
              </a:spcBef>
              <a:spcAft>
                <a:spcPts val="0"/>
              </a:spcAft>
              <a:buNone/>
            </a:pPr>
            <a:r>
              <a:rPr b="1" lang="de" sz="1400">
                <a:solidFill>
                  <a:srgbClr val="6FA8DC"/>
                </a:solidFill>
                <a:latin typeface="Droid Sans Mono"/>
                <a:ea typeface="Droid Sans Mono"/>
                <a:cs typeface="Droid Sans Mono"/>
                <a:sym typeface="Droid Sans Mono"/>
              </a:rPr>
              <a:t>&lt;OGRVRTDataSource&gt;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&lt;OGRVRTLayer</a:t>
            </a:r>
            <a:r>
              <a:rPr b="1" lang="de" sz="1400">
                <a:solidFill>
                  <a:schemeClr val="lt1"/>
                </a:solidFill>
                <a:latin typeface="Droid Sans Mono"/>
                <a:ea typeface="Droid Sans Mono"/>
                <a:cs typeface="Droid Sans Mono"/>
                <a:sym typeface="Droid Sans Mono"/>
              </a:rPr>
              <a:t> name="fixpunktekategorie3_lfp3"</a:t>
            </a:r>
            <a:r>
              <a:rPr b="1" lang="de" sz="1400">
                <a:solidFill>
                  <a:srgbClr val="6FA8DC"/>
                </a:solidFill>
                <a:latin typeface="Droid Sans Mono"/>
                <a:ea typeface="Droid Sans Mono"/>
                <a:cs typeface="Droid Sans Mono"/>
                <a:sym typeface="Droid Sans Mono"/>
              </a:rPr>
              <a:t>&gt;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&lt;SrcDataSource&gt;</a:t>
            </a:r>
            <a:r>
              <a:rPr b="1" lang="de" sz="1400">
                <a:solidFill>
                  <a:schemeClr val="lt1"/>
                </a:solidFill>
                <a:latin typeface="Droid Sans Mono"/>
                <a:ea typeface="Droid Sans Mono"/>
                <a:cs typeface="Droid Sans Mono"/>
                <a:sym typeface="Droid Sans Mono"/>
              </a:rPr>
              <a:t>fixpunktekategorie3_lfp3.shp</a:t>
            </a:r>
            <a:r>
              <a:rPr b="1" lang="de" sz="1400">
                <a:solidFill>
                  <a:srgbClr val="6FA8DC"/>
                </a:solidFill>
                <a:latin typeface="Droid Sans Mono"/>
                <a:ea typeface="Droid Sans Mono"/>
                <a:cs typeface="Droid Sans Mono"/>
                <a:sym typeface="Droid Sans Mono"/>
              </a:rPr>
              <a:t>&lt;/SrcDataSource&gt;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&lt;/OGRVRTLayer&gt;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&lt;OGRVRTLayer</a:t>
            </a:r>
            <a:r>
              <a:rPr b="1" lang="de" sz="1400">
                <a:solidFill>
                  <a:schemeClr val="lt1"/>
                </a:solidFill>
                <a:latin typeface="Droid Sans Mono"/>
                <a:ea typeface="Droid Sans Mono"/>
                <a:cs typeface="Droid Sans Mono"/>
                <a:sym typeface="Droid Sans Mono"/>
              </a:rPr>
              <a:t> name="fixpunktekategorie3_lfp3nachfuehrung"</a:t>
            </a:r>
            <a:r>
              <a:rPr b="1" lang="de" sz="1400">
                <a:solidFill>
                  <a:srgbClr val="6FA8DC"/>
                </a:solidFill>
                <a:latin typeface="Droid Sans Mono"/>
                <a:ea typeface="Droid Sans Mono"/>
                <a:cs typeface="Droid Sans Mono"/>
                <a:sym typeface="Droid Sans Mono"/>
              </a:rPr>
              <a:t>&gt;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&lt;SrcDataSource&gt;</a:t>
            </a:r>
            <a:r>
              <a:rPr b="1" lang="de" sz="1400">
                <a:solidFill>
                  <a:schemeClr val="lt1"/>
                </a:solidFill>
                <a:latin typeface="Droid Sans Mono"/>
                <a:ea typeface="Droid Sans Mono"/>
                <a:cs typeface="Droid Sans Mono"/>
                <a:sym typeface="Droid Sans Mono"/>
              </a:rPr>
              <a:t>fixpunktekategorie3_lfp3nachfuehrung.shp</a:t>
            </a:r>
            <a:r>
              <a:rPr b="1" lang="de" sz="1400">
                <a:solidFill>
                  <a:srgbClr val="6FA8DC"/>
                </a:solidFill>
                <a:latin typeface="Droid Sans Mono"/>
                <a:ea typeface="Droid Sans Mono"/>
                <a:cs typeface="Droid Sans Mono"/>
                <a:sym typeface="Droid Sans Mono"/>
              </a:rPr>
              <a:t>&lt;/SrcDataSource&gt;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&lt;/OGRVRTLayer&gt;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&lt;OGRVRTLayer</a:t>
            </a:r>
            <a:r>
              <a:rPr b="1" lang="de" sz="1400">
                <a:solidFill>
                  <a:schemeClr val="lt1"/>
                </a:solidFill>
                <a:latin typeface="Droid Sans Mono"/>
                <a:ea typeface="Droid Sans Mono"/>
                <a:cs typeface="Droid Sans Mono"/>
                <a:sym typeface="Droid Sans Mono"/>
              </a:rPr>
              <a:t> name="fixpunktekategorie2_lfp2"</a:t>
            </a:r>
            <a:r>
              <a:rPr b="1" lang="de" sz="1400">
                <a:solidFill>
                  <a:srgbClr val="6FA8DC"/>
                </a:solidFill>
                <a:latin typeface="Droid Sans Mono"/>
                <a:ea typeface="Droid Sans Mono"/>
                <a:cs typeface="Droid Sans Mono"/>
                <a:sym typeface="Droid Sans Mono"/>
              </a:rPr>
              <a:t>&gt;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&lt;SrcDataSource&gt;</a:t>
            </a:r>
            <a:r>
              <a:rPr b="1" lang="de" sz="1400">
                <a:solidFill>
                  <a:schemeClr val="lt1"/>
                </a:solidFill>
                <a:latin typeface="Droid Sans Mono"/>
                <a:ea typeface="Droid Sans Mono"/>
                <a:cs typeface="Droid Sans Mono"/>
                <a:sym typeface="Droid Sans Mono"/>
              </a:rPr>
              <a:t>fixpunktekategorie2_lfp2.shp</a:t>
            </a:r>
            <a:r>
              <a:rPr b="1" lang="de" sz="1400">
                <a:solidFill>
                  <a:srgbClr val="6FA8DC"/>
                </a:solidFill>
                <a:latin typeface="Droid Sans Mono"/>
                <a:ea typeface="Droid Sans Mono"/>
                <a:cs typeface="Droid Sans Mono"/>
                <a:sym typeface="Droid Sans Mono"/>
              </a:rPr>
              <a:t>&lt;/SrcDataSource&gt;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&lt;/OGRVRTLayer&gt;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&lt;OGRVRTLayer</a:t>
            </a:r>
            <a:r>
              <a:rPr b="1" lang="de" sz="1400">
                <a:solidFill>
                  <a:schemeClr val="lt1"/>
                </a:solidFill>
                <a:latin typeface="Droid Sans Mono"/>
                <a:ea typeface="Droid Sans Mono"/>
                <a:cs typeface="Droid Sans Mono"/>
                <a:sym typeface="Droid Sans Mono"/>
              </a:rPr>
              <a:t> name="fixpunktekategorie2_lfp3nachfuehrung"</a:t>
            </a:r>
            <a:r>
              <a:rPr b="1" lang="de" sz="1400">
                <a:solidFill>
                  <a:srgbClr val="6FA8DC"/>
                </a:solidFill>
                <a:latin typeface="Droid Sans Mono"/>
                <a:ea typeface="Droid Sans Mono"/>
                <a:cs typeface="Droid Sans Mono"/>
                <a:sym typeface="Droid Sans Mono"/>
              </a:rPr>
              <a:t>&gt;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&lt;SrcDataSource&gt;</a:t>
            </a:r>
            <a:r>
              <a:rPr b="1" lang="de" sz="1400">
                <a:solidFill>
                  <a:schemeClr val="lt1"/>
                </a:solidFill>
                <a:latin typeface="Droid Sans Mono"/>
                <a:ea typeface="Droid Sans Mono"/>
                <a:cs typeface="Droid Sans Mono"/>
                <a:sym typeface="Droid Sans Mono"/>
              </a:rPr>
              <a:t>fixpunktekategorie2_lfp2nachfuehrung.shp</a:t>
            </a:r>
            <a:r>
              <a:rPr b="1" lang="de" sz="1400">
                <a:solidFill>
                  <a:srgbClr val="6FA8DC"/>
                </a:solidFill>
                <a:latin typeface="Droid Sans Mono"/>
                <a:ea typeface="Droid Sans Mono"/>
                <a:cs typeface="Droid Sans Mono"/>
                <a:sym typeface="Droid Sans Mono"/>
              </a:rPr>
              <a:t>&lt;/SrcDataSource&gt;</a:t>
            </a:r>
          </a:p>
          <a:p>
            <a:pPr lvl="0" rtl="0">
              <a:lnSpc>
                <a:spcPct val="100000"/>
              </a:lnSpc>
              <a:spcBef>
                <a:spcPts val="0"/>
              </a:spcBef>
              <a:spcAft>
                <a:spcPts val="0"/>
              </a:spcAft>
              <a:buNone/>
            </a:pPr>
            <a:r>
              <a:rPr b="1" lang="de" sz="1400">
                <a:solidFill>
                  <a:schemeClr val="lt1"/>
                </a:solidFill>
                <a:latin typeface="Droid Sans Mono"/>
                <a:ea typeface="Droid Sans Mono"/>
                <a:cs typeface="Droid Sans Mono"/>
                <a:sym typeface="Droid Sans Mono"/>
              </a:rPr>
              <a:t>    </a:t>
            </a:r>
            <a:r>
              <a:rPr b="1" lang="de" sz="1400">
                <a:solidFill>
                  <a:srgbClr val="6FA8DC"/>
                </a:solidFill>
                <a:latin typeface="Droid Sans Mono"/>
                <a:ea typeface="Droid Sans Mono"/>
                <a:cs typeface="Droid Sans Mono"/>
                <a:sym typeface="Droid Sans Mono"/>
              </a:rPr>
              <a:t>&lt;/OGRVRTLayer&gt;</a:t>
            </a:r>
          </a:p>
          <a:p>
            <a:pPr lvl="0" rtl="0">
              <a:lnSpc>
                <a:spcPct val="100000"/>
              </a:lnSpc>
              <a:spcBef>
                <a:spcPts val="0"/>
              </a:spcBef>
              <a:spcAft>
                <a:spcPts val="0"/>
              </a:spcAft>
              <a:buNone/>
            </a:pPr>
            <a:r>
              <a:rPr b="1" lang="de" sz="1400">
                <a:solidFill>
                  <a:srgbClr val="6FA8DC"/>
                </a:solidFill>
                <a:latin typeface="Droid Sans Mono"/>
                <a:ea typeface="Droid Sans Mono"/>
                <a:cs typeface="Droid Sans Mono"/>
                <a:sym typeface="Droid Sans Mono"/>
              </a:rPr>
              <a:t>&lt;/OGRVRTDataSource&gt;</a:t>
            </a:r>
          </a:p>
          <a:p>
            <a:pPr lvl="0" rtl="0">
              <a:lnSpc>
                <a:spcPct val="100000"/>
              </a:lnSpc>
              <a:spcBef>
                <a:spcPts val="0"/>
              </a:spcBef>
              <a:spcAft>
                <a:spcPts val="0"/>
              </a:spcAft>
              <a:buNone/>
            </a:pPr>
            <a:r>
              <a:t/>
            </a:r>
            <a:endParaRPr b="1" sz="1200">
              <a:solidFill>
                <a:schemeClr val="lt1"/>
              </a:solidFill>
              <a:latin typeface="Droid Sans Mono"/>
              <a:ea typeface="Droid Sans Mono"/>
              <a:cs typeface="Droid Sans Mono"/>
              <a:sym typeface="Droid Sans Mono"/>
            </a:endParaRPr>
          </a:p>
          <a:p>
            <a:pPr lvl="0" rtl="0">
              <a:lnSpc>
                <a:spcPct val="100000"/>
              </a:lnSpc>
              <a:spcBef>
                <a:spcPts val="0"/>
              </a:spcBef>
              <a:spcAft>
                <a:spcPts val="0"/>
              </a:spcAft>
              <a:buNone/>
            </a:pPr>
            <a:r>
              <a:t/>
            </a:r>
            <a:endParaRPr b="1" sz="1200">
              <a:solidFill>
                <a:schemeClr val="lt1"/>
              </a:solidFill>
              <a:latin typeface="Droid Sans Mono"/>
              <a:ea typeface="Droid Sans Mono"/>
              <a:cs typeface="Droid Sans Mono"/>
              <a:sym typeface="Droid Sans Mono"/>
            </a:endParaRPr>
          </a:p>
          <a:p>
            <a:pPr lvl="0" rtl="0">
              <a:lnSpc>
                <a:spcPct val="100000"/>
              </a:lnSpc>
              <a:spcBef>
                <a:spcPts val="0"/>
              </a:spcBef>
              <a:spcAft>
                <a:spcPts val="0"/>
              </a:spcAft>
              <a:buNone/>
            </a:pPr>
            <a:r>
              <a:t/>
            </a:r>
            <a:endParaRPr b="1" sz="1200">
              <a:solidFill>
                <a:schemeClr val="lt1"/>
              </a:solidFill>
              <a:latin typeface="Droid Sans Mono"/>
              <a:ea typeface="Droid Sans Mono"/>
              <a:cs typeface="Droid Sans Mono"/>
              <a:sym typeface="Droid Sans Mono"/>
            </a:endParaRPr>
          </a:p>
          <a:p>
            <a:pPr lvl="0" rtl="0">
              <a:lnSpc>
                <a:spcPct val="100000"/>
              </a:lnSpc>
              <a:spcBef>
                <a:spcPts val="0"/>
              </a:spcBef>
              <a:spcAft>
                <a:spcPts val="0"/>
              </a:spcAft>
              <a:buNone/>
            </a:pPr>
            <a:r>
              <a:t/>
            </a:r>
            <a:endParaRPr b="1" sz="1200">
              <a:solidFill>
                <a:schemeClr val="lt1"/>
              </a:solidFill>
              <a:latin typeface="Droid Sans Mono"/>
              <a:ea typeface="Droid Sans Mono"/>
              <a:cs typeface="Droid Sans Mono"/>
              <a:sym typeface="Droid Sans Mono"/>
            </a:endParaRPr>
          </a:p>
          <a:p>
            <a:pPr lvl="0" rtl="0">
              <a:lnSpc>
                <a:spcPct val="100000"/>
              </a:lnSpc>
              <a:spcBef>
                <a:spcPts val="0"/>
              </a:spcBef>
              <a:spcAft>
                <a:spcPts val="0"/>
              </a:spcAft>
              <a:buNone/>
            </a:pPr>
            <a:r>
              <a:t/>
            </a:r>
            <a:endParaRPr b="1" sz="1200">
              <a:solidFill>
                <a:schemeClr val="lt1"/>
              </a:solidFill>
              <a:latin typeface="Droid Sans Mono"/>
              <a:ea typeface="Droid Sans Mono"/>
              <a:cs typeface="Droid Sans Mono"/>
              <a:sym typeface="Droid Sans Mono"/>
            </a:endParaRP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#6</a:t>
            </a:r>
          </a:p>
        </p:txBody>
      </p:sp>
      <p:sp>
        <p:nvSpPr>
          <p:cNvPr id="526" name="Shape 526"/>
          <p:cNvSpPr txBox="1"/>
          <p:nvPr>
            <p:ph idx="1" type="body"/>
          </p:nvPr>
        </p:nvSpPr>
        <p:spPr>
          <a:xfrm>
            <a:off x="311700" y="1152475"/>
            <a:ext cx="8520599" cy="1533900"/>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chemeClr val="lt1"/>
                </a:solidFill>
                <a:latin typeface="Droid Sans Mono"/>
                <a:ea typeface="Droid Sans Mono"/>
                <a:cs typeface="Droid Sans Mono"/>
                <a:sym typeface="Droid Sans Mono"/>
              </a:rPr>
              <a:t>java -jar </a:t>
            </a:r>
            <a:r>
              <a:rPr b="1" lang="de">
                <a:solidFill>
                  <a:srgbClr val="CC0000"/>
                </a:solidFill>
                <a:latin typeface="Droid Sans Mono"/>
                <a:ea typeface="Droid Sans Mono"/>
                <a:cs typeface="Droid Sans Mono"/>
                <a:sym typeface="Droid Sans Mono"/>
              </a:rPr>
              <a:t>ili2gpkg.jar</a:t>
            </a:r>
            <a:r>
              <a:rPr b="1" lang="de">
                <a:solidFill>
                  <a:schemeClr val="lt1"/>
                </a:solidFill>
                <a:latin typeface="Droid Sans Mono"/>
                <a:ea typeface="Droid Sans Mono"/>
                <a:cs typeface="Droid Sans Mono"/>
                <a:sym typeface="Droid Sans Mono"/>
              </a:rPr>
              <a:t> --schemaimport --nameByTopic --modeldir http://models.geo.admin.ch --models MOpublic03_ili2_v13 </a:t>
            </a:r>
            <a:r>
              <a:rPr b="1" lang="de">
                <a:solidFill>
                  <a:srgbClr val="CC0000"/>
                </a:solidFill>
                <a:latin typeface="Droid Sans Mono"/>
                <a:ea typeface="Droid Sans Mono"/>
                <a:cs typeface="Droid Sans Mono"/>
                <a:sym typeface="Droid Sans Mono"/>
              </a:rPr>
              <a:t>--dbfile mopublic_shp.gpkg</a:t>
            </a: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996025" y="1102900"/>
            <a:ext cx="7151949" cy="3854125"/>
          </a:xfrm>
          <a:prstGeom prst="rect">
            <a:avLst/>
          </a:prstGeom>
          <a:noFill/>
          <a:ln>
            <a:noFill/>
          </a:ln>
        </p:spPr>
      </p:pic>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x="0" y="0"/>
          <a:ext cx="0" cy="0"/>
          <a:chOff x="0" y="0"/>
          <a:chExt cx="0" cy="0"/>
        </a:xfrm>
      </p:grpSpPr>
      <p:sp>
        <p:nvSpPr>
          <p:cNvPr id="531" name="Shape 53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#6</a:t>
            </a:r>
          </a:p>
        </p:txBody>
      </p:sp>
      <p:pic>
        <p:nvPicPr>
          <p:cNvPr id="532" name="Shape 532"/>
          <p:cNvPicPr preferRelativeResize="0"/>
          <p:nvPr/>
        </p:nvPicPr>
        <p:blipFill>
          <a:blip r:embed="rId3">
            <a:alphaModFix/>
          </a:blip>
          <a:stretch>
            <a:fillRect/>
          </a:stretch>
        </p:blipFill>
        <p:spPr>
          <a:xfrm>
            <a:off x="1616575" y="1099850"/>
            <a:ext cx="5948674" cy="3903124"/>
          </a:xfrm>
          <a:prstGeom prst="rect">
            <a:avLst/>
          </a:prstGeom>
          <a:noFill/>
          <a:ln>
            <a:noFill/>
          </a:ln>
        </p:spPr>
      </p:pic>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#6</a:t>
            </a:r>
          </a:p>
        </p:txBody>
      </p:sp>
      <p:sp>
        <p:nvSpPr>
          <p:cNvPr id="538" name="Shape 538"/>
          <p:cNvSpPr txBox="1"/>
          <p:nvPr>
            <p:ph idx="1" type="body"/>
          </p:nvPr>
        </p:nvSpPr>
        <p:spPr>
          <a:xfrm>
            <a:off x="311700" y="1152475"/>
            <a:ext cx="8520599" cy="1813499"/>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chemeClr val="lt1"/>
                </a:solidFill>
                <a:latin typeface="Droid Sans Mono"/>
                <a:ea typeface="Droid Sans Mono"/>
                <a:cs typeface="Droid Sans Mono"/>
                <a:sym typeface="Droid Sans Mono"/>
              </a:rPr>
              <a:t>ogr2ogr -f GPKG </a:t>
            </a:r>
            <a:r>
              <a:rPr b="1" lang="de">
                <a:solidFill>
                  <a:srgbClr val="CC0000"/>
                </a:solidFill>
                <a:latin typeface="Droid Sans Mono"/>
                <a:ea typeface="Droid Sans Mono"/>
                <a:cs typeface="Droid Sans Mono"/>
                <a:sym typeface="Droid Sans Mono"/>
              </a:rPr>
              <a:t>-dialect SQLITE</a:t>
            </a:r>
            <a:r>
              <a:rPr b="1" lang="de">
                <a:solidFill>
                  <a:schemeClr val="lt1"/>
                </a:solidFill>
                <a:latin typeface="Droid Sans Mono"/>
                <a:ea typeface="Droid Sans Mono"/>
                <a:cs typeface="Droid Sans Mono"/>
                <a:sym typeface="Droid Sans Mono"/>
              </a:rPr>
              <a:t> -sql @bsp06_mopublic_control_points_gpkg.sql -append -nln control_points_control_point mopublic_shp.gpkg </a:t>
            </a:r>
            <a:r>
              <a:rPr b="1" lang="de">
                <a:solidFill>
                  <a:srgbClr val="CC0000"/>
                </a:solidFill>
                <a:latin typeface="Droid Sans Mono"/>
                <a:ea typeface="Droid Sans Mono"/>
                <a:cs typeface="Droid Sans Mono"/>
                <a:sym typeface="Droid Sans Mono"/>
              </a:rPr>
              <a:t>bsp06_dm01_fixpunkte.vrt</a:t>
            </a: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#6</a:t>
            </a:r>
          </a:p>
        </p:txBody>
      </p:sp>
      <p:sp>
        <p:nvSpPr>
          <p:cNvPr id="544" name="Shape 544"/>
          <p:cNvSpPr txBox="1"/>
          <p:nvPr>
            <p:ph idx="1" type="body"/>
          </p:nvPr>
        </p:nvSpPr>
        <p:spPr>
          <a:xfrm>
            <a:off x="311700" y="1152475"/>
            <a:ext cx="8520599" cy="1533900"/>
          </a:xfrm>
          <a:prstGeom prst="rect">
            <a:avLst/>
          </a:prstGeom>
          <a:solidFill>
            <a:srgbClr val="000000"/>
          </a:solidFill>
        </p:spPr>
        <p:txBody>
          <a:bodyPr anchorCtr="0" anchor="t" bIns="91425" lIns="91425" rIns="91425" tIns="91425">
            <a:noAutofit/>
          </a:bodyPr>
          <a:lstStyle/>
          <a:p>
            <a:pPr lvl="0" rtl="0">
              <a:spcBef>
                <a:spcPts val="0"/>
              </a:spcBef>
              <a:buNone/>
            </a:pPr>
            <a:r>
              <a:rPr b="1" lang="de">
                <a:solidFill>
                  <a:schemeClr val="lt1"/>
                </a:solidFill>
                <a:latin typeface="Droid Sans Mono"/>
                <a:ea typeface="Droid Sans Mono"/>
                <a:cs typeface="Droid Sans Mono"/>
                <a:sym typeface="Droid Sans Mono"/>
              </a:rPr>
              <a:t>java -jar ili2gpkg.jar </a:t>
            </a:r>
            <a:r>
              <a:rPr b="1" lang="de">
                <a:solidFill>
                  <a:srgbClr val="CC0000"/>
                </a:solidFill>
                <a:latin typeface="Droid Sans Mono"/>
                <a:ea typeface="Droid Sans Mono"/>
                <a:cs typeface="Droid Sans Mono"/>
                <a:sym typeface="Droid Sans Mono"/>
              </a:rPr>
              <a:t>--export</a:t>
            </a:r>
            <a:r>
              <a:rPr b="1" lang="de">
                <a:solidFill>
                  <a:schemeClr val="lt1"/>
                </a:solidFill>
                <a:latin typeface="Droid Sans Mono"/>
                <a:ea typeface="Droid Sans Mono"/>
                <a:cs typeface="Droid Sans Mono"/>
                <a:sym typeface="Droid Sans Mono"/>
              </a:rPr>
              <a:t> --nameByTopic --modeldir http://models.geo.admin.ch --models MOpublic03_ili2_v13 --dbfile mopublic_shp.gpkg </a:t>
            </a:r>
            <a:r>
              <a:rPr b="1" lang="de">
                <a:solidFill>
                  <a:srgbClr val="CC0000"/>
                </a:solidFill>
                <a:latin typeface="Droid Sans Mono"/>
                <a:ea typeface="Droid Sans Mono"/>
                <a:cs typeface="Droid Sans Mono"/>
                <a:sym typeface="Droid Sans Mono"/>
              </a:rPr>
              <a:t>mopublic_shp_gpkg.xtf</a:t>
            </a: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a:p>
            <a:pPr lvl="0" rtl="0">
              <a:spcBef>
                <a:spcPts val="0"/>
              </a:spcBef>
              <a:buNone/>
            </a:pPr>
            <a:r>
              <a:t/>
            </a:r>
            <a:endParaRPr b="1">
              <a:solidFill>
                <a:schemeClr val="lt1"/>
              </a:solidFill>
              <a:latin typeface="Droid Sans Mono"/>
              <a:ea typeface="Droid Sans Mono"/>
              <a:cs typeface="Droid Sans Mono"/>
              <a:sym typeface="Droid Sans Mono"/>
            </a:endParaRP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8" name="Shape 548"/>
        <p:cNvGrpSpPr/>
        <p:nvPr/>
      </p:nvGrpSpPr>
      <p:grpSpPr>
        <a:xfrm>
          <a:off x="0" y="0"/>
          <a:ext cx="0" cy="0"/>
          <a:chOff x="0" y="0"/>
          <a:chExt cx="0" cy="0"/>
        </a:xfrm>
      </p:grpSpPr>
      <p:sp>
        <p:nvSpPr>
          <p:cNvPr id="549" name="Shape 54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Bleeding edge</a:t>
            </a:r>
          </a:p>
        </p:txBody>
      </p:sp>
      <p:sp>
        <p:nvSpPr>
          <p:cNvPr id="550" name="Shape 550"/>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pPr>
            <a:r>
              <a:rPr lang="de"/>
              <a:t>git clone https://github.com/claeis/ili2db/</a:t>
            </a:r>
          </a:p>
          <a:p>
            <a:pPr indent="-228600" lvl="0" marL="457200" rtl="0">
              <a:spcBef>
                <a:spcPts val="0"/>
              </a:spcBef>
            </a:pPr>
            <a:r>
              <a:rPr lang="de"/>
              <a:t>Build Prozess mit Apache Ant: </a:t>
            </a:r>
          </a:p>
          <a:p>
            <a:pPr indent="-228600" lvl="1" marL="914400" rtl="0">
              <a:spcBef>
                <a:spcPts val="0"/>
              </a:spcBef>
              <a:buAutoNum type="alphaLcPeriod"/>
            </a:pPr>
            <a:r>
              <a:rPr lang="de"/>
              <a:t>ant -f build-ili2pg.xml</a:t>
            </a:r>
          </a:p>
          <a:p>
            <a:pPr indent="-228600" lvl="1" marL="914400" rtl="0">
              <a:spcBef>
                <a:spcPts val="0"/>
              </a:spcBef>
              <a:buAutoNum type="alphaLcPeriod"/>
            </a:pPr>
            <a:r>
              <a:rPr lang="de"/>
              <a:t>build/ili2pg.jar</a:t>
            </a:r>
          </a:p>
          <a:p>
            <a:pPr indent="-228600" lvl="1" marL="914400" rtl="0">
              <a:spcBef>
                <a:spcPts val="0"/>
              </a:spcBef>
              <a:buAutoNum type="alphaLcPeriod"/>
            </a:pPr>
            <a:r>
              <a:rPr lang="de"/>
              <a:t>libs/ili2c.jar und libs/postgresql-9.1-901.jdbc4</a:t>
            </a:r>
          </a:p>
          <a:p>
            <a:pPr indent="-228600" lvl="1" marL="914400" rtl="0">
              <a:spcBef>
                <a:spcPts val="0"/>
              </a:spcBef>
              <a:buAutoNum type="alphaLcPeriod"/>
            </a:pPr>
            <a:r>
              <a:rPr lang="de"/>
              <a:t>-&gt; Alle drei Jars zusammen in einen Ordner kopieren</a:t>
            </a:r>
          </a:p>
          <a:p>
            <a:pPr indent="-228600" lvl="1" marL="914400" rtl="0">
              <a:spcBef>
                <a:spcPts val="0"/>
              </a:spcBef>
              <a:buAutoNum type="alphaLcPeriod"/>
            </a:pPr>
            <a:r>
              <a:rPr lang="de"/>
              <a:t>java -jar ili2pg.jar --help</a:t>
            </a: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a:p>
            <a:pPr lvl="0">
              <a:spcBef>
                <a:spcPts val="0"/>
              </a:spcBef>
              <a:buNone/>
            </a:pPr>
            <a:r>
              <a:t/>
            </a:r>
            <a:endParaRPr/>
          </a:p>
        </p:txBody>
      </p:sp>
      <p:pic>
        <p:nvPicPr>
          <p:cNvPr id="105" name="Shape 105"/>
          <p:cNvPicPr preferRelativeResize="0"/>
          <p:nvPr/>
        </p:nvPicPr>
        <p:blipFill>
          <a:blip r:embed="rId3">
            <a:alphaModFix/>
          </a:blip>
          <a:stretch>
            <a:fillRect/>
          </a:stretch>
        </p:blipFill>
        <p:spPr>
          <a:xfrm>
            <a:off x="1734050" y="1017724"/>
            <a:ext cx="5675899" cy="39294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de"/>
              <a:t>Beispiel #1</a:t>
            </a:r>
          </a:p>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1691937" y="1017724"/>
            <a:ext cx="5760125" cy="3987774"/>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