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15"/>
    <a:srgbClr val="E6E6E6"/>
    <a:srgbClr val="E94417"/>
    <a:srgbClr val="34A6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592" y="-174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8AE6-10E3-6A47-B7C6-91FD1E1612C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0F95-0483-074D-9766-A47CD83E9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8A8-16CE-4878-B592-0936399FE91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5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1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04F3-D9A9-9840-8A64-8D98CB0E9445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0CE0-57CA-E64A-809D-9735F5266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9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frateg07@gmail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tegbo_986@yahoo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8615" y="-412796"/>
            <a:ext cx="2935117" cy="11109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10915" y="-419012"/>
            <a:ext cx="7672697" cy="145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 dirty="0"/>
          </a:p>
        </p:txBody>
      </p:sp>
      <p:sp>
        <p:nvSpPr>
          <p:cNvPr id="69" name="Rectangle 68"/>
          <p:cNvSpPr/>
          <p:nvPr/>
        </p:nvSpPr>
        <p:spPr>
          <a:xfrm>
            <a:off x="2771034" y="33997"/>
            <a:ext cx="4777720" cy="55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FRANCK-ARTHUR TEGBO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3318" y="620020"/>
            <a:ext cx="4248150" cy="3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600" b="1" spc="327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RECEPTIONNISTE-CAISSIER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832" y="1107234"/>
            <a:ext cx="1781305" cy="377541"/>
          </a:xfrm>
          <a:prstGeom prst="rect">
            <a:avLst/>
          </a:prstGeom>
          <a:solidFill>
            <a:srgbClr val="EF4415"/>
          </a:solidFill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FORMATIONS</a:t>
            </a:r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5369137" y="1296005"/>
            <a:ext cx="2192645" cy="10548"/>
          </a:xfrm>
          <a:prstGeom prst="line">
            <a:avLst/>
          </a:prstGeom>
          <a:ln w="38100">
            <a:solidFill>
              <a:srgbClr val="EF441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00703" y="3903445"/>
            <a:ext cx="1843059" cy="377541"/>
          </a:xfrm>
          <a:prstGeom prst="rect">
            <a:avLst/>
          </a:prstGeom>
          <a:solidFill>
            <a:srgbClr val="EF4415"/>
          </a:solidFill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EXPERIENCES</a:t>
            </a:r>
          </a:p>
        </p:txBody>
      </p:sp>
      <p:cxnSp>
        <p:nvCxnSpPr>
          <p:cNvPr id="145" name="Straight Connector 144"/>
          <p:cNvCxnSpPr>
            <a:cxnSpLocks/>
            <a:stCxn id="144" idx="3"/>
          </p:cNvCxnSpPr>
          <p:nvPr/>
        </p:nvCxnSpPr>
        <p:spPr>
          <a:xfrm>
            <a:off x="5443762" y="4092216"/>
            <a:ext cx="2130892" cy="10549"/>
          </a:xfrm>
          <a:prstGeom prst="line">
            <a:avLst/>
          </a:prstGeom>
          <a:ln w="38100">
            <a:solidFill>
              <a:srgbClr val="EF44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72001" y="2319694"/>
            <a:ext cx="2507608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PROFIL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437" y="2653913"/>
            <a:ext cx="2642306" cy="19632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Hôtelier dynamique</a:t>
            </a:r>
            <a:r>
              <a:rPr lang="fr-FR" sz="1400" spc="-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soucieux avec 18 ans d’expérience, capable de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fournir</a:t>
            </a:r>
            <a:r>
              <a:rPr lang="fr-FR" sz="14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bons</a:t>
            </a:r>
            <a:r>
              <a:rPr lang="fr-FR" sz="1400" spc="-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résultats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à</a:t>
            </a:r>
            <a:r>
              <a:rPr lang="fr-FR" sz="1400" spc="-1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une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entreprise en pleine croissance en quête d’un personnel</a:t>
            </a:r>
            <a:r>
              <a:rPr lang="fr-FR" sz="14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compétent. Très</a:t>
            </a:r>
            <a:r>
              <a:rPr lang="fr-FR" sz="14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organisé,</a:t>
            </a:r>
            <a:r>
              <a:rPr lang="fr-FR" sz="1400" spc="-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doté d’un</a:t>
            </a:r>
            <a:r>
              <a:rPr lang="fr-FR" sz="14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excellent</a:t>
            </a:r>
            <a:r>
              <a:rPr lang="fr-FR" sz="140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sens</a:t>
            </a:r>
            <a:r>
              <a:rPr lang="fr-FR" sz="14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</a:t>
            </a:r>
            <a:r>
              <a:rPr lang="fr-FR" sz="140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la</a:t>
            </a:r>
            <a:r>
              <a:rPr lang="fr-FR" sz="14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communication</a:t>
            </a:r>
            <a:r>
              <a:rPr lang="fr-FR" sz="1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des</a:t>
            </a:r>
            <a:r>
              <a:rPr lang="fr-FR" sz="1400" spc="-20" dirty="0">
                <a:solidFill>
                  <a:srgbClr val="000000"/>
                </a:solidFill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relations</a:t>
            </a:r>
            <a:r>
              <a:rPr lang="fr-FR" sz="14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interpersonnelles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.</a:t>
            </a:r>
            <a:endParaRPr lang="fr-FR" sz="1800" dirty="0">
              <a:effectLst/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ct val="115000"/>
              </a:lnSpc>
              <a:spcAft>
                <a:spcPts val="1089"/>
              </a:spcAft>
            </a:pPr>
            <a:endParaRPr lang="fr-FR"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7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9" y="5465348"/>
            <a:ext cx="280297" cy="274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334330" y="5443047"/>
            <a:ext cx="2459587" cy="28520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+225 05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052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675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74 / 07 598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345</a:t>
            </a:r>
            <a:r>
              <a:rPr lang="fr-F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59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4" y="5817215"/>
            <a:ext cx="295285" cy="289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410172" y="5693942"/>
            <a:ext cx="2314572" cy="70070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CI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tegbo_986@yahoo.fr</a:t>
            </a:r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I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frateg07@gmail.com</a:t>
            </a:r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I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5994" y="2615790"/>
            <a:ext cx="2616178" cy="1919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D3C67A-9082-4AB6-BD44-F88695FB1332}"/>
              </a:ext>
            </a:extLst>
          </p:cNvPr>
          <p:cNvCxnSpPr>
            <a:cxnSpLocks/>
          </p:cNvCxnSpPr>
          <p:nvPr/>
        </p:nvCxnSpPr>
        <p:spPr>
          <a:xfrm>
            <a:off x="3766309" y="4331739"/>
            <a:ext cx="13584" cy="60771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7">
            <a:extLst>
              <a:ext uri="{FF2B5EF4-FFF2-40B4-BE49-F238E27FC236}">
                <a16:creationId xmlns:a16="http://schemas.microsoft.com/office/drawing/2014/main" id="{F294B6A1-ADE9-4C5D-B402-F9F624E5C485}"/>
              </a:ext>
            </a:extLst>
          </p:cNvPr>
          <p:cNvCxnSpPr>
            <a:cxnSpLocks/>
          </p:cNvCxnSpPr>
          <p:nvPr/>
        </p:nvCxnSpPr>
        <p:spPr>
          <a:xfrm flipV="1">
            <a:off x="84031" y="4818791"/>
            <a:ext cx="2668141" cy="263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">
            <a:extLst>
              <a:ext uri="{FF2B5EF4-FFF2-40B4-BE49-F238E27FC236}">
                <a16:creationId xmlns:a16="http://schemas.microsoft.com/office/drawing/2014/main" id="{F2EC11C2-59EF-4F99-9FF7-84F749F77F78}"/>
              </a:ext>
            </a:extLst>
          </p:cNvPr>
          <p:cNvSpPr/>
          <p:nvPr/>
        </p:nvSpPr>
        <p:spPr>
          <a:xfrm>
            <a:off x="2954" y="4520776"/>
            <a:ext cx="2935117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INFORMATIONS PERSONNELLES</a:t>
            </a:r>
          </a:p>
        </p:txBody>
      </p:sp>
      <p:sp>
        <p:nvSpPr>
          <p:cNvPr id="256" name="Rounded Rectangle 2">
            <a:extLst>
              <a:ext uri="{FF2B5EF4-FFF2-40B4-BE49-F238E27FC236}">
                <a16:creationId xmlns:a16="http://schemas.microsoft.com/office/drawing/2014/main" id="{AC56A3AC-0BF9-4A90-8A14-9E152DDEB69B}"/>
              </a:ext>
            </a:extLst>
          </p:cNvPr>
          <p:cNvSpPr/>
          <p:nvPr/>
        </p:nvSpPr>
        <p:spPr>
          <a:xfrm>
            <a:off x="-28350" y="4831117"/>
            <a:ext cx="2189098" cy="5884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Marié</a:t>
            </a:r>
          </a:p>
          <a:p>
            <a:r>
              <a:rPr lang="en-PH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Père de 4 enfants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DA915EF9-6895-02C2-A977-C6556A39164A}"/>
              </a:ext>
            </a:extLst>
          </p:cNvPr>
          <p:cNvSpPr/>
          <p:nvPr/>
        </p:nvSpPr>
        <p:spPr>
          <a:xfrm>
            <a:off x="3708750" y="9651849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56AA125-8F50-38BB-F557-63BFB926C04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084" r="6084"/>
          <a:stretch/>
        </p:blipFill>
        <p:spPr>
          <a:xfrm>
            <a:off x="565288" y="148784"/>
            <a:ext cx="1606415" cy="19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EB3FBC0-2F11-B2FA-6760-A7D8CC837AEE}"/>
              </a:ext>
            </a:extLst>
          </p:cNvPr>
          <p:cNvSpPr/>
          <p:nvPr/>
        </p:nvSpPr>
        <p:spPr>
          <a:xfrm>
            <a:off x="3825080" y="3306315"/>
            <a:ext cx="3433196" cy="571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Collège Catholique Roger Duquesne (CCRD) de Gagnoa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série D</a:t>
            </a:r>
            <a:endParaRPr lang="fr-FR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FCEDD1-996C-B3E1-029B-2A4A9B1F90AE}"/>
              </a:ext>
            </a:extLst>
          </p:cNvPr>
          <p:cNvSpPr/>
          <p:nvPr/>
        </p:nvSpPr>
        <p:spPr>
          <a:xfrm>
            <a:off x="2723041" y="2670574"/>
            <a:ext cx="1061720" cy="40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2003 – 2004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29B85B-6D06-0979-6265-29D0C5CAF0FE}"/>
              </a:ext>
            </a:extLst>
          </p:cNvPr>
          <p:cNvSpPr/>
          <p:nvPr/>
        </p:nvSpPr>
        <p:spPr>
          <a:xfrm>
            <a:off x="2762315" y="3357332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2000 – 2001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Gagnoa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999AD1-1BF0-DFAD-AB39-D4262CF9FCBC}"/>
              </a:ext>
            </a:extLst>
          </p:cNvPr>
          <p:cNvSpPr/>
          <p:nvPr/>
        </p:nvSpPr>
        <p:spPr>
          <a:xfrm>
            <a:off x="3890430" y="2625170"/>
            <a:ext cx="3438615" cy="61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ISTCO</a:t>
            </a:r>
            <a:r>
              <a:rPr lang="fr-FR" sz="1200" b="1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Abidjan,</a:t>
            </a:r>
            <a:r>
              <a:rPr lang="fr-FR" sz="1200" b="1" spc="-55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BTS en</a:t>
            </a:r>
            <a:r>
              <a:rPr lang="fr-FR" sz="1200" b="1" spc="-6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Maintenance</a:t>
            </a:r>
            <a:r>
              <a:rPr lang="fr-FR" sz="1200" b="1" spc="-6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des</a:t>
            </a:r>
            <a:r>
              <a:rPr lang="fr-FR" sz="1200" b="1" spc="-5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Systèmes</a:t>
            </a:r>
            <a:r>
              <a:rPr lang="fr-FR" sz="1200" b="1" spc="-5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 </a:t>
            </a:r>
            <a:r>
              <a:rPr lang="fr-FR" sz="1200" b="1" spc="-30" dirty="0">
                <a:solidFill>
                  <a:srgbClr val="EF4415"/>
                </a:solidFill>
                <a:effectLst/>
                <a:latin typeface="Times New Roman" panose="02020603050405020304" pitchFamily="18" charset="0"/>
                <a:ea typeface="Liberation Sans Narrow"/>
              </a:rPr>
              <a:t>de Production</a:t>
            </a:r>
          </a:p>
          <a:p>
            <a:pPr algn="ctr"/>
            <a:r>
              <a:rPr lang="fr-FR" sz="1200" spc="-3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+2 en Maintenance Industrielle, électricité </a:t>
            </a:r>
            <a:endParaRPr lang="fr-FR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2CF2EE5-67CA-6C54-4EA3-E9712EC0080D}"/>
              </a:ext>
            </a:extLst>
          </p:cNvPr>
          <p:cNvSpPr/>
          <p:nvPr/>
        </p:nvSpPr>
        <p:spPr>
          <a:xfrm>
            <a:off x="3845379" y="2156965"/>
            <a:ext cx="2925843" cy="506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d’Abidjan – Licence d’Anglais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 +3 en Civilisation Américaine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4BEC9BF-D3C1-73B5-D9B0-A9632888F678}"/>
              </a:ext>
            </a:extLst>
          </p:cNvPr>
          <p:cNvCxnSpPr>
            <a:cxnSpLocks/>
          </p:cNvCxnSpPr>
          <p:nvPr/>
        </p:nvCxnSpPr>
        <p:spPr>
          <a:xfrm>
            <a:off x="3764203" y="1614632"/>
            <a:ext cx="2106" cy="21592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rganigramme : Alternative 140">
            <a:extLst>
              <a:ext uri="{FF2B5EF4-FFF2-40B4-BE49-F238E27FC236}">
                <a16:creationId xmlns:a16="http://schemas.microsoft.com/office/drawing/2014/main" id="{FD2B676F-39E1-46A2-5B26-336119A6A2D6}"/>
              </a:ext>
            </a:extLst>
          </p:cNvPr>
          <p:cNvSpPr/>
          <p:nvPr/>
        </p:nvSpPr>
        <p:spPr>
          <a:xfrm>
            <a:off x="3702610" y="3370147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rganigramme : Alternative 145">
            <a:extLst>
              <a:ext uri="{FF2B5EF4-FFF2-40B4-BE49-F238E27FC236}">
                <a16:creationId xmlns:a16="http://schemas.microsoft.com/office/drawing/2014/main" id="{9EC52DFB-7E13-CB10-E0BE-135302DE4214}"/>
              </a:ext>
            </a:extLst>
          </p:cNvPr>
          <p:cNvSpPr/>
          <p:nvPr/>
        </p:nvSpPr>
        <p:spPr>
          <a:xfrm>
            <a:off x="3700972" y="1603169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rganigramme : Alternative 146">
            <a:extLst>
              <a:ext uri="{FF2B5EF4-FFF2-40B4-BE49-F238E27FC236}">
                <a16:creationId xmlns:a16="http://schemas.microsoft.com/office/drawing/2014/main" id="{8B3965B9-93F4-1A3B-F414-8EB36C9B8123}"/>
              </a:ext>
            </a:extLst>
          </p:cNvPr>
          <p:cNvSpPr/>
          <p:nvPr/>
        </p:nvSpPr>
        <p:spPr>
          <a:xfrm>
            <a:off x="3700013" y="2700389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DAE3F-FB9E-67AC-40B5-92A653D1B951}"/>
              </a:ext>
            </a:extLst>
          </p:cNvPr>
          <p:cNvSpPr/>
          <p:nvPr/>
        </p:nvSpPr>
        <p:spPr>
          <a:xfrm>
            <a:off x="4069349" y="9526414"/>
            <a:ext cx="1793353" cy="33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Electricien - Machiniste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76">
            <a:extLst>
              <a:ext uri="{FF2B5EF4-FFF2-40B4-BE49-F238E27FC236}">
                <a16:creationId xmlns:a16="http://schemas.microsoft.com/office/drawing/2014/main" id="{A60DFB2C-29DF-CAFC-727F-7197DCA1BA6F}"/>
              </a:ext>
            </a:extLst>
          </p:cNvPr>
          <p:cNvSpPr/>
          <p:nvPr/>
        </p:nvSpPr>
        <p:spPr>
          <a:xfrm>
            <a:off x="-98906" y="6539986"/>
            <a:ext cx="1668610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COMPETENCES</a:t>
            </a:r>
          </a:p>
        </p:txBody>
      </p:sp>
      <p:cxnSp>
        <p:nvCxnSpPr>
          <p:cNvPr id="32" name="Straight Connector 70">
            <a:extLst>
              <a:ext uri="{FF2B5EF4-FFF2-40B4-BE49-F238E27FC236}">
                <a16:creationId xmlns:a16="http://schemas.microsoft.com/office/drawing/2014/main" id="{D32A1499-F7A6-46B4-937F-598CA5ABE29E}"/>
              </a:ext>
            </a:extLst>
          </p:cNvPr>
          <p:cNvCxnSpPr>
            <a:cxnSpLocks/>
          </p:cNvCxnSpPr>
          <p:nvPr/>
        </p:nvCxnSpPr>
        <p:spPr>
          <a:xfrm>
            <a:off x="0" y="6838001"/>
            <a:ext cx="2715987" cy="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2">
            <a:extLst>
              <a:ext uri="{FF2B5EF4-FFF2-40B4-BE49-F238E27FC236}">
                <a16:creationId xmlns:a16="http://schemas.microsoft.com/office/drawing/2014/main" id="{BC1CF112-C60B-6F53-E5B8-ABA34A01266B}"/>
              </a:ext>
            </a:extLst>
          </p:cNvPr>
          <p:cNvSpPr/>
          <p:nvPr/>
        </p:nvSpPr>
        <p:spPr>
          <a:xfrm>
            <a:off x="-52777" y="6873571"/>
            <a:ext cx="2777521" cy="20265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Anglais – Français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Caisse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industrielle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Electricité industrielle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 ABCDE</a:t>
            </a:r>
          </a:p>
          <a:p>
            <a:pPr marL="285750" indent="-285750">
              <a:buFontTx/>
              <a:buChar char="-"/>
            </a:pPr>
            <a:endParaRPr lang="en-PH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PMS V5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MEWS PMS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B26F5DEB-191D-238A-BC1D-29A6281F8505}"/>
              </a:ext>
            </a:extLst>
          </p:cNvPr>
          <p:cNvSpPr/>
          <p:nvPr/>
        </p:nvSpPr>
        <p:spPr>
          <a:xfrm>
            <a:off x="3715775" y="5542344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9BF8DF-6114-46A8-A645-993CE957609F}"/>
              </a:ext>
            </a:extLst>
          </p:cNvPr>
          <p:cNvSpPr/>
          <p:nvPr/>
        </p:nvSpPr>
        <p:spPr>
          <a:xfrm>
            <a:off x="2710385" y="1586777"/>
            <a:ext cx="1073950" cy="36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2019 – 2021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C550BB-45F9-4FDE-88D8-D52B8D24F363}"/>
              </a:ext>
            </a:extLst>
          </p:cNvPr>
          <p:cNvSpPr/>
          <p:nvPr/>
        </p:nvSpPr>
        <p:spPr>
          <a:xfrm>
            <a:off x="3862758" y="1478065"/>
            <a:ext cx="3491426" cy="7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 GOMYCODE</a:t>
            </a:r>
          </a:p>
          <a:p>
            <a:pPr algn="ctr"/>
            <a:r>
              <a:rPr lang="fr-F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 en Marketing Digital : Gestion des Réseaux Sociaux</a:t>
            </a:r>
          </a:p>
        </p:txBody>
      </p:sp>
      <p:sp>
        <p:nvSpPr>
          <p:cNvPr id="117" name="Organigramme : Alternative 116">
            <a:extLst>
              <a:ext uri="{FF2B5EF4-FFF2-40B4-BE49-F238E27FC236}">
                <a16:creationId xmlns:a16="http://schemas.microsoft.com/office/drawing/2014/main" id="{E92ADA29-3421-4987-AFD1-A7BCBA49C4DB}"/>
              </a:ext>
            </a:extLst>
          </p:cNvPr>
          <p:cNvSpPr/>
          <p:nvPr/>
        </p:nvSpPr>
        <p:spPr>
          <a:xfrm>
            <a:off x="3704232" y="2266344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331E16-9592-38E0-541C-3BCF1CDAA3E5}"/>
              </a:ext>
            </a:extLst>
          </p:cNvPr>
          <p:cNvSpPr/>
          <p:nvPr/>
        </p:nvSpPr>
        <p:spPr>
          <a:xfrm>
            <a:off x="405207" y="6217454"/>
            <a:ext cx="1562505" cy="28520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BP 18 Abidjan 08 </a:t>
            </a:r>
            <a:endParaRPr lang="en-PH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76">
            <a:extLst>
              <a:ext uri="{FF2B5EF4-FFF2-40B4-BE49-F238E27FC236}">
                <a16:creationId xmlns:a16="http://schemas.microsoft.com/office/drawing/2014/main" id="{8BD48B17-B452-27FB-C881-F3DEE238AB56}"/>
              </a:ext>
            </a:extLst>
          </p:cNvPr>
          <p:cNvSpPr/>
          <p:nvPr/>
        </p:nvSpPr>
        <p:spPr>
          <a:xfrm>
            <a:off x="53494" y="8917426"/>
            <a:ext cx="1219046" cy="298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r>
              <a:rPr lang="en-PH" sz="1300" b="1" dirty="0">
                <a:solidFill>
                  <a:srgbClr val="EF4415"/>
                </a:solidFill>
                <a:latin typeface="Arial" pitchFamily="34" charset="0"/>
                <a:cs typeface="Arial" pitchFamily="34" charset="0"/>
              </a:rPr>
              <a:t>QUALITES</a:t>
            </a:r>
          </a:p>
        </p:txBody>
      </p:sp>
      <p:cxnSp>
        <p:nvCxnSpPr>
          <p:cNvPr id="38" name="Straight Connector 70">
            <a:extLst>
              <a:ext uri="{FF2B5EF4-FFF2-40B4-BE49-F238E27FC236}">
                <a16:creationId xmlns:a16="http://schemas.microsoft.com/office/drawing/2014/main" id="{603E0A16-8F90-6E5C-E8A4-95E46EFC254B}"/>
              </a:ext>
            </a:extLst>
          </p:cNvPr>
          <p:cNvCxnSpPr>
            <a:cxnSpLocks/>
          </p:cNvCxnSpPr>
          <p:nvPr/>
        </p:nvCxnSpPr>
        <p:spPr>
          <a:xfrm>
            <a:off x="99060" y="9215441"/>
            <a:ext cx="2715987" cy="0"/>
          </a:xfrm>
          <a:prstGeom prst="line">
            <a:avLst/>
          </a:prstGeom>
          <a:ln>
            <a:solidFill>
              <a:srgbClr val="EF4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2F4FE30B-B9CB-6F54-960F-02FD28751919}"/>
              </a:ext>
            </a:extLst>
          </p:cNvPr>
          <p:cNvSpPr/>
          <p:nvPr/>
        </p:nvSpPr>
        <p:spPr>
          <a:xfrm>
            <a:off x="-15345" y="9262262"/>
            <a:ext cx="1983057" cy="7885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Créativité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Courtoisie</a:t>
            </a:r>
          </a:p>
          <a:p>
            <a:pPr marL="285750" indent="-285750">
              <a:buFontTx/>
              <a:buChar char="-"/>
            </a:pPr>
            <a:r>
              <a:rPr lang="en-PH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795CB9-1196-C6C8-7558-61A52E432750}"/>
              </a:ext>
            </a:extLst>
          </p:cNvPr>
          <p:cNvSpPr/>
          <p:nvPr/>
        </p:nvSpPr>
        <p:spPr>
          <a:xfrm>
            <a:off x="2714574" y="2202011"/>
            <a:ext cx="1061720" cy="40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2009 – 2010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Cocody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6A799C-CFEB-11D3-60E0-4EA5EEE8543F}"/>
              </a:ext>
            </a:extLst>
          </p:cNvPr>
          <p:cNvSpPr/>
          <p:nvPr/>
        </p:nvSpPr>
        <p:spPr>
          <a:xfrm>
            <a:off x="2768146" y="9655328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2007 – 2016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BD300-6358-0CD4-2B85-06CD81187073}"/>
              </a:ext>
            </a:extLst>
          </p:cNvPr>
          <p:cNvSpPr/>
          <p:nvPr/>
        </p:nvSpPr>
        <p:spPr>
          <a:xfrm>
            <a:off x="5783072" y="9548463"/>
            <a:ext cx="1574808" cy="255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Heden Golf-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BDFC37-9CE8-B2F0-CBFD-C359C234A800}"/>
              </a:ext>
            </a:extLst>
          </p:cNvPr>
          <p:cNvSpPr/>
          <p:nvPr/>
        </p:nvSpPr>
        <p:spPr>
          <a:xfrm>
            <a:off x="3816673" y="9770654"/>
            <a:ext cx="3761306" cy="81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I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– Raccordement – maintenance dépannage et mise aux normes de tout type d’équipement électrique (interrupteurs, prises de courant, appareils de chauffage…) </a:t>
            </a:r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57BDF-9F07-6DD0-D38E-FD71C64EFE95}"/>
              </a:ext>
            </a:extLst>
          </p:cNvPr>
          <p:cNvSpPr/>
          <p:nvPr/>
        </p:nvSpPr>
        <p:spPr>
          <a:xfrm>
            <a:off x="3972383" y="7408391"/>
            <a:ext cx="1809664" cy="301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Réceptionniste - Caissier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814EBE-C8CD-1891-8D41-03578209E3BF}"/>
              </a:ext>
            </a:extLst>
          </p:cNvPr>
          <p:cNvSpPr/>
          <p:nvPr/>
        </p:nvSpPr>
        <p:spPr>
          <a:xfrm>
            <a:off x="5820367" y="7445829"/>
            <a:ext cx="1467522" cy="2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Heden Golf-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D70AC-0EB6-9D30-A3CC-57B1F6AD716D}"/>
              </a:ext>
            </a:extLst>
          </p:cNvPr>
          <p:cNvSpPr/>
          <p:nvPr/>
        </p:nvSpPr>
        <p:spPr>
          <a:xfrm>
            <a:off x="3779893" y="7692759"/>
            <a:ext cx="3768861" cy="1854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Assurer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l’accueil</a:t>
            </a:r>
            <a:r>
              <a:rPr lang="fr-FR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dans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un</a:t>
            </a:r>
            <a:r>
              <a:rPr lang="fr-FR" sz="12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hôtel</a:t>
            </a:r>
            <a:r>
              <a:rPr lang="fr-FR" sz="12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 250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chambres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minimum. Recommander les meilleurs restaurants et spectacles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à Abidjan et à l’intérieur du pays. Représenter l’hôtel dans les relations publiques.</a:t>
            </a:r>
            <a:r>
              <a:rPr lang="fr-FR" sz="1200" spc="-6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Accueillir</a:t>
            </a:r>
            <a:r>
              <a:rPr lang="fr-FR" sz="1200" spc="-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avec</a:t>
            </a:r>
            <a:r>
              <a:rPr lang="fr-FR" sz="12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élégance</a:t>
            </a:r>
            <a:r>
              <a:rPr lang="fr-FR" sz="12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</a:t>
            </a:r>
            <a:r>
              <a:rPr lang="fr-FR" sz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professionnalisme</a:t>
            </a:r>
            <a:r>
              <a:rPr lang="fr-FR" sz="1200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les clients. Consolider les relations de travail avec les autres. Gérer l’accueil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l’enregistrement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client,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la remise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des clés</a:t>
            </a:r>
            <a:r>
              <a:rPr lang="fr-FR" sz="12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et les demandes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 réservation.</a:t>
            </a:r>
            <a:r>
              <a:rPr lang="fr-FR" sz="12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Encaisser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le paiement</a:t>
            </a:r>
            <a:r>
              <a:rPr lang="fr-FR" sz="12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des</a:t>
            </a:r>
            <a:r>
              <a:rPr lang="fr-FR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 </a:t>
            </a:r>
            <a:r>
              <a:rPr lang="fr-F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ans Narrow"/>
                <a:cs typeface="Liberation Sans Narrow"/>
              </a:rPr>
              <a:t>chambres, repas, boissons et appels téléphoniques. Livrer les commandes dans les chambres.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15BC76-84A7-A114-800F-C8E60FFA0BCB}"/>
              </a:ext>
            </a:extLst>
          </p:cNvPr>
          <p:cNvSpPr/>
          <p:nvPr/>
        </p:nvSpPr>
        <p:spPr>
          <a:xfrm>
            <a:off x="2777999" y="7482787"/>
            <a:ext cx="99232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2016 – 2023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Abidjan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D053E-A8FE-77CD-A798-6622A8249E12}"/>
              </a:ext>
            </a:extLst>
          </p:cNvPr>
          <p:cNvSpPr/>
          <p:nvPr/>
        </p:nvSpPr>
        <p:spPr>
          <a:xfrm>
            <a:off x="2770781" y="5538126"/>
            <a:ext cx="102119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15-11-2023  06-01-2024</a:t>
            </a: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9DC50FD5-EFDF-C48D-FC49-39C9A5778228}"/>
              </a:ext>
            </a:extLst>
          </p:cNvPr>
          <p:cNvSpPr/>
          <p:nvPr/>
        </p:nvSpPr>
        <p:spPr>
          <a:xfrm>
            <a:off x="3716983" y="7492312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3BA37-ECEF-C675-AC7A-7341901946C2}"/>
              </a:ext>
            </a:extLst>
          </p:cNvPr>
          <p:cNvSpPr/>
          <p:nvPr/>
        </p:nvSpPr>
        <p:spPr>
          <a:xfrm>
            <a:off x="3927179" y="5486824"/>
            <a:ext cx="1840423" cy="252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Réceptionniste - Caissier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88037-06E4-47B0-910B-D4B4F0A15C54}"/>
              </a:ext>
            </a:extLst>
          </p:cNvPr>
          <p:cNvSpPr/>
          <p:nvPr/>
        </p:nvSpPr>
        <p:spPr>
          <a:xfrm>
            <a:off x="2759212" y="6261730"/>
            <a:ext cx="102119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01-09-2023  15-09-2024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8E013EE2-37CF-83D8-0B4B-E8A8845A5181}"/>
              </a:ext>
            </a:extLst>
          </p:cNvPr>
          <p:cNvSpPr/>
          <p:nvPr/>
        </p:nvSpPr>
        <p:spPr>
          <a:xfrm>
            <a:off x="3715775" y="6253164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A2B60-AD98-FCB2-D6E2-F676528139A9}"/>
              </a:ext>
            </a:extLst>
          </p:cNvPr>
          <p:cNvSpPr/>
          <p:nvPr/>
        </p:nvSpPr>
        <p:spPr>
          <a:xfrm>
            <a:off x="3981294" y="6184761"/>
            <a:ext cx="1100806" cy="261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Auditor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A5C39-D158-5DF6-2D0E-A0FC5A909D79}"/>
              </a:ext>
            </a:extLst>
          </p:cNvPr>
          <p:cNvSpPr/>
          <p:nvPr/>
        </p:nvSpPr>
        <p:spPr>
          <a:xfrm>
            <a:off x="5159894" y="6176693"/>
            <a:ext cx="1427170" cy="25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Ivotel</a:t>
            </a:r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I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Spa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C065A-C045-7F6A-0B0C-9BEAA245E31E}"/>
              </a:ext>
            </a:extLst>
          </p:cNvPr>
          <p:cNvSpPr/>
          <p:nvPr/>
        </p:nvSpPr>
        <p:spPr>
          <a:xfrm>
            <a:off x="5781054" y="5491607"/>
            <a:ext cx="1342709" cy="248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Résidence Hélios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DFD72-91CC-D3AC-DCC8-184AB259836A}"/>
              </a:ext>
            </a:extLst>
          </p:cNvPr>
          <p:cNvSpPr/>
          <p:nvPr/>
        </p:nvSpPr>
        <p:spPr>
          <a:xfrm>
            <a:off x="3741421" y="6441930"/>
            <a:ext cx="3869924" cy="931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Clôture des opérations de la journée : chiffre d’affaires, facturation, encaissement, gestion des fonds de caisse, etc.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 des départs et arrivées tardifs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Tenue du planning de réservations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de rondes de sécurité dans l’enceinte de l’hôtel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3B629-E548-6C4E-E91D-27669B4CA72B}"/>
              </a:ext>
            </a:extLst>
          </p:cNvPr>
          <p:cNvSpPr/>
          <p:nvPr/>
        </p:nvSpPr>
        <p:spPr>
          <a:xfrm>
            <a:off x="3791975" y="5723847"/>
            <a:ext cx="3680745" cy="446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Veiller au bon fonctionnement de tous les services de la résidence pour améliorer le chiffre d'affaires.</a:t>
            </a:r>
            <a:endParaRPr lang="fr-FR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E432247-EDEE-94B4-FFB8-92D6B047E257}"/>
              </a:ext>
            </a:extLst>
          </p:cNvPr>
          <p:cNvCxnSpPr>
            <a:cxnSpLocks/>
          </p:cNvCxnSpPr>
          <p:nvPr/>
        </p:nvCxnSpPr>
        <p:spPr>
          <a:xfrm>
            <a:off x="5852044" y="9553648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91482C8-8109-6B7D-572E-0B22D65C3D72}"/>
              </a:ext>
            </a:extLst>
          </p:cNvPr>
          <p:cNvCxnSpPr>
            <a:cxnSpLocks/>
          </p:cNvCxnSpPr>
          <p:nvPr/>
        </p:nvCxnSpPr>
        <p:spPr>
          <a:xfrm>
            <a:off x="5788981" y="7427980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249C9F4-428C-7539-C2F1-CEB32A3B1BBF}"/>
              </a:ext>
            </a:extLst>
          </p:cNvPr>
          <p:cNvCxnSpPr>
            <a:cxnSpLocks/>
          </p:cNvCxnSpPr>
          <p:nvPr/>
        </p:nvCxnSpPr>
        <p:spPr>
          <a:xfrm>
            <a:off x="5114284" y="6183363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2434FB8-37D7-A152-471F-93621023720E}"/>
              </a:ext>
            </a:extLst>
          </p:cNvPr>
          <p:cNvCxnSpPr>
            <a:cxnSpLocks/>
          </p:cNvCxnSpPr>
          <p:nvPr/>
        </p:nvCxnSpPr>
        <p:spPr>
          <a:xfrm>
            <a:off x="5769293" y="5459311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FE5DD5A4-96E0-68EE-859F-4C6690DEA99F}"/>
              </a:ext>
            </a:extLst>
          </p:cNvPr>
          <p:cNvSpPr/>
          <p:nvPr/>
        </p:nvSpPr>
        <p:spPr>
          <a:xfrm>
            <a:off x="3707904" y="4441814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305D09D2-D4C7-BD92-B16A-36892445D0BA}"/>
              </a:ext>
            </a:extLst>
          </p:cNvPr>
          <p:cNvSpPr/>
          <p:nvPr/>
        </p:nvSpPr>
        <p:spPr>
          <a:xfrm>
            <a:off x="3707904" y="4958224"/>
            <a:ext cx="133996" cy="124336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F4BE4B-56A1-AFAF-2829-B2B8A8C70CF1}"/>
              </a:ext>
            </a:extLst>
          </p:cNvPr>
          <p:cNvSpPr/>
          <p:nvPr/>
        </p:nvSpPr>
        <p:spPr>
          <a:xfrm>
            <a:off x="2736914" y="4423486"/>
            <a:ext cx="1021194" cy="311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12-03-2024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À ce jour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7A601-E61F-80A4-B0B0-CE65EF40BB73}"/>
              </a:ext>
            </a:extLst>
          </p:cNvPr>
          <p:cNvSpPr/>
          <p:nvPr/>
        </p:nvSpPr>
        <p:spPr>
          <a:xfrm>
            <a:off x="3808419" y="4377408"/>
            <a:ext cx="1987709" cy="244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Responsable Hébergement</a:t>
            </a:r>
            <a:endParaRPr lang="fr-FR" sz="1200" b="1" dirty="0">
              <a:solidFill>
                <a:srgbClr val="EF44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2BEBA2D-5D67-5EAD-25EB-E9444D5526CC}"/>
              </a:ext>
            </a:extLst>
          </p:cNvPr>
          <p:cNvCxnSpPr>
            <a:cxnSpLocks/>
          </p:cNvCxnSpPr>
          <p:nvPr/>
        </p:nvCxnSpPr>
        <p:spPr>
          <a:xfrm>
            <a:off x="5733511" y="4366693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5B6D3-5D89-C352-3003-E8F3B1EA0559}"/>
              </a:ext>
            </a:extLst>
          </p:cNvPr>
          <p:cNvSpPr/>
          <p:nvPr/>
        </p:nvSpPr>
        <p:spPr>
          <a:xfrm>
            <a:off x="5697326" y="4391295"/>
            <a:ext cx="1900435" cy="260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UOC – OTTAWA, région de NAWA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AE7DB8-6384-623D-F92C-AEC5294B1178}"/>
              </a:ext>
            </a:extLst>
          </p:cNvPr>
          <p:cNvSpPr/>
          <p:nvPr/>
        </p:nvSpPr>
        <p:spPr>
          <a:xfrm>
            <a:off x="3815986" y="4877402"/>
            <a:ext cx="1987709" cy="244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EF44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Responsable Hébergement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ACBA22D-0539-3F7F-4F1A-F52EDC26CFE5}"/>
              </a:ext>
            </a:extLst>
          </p:cNvPr>
          <p:cNvCxnSpPr>
            <a:cxnSpLocks/>
          </p:cNvCxnSpPr>
          <p:nvPr/>
        </p:nvCxnSpPr>
        <p:spPr>
          <a:xfrm>
            <a:off x="5754161" y="4858332"/>
            <a:ext cx="0" cy="272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F13C556-758C-2F7A-D7C3-ECC2B0C0FEF9}"/>
              </a:ext>
            </a:extLst>
          </p:cNvPr>
          <p:cNvSpPr/>
          <p:nvPr/>
        </p:nvSpPr>
        <p:spPr>
          <a:xfrm>
            <a:off x="2727319" y="4930111"/>
            <a:ext cx="1021194" cy="350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16-01-2024  11-03-2024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8DF161-E94A-BF2E-1ADC-8F8F2B4FD74A}"/>
              </a:ext>
            </a:extLst>
          </p:cNvPr>
          <p:cNvSpPr/>
          <p:nvPr/>
        </p:nvSpPr>
        <p:spPr>
          <a:xfrm>
            <a:off x="5774264" y="4890101"/>
            <a:ext cx="1100668" cy="244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UOC - BOLO</a:t>
            </a:r>
            <a:endParaRPr lang="fr-FR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E22041-96F4-AD2E-17F8-0912342C5C67}"/>
              </a:ext>
            </a:extLst>
          </p:cNvPr>
          <p:cNvSpPr/>
          <p:nvPr/>
        </p:nvSpPr>
        <p:spPr>
          <a:xfrm>
            <a:off x="3867907" y="5133363"/>
            <a:ext cx="3612823" cy="33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I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sur le site UOC du village de BOLO, Bas-Sassandra</a:t>
            </a:r>
            <a:endParaRPr lang="fr-F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2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411</Words>
  <Application>Microsoft Office PowerPoint</Application>
  <PresentationFormat>Personnalisé</PresentationFormat>
  <Paragraphs>73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 Narrow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ASSALE Jehuel(STG)</cp:lastModifiedBy>
  <cp:revision>70</cp:revision>
  <dcterms:created xsi:type="dcterms:W3CDTF">2015-07-01T20:10:00Z</dcterms:created>
  <dcterms:modified xsi:type="dcterms:W3CDTF">2024-03-28T15:58:49Z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992a7d-542b-44f7-8b4e-4a8cd39e7288_Enabled">
    <vt:lpwstr>true</vt:lpwstr>
  </property>
  <property fmtid="{D5CDD505-2E9C-101B-9397-08002B2CF9AE}" pid="3" name="MSIP_Label_eb992a7d-542b-44f7-8b4e-4a8cd39e7288_SetDate">
    <vt:lpwstr>2024-03-28T15:57:59Z</vt:lpwstr>
  </property>
  <property fmtid="{D5CDD505-2E9C-101B-9397-08002B2CF9AE}" pid="4" name="MSIP_Label_eb992a7d-542b-44f7-8b4e-4a8cd39e7288_Method">
    <vt:lpwstr>Privileged</vt:lpwstr>
  </property>
  <property fmtid="{D5CDD505-2E9C-101B-9397-08002B2CF9AE}" pid="5" name="MSIP_Label_eb992a7d-542b-44f7-8b4e-4a8cd39e7288_Name">
    <vt:lpwstr>eb992a7d-542b-44f7-8b4e-4a8cd39e7288</vt:lpwstr>
  </property>
  <property fmtid="{D5CDD505-2E9C-101B-9397-08002B2CF9AE}" pid="6" name="MSIP_Label_eb992a7d-542b-44f7-8b4e-4a8cd39e7288_SiteId">
    <vt:lpwstr>a491f8c5-c721-4e53-b604-6f27e7e4565d</vt:lpwstr>
  </property>
  <property fmtid="{D5CDD505-2E9C-101B-9397-08002B2CF9AE}" pid="7" name="MSIP_Label_eb992a7d-542b-44f7-8b4e-4a8cd39e7288_ActionId">
    <vt:lpwstr>2f7a0acc-fc23-4fc5-81eb-12202750336a</vt:lpwstr>
  </property>
  <property fmtid="{D5CDD505-2E9C-101B-9397-08002B2CF9AE}" pid="8" name="MSIP_Label_eb992a7d-542b-44f7-8b4e-4a8cd39e7288_ContentBits">
    <vt:lpwstr>0</vt:lpwstr>
  </property>
</Properties>
</file>