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7562850" cy="10688638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7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4415"/>
    <a:srgbClr val="E6E6E6"/>
    <a:srgbClr val="E94417"/>
    <a:srgbClr val="34A6B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60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1500" y="48"/>
      </p:cViewPr>
      <p:guideLst>
        <p:guide orient="horz" pos="3367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3F8AE6-10E3-6A47-B7C6-91FD1E1612CE}" type="datetimeFigureOut">
              <a:rPr lang="fr-FR" smtClean="0"/>
              <a:t>26/03/2024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20F95-0483-074D-9766-A47CD83E93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530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5C8A8-16CE-4878-B592-0936399FE911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32505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7214" y="3320407"/>
            <a:ext cx="6428423" cy="2291129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34428" y="6056895"/>
            <a:ext cx="5293995" cy="27315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04F3-D9A9-9840-8A64-8D98CB0E9445}" type="datetimeFigureOut">
              <a:rPr lang="fr-FR" smtClean="0"/>
              <a:t>26/03/2024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0CE0-57CA-E64A-809D-9735F52661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8617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04F3-D9A9-9840-8A64-8D98CB0E9445}" type="datetimeFigureOut">
              <a:rPr lang="fr-FR" smtClean="0"/>
              <a:t>26/03/2024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0CE0-57CA-E64A-809D-9735F52661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999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535084" y="668040"/>
            <a:ext cx="1407530" cy="14214405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12493" y="668040"/>
            <a:ext cx="4096544" cy="142144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04F3-D9A9-9840-8A64-8D98CB0E9445}" type="datetimeFigureOut">
              <a:rPr lang="fr-FR" smtClean="0"/>
              <a:t>26/03/2024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0CE0-57CA-E64A-809D-9735F52661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8638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04F3-D9A9-9840-8A64-8D98CB0E9445}" type="datetimeFigureOut">
              <a:rPr lang="fr-FR" smtClean="0"/>
              <a:t>26/03/2024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0CE0-57CA-E64A-809D-9735F52661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644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7413" y="6868441"/>
            <a:ext cx="6428423" cy="212288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97413" y="4530301"/>
            <a:ext cx="6428423" cy="23381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04F3-D9A9-9840-8A64-8D98CB0E9445}" type="datetimeFigureOut">
              <a:rPr lang="fr-FR" smtClean="0"/>
              <a:t>26/03/2024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0CE0-57CA-E64A-809D-9735F52661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8324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12493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190577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04F3-D9A9-9840-8A64-8D98CB0E9445}" type="datetimeFigureOut">
              <a:rPr lang="fr-FR" smtClean="0"/>
              <a:t>26/03/2024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0CE0-57CA-E64A-809D-9735F52661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0425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392573"/>
            <a:ext cx="3341572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78143" y="3389684"/>
            <a:ext cx="3341572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841823" y="2392573"/>
            <a:ext cx="3342885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841823" y="3389684"/>
            <a:ext cx="3342885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04F3-D9A9-9840-8A64-8D98CB0E9445}" type="datetimeFigureOut">
              <a:rPr lang="fr-FR" smtClean="0"/>
              <a:t>26/03/2024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0CE0-57CA-E64A-809D-9735F52661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1025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04F3-D9A9-9840-8A64-8D98CB0E9445}" type="datetimeFigureOut">
              <a:rPr lang="fr-FR" smtClean="0"/>
              <a:t>26/03/2024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0CE0-57CA-E64A-809D-9735F52661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127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04F3-D9A9-9840-8A64-8D98CB0E9445}" type="datetimeFigureOut">
              <a:rPr lang="fr-FR" smtClean="0"/>
              <a:t>26/03/2024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0CE0-57CA-E64A-809D-9735F52661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3057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5566"/>
            <a:ext cx="2488126" cy="18111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56864" y="425567"/>
            <a:ext cx="4227843" cy="91224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78143" y="2236697"/>
            <a:ext cx="2488126" cy="73113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04F3-D9A9-9840-8A64-8D98CB0E9445}" type="datetimeFigureOut">
              <a:rPr lang="fr-FR" smtClean="0"/>
              <a:t>26/03/2024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0CE0-57CA-E64A-809D-9735F52661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0110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2372" y="7482047"/>
            <a:ext cx="4537710" cy="8832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482372" y="955049"/>
            <a:ext cx="4537710" cy="64131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82372" y="8365344"/>
            <a:ext cx="4537710" cy="1254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04F3-D9A9-9840-8A64-8D98CB0E9445}" type="datetimeFigureOut">
              <a:rPr lang="fr-FR" smtClean="0"/>
              <a:t>26/03/2024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0CE0-57CA-E64A-809D-9735F52661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6244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494016"/>
            <a:ext cx="6806565" cy="7054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304F3-D9A9-9840-8A64-8D98CB0E9445}" type="datetimeFigureOut">
              <a:rPr lang="fr-FR" smtClean="0"/>
              <a:t>26/03/2024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40CE0-57CA-E64A-809D-9735F52661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698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frateg07@gmail.com" TargetMode="External"/><Relationship Id="rId3" Type="http://schemas.openxmlformats.org/officeDocument/2006/relationships/image" Target="../media/image1.png"/><Relationship Id="rId7" Type="http://schemas.openxmlformats.org/officeDocument/2006/relationships/hyperlink" Target="mailto:tegbo_986@yahoo.f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Relationship Id="rId9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18615" y="-412796"/>
            <a:ext cx="2935117" cy="111090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rtlCol="0" anchor="ctr"/>
          <a:lstStyle/>
          <a:p>
            <a:pPr algn="ctr"/>
            <a:endParaRPr lang="en-PH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10915" y="-419012"/>
            <a:ext cx="7672697" cy="1458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rtlCol="0" anchor="ctr"/>
          <a:lstStyle/>
          <a:p>
            <a:pPr algn="ctr"/>
            <a:endParaRPr lang="en-PH" dirty="0"/>
          </a:p>
        </p:txBody>
      </p:sp>
      <p:sp>
        <p:nvSpPr>
          <p:cNvPr id="69" name="Rectangle 68"/>
          <p:cNvSpPr/>
          <p:nvPr/>
        </p:nvSpPr>
        <p:spPr>
          <a:xfrm>
            <a:off x="2771034" y="33997"/>
            <a:ext cx="4777720" cy="552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rtlCol="0" anchor="ctr"/>
          <a:lstStyle/>
          <a:p>
            <a:pPr algn="ctr"/>
            <a:r>
              <a:rPr lang="en-PH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FRANCK-ARTHUR TEGBO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133318" y="620020"/>
            <a:ext cx="4248150" cy="33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rtlCol="0" anchor="ctr"/>
          <a:lstStyle/>
          <a:p>
            <a:pPr algn="ctr"/>
            <a:r>
              <a:rPr lang="en-PH" sz="1600" b="1" spc="327" dirty="0">
                <a:solidFill>
                  <a:srgbClr val="EF4415"/>
                </a:solidFill>
                <a:latin typeface="Arial" pitchFamily="34" charset="0"/>
                <a:cs typeface="Arial" pitchFamily="34" charset="0"/>
              </a:rPr>
              <a:t>RECEPTIONNISTE-CAISSIER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87832" y="1107234"/>
            <a:ext cx="1781305" cy="377541"/>
          </a:xfrm>
          <a:prstGeom prst="rect">
            <a:avLst/>
          </a:prstGeom>
          <a:solidFill>
            <a:srgbClr val="EF4415"/>
          </a:solidFill>
        </p:spPr>
        <p:txBody>
          <a:bodyPr wrap="square" lIns="99569" tIns="49785" rIns="99569" bIns="49785">
            <a:spAutoFit/>
          </a:bodyPr>
          <a:lstStyle/>
          <a:p>
            <a:r>
              <a:rPr lang="en-PH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FORMATIONS</a:t>
            </a:r>
          </a:p>
        </p:txBody>
      </p:sp>
      <p:cxnSp>
        <p:nvCxnSpPr>
          <p:cNvPr id="20" name="Straight Connector 19"/>
          <p:cNvCxnSpPr>
            <a:stCxn id="18" idx="3"/>
          </p:cNvCxnSpPr>
          <p:nvPr/>
        </p:nvCxnSpPr>
        <p:spPr>
          <a:xfrm>
            <a:off x="5369137" y="1296005"/>
            <a:ext cx="2192645" cy="10548"/>
          </a:xfrm>
          <a:prstGeom prst="line">
            <a:avLst/>
          </a:prstGeom>
          <a:ln w="38100">
            <a:solidFill>
              <a:srgbClr val="EF4415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3600703" y="4504584"/>
            <a:ext cx="1843059" cy="377541"/>
          </a:xfrm>
          <a:prstGeom prst="rect">
            <a:avLst/>
          </a:prstGeom>
          <a:solidFill>
            <a:srgbClr val="EF4415"/>
          </a:solidFill>
        </p:spPr>
        <p:txBody>
          <a:bodyPr wrap="none" lIns="99569" tIns="49785" rIns="99569" bIns="49785">
            <a:spAutoFit/>
          </a:bodyPr>
          <a:lstStyle/>
          <a:p>
            <a:r>
              <a:rPr lang="en-PH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EXPERIENCES</a:t>
            </a:r>
          </a:p>
        </p:txBody>
      </p:sp>
      <p:cxnSp>
        <p:nvCxnSpPr>
          <p:cNvPr id="145" name="Straight Connector 144"/>
          <p:cNvCxnSpPr>
            <a:cxnSpLocks/>
            <a:stCxn id="144" idx="3"/>
          </p:cNvCxnSpPr>
          <p:nvPr/>
        </p:nvCxnSpPr>
        <p:spPr>
          <a:xfrm>
            <a:off x="5443762" y="4693355"/>
            <a:ext cx="2130892" cy="10549"/>
          </a:xfrm>
          <a:prstGeom prst="line">
            <a:avLst/>
          </a:prstGeom>
          <a:ln w="38100">
            <a:solidFill>
              <a:srgbClr val="EF441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72001" y="2319694"/>
            <a:ext cx="2507608" cy="29801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rtlCol="0" anchor="ctr"/>
          <a:lstStyle/>
          <a:p>
            <a:r>
              <a:rPr lang="en-PH" sz="1300" b="1" dirty="0">
                <a:solidFill>
                  <a:srgbClr val="EF4415"/>
                </a:solidFill>
                <a:latin typeface="Arial" pitchFamily="34" charset="0"/>
                <a:cs typeface="Arial" pitchFamily="34" charset="0"/>
              </a:rPr>
              <a:t>PROFIL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437" y="2653913"/>
            <a:ext cx="2642306" cy="196323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fr-FR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Hôtelier dynamique</a:t>
            </a:r>
            <a:r>
              <a:rPr lang="fr-FR" sz="1400" spc="-9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 </a:t>
            </a:r>
            <a:r>
              <a:rPr lang="fr-FR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et </a:t>
            </a:r>
            <a:r>
              <a:rPr lang="fr-FR" sz="1400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soucieux avec 18 ans d’expérience, capable de</a:t>
            </a:r>
            <a:r>
              <a:rPr lang="fr-FR" sz="1400" spc="-1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 </a:t>
            </a:r>
            <a:r>
              <a:rPr lang="fr-FR" sz="1400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fournir</a:t>
            </a:r>
            <a:r>
              <a:rPr lang="fr-FR" sz="1400" spc="-10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 </a:t>
            </a:r>
            <a:r>
              <a:rPr lang="fr-FR" sz="1400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de</a:t>
            </a:r>
            <a:r>
              <a:rPr lang="fr-FR" sz="1400" spc="-1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 </a:t>
            </a:r>
            <a:r>
              <a:rPr lang="fr-FR" sz="1400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bons</a:t>
            </a:r>
            <a:r>
              <a:rPr lang="fr-FR" sz="1400" spc="-10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 </a:t>
            </a:r>
            <a:r>
              <a:rPr lang="fr-FR" sz="1400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résultats</a:t>
            </a:r>
            <a:r>
              <a:rPr lang="fr-FR" sz="1400" spc="-1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 </a:t>
            </a:r>
            <a:r>
              <a:rPr lang="fr-FR" sz="1400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à</a:t>
            </a:r>
            <a:r>
              <a:rPr lang="fr-FR" sz="1400" spc="-1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 </a:t>
            </a:r>
            <a:r>
              <a:rPr lang="fr-FR" sz="1400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une </a:t>
            </a:r>
            <a:r>
              <a:rPr lang="fr-FR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entreprise en pleine croissance en quête d’un personnel</a:t>
            </a:r>
            <a:r>
              <a:rPr lang="fr-FR" sz="1400" spc="-9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 </a:t>
            </a:r>
            <a:r>
              <a:rPr lang="fr-FR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compétent. Très</a:t>
            </a:r>
            <a:r>
              <a:rPr lang="fr-FR" sz="1400" spc="-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 </a:t>
            </a:r>
            <a:r>
              <a:rPr lang="fr-FR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organisé,</a:t>
            </a:r>
            <a:r>
              <a:rPr lang="fr-FR" sz="1400" spc="-9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 </a:t>
            </a:r>
            <a:r>
              <a:rPr lang="fr-FR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doté d’un</a:t>
            </a:r>
            <a:r>
              <a:rPr lang="fr-FR" sz="1400" spc="-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 </a:t>
            </a:r>
            <a:r>
              <a:rPr lang="fr-FR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excellent</a:t>
            </a:r>
            <a:r>
              <a:rPr lang="fr-FR" sz="1400" spc="-4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 </a:t>
            </a:r>
            <a:r>
              <a:rPr lang="fr-FR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sens</a:t>
            </a:r>
            <a:r>
              <a:rPr lang="fr-FR" sz="1400" spc="-3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 </a:t>
            </a:r>
            <a:r>
              <a:rPr lang="fr-FR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de</a:t>
            </a:r>
            <a:r>
              <a:rPr lang="fr-FR" sz="1400" spc="-3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 </a:t>
            </a:r>
            <a:r>
              <a:rPr lang="fr-FR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la</a:t>
            </a:r>
            <a:r>
              <a:rPr lang="fr-FR" sz="1400" spc="-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 </a:t>
            </a:r>
            <a:r>
              <a:rPr lang="fr-FR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communication</a:t>
            </a:r>
            <a:r>
              <a:rPr lang="fr-FR" sz="1400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 </a:t>
            </a:r>
            <a:r>
              <a:rPr lang="fr-FR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et des</a:t>
            </a:r>
            <a:r>
              <a:rPr lang="fr-FR" sz="1400" spc="-20" dirty="0">
                <a:solidFill>
                  <a:srgbClr val="000000"/>
                </a:solidFill>
                <a:latin typeface="Times New Roman" panose="02020603050405020304" pitchFamily="18" charset="0"/>
                <a:ea typeface="Liberation Sans Narrow"/>
                <a:cs typeface="Liberation Sans Narrow"/>
              </a:rPr>
              <a:t> </a:t>
            </a:r>
            <a:r>
              <a:rPr lang="fr-FR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relations</a:t>
            </a:r>
            <a:r>
              <a:rPr lang="fr-FR" sz="1400" spc="-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 </a:t>
            </a:r>
            <a:r>
              <a:rPr lang="fr-FR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interpersonnelles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.</a:t>
            </a:r>
            <a:endParaRPr lang="fr-FR" sz="1800" dirty="0">
              <a:effectLst/>
              <a:latin typeface="Liberation Sans Narrow"/>
              <a:ea typeface="Liberation Sans Narrow"/>
              <a:cs typeface="Liberation Sans Narrow"/>
            </a:endParaRPr>
          </a:p>
          <a:p>
            <a:pPr>
              <a:lnSpc>
                <a:spcPct val="115000"/>
              </a:lnSpc>
              <a:spcAft>
                <a:spcPts val="1089"/>
              </a:spcAft>
            </a:pPr>
            <a:endParaRPr lang="fr-FR" sz="11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87" name="Picture 4" descr="C:\Users\ikkinallego\Downloads\telephone5.png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29" y="5465348"/>
            <a:ext cx="280297" cy="27434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Rectangle 87"/>
          <p:cNvSpPr/>
          <p:nvPr/>
        </p:nvSpPr>
        <p:spPr>
          <a:xfrm>
            <a:off x="334330" y="5443047"/>
            <a:ext cx="2459587" cy="285208"/>
          </a:xfrm>
          <a:prstGeom prst="rect">
            <a:avLst/>
          </a:prstGeom>
        </p:spPr>
        <p:txBody>
          <a:bodyPr wrap="square" lIns="99569" tIns="49785" rIns="99569" bIns="49785">
            <a:spAutoFit/>
          </a:bodyPr>
          <a:lstStyle/>
          <a:p>
            <a:r>
              <a:rPr lang="fr-FR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+225 05 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052</a:t>
            </a:r>
            <a:r>
              <a:rPr lang="fr-FR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675</a:t>
            </a:r>
            <a:r>
              <a:rPr lang="fr-FR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74 / 07 598 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345</a:t>
            </a:r>
            <a:r>
              <a:rPr lang="fr-FR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59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PH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9" name="Picture 5" descr="C:\Users\ikkinallego\Downloads\email5 (1).png"/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44" y="5817215"/>
            <a:ext cx="295285" cy="28901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/>
          <p:cNvSpPr/>
          <p:nvPr/>
        </p:nvSpPr>
        <p:spPr>
          <a:xfrm>
            <a:off x="410172" y="5693942"/>
            <a:ext cx="2314572" cy="700707"/>
          </a:xfrm>
          <a:prstGeom prst="rect">
            <a:avLst/>
          </a:prstGeom>
        </p:spPr>
        <p:txBody>
          <a:bodyPr wrap="square" lIns="99569" tIns="49785" rIns="99569" bIns="49785">
            <a:spAutoFit/>
          </a:bodyPr>
          <a:lstStyle/>
          <a:p>
            <a:r>
              <a:rPr lang="fr-CI" sz="13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tegbo_986@yahoo.fr</a:t>
            </a:r>
            <a:endParaRPr lang="fr-CI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CI" sz="13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frateg07@gmail.com</a:t>
            </a:r>
            <a:endParaRPr lang="fr-CI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CI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135994" y="2615790"/>
            <a:ext cx="2616178" cy="1919"/>
          </a:xfrm>
          <a:prstGeom prst="line">
            <a:avLst/>
          </a:prstGeom>
          <a:ln>
            <a:solidFill>
              <a:srgbClr val="EF44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A8D3C67A-9082-4AB6-BD44-F88695FB1332}"/>
              </a:ext>
            </a:extLst>
          </p:cNvPr>
          <p:cNvCxnSpPr>
            <a:cxnSpLocks/>
          </p:cNvCxnSpPr>
          <p:nvPr/>
        </p:nvCxnSpPr>
        <p:spPr>
          <a:xfrm>
            <a:off x="3771977" y="5055663"/>
            <a:ext cx="7916" cy="535325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6" name="Straight Connector 7">
            <a:extLst>
              <a:ext uri="{FF2B5EF4-FFF2-40B4-BE49-F238E27FC236}">
                <a16:creationId xmlns:a16="http://schemas.microsoft.com/office/drawing/2014/main" id="{F294B6A1-ADE9-4C5D-B402-F9F624E5C485}"/>
              </a:ext>
            </a:extLst>
          </p:cNvPr>
          <p:cNvCxnSpPr>
            <a:cxnSpLocks/>
          </p:cNvCxnSpPr>
          <p:nvPr/>
        </p:nvCxnSpPr>
        <p:spPr>
          <a:xfrm flipV="1">
            <a:off x="84031" y="4818791"/>
            <a:ext cx="2668141" cy="2630"/>
          </a:xfrm>
          <a:prstGeom prst="line">
            <a:avLst/>
          </a:prstGeom>
          <a:ln>
            <a:solidFill>
              <a:srgbClr val="EF44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ounded Rectangle 2">
            <a:extLst>
              <a:ext uri="{FF2B5EF4-FFF2-40B4-BE49-F238E27FC236}">
                <a16:creationId xmlns:a16="http://schemas.microsoft.com/office/drawing/2014/main" id="{F2EC11C2-59EF-4F99-9FF7-84F749F77F78}"/>
              </a:ext>
            </a:extLst>
          </p:cNvPr>
          <p:cNvSpPr/>
          <p:nvPr/>
        </p:nvSpPr>
        <p:spPr>
          <a:xfrm>
            <a:off x="2954" y="4520776"/>
            <a:ext cx="2935117" cy="29801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rtlCol="0" anchor="ctr"/>
          <a:lstStyle/>
          <a:p>
            <a:r>
              <a:rPr lang="en-PH" sz="1300" b="1" dirty="0">
                <a:solidFill>
                  <a:srgbClr val="EF4415"/>
                </a:solidFill>
                <a:latin typeface="Arial" pitchFamily="34" charset="0"/>
                <a:cs typeface="Arial" pitchFamily="34" charset="0"/>
              </a:rPr>
              <a:t>INFORMATIONS PERSONNELLES</a:t>
            </a:r>
          </a:p>
        </p:txBody>
      </p:sp>
      <p:sp>
        <p:nvSpPr>
          <p:cNvPr id="256" name="Rounded Rectangle 2">
            <a:extLst>
              <a:ext uri="{FF2B5EF4-FFF2-40B4-BE49-F238E27FC236}">
                <a16:creationId xmlns:a16="http://schemas.microsoft.com/office/drawing/2014/main" id="{AC56A3AC-0BF9-4A90-8A14-9E152DDEB69B}"/>
              </a:ext>
            </a:extLst>
          </p:cNvPr>
          <p:cNvSpPr/>
          <p:nvPr/>
        </p:nvSpPr>
        <p:spPr>
          <a:xfrm>
            <a:off x="-28350" y="4831117"/>
            <a:ext cx="2189098" cy="58843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rtlCol="0" anchor="ctr"/>
          <a:lstStyle/>
          <a:p>
            <a:r>
              <a:rPr lang="en-PH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Marié</a:t>
            </a:r>
          </a:p>
          <a:p>
            <a:r>
              <a:rPr lang="en-PH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Père de 4 enfants</a:t>
            </a:r>
          </a:p>
        </p:txBody>
      </p:sp>
      <p:sp>
        <p:nvSpPr>
          <p:cNvPr id="15" name="Organigramme : Alternative 14">
            <a:extLst>
              <a:ext uri="{FF2B5EF4-FFF2-40B4-BE49-F238E27FC236}">
                <a16:creationId xmlns:a16="http://schemas.microsoft.com/office/drawing/2014/main" id="{DA915EF9-6895-02C2-A977-C6556A39164A}"/>
              </a:ext>
            </a:extLst>
          </p:cNvPr>
          <p:cNvSpPr/>
          <p:nvPr/>
        </p:nvSpPr>
        <p:spPr>
          <a:xfrm>
            <a:off x="3708750" y="9626448"/>
            <a:ext cx="133996" cy="124336"/>
          </a:xfrm>
          <a:prstGeom prst="flowChartAlternateProces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556AA125-8F50-38BB-F557-63BFB926C04A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6084" r="6084"/>
          <a:stretch/>
        </p:blipFill>
        <p:spPr>
          <a:xfrm>
            <a:off x="565288" y="148784"/>
            <a:ext cx="1606415" cy="19972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6EB3FBC0-2F11-B2FA-6760-A7D8CC837AEE}"/>
              </a:ext>
            </a:extLst>
          </p:cNvPr>
          <p:cNvSpPr/>
          <p:nvPr/>
        </p:nvSpPr>
        <p:spPr>
          <a:xfrm>
            <a:off x="3892816" y="3780459"/>
            <a:ext cx="3737578" cy="6477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EF4415"/>
                </a:solidFill>
                <a:effectLst/>
                <a:latin typeface="Times New Roman" panose="02020603050405020304" pitchFamily="18" charset="0"/>
                <a:ea typeface="Liberation Sans Narrow"/>
              </a:rPr>
              <a:t>Collège Catholique Roger Duquesne (CCRD) de Gagnoa</a:t>
            </a:r>
            <a:endParaRPr lang="fr-FR" sz="1400" b="1" dirty="0">
              <a:solidFill>
                <a:srgbClr val="EF441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 série D</a:t>
            </a:r>
            <a:endParaRPr lang="fr-FR" sz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1FCEDD1-996C-B3E1-029B-2A4A9B1F90AE}"/>
              </a:ext>
            </a:extLst>
          </p:cNvPr>
          <p:cNvSpPr/>
          <p:nvPr/>
        </p:nvSpPr>
        <p:spPr>
          <a:xfrm>
            <a:off x="2748442" y="3000783"/>
            <a:ext cx="1061720" cy="408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2003 – 2004</a:t>
            </a:r>
          </a:p>
          <a:p>
            <a:pPr algn="ctr"/>
            <a:r>
              <a:rPr lang="fr-FR" sz="1200" b="1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Abidjan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529B85B-6D06-0979-6265-29D0C5CAF0FE}"/>
              </a:ext>
            </a:extLst>
          </p:cNvPr>
          <p:cNvSpPr/>
          <p:nvPr/>
        </p:nvSpPr>
        <p:spPr>
          <a:xfrm>
            <a:off x="2770782" y="3814545"/>
            <a:ext cx="992324" cy="350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2000 – 2001</a:t>
            </a:r>
          </a:p>
          <a:p>
            <a:pPr algn="ctr"/>
            <a:r>
              <a:rPr lang="fr-FR" sz="1200" b="1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Gagnoa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9999AD1-1BF0-DFAD-AB39-D4262CF9FCBC}"/>
              </a:ext>
            </a:extLst>
          </p:cNvPr>
          <p:cNvSpPr/>
          <p:nvPr/>
        </p:nvSpPr>
        <p:spPr>
          <a:xfrm>
            <a:off x="3958166" y="2963847"/>
            <a:ext cx="3438615" cy="6902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b="1" spc="-30" dirty="0">
                <a:solidFill>
                  <a:srgbClr val="EF4415"/>
                </a:solidFill>
                <a:effectLst/>
                <a:latin typeface="Times New Roman" panose="02020603050405020304" pitchFamily="18" charset="0"/>
                <a:ea typeface="Liberation Sans Narrow"/>
              </a:rPr>
              <a:t>ISTCO</a:t>
            </a:r>
            <a:r>
              <a:rPr lang="fr-FR" sz="1400" b="1" dirty="0">
                <a:solidFill>
                  <a:srgbClr val="EF4415"/>
                </a:solidFill>
                <a:effectLst/>
                <a:latin typeface="Times New Roman" panose="02020603050405020304" pitchFamily="18" charset="0"/>
                <a:ea typeface="Liberation Sans Narrow"/>
              </a:rPr>
              <a:t> Abidjan,</a:t>
            </a:r>
            <a:r>
              <a:rPr lang="fr-FR" sz="1400" b="1" spc="-55" dirty="0">
                <a:solidFill>
                  <a:srgbClr val="EF4415"/>
                </a:solidFill>
                <a:effectLst/>
                <a:latin typeface="Times New Roman" panose="02020603050405020304" pitchFamily="18" charset="0"/>
                <a:ea typeface="Liberation Sans Narrow"/>
              </a:rPr>
              <a:t> </a:t>
            </a:r>
            <a:r>
              <a:rPr lang="fr-FR" sz="1400" b="1" spc="-30" dirty="0">
                <a:solidFill>
                  <a:srgbClr val="EF4415"/>
                </a:solidFill>
                <a:effectLst/>
                <a:latin typeface="Times New Roman" panose="02020603050405020304" pitchFamily="18" charset="0"/>
                <a:ea typeface="Liberation Sans Narrow"/>
              </a:rPr>
              <a:t>BTS en</a:t>
            </a:r>
            <a:r>
              <a:rPr lang="fr-FR" sz="1400" b="1" spc="-60" dirty="0">
                <a:solidFill>
                  <a:srgbClr val="EF4415"/>
                </a:solidFill>
                <a:effectLst/>
                <a:latin typeface="Times New Roman" panose="02020603050405020304" pitchFamily="18" charset="0"/>
                <a:ea typeface="Liberation Sans Narrow"/>
              </a:rPr>
              <a:t> </a:t>
            </a:r>
            <a:r>
              <a:rPr lang="fr-FR" sz="1400" b="1" spc="-30" dirty="0">
                <a:solidFill>
                  <a:srgbClr val="EF4415"/>
                </a:solidFill>
                <a:effectLst/>
                <a:latin typeface="Times New Roman" panose="02020603050405020304" pitchFamily="18" charset="0"/>
                <a:ea typeface="Liberation Sans Narrow"/>
              </a:rPr>
              <a:t>Maintenance</a:t>
            </a:r>
            <a:r>
              <a:rPr lang="fr-FR" sz="1400" b="1" spc="-60" dirty="0">
                <a:solidFill>
                  <a:srgbClr val="EF4415"/>
                </a:solidFill>
                <a:effectLst/>
                <a:latin typeface="Times New Roman" panose="02020603050405020304" pitchFamily="18" charset="0"/>
                <a:ea typeface="Liberation Sans Narrow"/>
              </a:rPr>
              <a:t> </a:t>
            </a:r>
            <a:r>
              <a:rPr lang="fr-FR" sz="1400" b="1" spc="-30" dirty="0">
                <a:solidFill>
                  <a:srgbClr val="EF4415"/>
                </a:solidFill>
                <a:effectLst/>
                <a:latin typeface="Times New Roman" panose="02020603050405020304" pitchFamily="18" charset="0"/>
                <a:ea typeface="Liberation Sans Narrow"/>
              </a:rPr>
              <a:t>des</a:t>
            </a:r>
            <a:r>
              <a:rPr lang="fr-FR" sz="1400" b="1" spc="-50" dirty="0">
                <a:solidFill>
                  <a:srgbClr val="EF4415"/>
                </a:solidFill>
                <a:effectLst/>
                <a:latin typeface="Times New Roman" panose="02020603050405020304" pitchFamily="18" charset="0"/>
                <a:ea typeface="Liberation Sans Narrow"/>
              </a:rPr>
              <a:t> </a:t>
            </a:r>
            <a:r>
              <a:rPr lang="fr-FR" sz="1400" b="1" spc="-30" dirty="0">
                <a:solidFill>
                  <a:srgbClr val="EF4415"/>
                </a:solidFill>
                <a:effectLst/>
                <a:latin typeface="Times New Roman" panose="02020603050405020304" pitchFamily="18" charset="0"/>
                <a:ea typeface="Liberation Sans Narrow"/>
              </a:rPr>
              <a:t>Systèmes</a:t>
            </a:r>
            <a:r>
              <a:rPr lang="fr-FR" sz="1400" b="1" spc="-50" dirty="0">
                <a:solidFill>
                  <a:srgbClr val="EF4415"/>
                </a:solidFill>
                <a:effectLst/>
                <a:latin typeface="Times New Roman" panose="02020603050405020304" pitchFamily="18" charset="0"/>
                <a:ea typeface="Liberation Sans Narrow"/>
              </a:rPr>
              <a:t> </a:t>
            </a:r>
            <a:r>
              <a:rPr lang="fr-FR" sz="1400" b="1" spc="-30" dirty="0">
                <a:solidFill>
                  <a:srgbClr val="EF4415"/>
                </a:solidFill>
                <a:effectLst/>
                <a:latin typeface="Times New Roman" panose="02020603050405020304" pitchFamily="18" charset="0"/>
                <a:ea typeface="Liberation Sans Narrow"/>
              </a:rPr>
              <a:t>de Production</a:t>
            </a:r>
          </a:p>
          <a:p>
            <a:pPr algn="ctr"/>
            <a:r>
              <a:rPr lang="fr-FR" sz="1400" spc="-3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 +2 en Maintenance Industrielle, électricité </a:t>
            </a:r>
            <a:endParaRPr lang="fr-FR" sz="1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2CF2EE5-67CA-6C54-4EA3-E9712EC0080D}"/>
              </a:ext>
            </a:extLst>
          </p:cNvPr>
          <p:cNvSpPr/>
          <p:nvPr/>
        </p:nvSpPr>
        <p:spPr>
          <a:xfrm>
            <a:off x="3967062" y="2377107"/>
            <a:ext cx="3333287" cy="506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EF44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Université d’Abidjan – Licence d’Anglais</a:t>
            </a:r>
          </a:p>
          <a:p>
            <a:pPr algn="ctr"/>
            <a:r>
              <a:rPr lang="en-US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 +3 en Civilisation Américaine</a:t>
            </a:r>
          </a:p>
        </p:txBody>
      </p: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54BEC9BF-D3C1-73B5-D9B0-A9632888F678}"/>
              </a:ext>
            </a:extLst>
          </p:cNvPr>
          <p:cNvCxnSpPr>
            <a:cxnSpLocks/>
          </p:cNvCxnSpPr>
          <p:nvPr/>
        </p:nvCxnSpPr>
        <p:spPr>
          <a:xfrm>
            <a:off x="3848873" y="1614632"/>
            <a:ext cx="0" cy="28136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1" name="Organigramme : Alternative 140">
            <a:extLst>
              <a:ext uri="{FF2B5EF4-FFF2-40B4-BE49-F238E27FC236}">
                <a16:creationId xmlns:a16="http://schemas.microsoft.com/office/drawing/2014/main" id="{FD2B676F-39E1-46A2-5B26-336119A6A2D6}"/>
              </a:ext>
            </a:extLst>
          </p:cNvPr>
          <p:cNvSpPr/>
          <p:nvPr/>
        </p:nvSpPr>
        <p:spPr>
          <a:xfrm>
            <a:off x="3787280" y="3835826"/>
            <a:ext cx="133996" cy="124336"/>
          </a:xfrm>
          <a:prstGeom prst="flowChartAlternateProces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Organigramme : Alternative 145">
            <a:extLst>
              <a:ext uri="{FF2B5EF4-FFF2-40B4-BE49-F238E27FC236}">
                <a16:creationId xmlns:a16="http://schemas.microsoft.com/office/drawing/2014/main" id="{9EC52DFB-7E13-CB10-E0BE-135302DE4214}"/>
              </a:ext>
            </a:extLst>
          </p:cNvPr>
          <p:cNvSpPr/>
          <p:nvPr/>
        </p:nvSpPr>
        <p:spPr>
          <a:xfrm>
            <a:off x="3785642" y="1670905"/>
            <a:ext cx="133996" cy="124336"/>
          </a:xfrm>
          <a:prstGeom prst="flowChartAlternateProces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Organigramme : Alternative 146">
            <a:extLst>
              <a:ext uri="{FF2B5EF4-FFF2-40B4-BE49-F238E27FC236}">
                <a16:creationId xmlns:a16="http://schemas.microsoft.com/office/drawing/2014/main" id="{8B3965B9-93F4-1A3B-F414-8EB36C9B8123}"/>
              </a:ext>
            </a:extLst>
          </p:cNvPr>
          <p:cNvSpPr/>
          <p:nvPr/>
        </p:nvSpPr>
        <p:spPr>
          <a:xfrm>
            <a:off x="3784683" y="3022132"/>
            <a:ext cx="133996" cy="124336"/>
          </a:xfrm>
          <a:prstGeom prst="flowChartAlternateProces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DDAE3F-FB9E-67AC-40B5-92A653D1B951}"/>
              </a:ext>
            </a:extLst>
          </p:cNvPr>
          <p:cNvSpPr/>
          <p:nvPr/>
        </p:nvSpPr>
        <p:spPr>
          <a:xfrm>
            <a:off x="4069349" y="9501013"/>
            <a:ext cx="1793353" cy="335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EF44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Electricien - Machiniste</a:t>
            </a:r>
            <a:endParaRPr lang="fr-FR" sz="1200" b="1" dirty="0">
              <a:solidFill>
                <a:srgbClr val="EF441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ounded Rectangle 76">
            <a:extLst>
              <a:ext uri="{FF2B5EF4-FFF2-40B4-BE49-F238E27FC236}">
                <a16:creationId xmlns:a16="http://schemas.microsoft.com/office/drawing/2014/main" id="{A60DFB2C-29DF-CAFC-727F-7197DCA1BA6F}"/>
              </a:ext>
            </a:extLst>
          </p:cNvPr>
          <p:cNvSpPr/>
          <p:nvPr/>
        </p:nvSpPr>
        <p:spPr>
          <a:xfrm>
            <a:off x="-98906" y="6539986"/>
            <a:ext cx="1668610" cy="29801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rtlCol="0" anchor="ctr"/>
          <a:lstStyle/>
          <a:p>
            <a:r>
              <a:rPr lang="en-PH" sz="1300" b="1" dirty="0">
                <a:solidFill>
                  <a:srgbClr val="EF4415"/>
                </a:solidFill>
                <a:latin typeface="Arial" pitchFamily="34" charset="0"/>
                <a:cs typeface="Arial" pitchFamily="34" charset="0"/>
              </a:rPr>
              <a:t>COMPETENCES</a:t>
            </a:r>
          </a:p>
        </p:txBody>
      </p:sp>
      <p:cxnSp>
        <p:nvCxnSpPr>
          <p:cNvPr id="32" name="Straight Connector 70">
            <a:extLst>
              <a:ext uri="{FF2B5EF4-FFF2-40B4-BE49-F238E27FC236}">
                <a16:creationId xmlns:a16="http://schemas.microsoft.com/office/drawing/2014/main" id="{D32A1499-F7A6-46B4-937F-598CA5ABE29E}"/>
              </a:ext>
            </a:extLst>
          </p:cNvPr>
          <p:cNvCxnSpPr>
            <a:cxnSpLocks/>
          </p:cNvCxnSpPr>
          <p:nvPr/>
        </p:nvCxnSpPr>
        <p:spPr>
          <a:xfrm>
            <a:off x="0" y="6838001"/>
            <a:ext cx="2715987" cy="0"/>
          </a:xfrm>
          <a:prstGeom prst="line">
            <a:avLst/>
          </a:prstGeom>
          <a:ln>
            <a:solidFill>
              <a:srgbClr val="EF44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2">
            <a:extLst>
              <a:ext uri="{FF2B5EF4-FFF2-40B4-BE49-F238E27FC236}">
                <a16:creationId xmlns:a16="http://schemas.microsoft.com/office/drawing/2014/main" id="{BC1CF112-C60B-6F53-E5B8-ABA34A01266B}"/>
              </a:ext>
            </a:extLst>
          </p:cNvPr>
          <p:cNvSpPr/>
          <p:nvPr/>
        </p:nvSpPr>
        <p:spPr>
          <a:xfrm>
            <a:off x="-52777" y="6873571"/>
            <a:ext cx="2777521" cy="20265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rtlCol="0" anchor="ctr"/>
          <a:lstStyle/>
          <a:p>
            <a:pPr marL="285750" indent="-285750">
              <a:buFontTx/>
              <a:buChar char="-"/>
            </a:pPr>
            <a:r>
              <a:rPr lang="en-PH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Anglais – Français</a:t>
            </a:r>
          </a:p>
          <a:p>
            <a:pPr marL="285750" indent="-285750">
              <a:buFontTx/>
              <a:buChar char="-"/>
            </a:pPr>
            <a:r>
              <a:rPr lang="en-PH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Caisse</a:t>
            </a:r>
          </a:p>
          <a:p>
            <a:pPr marL="285750" indent="-285750">
              <a:buFontTx/>
              <a:buChar char="-"/>
            </a:pPr>
            <a:r>
              <a:rPr lang="en-PH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Office</a:t>
            </a:r>
          </a:p>
          <a:p>
            <a:pPr marL="285750" indent="-285750">
              <a:buFontTx/>
              <a:buChar char="-"/>
            </a:pPr>
            <a:r>
              <a:rPr lang="en-PH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Maintenance industrielle</a:t>
            </a:r>
          </a:p>
          <a:p>
            <a:pPr marL="285750" indent="-285750">
              <a:buFontTx/>
              <a:buChar char="-"/>
            </a:pPr>
            <a:r>
              <a:rPr lang="en-PH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Electricité industrielle</a:t>
            </a:r>
          </a:p>
          <a:p>
            <a:pPr marL="285750" indent="-285750">
              <a:buFontTx/>
              <a:buChar char="-"/>
            </a:pPr>
            <a:r>
              <a:rPr lang="en-PH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Permis ABCDE</a:t>
            </a:r>
          </a:p>
          <a:p>
            <a:pPr marL="285750" indent="-285750">
              <a:buFontTx/>
              <a:buChar char="-"/>
            </a:pPr>
            <a:endParaRPr lang="en-PH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PH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 PMS V5</a:t>
            </a:r>
          </a:p>
          <a:p>
            <a:pPr marL="285750" indent="-285750">
              <a:buFontTx/>
              <a:buChar char="-"/>
            </a:pPr>
            <a:r>
              <a:rPr lang="en-PH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MEWS PMS</a:t>
            </a:r>
          </a:p>
        </p:txBody>
      </p:sp>
      <p:sp>
        <p:nvSpPr>
          <p:cNvPr id="39" name="Organigramme : Alternative 38">
            <a:extLst>
              <a:ext uri="{FF2B5EF4-FFF2-40B4-BE49-F238E27FC236}">
                <a16:creationId xmlns:a16="http://schemas.microsoft.com/office/drawing/2014/main" id="{B26F5DEB-191D-238A-BC1D-29A6281F8505}"/>
              </a:ext>
            </a:extLst>
          </p:cNvPr>
          <p:cNvSpPr/>
          <p:nvPr/>
        </p:nvSpPr>
        <p:spPr>
          <a:xfrm>
            <a:off x="3715775" y="5093606"/>
            <a:ext cx="133996" cy="124336"/>
          </a:xfrm>
          <a:prstGeom prst="flowChartAlternateProces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A09BF8DF-6114-46A8-A645-993CE957609F}"/>
              </a:ext>
            </a:extLst>
          </p:cNvPr>
          <p:cNvSpPr/>
          <p:nvPr/>
        </p:nvSpPr>
        <p:spPr>
          <a:xfrm>
            <a:off x="2769654" y="1654513"/>
            <a:ext cx="1073950" cy="368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2019 – 2021</a:t>
            </a:r>
          </a:p>
          <a:p>
            <a:pPr algn="ctr"/>
            <a:r>
              <a:rPr lang="fr-FR" sz="1200" b="1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Abidjan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CC550BB-45F9-4FDE-88D8-D52B8D24F363}"/>
              </a:ext>
            </a:extLst>
          </p:cNvPr>
          <p:cNvSpPr/>
          <p:nvPr/>
        </p:nvSpPr>
        <p:spPr>
          <a:xfrm>
            <a:off x="3981294" y="1562735"/>
            <a:ext cx="3222302" cy="747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b="1" dirty="0">
                <a:solidFill>
                  <a:srgbClr val="EF44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 GOMYCODE</a:t>
            </a:r>
          </a:p>
          <a:p>
            <a:pPr algn="ctr"/>
            <a:r>
              <a:rPr lang="fr-FR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Certificat en Marketing Digital : Gestion des Réseaux Sociaux</a:t>
            </a:r>
          </a:p>
        </p:txBody>
      </p:sp>
      <p:sp>
        <p:nvSpPr>
          <p:cNvPr id="117" name="Organigramme : Alternative 116">
            <a:extLst>
              <a:ext uri="{FF2B5EF4-FFF2-40B4-BE49-F238E27FC236}">
                <a16:creationId xmlns:a16="http://schemas.microsoft.com/office/drawing/2014/main" id="{E92ADA29-3421-4987-AFD1-A7BCBA49C4DB}"/>
              </a:ext>
            </a:extLst>
          </p:cNvPr>
          <p:cNvSpPr/>
          <p:nvPr/>
        </p:nvSpPr>
        <p:spPr>
          <a:xfrm>
            <a:off x="3788902" y="2478016"/>
            <a:ext cx="133996" cy="124336"/>
          </a:xfrm>
          <a:prstGeom prst="flowChartAlternateProces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331E16-9592-38E0-541C-3BCF1CDAA3E5}"/>
              </a:ext>
            </a:extLst>
          </p:cNvPr>
          <p:cNvSpPr/>
          <p:nvPr/>
        </p:nvSpPr>
        <p:spPr>
          <a:xfrm>
            <a:off x="405207" y="6217454"/>
            <a:ext cx="1562505" cy="285208"/>
          </a:xfrm>
          <a:prstGeom prst="rect">
            <a:avLst/>
          </a:prstGeom>
        </p:spPr>
        <p:txBody>
          <a:bodyPr wrap="square" lIns="99569" tIns="49785" rIns="99569" bIns="49785">
            <a:spAutoFit/>
          </a:bodyPr>
          <a:lstStyle/>
          <a:p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08 BP 18 Abidjan 08 </a:t>
            </a:r>
            <a:endParaRPr lang="en-PH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ounded Rectangle 76">
            <a:extLst>
              <a:ext uri="{FF2B5EF4-FFF2-40B4-BE49-F238E27FC236}">
                <a16:creationId xmlns:a16="http://schemas.microsoft.com/office/drawing/2014/main" id="{8BD48B17-B452-27FB-C881-F3DEE238AB56}"/>
              </a:ext>
            </a:extLst>
          </p:cNvPr>
          <p:cNvSpPr/>
          <p:nvPr/>
        </p:nvSpPr>
        <p:spPr>
          <a:xfrm>
            <a:off x="53494" y="8917426"/>
            <a:ext cx="1219046" cy="29801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rtlCol="0" anchor="ctr"/>
          <a:lstStyle/>
          <a:p>
            <a:r>
              <a:rPr lang="en-PH" sz="1300" b="1" dirty="0">
                <a:solidFill>
                  <a:srgbClr val="EF4415"/>
                </a:solidFill>
                <a:latin typeface="Arial" pitchFamily="34" charset="0"/>
                <a:cs typeface="Arial" pitchFamily="34" charset="0"/>
              </a:rPr>
              <a:t>QUALITES</a:t>
            </a:r>
          </a:p>
        </p:txBody>
      </p:sp>
      <p:cxnSp>
        <p:nvCxnSpPr>
          <p:cNvPr id="38" name="Straight Connector 70">
            <a:extLst>
              <a:ext uri="{FF2B5EF4-FFF2-40B4-BE49-F238E27FC236}">
                <a16:creationId xmlns:a16="http://schemas.microsoft.com/office/drawing/2014/main" id="{603E0A16-8F90-6E5C-E8A4-95E46EFC254B}"/>
              </a:ext>
            </a:extLst>
          </p:cNvPr>
          <p:cNvCxnSpPr>
            <a:cxnSpLocks/>
          </p:cNvCxnSpPr>
          <p:nvPr/>
        </p:nvCxnSpPr>
        <p:spPr>
          <a:xfrm>
            <a:off x="99060" y="9215441"/>
            <a:ext cx="2715987" cy="0"/>
          </a:xfrm>
          <a:prstGeom prst="line">
            <a:avLst/>
          </a:prstGeom>
          <a:ln>
            <a:solidFill>
              <a:srgbClr val="EF44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2">
            <a:extLst>
              <a:ext uri="{FF2B5EF4-FFF2-40B4-BE49-F238E27FC236}">
                <a16:creationId xmlns:a16="http://schemas.microsoft.com/office/drawing/2014/main" id="{2F4FE30B-B9CB-6F54-960F-02FD28751919}"/>
              </a:ext>
            </a:extLst>
          </p:cNvPr>
          <p:cNvSpPr/>
          <p:nvPr/>
        </p:nvSpPr>
        <p:spPr>
          <a:xfrm>
            <a:off x="-15345" y="9262262"/>
            <a:ext cx="1983057" cy="78851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rtlCol="0" anchor="ctr"/>
          <a:lstStyle/>
          <a:p>
            <a:pPr marL="285750" indent="-285750">
              <a:buFontTx/>
              <a:buChar char="-"/>
            </a:pPr>
            <a:r>
              <a:rPr lang="en-PH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Créativité</a:t>
            </a:r>
          </a:p>
          <a:p>
            <a:pPr marL="285750" indent="-285750">
              <a:buFontTx/>
              <a:buChar char="-"/>
            </a:pPr>
            <a:r>
              <a:rPr lang="en-PH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Courtoisie</a:t>
            </a:r>
          </a:p>
          <a:p>
            <a:pPr marL="285750" indent="-285750">
              <a:buFontTx/>
              <a:buChar char="-"/>
            </a:pPr>
            <a:r>
              <a:rPr lang="en-PH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Organisation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6795CB9-1196-C6C8-7558-61A52E432750}"/>
              </a:ext>
            </a:extLst>
          </p:cNvPr>
          <p:cNvSpPr/>
          <p:nvPr/>
        </p:nvSpPr>
        <p:spPr>
          <a:xfrm>
            <a:off x="2748442" y="2422153"/>
            <a:ext cx="1061720" cy="408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2009 – 2010</a:t>
            </a:r>
          </a:p>
          <a:p>
            <a:pPr algn="ctr"/>
            <a:r>
              <a:rPr lang="fr-FR" sz="1200" b="1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Cocody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26A799C-CFEB-11D3-60E0-4EA5EEE8543F}"/>
              </a:ext>
            </a:extLst>
          </p:cNvPr>
          <p:cNvSpPr/>
          <p:nvPr/>
        </p:nvSpPr>
        <p:spPr>
          <a:xfrm>
            <a:off x="2768146" y="9629927"/>
            <a:ext cx="992324" cy="350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2007 – 2016</a:t>
            </a:r>
          </a:p>
          <a:p>
            <a:pPr algn="ctr"/>
            <a:r>
              <a:rPr lang="fr-FR" sz="1200" b="1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Abidjan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99BD300-6358-0CD4-2B85-06CD81187073}"/>
              </a:ext>
            </a:extLst>
          </p:cNvPr>
          <p:cNvSpPr/>
          <p:nvPr/>
        </p:nvSpPr>
        <p:spPr>
          <a:xfrm>
            <a:off x="5783072" y="9523062"/>
            <a:ext cx="1574808" cy="255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I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Heden Golf-</a:t>
            </a:r>
            <a:r>
              <a:rPr lang="fr-CI" sz="12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Hotel</a:t>
            </a:r>
            <a:endParaRPr lang="fr-FR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0BDFC37-9CE8-B2F0-CBFD-C359C234A800}"/>
              </a:ext>
            </a:extLst>
          </p:cNvPr>
          <p:cNvSpPr/>
          <p:nvPr/>
        </p:nvSpPr>
        <p:spPr>
          <a:xfrm>
            <a:off x="3816673" y="9719852"/>
            <a:ext cx="3761306" cy="898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I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– Raccordement – maintenance dépannage et mise aux normes de tout type d’équipement électrique (interrupteurs, prises de courant, appareils de chauffage…) </a:t>
            </a:r>
            <a:endParaRPr lang="fr-F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8B57BDF-9F07-6DD0-D38E-FD71C64EFE95}"/>
              </a:ext>
            </a:extLst>
          </p:cNvPr>
          <p:cNvSpPr/>
          <p:nvPr/>
        </p:nvSpPr>
        <p:spPr>
          <a:xfrm>
            <a:off x="3972382" y="7230586"/>
            <a:ext cx="2100757" cy="381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EF44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Réceptionniste - Caissier</a:t>
            </a:r>
            <a:endParaRPr lang="fr-FR" sz="1200" b="1" dirty="0">
              <a:solidFill>
                <a:srgbClr val="EF441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6814EBE-C8CD-1891-8D41-03578209E3BF}"/>
              </a:ext>
            </a:extLst>
          </p:cNvPr>
          <p:cNvSpPr/>
          <p:nvPr/>
        </p:nvSpPr>
        <p:spPr>
          <a:xfrm>
            <a:off x="5862702" y="7318826"/>
            <a:ext cx="1467522" cy="213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I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Heden Golf-</a:t>
            </a:r>
            <a:r>
              <a:rPr lang="fr-CI" sz="12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Hotel</a:t>
            </a:r>
            <a:endParaRPr lang="fr-FR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8ED70AC-0EB6-9D30-A3CC-57B1F6AD716D}"/>
              </a:ext>
            </a:extLst>
          </p:cNvPr>
          <p:cNvSpPr/>
          <p:nvPr/>
        </p:nvSpPr>
        <p:spPr>
          <a:xfrm>
            <a:off x="3779893" y="7464154"/>
            <a:ext cx="3768861" cy="2067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Assurer</a:t>
            </a:r>
            <a:r>
              <a:rPr lang="fr-FR" sz="120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 </a:t>
            </a:r>
            <a:r>
              <a:rPr lang="fr-FR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l’accueil</a:t>
            </a:r>
            <a:r>
              <a:rPr lang="fr-FR" sz="1200" spc="-2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 </a:t>
            </a:r>
            <a:r>
              <a:rPr lang="fr-FR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dans</a:t>
            </a:r>
            <a:r>
              <a:rPr lang="fr-FR" sz="120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 </a:t>
            </a:r>
            <a:r>
              <a:rPr lang="fr-FR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un</a:t>
            </a:r>
            <a:r>
              <a:rPr lang="fr-FR" sz="120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 </a:t>
            </a:r>
            <a:r>
              <a:rPr lang="fr-FR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hôtel</a:t>
            </a:r>
            <a:r>
              <a:rPr lang="fr-FR" sz="1200" spc="-2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 </a:t>
            </a:r>
            <a:r>
              <a:rPr lang="fr-FR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de 250</a:t>
            </a:r>
            <a:r>
              <a:rPr lang="fr-FR" sz="12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 </a:t>
            </a:r>
            <a:r>
              <a:rPr lang="fr-FR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chambres</a:t>
            </a:r>
            <a:r>
              <a:rPr lang="fr-FR" sz="1200" spc="-3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 </a:t>
            </a:r>
            <a:r>
              <a:rPr lang="fr-FR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minimum. Recommander les meilleurs restaurants et spectacles</a:t>
            </a:r>
            <a:r>
              <a:rPr lang="fr-FR" sz="12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 </a:t>
            </a:r>
            <a:r>
              <a:rPr lang="fr-FR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à Abidjan et à l’intérieur du pays. Représenter l’hôtel dans les relations publiques.</a:t>
            </a:r>
            <a:r>
              <a:rPr lang="fr-FR" sz="1200" spc="-6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 </a:t>
            </a:r>
            <a:r>
              <a:rPr lang="fr-FR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Accueillir</a:t>
            </a:r>
            <a:r>
              <a:rPr lang="fr-FR" sz="1200" spc="-5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 </a:t>
            </a:r>
            <a:r>
              <a:rPr lang="fr-FR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avec</a:t>
            </a:r>
            <a:r>
              <a:rPr lang="fr-FR" sz="1200" spc="-6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 </a:t>
            </a:r>
            <a:r>
              <a:rPr lang="fr-FR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élégance</a:t>
            </a:r>
            <a:r>
              <a:rPr lang="fr-FR" sz="1200" spc="-6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 </a:t>
            </a:r>
            <a:r>
              <a:rPr lang="fr-FR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et</a:t>
            </a:r>
            <a:r>
              <a:rPr lang="fr-FR" sz="1200" spc="-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 </a:t>
            </a:r>
            <a:r>
              <a:rPr lang="fr-FR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professionnalisme</a:t>
            </a:r>
            <a:r>
              <a:rPr lang="fr-FR" sz="1200" spc="-8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 </a:t>
            </a:r>
            <a:r>
              <a:rPr lang="fr-FR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les clients. Consolider les relations de travail avec les autres. Gérer l’accueil</a:t>
            </a:r>
            <a:r>
              <a:rPr lang="fr-FR" sz="12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 </a:t>
            </a:r>
            <a:r>
              <a:rPr lang="fr-FR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et l’enregistrement</a:t>
            </a:r>
            <a:r>
              <a:rPr lang="fr-FR" sz="1200" spc="-3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 </a:t>
            </a:r>
            <a:r>
              <a:rPr lang="fr-FR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client,</a:t>
            </a:r>
            <a:r>
              <a:rPr lang="fr-FR" sz="12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 </a:t>
            </a:r>
            <a:r>
              <a:rPr lang="fr-FR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la remise</a:t>
            </a:r>
            <a:r>
              <a:rPr lang="fr-FR" sz="12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 </a:t>
            </a:r>
            <a:r>
              <a:rPr lang="fr-FR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des clés</a:t>
            </a:r>
            <a:r>
              <a:rPr lang="fr-FR" sz="12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 </a:t>
            </a:r>
            <a:r>
              <a:rPr lang="fr-FR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et les demandes</a:t>
            </a:r>
            <a:r>
              <a:rPr lang="fr-FR" sz="1200" spc="-3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 </a:t>
            </a:r>
            <a:r>
              <a:rPr lang="fr-FR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de réservation.</a:t>
            </a:r>
            <a:r>
              <a:rPr lang="fr-FR" sz="1200" spc="-4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 </a:t>
            </a:r>
            <a:r>
              <a:rPr lang="fr-FR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Encaisser</a:t>
            </a:r>
            <a:r>
              <a:rPr lang="fr-FR" sz="1200" spc="-3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 </a:t>
            </a:r>
            <a:r>
              <a:rPr lang="fr-FR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le paiement</a:t>
            </a:r>
            <a:r>
              <a:rPr lang="fr-FR" sz="1200" spc="-3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 </a:t>
            </a:r>
            <a:r>
              <a:rPr lang="fr-FR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des</a:t>
            </a:r>
            <a:r>
              <a:rPr lang="fr-FR" sz="12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 </a:t>
            </a:r>
            <a:r>
              <a:rPr lang="fr-FR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chambres, repas, boissons et appels téléphoniques. Livrer les commandes dans les chambres.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215BC76-84A7-A114-800F-C8E60FFA0BCB}"/>
              </a:ext>
            </a:extLst>
          </p:cNvPr>
          <p:cNvSpPr/>
          <p:nvPr/>
        </p:nvSpPr>
        <p:spPr>
          <a:xfrm>
            <a:off x="2777999" y="7355784"/>
            <a:ext cx="992324" cy="350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2016 – 2023</a:t>
            </a:r>
          </a:p>
          <a:p>
            <a:pPr algn="ctr"/>
            <a:r>
              <a:rPr lang="fr-FR" sz="1200" b="1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Abidjan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CD053E-A8FE-77CD-A798-6622A8249E12}"/>
              </a:ext>
            </a:extLst>
          </p:cNvPr>
          <p:cNvSpPr/>
          <p:nvPr/>
        </p:nvSpPr>
        <p:spPr>
          <a:xfrm>
            <a:off x="2770781" y="5089388"/>
            <a:ext cx="1021194" cy="350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15-11-2023  06-01-2024</a:t>
            </a:r>
          </a:p>
        </p:txBody>
      </p:sp>
      <p:sp>
        <p:nvSpPr>
          <p:cNvPr id="7" name="Organigramme : Alternative 6">
            <a:extLst>
              <a:ext uri="{FF2B5EF4-FFF2-40B4-BE49-F238E27FC236}">
                <a16:creationId xmlns:a16="http://schemas.microsoft.com/office/drawing/2014/main" id="{9DC50FD5-EFDF-C48D-FC49-39C9A5778228}"/>
              </a:ext>
            </a:extLst>
          </p:cNvPr>
          <p:cNvSpPr/>
          <p:nvPr/>
        </p:nvSpPr>
        <p:spPr>
          <a:xfrm>
            <a:off x="3716983" y="7365309"/>
            <a:ext cx="133996" cy="124336"/>
          </a:xfrm>
          <a:prstGeom prst="flowChartAlternateProces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D3BA37-ECEF-C675-AC7A-7341901946C2}"/>
              </a:ext>
            </a:extLst>
          </p:cNvPr>
          <p:cNvSpPr/>
          <p:nvPr/>
        </p:nvSpPr>
        <p:spPr>
          <a:xfrm>
            <a:off x="3927179" y="5021152"/>
            <a:ext cx="2100757" cy="2083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EF44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Réceptionniste - Caissier</a:t>
            </a:r>
            <a:endParaRPr lang="fr-FR" sz="1200" b="1" dirty="0">
              <a:solidFill>
                <a:srgbClr val="EF441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588037-06E4-47B0-910B-D4B4F0A15C54}"/>
              </a:ext>
            </a:extLst>
          </p:cNvPr>
          <p:cNvSpPr/>
          <p:nvPr/>
        </p:nvSpPr>
        <p:spPr>
          <a:xfrm>
            <a:off x="2801547" y="5931525"/>
            <a:ext cx="1021194" cy="350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01-09-2023  15-09-2024</a:t>
            </a:r>
          </a:p>
        </p:txBody>
      </p:sp>
      <p:sp>
        <p:nvSpPr>
          <p:cNvPr id="14" name="Organigramme : Alternative 13">
            <a:extLst>
              <a:ext uri="{FF2B5EF4-FFF2-40B4-BE49-F238E27FC236}">
                <a16:creationId xmlns:a16="http://schemas.microsoft.com/office/drawing/2014/main" id="{8E013EE2-37CF-83D8-0B4B-E8A8845A5181}"/>
              </a:ext>
            </a:extLst>
          </p:cNvPr>
          <p:cNvSpPr/>
          <p:nvPr/>
        </p:nvSpPr>
        <p:spPr>
          <a:xfrm>
            <a:off x="3715775" y="5922959"/>
            <a:ext cx="133996" cy="124336"/>
          </a:xfrm>
          <a:prstGeom prst="flowChartAlternateProces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EA2B60-AD98-FCB2-D6E2-F676528139A9}"/>
              </a:ext>
            </a:extLst>
          </p:cNvPr>
          <p:cNvSpPr/>
          <p:nvPr/>
        </p:nvSpPr>
        <p:spPr>
          <a:xfrm>
            <a:off x="3981294" y="5854556"/>
            <a:ext cx="1308374" cy="269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EF44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Night Auditor</a:t>
            </a:r>
            <a:endParaRPr lang="fr-FR" sz="1200" b="1" dirty="0">
              <a:solidFill>
                <a:srgbClr val="EF441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7EA5C39-D158-5DF6-2D0E-A0FC5A909D79}"/>
              </a:ext>
            </a:extLst>
          </p:cNvPr>
          <p:cNvSpPr/>
          <p:nvPr/>
        </p:nvSpPr>
        <p:spPr>
          <a:xfrm>
            <a:off x="5159894" y="5846488"/>
            <a:ext cx="1545340" cy="269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I" sz="12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Ivotel</a:t>
            </a:r>
            <a:r>
              <a:rPr lang="fr-CI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I" sz="12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Hotel</a:t>
            </a:r>
            <a:r>
              <a:rPr lang="fr-CI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Spa</a:t>
            </a:r>
            <a:endParaRPr lang="fr-FR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0C065A-C045-7F6A-0B0C-9BEAA245E31E}"/>
              </a:ext>
            </a:extLst>
          </p:cNvPr>
          <p:cNvSpPr/>
          <p:nvPr/>
        </p:nvSpPr>
        <p:spPr>
          <a:xfrm>
            <a:off x="5865724" y="5000534"/>
            <a:ext cx="1409504" cy="239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I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Résidence Hélios</a:t>
            </a:r>
            <a:endParaRPr lang="fr-FR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4DFD72-91CC-D3AC-DCC8-184AB259836A}"/>
              </a:ext>
            </a:extLst>
          </p:cNvPr>
          <p:cNvSpPr/>
          <p:nvPr/>
        </p:nvSpPr>
        <p:spPr>
          <a:xfrm>
            <a:off x="3741421" y="6103260"/>
            <a:ext cx="3869924" cy="1153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fr-F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fr-FR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Clôture des opérations de la journée : chiffre d’affaires, facturation, encaissement, gestion des fonds de caisse, etc.</a:t>
            </a:r>
          </a:p>
          <a:p>
            <a:pPr algn="l"/>
            <a:r>
              <a:rPr lang="fr-F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fr-FR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Gestion des départs et arrivées tardifs</a:t>
            </a:r>
          </a:p>
          <a:p>
            <a:pPr algn="l"/>
            <a:r>
              <a:rPr lang="fr-F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fr-FR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Tenue du planning de réservations</a:t>
            </a:r>
          </a:p>
          <a:p>
            <a:pPr algn="l"/>
            <a:r>
              <a:rPr lang="fr-F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fr-FR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Réalisation de rondes de sécurité dans l’enceinte de l’hôtel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23B629-E548-6C4E-E91D-27669B4CA72B}"/>
              </a:ext>
            </a:extLst>
          </p:cNvPr>
          <p:cNvSpPr/>
          <p:nvPr/>
        </p:nvSpPr>
        <p:spPr>
          <a:xfrm>
            <a:off x="3791975" y="5258175"/>
            <a:ext cx="3794472" cy="446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sz="1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Veiller au bon fonctionnement de tous les services de la résidence pour améliorer le chiffre d'affaires.</a:t>
            </a:r>
            <a:endParaRPr lang="fr-FR" sz="12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3E432247-EDEE-94B4-FFB8-92D6B047E257}"/>
              </a:ext>
            </a:extLst>
          </p:cNvPr>
          <p:cNvCxnSpPr>
            <a:cxnSpLocks/>
          </p:cNvCxnSpPr>
          <p:nvPr/>
        </p:nvCxnSpPr>
        <p:spPr>
          <a:xfrm>
            <a:off x="5852044" y="9528247"/>
            <a:ext cx="0" cy="2720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591482C8-8109-6B7D-572E-0B22D65C3D72}"/>
              </a:ext>
            </a:extLst>
          </p:cNvPr>
          <p:cNvCxnSpPr>
            <a:cxnSpLocks/>
          </p:cNvCxnSpPr>
          <p:nvPr/>
        </p:nvCxnSpPr>
        <p:spPr>
          <a:xfrm>
            <a:off x="5907518" y="7300977"/>
            <a:ext cx="0" cy="2720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C249C9F4-428C-7539-C2F1-CEB32A3B1BBF}"/>
              </a:ext>
            </a:extLst>
          </p:cNvPr>
          <p:cNvCxnSpPr>
            <a:cxnSpLocks/>
          </p:cNvCxnSpPr>
          <p:nvPr/>
        </p:nvCxnSpPr>
        <p:spPr>
          <a:xfrm>
            <a:off x="5190487" y="5853158"/>
            <a:ext cx="0" cy="2720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42434FB8-37D7-A152-471F-93621023720E}"/>
              </a:ext>
            </a:extLst>
          </p:cNvPr>
          <p:cNvCxnSpPr>
            <a:cxnSpLocks/>
          </p:cNvCxnSpPr>
          <p:nvPr/>
        </p:nvCxnSpPr>
        <p:spPr>
          <a:xfrm>
            <a:off x="5887830" y="4993639"/>
            <a:ext cx="0" cy="2720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6826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9520</TotalTime>
  <Words>380</Words>
  <Application>Microsoft Office PowerPoint</Application>
  <PresentationFormat>Personnalisé</PresentationFormat>
  <Paragraphs>65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Liberation Sans Narrow</vt:lpstr>
      <vt:lpstr>Times New Roman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Edi Jehuel Assalé</cp:lastModifiedBy>
  <cp:revision>68</cp:revision>
  <dcterms:created xsi:type="dcterms:W3CDTF">2015-07-01T20:10:00Z</dcterms:created>
  <dcterms:modified xsi:type="dcterms:W3CDTF">2024-03-27T00:19:07Z</dcterms:modified>
</cp:coreProperties>
</file>