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0"/>
  </p:notesMasterIdLst>
  <p:sldIdLst>
    <p:sldId id="256" r:id="rId2"/>
    <p:sldId id="276" r:id="rId3"/>
    <p:sldId id="281" r:id="rId4"/>
    <p:sldId id="285" r:id="rId5"/>
    <p:sldId id="288" r:id="rId6"/>
    <p:sldId id="289" r:id="rId7"/>
    <p:sldId id="290" r:id="rId8"/>
    <p:sldId id="291" r:id="rId9"/>
    <p:sldId id="286" r:id="rId10"/>
    <p:sldId id="258" r:id="rId11"/>
    <p:sldId id="282" r:id="rId12"/>
    <p:sldId id="277" r:id="rId13"/>
    <p:sldId id="278" r:id="rId14"/>
    <p:sldId id="279" r:id="rId15"/>
    <p:sldId id="280" r:id="rId16"/>
    <p:sldId id="283" r:id="rId17"/>
    <p:sldId id="324" r:id="rId18"/>
    <p:sldId id="319" r:id="rId19"/>
    <p:sldId id="320" r:id="rId20"/>
    <p:sldId id="309" r:id="rId21"/>
    <p:sldId id="274" r:id="rId22"/>
    <p:sldId id="260" r:id="rId23"/>
    <p:sldId id="308" r:id="rId24"/>
    <p:sldId id="325" r:id="rId25"/>
    <p:sldId id="326" r:id="rId26"/>
    <p:sldId id="261" r:id="rId27"/>
    <p:sldId id="287" r:id="rId28"/>
    <p:sldId id="262" r:id="rId29"/>
    <p:sldId id="312" r:id="rId30"/>
    <p:sldId id="313" r:id="rId31"/>
    <p:sldId id="314" r:id="rId32"/>
    <p:sldId id="315" r:id="rId33"/>
    <p:sldId id="316" r:id="rId34"/>
    <p:sldId id="317" r:id="rId35"/>
    <p:sldId id="318" r:id="rId36"/>
    <p:sldId id="263" r:id="rId37"/>
    <p:sldId id="265" r:id="rId38"/>
    <p:sldId id="284"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10" r:id="rId52"/>
    <p:sldId id="311" r:id="rId53"/>
    <p:sldId id="304" r:id="rId54"/>
    <p:sldId id="268" r:id="rId55"/>
    <p:sldId id="269" r:id="rId56"/>
    <p:sldId id="305" r:id="rId57"/>
    <p:sldId id="306" r:id="rId58"/>
    <p:sldId id="271" r:id="rId5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99FF66"/>
    <a:srgbClr val="FFFF99"/>
    <a:srgbClr val="FFFF66"/>
    <a:srgbClr val="66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5" d="100"/>
          <a:sy n="45" d="100"/>
        </p:scale>
        <p:origin x="-660" y="-10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4FB236D-ED85-4338-A38C-2A07BBAF4FD9}" type="datetimeFigureOut">
              <a:rPr lang="en-US" smtClean="0"/>
              <a:pPr/>
              <a:t>4/14/2014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5557098-BCB1-4B85-9F68-06C65EB9EA7D}" type="slidenum">
              <a:rPr lang="en-US" smtClean="0"/>
              <a:pPr/>
              <a:t>‹#›</a:t>
            </a:fld>
            <a:endParaRPr lang="en-US"/>
          </a:p>
        </p:txBody>
      </p:sp>
    </p:spTree>
    <p:extLst>
      <p:ext uri="{BB962C8B-B14F-4D97-AF65-F5344CB8AC3E}">
        <p14:creationId xmlns:p14="http://schemas.microsoft.com/office/powerpoint/2010/main" val="13546885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noFill/>
          <a:ln/>
        </p:spPr>
        <p:txBody>
          <a:bodyPr/>
          <a:lstStyle/>
          <a:p>
            <a:pPr eaLnBrk="1" hangingPunct="1"/>
            <a:endParaRPr lang="en-GB"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ChangeArrowheads="1" noTextEdit="1"/>
          </p:cNvSpPr>
          <p:nvPr>
            <p:ph type="sldImg"/>
          </p:nvPr>
        </p:nvSpPr>
        <p:spPr>
          <a:ln/>
        </p:spPr>
      </p:sp>
      <p:sp>
        <p:nvSpPr>
          <p:cNvPr id="62467" name="Rectangle 3"/>
          <p:cNvSpPr>
            <a:spLocks noGrp="1" noChangeArrowheads="1"/>
          </p:cNvSpPr>
          <p:nvPr>
            <p:ph type="body" idx="1"/>
          </p:nvPr>
        </p:nvSpPr>
        <p:spPr>
          <a:noFill/>
          <a:ln/>
        </p:spPr>
        <p:txBody>
          <a:bodyPr/>
          <a:lstStyle/>
          <a:p>
            <a:pPr eaLnBrk="1" hangingPunct="1"/>
            <a:endParaRPr lang="en-GB"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p:spPr>
        <p:txBody>
          <a:bodyPr/>
          <a:lstStyle/>
          <a:p>
            <a:pPr eaLnBrk="1" hangingPunct="1"/>
            <a:endParaRPr lang="en-GB"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91139"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GB"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Dudukan Gambar Slide 1"/>
          <p:cNvSpPr>
            <a:spLocks noGrp="1" noRot="1" noChangeAspect="1" noTextEdit="1"/>
          </p:cNvSpPr>
          <p:nvPr>
            <p:ph type="sldImg"/>
          </p:nvPr>
        </p:nvSpPr>
        <p:spPr bwMode="auto">
          <a:noFill/>
          <a:ln>
            <a:solidFill>
              <a:srgbClr val="000000"/>
            </a:solidFill>
            <a:miter lim="800000"/>
            <a:headEnd/>
            <a:tailEnd/>
          </a:ln>
        </p:spPr>
      </p:sp>
      <p:sp>
        <p:nvSpPr>
          <p:cNvPr id="101379" name="Dudukan Catatan 2"/>
          <p:cNvSpPr>
            <a:spLocks noGrp="1"/>
          </p:cNvSpPr>
          <p:nvPr>
            <p:ph type="body" idx="1"/>
          </p:nvPr>
        </p:nvSpPr>
        <p:spPr bwMode="auto">
          <a:noFill/>
        </p:spPr>
        <p:txBody>
          <a:bodyPr wrap="square" numCol="1" anchor="t" anchorCtr="0" compatLnSpc="1">
            <a:prstTxWarp prst="textNoShape">
              <a:avLst/>
            </a:prstTxWarp>
          </a:bodyPr>
          <a:lstStyle/>
          <a:p>
            <a:endParaRPr lang="id-ID" smtClean="0"/>
          </a:p>
        </p:txBody>
      </p:sp>
      <p:sp>
        <p:nvSpPr>
          <p:cNvPr id="101380" name="Dudukan Nomor Slide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BB609B3E-BC51-4771-BE85-1FFCCEC68736}" type="slidenum">
              <a:rPr lang="en-US" smtClean="0"/>
              <a:pPr/>
              <a:t>30</a:t>
            </a:fld>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4"/>
          <p:cNvSpPr/>
          <p:nvPr/>
        </p:nvSpPr>
        <p:spPr bwMode="auto">
          <a:xfrm>
            <a:off x="276225" y="0"/>
            <a:ext cx="104775"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p:nvSpPr>
        <p:spPr bwMode="auto">
          <a:xfrm>
            <a:off x="990600" y="0"/>
            <a:ext cx="182563"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bwMode="auto">
          <a:xfrm>
            <a:off x="1141413" y="0"/>
            <a:ext cx="230187"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 name="Straight Connector 9"/>
          <p:cNvSpPr>
            <a:spLocks noChangeShapeType="1"/>
          </p:cNvSpPr>
          <p:nvPr/>
        </p:nvSpPr>
        <p:spPr bwMode="auto">
          <a:xfrm>
            <a:off x="106363"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1" name="Straight Connector 10"/>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2" name="Straight Connector 11"/>
          <p:cNvSpPr>
            <a:spLocks noChangeShapeType="1"/>
          </p:cNvSpPr>
          <p:nvPr/>
        </p:nvSpPr>
        <p:spPr bwMode="auto">
          <a:xfrm>
            <a:off x="854075"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3" name="Straight Connector 12"/>
          <p:cNvSpPr>
            <a:spLocks noChangeShapeType="1"/>
          </p:cNvSpPr>
          <p:nvPr/>
        </p:nvSpPr>
        <p:spPr bwMode="auto">
          <a:xfrm>
            <a:off x="172720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4" name="Straight Connector 13"/>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5" name="Straight Connector 14"/>
          <p:cNvSpPr>
            <a:spLocks noChangeShapeType="1"/>
          </p:cNvSpPr>
          <p:nvPr/>
        </p:nvSpPr>
        <p:spPr bwMode="auto">
          <a:xfrm>
            <a:off x="9113838"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6" name="Rectangle 15"/>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7" name="Oval 16"/>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8" name="Oval 17"/>
          <p:cNvSpPr/>
          <p:nvPr/>
        </p:nvSpPr>
        <p:spPr bwMode="auto">
          <a:xfrm>
            <a:off x="1309688" y="4867275"/>
            <a:ext cx="641350" cy="64135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9" name="Oval 18"/>
          <p:cNvSpPr/>
          <p:nvPr/>
        </p:nvSpPr>
        <p:spPr bwMode="auto">
          <a:xfrm>
            <a:off x="1090613" y="5500688"/>
            <a:ext cx="138112" cy="136525"/>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0" name="Oval 19"/>
          <p:cNvSpPr/>
          <p:nvPr/>
        </p:nvSpPr>
        <p:spPr bwMode="auto">
          <a:xfrm>
            <a:off x="1663700" y="5788025"/>
            <a:ext cx="274638" cy="274638"/>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1" name="Oval 20"/>
          <p:cNvSpPr/>
          <p:nvPr/>
        </p:nvSpPr>
        <p:spPr>
          <a:xfrm>
            <a:off x="1905000" y="4495800"/>
            <a:ext cx="365125" cy="365125"/>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 name="Title 7"/>
          <p:cNvSpPr>
            <a:spLocks noGrp="1"/>
          </p:cNvSpPr>
          <p:nvPr>
            <p:ph type="ctrTitle"/>
          </p:nvPr>
        </p:nvSpPr>
        <p:spPr>
          <a:xfrm>
            <a:off x="2286000" y="3124200"/>
            <a:ext cx="6172200" cy="1894362"/>
          </a:xfrm>
        </p:spPr>
        <p:txBody>
          <a:bodyPr/>
          <a:lstStyle>
            <a:lvl1pPr>
              <a:defRPr b="1"/>
            </a:lvl1pPr>
          </a:lstStyle>
          <a:p>
            <a:r>
              <a:rPr lang="en-US" smtClean="0"/>
              <a:t>Click to edit Master title style</a:t>
            </a:r>
            <a:endParaRPr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22" name="Date Placeholder 27"/>
          <p:cNvSpPr>
            <a:spLocks noGrp="1"/>
          </p:cNvSpPr>
          <p:nvPr>
            <p:ph type="dt" sz="half" idx="10"/>
          </p:nvPr>
        </p:nvSpPr>
        <p:spPr bwMode="auto">
          <a:xfrm rot="5400000">
            <a:off x="7764463" y="1174750"/>
            <a:ext cx="2286000" cy="381000"/>
          </a:xfrm>
        </p:spPr>
        <p:txBody>
          <a:bodyPr/>
          <a:lstStyle>
            <a:lvl1pPr>
              <a:defRPr/>
            </a:lvl1pPr>
          </a:lstStyle>
          <a:p>
            <a:pPr>
              <a:defRPr/>
            </a:pPr>
            <a:fld id="{9D80452E-0781-477E-832D-39023CC8C5C2}" type="datetimeFigureOut">
              <a:rPr lang="en-US"/>
              <a:pPr>
                <a:defRPr/>
              </a:pPr>
              <a:t>4/14/2014</a:t>
            </a:fld>
            <a:endParaRPr lang="en-US"/>
          </a:p>
        </p:txBody>
      </p:sp>
      <p:sp>
        <p:nvSpPr>
          <p:cNvPr id="23" name="Footer Placeholder 16"/>
          <p:cNvSpPr>
            <a:spLocks noGrp="1"/>
          </p:cNvSpPr>
          <p:nvPr>
            <p:ph type="ftr" sz="quarter" idx="11"/>
          </p:nvPr>
        </p:nvSpPr>
        <p:spPr bwMode="auto">
          <a:xfrm rot="5400000">
            <a:off x="7077076" y="4181475"/>
            <a:ext cx="3657600" cy="384175"/>
          </a:xfrm>
        </p:spPr>
        <p:txBody>
          <a:bodyPr/>
          <a:lstStyle>
            <a:lvl1pPr>
              <a:defRPr/>
            </a:lvl1pPr>
          </a:lstStyle>
          <a:p>
            <a:pPr>
              <a:defRPr/>
            </a:pPr>
            <a:endParaRPr lang="en-US"/>
          </a:p>
        </p:txBody>
      </p:sp>
      <p:sp>
        <p:nvSpPr>
          <p:cNvPr id="24" name="Slide Number Placeholder 28"/>
          <p:cNvSpPr>
            <a:spLocks noGrp="1"/>
          </p:cNvSpPr>
          <p:nvPr>
            <p:ph type="sldNum" sz="quarter" idx="12"/>
          </p:nvPr>
        </p:nvSpPr>
        <p:spPr bwMode="auto">
          <a:xfrm>
            <a:off x="1325563" y="4929188"/>
            <a:ext cx="609600" cy="517525"/>
          </a:xfrm>
        </p:spPr>
        <p:txBody>
          <a:bodyPr/>
          <a:lstStyle>
            <a:lvl1pPr>
              <a:defRPr/>
            </a:lvl1pPr>
          </a:lstStyle>
          <a:p>
            <a:pPr>
              <a:defRPr/>
            </a:pPr>
            <a:fld id="{3D699D36-4E4D-4AE9-943A-5264189902BC}"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fld id="{5191A96E-9227-4305-BBED-808999817B79}" type="datetimeFigureOut">
              <a:rPr lang="en-US"/>
              <a:pPr>
                <a:defRPr/>
              </a:pPr>
              <a:t>4/14/2014</a:t>
            </a:fld>
            <a:endParaRPr lang="en-US"/>
          </a:p>
        </p:txBody>
      </p:sp>
      <p:sp>
        <p:nvSpPr>
          <p:cNvPr id="5" name="Footer Placeholder 2"/>
          <p:cNvSpPr>
            <a:spLocks noGrp="1"/>
          </p:cNvSpPr>
          <p:nvPr>
            <p:ph type="ftr" sz="quarter" idx="11"/>
          </p:nvPr>
        </p:nvSpPr>
        <p:spPr/>
        <p:txBody>
          <a:bodyPr/>
          <a:lstStyle>
            <a:lvl1pPr>
              <a:defRPr/>
            </a:lvl1pPr>
          </a:lstStyle>
          <a:p>
            <a:pPr>
              <a:defRPr/>
            </a:pPr>
            <a:endParaRPr lang="en-US"/>
          </a:p>
        </p:txBody>
      </p:sp>
      <p:sp>
        <p:nvSpPr>
          <p:cNvPr id="6" name="Slide Number Placeholder 22"/>
          <p:cNvSpPr>
            <a:spLocks noGrp="1"/>
          </p:cNvSpPr>
          <p:nvPr>
            <p:ph type="sldNum" sz="quarter" idx="12"/>
          </p:nvPr>
        </p:nvSpPr>
        <p:spPr/>
        <p:txBody>
          <a:bodyPr/>
          <a:lstStyle>
            <a:lvl1pPr>
              <a:defRPr/>
            </a:lvl1pPr>
          </a:lstStyle>
          <a:p>
            <a:pPr>
              <a:defRPr/>
            </a:pPr>
            <a:fld id="{05CD8463-3AE6-4B74-BDB5-B1CD7AF765C5}"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fld id="{76651A39-3265-4D12-ADA4-FE0D7E508D25}" type="datetimeFigureOut">
              <a:rPr lang="en-US"/>
              <a:pPr>
                <a:defRPr/>
              </a:pPr>
              <a:t>4/14/2014</a:t>
            </a:fld>
            <a:endParaRPr lang="en-US"/>
          </a:p>
        </p:txBody>
      </p:sp>
      <p:sp>
        <p:nvSpPr>
          <p:cNvPr id="5" name="Footer Placeholder 2"/>
          <p:cNvSpPr>
            <a:spLocks noGrp="1"/>
          </p:cNvSpPr>
          <p:nvPr>
            <p:ph type="ftr" sz="quarter" idx="11"/>
          </p:nvPr>
        </p:nvSpPr>
        <p:spPr/>
        <p:txBody>
          <a:bodyPr/>
          <a:lstStyle>
            <a:lvl1pPr>
              <a:defRPr/>
            </a:lvl1pPr>
          </a:lstStyle>
          <a:p>
            <a:pPr>
              <a:defRPr/>
            </a:pPr>
            <a:endParaRPr lang="en-US"/>
          </a:p>
        </p:txBody>
      </p:sp>
      <p:sp>
        <p:nvSpPr>
          <p:cNvPr id="6" name="Slide Number Placeholder 22"/>
          <p:cNvSpPr>
            <a:spLocks noGrp="1"/>
          </p:cNvSpPr>
          <p:nvPr>
            <p:ph type="sldNum" sz="quarter" idx="12"/>
          </p:nvPr>
        </p:nvSpPr>
        <p:spPr/>
        <p:txBody>
          <a:bodyPr/>
          <a:lstStyle>
            <a:lvl1pPr>
              <a:defRPr/>
            </a:lvl1pPr>
          </a:lstStyle>
          <a:p>
            <a:pPr>
              <a:defRPr/>
            </a:pPr>
            <a:fld id="{37553E27-ADFD-4F62-940A-58EED713466B}"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Title and Content">
    <p:bg>
      <p:bgRef idx="1001">
        <a:schemeClr val="bg2"/>
      </p:bgRef>
    </p:bg>
    <p:spTree>
      <p:nvGrpSpPr>
        <p:cNvPr id="1" name=""/>
        <p:cNvGrpSpPr/>
        <p:nvPr/>
      </p:nvGrpSpPr>
      <p:grpSpPr>
        <a:xfrm>
          <a:off x="0" y="0"/>
          <a:ext cx="0" cy="0"/>
          <a:chOff x="0" y="0"/>
          <a:chExt cx="0" cy="0"/>
        </a:xfrm>
      </p:grpSpPr>
      <p:sp>
        <p:nvSpPr>
          <p:cNvPr id="8" name="Content Placeholder 7"/>
          <p:cNvSpPr>
            <a:spLocks noGrp="1"/>
          </p:cNvSpPr>
          <p:nvPr>
            <p:ph sz="quarter" idx="1"/>
          </p:nvPr>
        </p:nvSpPr>
        <p:spPr>
          <a:xfrm>
            <a:off x="301752" y="1737320"/>
            <a:ext cx="8503920" cy="45720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3_Title and Content">
    <p:bg>
      <p:bgRef idx="1001">
        <a:schemeClr val="bg2"/>
      </p:bgRef>
    </p:bg>
    <p:spTree>
      <p:nvGrpSpPr>
        <p:cNvPr id="1" name=""/>
        <p:cNvGrpSpPr/>
        <p:nvPr/>
      </p:nvGrpSpPr>
      <p:grpSpPr>
        <a:xfrm>
          <a:off x="0" y="0"/>
          <a:ext cx="0" cy="0"/>
          <a:chOff x="0" y="0"/>
          <a:chExt cx="0" cy="0"/>
        </a:xfrm>
      </p:grpSpPr>
      <p:sp>
        <p:nvSpPr>
          <p:cNvPr id="8" name="Content Placeholder 7"/>
          <p:cNvSpPr>
            <a:spLocks noGrp="1"/>
          </p:cNvSpPr>
          <p:nvPr>
            <p:ph sz="quarter" idx="1"/>
          </p:nvPr>
        </p:nvSpPr>
        <p:spPr>
          <a:xfrm>
            <a:off x="301752" y="1737320"/>
            <a:ext cx="8503920" cy="45720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Content Placeholder 7"/>
          <p:cNvSpPr>
            <a:spLocks noGrp="1"/>
          </p:cNvSpPr>
          <p:nvPr>
            <p:ph sz="quarter" idx="1"/>
          </p:nvPr>
        </p:nvSpPr>
        <p:spPr>
          <a:xfrm>
            <a:off x="457200" y="1600200"/>
            <a:ext cx="7467600" cy="487375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6"/>
          <p:cNvSpPr>
            <a:spLocks noGrp="1"/>
          </p:cNvSpPr>
          <p:nvPr>
            <p:ph type="dt" sz="half" idx="10"/>
          </p:nvPr>
        </p:nvSpPr>
        <p:spPr/>
        <p:txBody>
          <a:bodyPr rtlCol="0"/>
          <a:lstStyle>
            <a:lvl1pPr>
              <a:defRPr/>
            </a:lvl1pPr>
          </a:lstStyle>
          <a:p>
            <a:pPr>
              <a:defRPr/>
            </a:pPr>
            <a:fld id="{8CB21F02-1C42-4C30-ABFB-057B32D41CBF}" type="datetimeFigureOut">
              <a:rPr lang="en-US"/>
              <a:pPr>
                <a:defRPr/>
              </a:pPr>
              <a:t>4/14/2014</a:t>
            </a:fld>
            <a:endParaRPr lang="en-US"/>
          </a:p>
        </p:txBody>
      </p:sp>
      <p:sp>
        <p:nvSpPr>
          <p:cNvPr id="5" name="Slide Number Placeholder 8"/>
          <p:cNvSpPr>
            <a:spLocks noGrp="1"/>
          </p:cNvSpPr>
          <p:nvPr>
            <p:ph type="sldNum" sz="quarter" idx="11"/>
          </p:nvPr>
        </p:nvSpPr>
        <p:spPr/>
        <p:txBody>
          <a:bodyPr rtlCol="0"/>
          <a:lstStyle>
            <a:lvl1pPr>
              <a:defRPr/>
            </a:lvl1pPr>
          </a:lstStyle>
          <a:p>
            <a:pPr>
              <a:defRPr/>
            </a:pPr>
            <a:fld id="{052378BE-B177-43CA-B20B-C0F580961D42}" type="slidenum">
              <a:rPr lang="en-US"/>
              <a:pPr>
                <a:defRPr/>
              </a:pPr>
              <a:t>‹#›</a:t>
            </a:fld>
            <a:endParaRPr lang="en-US"/>
          </a:p>
        </p:txBody>
      </p:sp>
      <p:sp>
        <p:nvSpPr>
          <p:cNvPr id="6" name="Footer Placeholder 9"/>
          <p:cNvSpPr>
            <a:spLocks noGrp="1"/>
          </p:cNvSpPr>
          <p:nvPr>
            <p:ph type="ftr" sz="quarter" idx="12"/>
          </p:nvPr>
        </p:nvSpPr>
        <p:spPr/>
        <p:txBody>
          <a:bodyPr rtlCol="0"/>
          <a:lstStyle>
            <a:lvl1pPr>
              <a:defRPr/>
            </a:lvl1pPr>
          </a:lstStyle>
          <a:p>
            <a:pPr>
              <a:defRPr/>
            </a:pP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4" name="Rectangle 3"/>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4"/>
          <p:cNvSpPr/>
          <p:nvPr/>
        </p:nvSpPr>
        <p:spPr bwMode="auto">
          <a:xfrm>
            <a:off x="276225" y="0"/>
            <a:ext cx="104775"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p:nvSpPr>
        <p:spPr bwMode="auto">
          <a:xfrm>
            <a:off x="990600" y="0"/>
            <a:ext cx="182563"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bwMode="auto">
          <a:xfrm>
            <a:off x="1141413" y="0"/>
            <a:ext cx="230187"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Straight Connector 7"/>
          <p:cNvSpPr>
            <a:spLocks noChangeShapeType="1"/>
          </p:cNvSpPr>
          <p:nvPr/>
        </p:nvSpPr>
        <p:spPr bwMode="auto">
          <a:xfrm>
            <a:off x="106363"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9" name="Straight Connector 8"/>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0" name="Straight Connector 9"/>
          <p:cNvSpPr>
            <a:spLocks noChangeShapeType="1"/>
          </p:cNvSpPr>
          <p:nvPr/>
        </p:nvSpPr>
        <p:spPr bwMode="auto">
          <a:xfrm>
            <a:off x="854075"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1" name="Straight Connector 10"/>
          <p:cNvSpPr>
            <a:spLocks noChangeShapeType="1"/>
          </p:cNvSpPr>
          <p:nvPr/>
        </p:nvSpPr>
        <p:spPr bwMode="auto">
          <a:xfrm>
            <a:off x="172720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2" name="Straight Connector 11"/>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3" name="Rectangle 12"/>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4" name="Oval 13"/>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5" name="Oval 14"/>
          <p:cNvSpPr/>
          <p:nvPr/>
        </p:nvSpPr>
        <p:spPr bwMode="auto">
          <a:xfrm>
            <a:off x="1323975" y="4867275"/>
            <a:ext cx="642938" cy="64135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6" name="Oval 15"/>
          <p:cNvSpPr/>
          <p:nvPr/>
        </p:nvSpPr>
        <p:spPr bwMode="auto">
          <a:xfrm>
            <a:off x="1090613" y="5500688"/>
            <a:ext cx="138112" cy="136525"/>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7" name="Oval 16"/>
          <p:cNvSpPr/>
          <p:nvPr/>
        </p:nvSpPr>
        <p:spPr bwMode="auto">
          <a:xfrm>
            <a:off x="1663700" y="5791200"/>
            <a:ext cx="274638" cy="274638"/>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8" name="Oval 17"/>
          <p:cNvSpPr/>
          <p:nvPr/>
        </p:nvSpPr>
        <p:spPr bwMode="auto">
          <a:xfrm>
            <a:off x="1879600" y="4479925"/>
            <a:ext cx="365125" cy="365125"/>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9" name="Straight Connector 18"/>
          <p:cNvSpPr>
            <a:spLocks noChangeShapeType="1"/>
          </p:cNvSpPr>
          <p:nvPr/>
        </p:nvSpPr>
        <p:spPr bwMode="auto">
          <a:xfrm>
            <a:off x="9097963"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lang="en-US" smtClean="0"/>
              <a:t>Click to edit Master title style</a:t>
            </a:r>
            <a:endParaRPr lang="en-US"/>
          </a:p>
        </p:txBody>
      </p:sp>
      <p:sp>
        <p:nvSpPr>
          <p:cNvPr id="3" name="Text Placeholder 2"/>
          <p:cNvSpPr>
            <a:spLocks noGrp="1"/>
          </p:cNvSpPr>
          <p:nvPr>
            <p:ph type="body" idx="1"/>
          </p:nvPr>
        </p:nvSpPr>
        <p:spPr>
          <a:xfrm>
            <a:off x="2286000" y="5010150"/>
            <a:ext cx="6172200" cy="1371600"/>
          </a:xfrm>
        </p:spPr>
        <p:txBody>
          <a:bodyPr/>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20" name="Date Placeholder 3"/>
          <p:cNvSpPr>
            <a:spLocks noGrp="1"/>
          </p:cNvSpPr>
          <p:nvPr>
            <p:ph type="dt" sz="half" idx="10"/>
          </p:nvPr>
        </p:nvSpPr>
        <p:spPr bwMode="auto">
          <a:xfrm rot="5400000">
            <a:off x="7762875" y="1169988"/>
            <a:ext cx="2286000" cy="381000"/>
          </a:xfrm>
        </p:spPr>
        <p:txBody>
          <a:bodyPr/>
          <a:lstStyle>
            <a:lvl1pPr>
              <a:defRPr/>
            </a:lvl1pPr>
          </a:lstStyle>
          <a:p>
            <a:pPr>
              <a:defRPr/>
            </a:pPr>
            <a:fld id="{3624E88B-249C-4C81-9A5B-5AEF08C62ED6}" type="datetimeFigureOut">
              <a:rPr lang="en-US"/>
              <a:pPr>
                <a:defRPr/>
              </a:pPr>
              <a:t>4/14/2014</a:t>
            </a:fld>
            <a:endParaRPr lang="en-US"/>
          </a:p>
        </p:txBody>
      </p:sp>
      <p:sp>
        <p:nvSpPr>
          <p:cNvPr id="21" name="Footer Placeholder 4"/>
          <p:cNvSpPr>
            <a:spLocks noGrp="1"/>
          </p:cNvSpPr>
          <p:nvPr>
            <p:ph type="ftr" sz="quarter" idx="11"/>
          </p:nvPr>
        </p:nvSpPr>
        <p:spPr bwMode="auto">
          <a:xfrm rot="5400000">
            <a:off x="7077076" y="4178300"/>
            <a:ext cx="3657600" cy="384175"/>
          </a:xfrm>
        </p:spPr>
        <p:txBody>
          <a:bodyPr/>
          <a:lstStyle>
            <a:lvl1pPr>
              <a:defRPr/>
            </a:lvl1pPr>
          </a:lstStyle>
          <a:p>
            <a:pPr>
              <a:defRPr/>
            </a:pPr>
            <a:endParaRPr lang="en-US"/>
          </a:p>
        </p:txBody>
      </p:sp>
      <p:sp>
        <p:nvSpPr>
          <p:cNvPr id="22" name="Slide Number Placeholder 5"/>
          <p:cNvSpPr>
            <a:spLocks noGrp="1"/>
          </p:cNvSpPr>
          <p:nvPr>
            <p:ph type="sldNum" sz="quarter" idx="12"/>
          </p:nvPr>
        </p:nvSpPr>
        <p:spPr bwMode="auto">
          <a:xfrm>
            <a:off x="1339850" y="4929188"/>
            <a:ext cx="609600" cy="517525"/>
          </a:xfrm>
        </p:spPr>
        <p:txBody>
          <a:bodyPr/>
          <a:lstStyle>
            <a:lvl1pPr>
              <a:defRPr/>
            </a:lvl1pPr>
          </a:lstStyle>
          <a:p>
            <a:pPr>
              <a:defRPr/>
            </a:pPr>
            <a:fld id="{C5AF6DF2-FF8E-4F5F-8C56-404392BC1D9A}"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
          </p:nvPr>
        </p:nvSpPr>
        <p:spPr>
          <a:xfrm>
            <a:off x="457200" y="1600200"/>
            <a:ext cx="36576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2"/>
          </p:nvPr>
        </p:nvSpPr>
        <p:spPr>
          <a:xfrm>
            <a:off x="4270248" y="1600200"/>
            <a:ext cx="36576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13"/>
          <p:cNvSpPr>
            <a:spLocks noGrp="1"/>
          </p:cNvSpPr>
          <p:nvPr>
            <p:ph type="dt" sz="half" idx="10"/>
          </p:nvPr>
        </p:nvSpPr>
        <p:spPr/>
        <p:txBody>
          <a:bodyPr/>
          <a:lstStyle>
            <a:lvl1pPr>
              <a:defRPr/>
            </a:lvl1pPr>
          </a:lstStyle>
          <a:p>
            <a:pPr>
              <a:defRPr/>
            </a:pPr>
            <a:fld id="{DFD871DD-3808-4922-AF19-4FBAAEF79B10}" type="datetimeFigureOut">
              <a:rPr lang="en-US"/>
              <a:pPr>
                <a:defRPr/>
              </a:pPr>
              <a:t>4/14/2014</a:t>
            </a:fld>
            <a:endParaRPr lang="en-US"/>
          </a:p>
        </p:txBody>
      </p:sp>
      <p:sp>
        <p:nvSpPr>
          <p:cNvPr id="6" name="Footer Placeholder 2"/>
          <p:cNvSpPr>
            <a:spLocks noGrp="1"/>
          </p:cNvSpPr>
          <p:nvPr>
            <p:ph type="ftr" sz="quarter" idx="11"/>
          </p:nvPr>
        </p:nvSpPr>
        <p:spPr/>
        <p:txBody>
          <a:bodyPr/>
          <a:lstStyle>
            <a:lvl1pPr>
              <a:defRPr/>
            </a:lvl1pPr>
          </a:lstStyle>
          <a:p>
            <a:pPr>
              <a:defRPr/>
            </a:pPr>
            <a:endParaRPr lang="en-US"/>
          </a:p>
        </p:txBody>
      </p:sp>
      <p:sp>
        <p:nvSpPr>
          <p:cNvPr id="7" name="Slide Number Placeholder 22"/>
          <p:cNvSpPr>
            <a:spLocks noGrp="1"/>
          </p:cNvSpPr>
          <p:nvPr>
            <p:ph type="sldNum" sz="quarter" idx="12"/>
          </p:nvPr>
        </p:nvSpPr>
        <p:spPr/>
        <p:txBody>
          <a:bodyPr/>
          <a:lstStyle>
            <a:lvl1pPr>
              <a:defRPr/>
            </a:lvl1pPr>
          </a:lstStyle>
          <a:p>
            <a:pPr>
              <a:defRPr/>
            </a:pPr>
            <a:fld id="{AB0F828F-561B-407F-A94F-4C2594E54794}"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lstStyle>
            <a:lvl1pPr>
              <a:defRPr/>
            </a:lvl1pPr>
          </a:lstStyle>
          <a:p>
            <a:r>
              <a:rPr lang="en-US" smtClean="0"/>
              <a:t>Click to edit Master title style</a:t>
            </a:r>
            <a:endParaRPr lang="en-US"/>
          </a:p>
        </p:txBody>
      </p:sp>
      <p:sp>
        <p:nvSpPr>
          <p:cNvPr id="11" name="Content Placeholder 10"/>
          <p:cNvSpPr>
            <a:spLocks noGrp="1"/>
          </p:cNvSpPr>
          <p:nvPr>
            <p:ph sz="quarter" idx="2"/>
          </p:nvPr>
        </p:nvSpPr>
        <p:spPr>
          <a:xfrm>
            <a:off x="457200" y="2362200"/>
            <a:ext cx="36576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2"/>
          <p:cNvSpPr>
            <a:spLocks noGrp="1"/>
          </p:cNvSpPr>
          <p:nvPr>
            <p:ph sz="quarter" idx="4"/>
          </p:nvPr>
        </p:nvSpPr>
        <p:spPr>
          <a:xfrm>
            <a:off x="4371975" y="2362200"/>
            <a:ext cx="36576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a:r>
              <a:rPr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a:r>
              <a:rPr lang="en-US" smtClean="0"/>
              <a:t>Click to edit Master text styles</a:t>
            </a:r>
          </a:p>
        </p:txBody>
      </p:sp>
      <p:sp>
        <p:nvSpPr>
          <p:cNvPr id="7" name="Date Placeholder 13"/>
          <p:cNvSpPr>
            <a:spLocks noGrp="1"/>
          </p:cNvSpPr>
          <p:nvPr>
            <p:ph type="dt" sz="half" idx="10"/>
          </p:nvPr>
        </p:nvSpPr>
        <p:spPr/>
        <p:txBody>
          <a:bodyPr/>
          <a:lstStyle>
            <a:lvl1pPr>
              <a:defRPr/>
            </a:lvl1pPr>
          </a:lstStyle>
          <a:p>
            <a:pPr>
              <a:defRPr/>
            </a:pPr>
            <a:fld id="{C09F0BC0-DB18-4755-B0F7-B6606AA8C842}" type="datetimeFigureOut">
              <a:rPr lang="en-US"/>
              <a:pPr>
                <a:defRPr/>
              </a:pPr>
              <a:t>4/14/2014</a:t>
            </a:fld>
            <a:endParaRPr lang="en-US"/>
          </a:p>
        </p:txBody>
      </p:sp>
      <p:sp>
        <p:nvSpPr>
          <p:cNvPr id="8" name="Footer Placeholder 2"/>
          <p:cNvSpPr>
            <a:spLocks noGrp="1"/>
          </p:cNvSpPr>
          <p:nvPr>
            <p:ph type="ftr" sz="quarter" idx="11"/>
          </p:nvPr>
        </p:nvSpPr>
        <p:spPr/>
        <p:txBody>
          <a:bodyPr/>
          <a:lstStyle>
            <a:lvl1pPr>
              <a:defRPr/>
            </a:lvl1pPr>
          </a:lstStyle>
          <a:p>
            <a:pPr>
              <a:defRPr/>
            </a:pPr>
            <a:endParaRPr lang="en-US"/>
          </a:p>
        </p:txBody>
      </p:sp>
      <p:sp>
        <p:nvSpPr>
          <p:cNvPr id="9" name="Slide Number Placeholder 22"/>
          <p:cNvSpPr>
            <a:spLocks noGrp="1"/>
          </p:cNvSpPr>
          <p:nvPr>
            <p:ph type="sldNum" sz="quarter" idx="12"/>
          </p:nvPr>
        </p:nvSpPr>
        <p:spPr/>
        <p:txBody>
          <a:bodyPr/>
          <a:lstStyle>
            <a:lvl1pPr>
              <a:defRPr/>
            </a:lvl1pPr>
          </a:lstStyle>
          <a:p>
            <a:pPr>
              <a:defRPr/>
            </a:pPr>
            <a:fld id="{C1B18124-F1DD-48E7-82A0-B5DF915C1F02}"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5"/>
          <p:cNvSpPr>
            <a:spLocks noGrp="1"/>
          </p:cNvSpPr>
          <p:nvPr>
            <p:ph type="dt" sz="half" idx="10"/>
          </p:nvPr>
        </p:nvSpPr>
        <p:spPr/>
        <p:txBody>
          <a:bodyPr rtlCol="0"/>
          <a:lstStyle>
            <a:lvl1pPr>
              <a:defRPr/>
            </a:lvl1pPr>
          </a:lstStyle>
          <a:p>
            <a:pPr>
              <a:defRPr/>
            </a:pPr>
            <a:fld id="{612B8EEA-FDAC-4189-B041-AAC593D39D50}" type="datetimeFigureOut">
              <a:rPr lang="en-US"/>
              <a:pPr>
                <a:defRPr/>
              </a:pPr>
              <a:t>4/14/2014</a:t>
            </a:fld>
            <a:endParaRPr lang="en-US"/>
          </a:p>
        </p:txBody>
      </p:sp>
      <p:sp>
        <p:nvSpPr>
          <p:cNvPr id="4" name="Slide Number Placeholder 6"/>
          <p:cNvSpPr>
            <a:spLocks noGrp="1"/>
          </p:cNvSpPr>
          <p:nvPr>
            <p:ph type="sldNum" sz="quarter" idx="11"/>
          </p:nvPr>
        </p:nvSpPr>
        <p:spPr/>
        <p:txBody>
          <a:bodyPr rtlCol="0"/>
          <a:lstStyle>
            <a:lvl1pPr>
              <a:defRPr/>
            </a:lvl1pPr>
          </a:lstStyle>
          <a:p>
            <a:pPr>
              <a:defRPr/>
            </a:pPr>
            <a:fld id="{77942C65-D034-4CC9-B159-7AD8558778FD}" type="slidenum">
              <a:rPr lang="en-US"/>
              <a:pPr>
                <a:defRPr/>
              </a:pPr>
              <a:t>‹#›</a:t>
            </a:fld>
            <a:endParaRPr lang="en-US"/>
          </a:p>
        </p:txBody>
      </p:sp>
      <p:sp>
        <p:nvSpPr>
          <p:cNvPr id="5" name="Footer Placeholder 7"/>
          <p:cNvSpPr>
            <a:spLocks noGrp="1"/>
          </p:cNvSpPr>
          <p:nvPr>
            <p:ph type="ftr" sz="quarter" idx="12"/>
          </p:nvPr>
        </p:nvSpPr>
        <p:spPr/>
        <p:txBody>
          <a:bodyPr rtlCol="0"/>
          <a:lstStyle>
            <a:lvl1pPr>
              <a:defRPr/>
            </a:lvl1pPr>
          </a:lstStyle>
          <a:p>
            <a:pPr>
              <a:defRPr/>
            </a:pP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3"/>
          <p:cNvSpPr>
            <a:spLocks noGrp="1"/>
          </p:cNvSpPr>
          <p:nvPr>
            <p:ph type="dt" sz="half" idx="10"/>
          </p:nvPr>
        </p:nvSpPr>
        <p:spPr/>
        <p:txBody>
          <a:bodyPr/>
          <a:lstStyle>
            <a:lvl1pPr>
              <a:defRPr/>
            </a:lvl1pPr>
          </a:lstStyle>
          <a:p>
            <a:pPr>
              <a:defRPr/>
            </a:pPr>
            <a:fld id="{05B3875C-38D2-470E-B24D-94908B08094F}" type="datetimeFigureOut">
              <a:rPr lang="en-US"/>
              <a:pPr>
                <a:defRPr/>
              </a:pPr>
              <a:t>4/14/2014</a:t>
            </a:fld>
            <a:endParaRPr lang="en-US"/>
          </a:p>
        </p:txBody>
      </p:sp>
      <p:sp>
        <p:nvSpPr>
          <p:cNvPr id="3" name="Footer Placeholder 2"/>
          <p:cNvSpPr>
            <a:spLocks noGrp="1"/>
          </p:cNvSpPr>
          <p:nvPr>
            <p:ph type="ftr" sz="quarter" idx="11"/>
          </p:nvPr>
        </p:nvSpPr>
        <p:spPr/>
        <p:txBody>
          <a:bodyPr/>
          <a:lstStyle>
            <a:lvl1pPr>
              <a:defRPr/>
            </a:lvl1pPr>
          </a:lstStyle>
          <a:p>
            <a:pPr>
              <a:defRPr/>
            </a:pPr>
            <a:endParaRPr lang="en-US"/>
          </a:p>
        </p:txBody>
      </p:sp>
      <p:sp>
        <p:nvSpPr>
          <p:cNvPr id="4" name="Slide Number Placeholder 22"/>
          <p:cNvSpPr>
            <a:spLocks noGrp="1"/>
          </p:cNvSpPr>
          <p:nvPr>
            <p:ph type="sldNum" sz="quarter" idx="12"/>
          </p:nvPr>
        </p:nvSpPr>
        <p:spPr/>
        <p:txBody>
          <a:bodyPr/>
          <a:lstStyle>
            <a:lvl1pPr>
              <a:defRPr/>
            </a:lvl1pPr>
          </a:lstStyle>
          <a:p>
            <a:pPr>
              <a:defRPr/>
            </a:pPr>
            <a:fld id="{4B0DBCB4-36FE-4539-A91D-D61329FD45A5}"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Straight Connector 4"/>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a:lstStyle/>
          <a:p>
            <a:pPr fontAlgn="auto">
              <a:spcBef>
                <a:spcPts val="0"/>
              </a:spcBef>
              <a:spcAft>
                <a:spcPts val="0"/>
              </a:spcAft>
              <a:defRPr/>
            </a:pPr>
            <a:endParaRPr lang="en-US" dirty="0">
              <a:latin typeface="+mn-lt"/>
              <a:cs typeface="+mn-cs"/>
            </a:endParaRPr>
          </a:p>
        </p:txBody>
      </p:sp>
      <p:sp>
        <p:nvSpPr>
          <p:cNvPr id="6" name="Straight Connector 5"/>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dirty="0">
              <a:latin typeface="+mn-lt"/>
              <a:cs typeface="+mn-cs"/>
            </a:endParaRPr>
          </a:p>
        </p:txBody>
      </p:sp>
      <p:sp>
        <p:nvSpPr>
          <p:cNvPr id="7" name="Straight Connector 6"/>
          <p:cNvSpPr>
            <a:spLocks noChangeShapeType="1"/>
          </p:cNvSpPr>
          <p:nvPr/>
        </p:nvSpPr>
        <p:spPr bwMode="auto">
          <a:xfrm>
            <a:off x="6192838" y="0"/>
            <a:ext cx="0" cy="6858000"/>
          </a:xfrm>
          <a:prstGeom prst="line">
            <a:avLst/>
          </a:prstGeom>
          <a:noFill/>
          <a:ln w="12700" cap="flat" cmpd="sng" algn="ctr">
            <a:solidFill>
              <a:schemeClr val="accent1"/>
            </a:solidFill>
            <a:prstDash val="solid"/>
            <a:round/>
            <a:headEnd type="none" w="med" len="med"/>
            <a:tailEnd type="none" w="med" len="med"/>
          </a:ln>
          <a:effectLst/>
        </p:spPr>
        <p:txBody>
          <a:bodyPr/>
          <a:lstStyle/>
          <a:p>
            <a:pPr fontAlgn="auto">
              <a:spcBef>
                <a:spcPts val="0"/>
              </a:spcBef>
              <a:spcAft>
                <a:spcPts val="0"/>
              </a:spcAft>
              <a:defRPr/>
            </a:pPr>
            <a:endParaRPr lang="en-US" dirty="0">
              <a:latin typeface="+mn-lt"/>
              <a:cs typeface="+mn-cs"/>
            </a:endParaRPr>
          </a:p>
        </p:txBody>
      </p:sp>
      <p:sp>
        <p:nvSpPr>
          <p:cNvPr id="8" name="Straight Connector 7"/>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9" name="Rectangle 8"/>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 name="Straight Connector 9"/>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1" name="Oval 10"/>
          <p:cNvSpPr/>
          <p:nvPr/>
        </p:nvSpPr>
        <p:spPr>
          <a:xfrm>
            <a:off x="8156575" y="5715000"/>
            <a:ext cx="549275" cy="549275"/>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 name="Title 1"/>
          <p:cNvSpPr>
            <a:spLocks noGrp="1"/>
          </p:cNvSpPr>
          <p:nvPr>
            <p:ph type="title"/>
          </p:nvPr>
        </p:nvSpPr>
        <p:spPr>
          <a:xfrm rot="5400000">
            <a:off x="3371850" y="3200400"/>
            <a:ext cx="6309360" cy="457200"/>
          </a:xfrm>
        </p:spPr>
        <p:txBody>
          <a:bodyPr/>
          <a:lstStyle>
            <a:lvl1pPr algn="l">
              <a:buNone/>
              <a:defRPr sz="2000" b="1" cap="small" baseline="0"/>
            </a:lvl1pPr>
          </a:lstStyle>
          <a:p>
            <a:r>
              <a:rPr lang="en-US" smtClean="0"/>
              <a:t>Click to edit Master title style</a:t>
            </a:r>
            <a:endParaRPr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18" name="Content Placeholder 17"/>
          <p:cNvSpPr>
            <a:spLocks noGrp="1"/>
          </p:cNvSpPr>
          <p:nvPr>
            <p:ph sz="quarter" idx="1"/>
          </p:nvPr>
        </p:nvSpPr>
        <p:spPr>
          <a:xfrm>
            <a:off x="304800" y="274320"/>
            <a:ext cx="5638800" cy="632764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Date Placeholder 20"/>
          <p:cNvSpPr>
            <a:spLocks noGrp="1"/>
          </p:cNvSpPr>
          <p:nvPr>
            <p:ph type="dt" sz="half" idx="10"/>
          </p:nvPr>
        </p:nvSpPr>
        <p:spPr/>
        <p:txBody>
          <a:bodyPr rtlCol="0"/>
          <a:lstStyle>
            <a:lvl1pPr>
              <a:defRPr/>
            </a:lvl1pPr>
          </a:lstStyle>
          <a:p>
            <a:pPr>
              <a:defRPr/>
            </a:pPr>
            <a:fld id="{2FE93C6F-2B59-4085-9715-FD34D89DC07F}" type="datetimeFigureOut">
              <a:rPr lang="en-US"/>
              <a:pPr>
                <a:defRPr/>
              </a:pPr>
              <a:t>4/14/2014</a:t>
            </a:fld>
            <a:endParaRPr lang="en-US"/>
          </a:p>
        </p:txBody>
      </p:sp>
      <p:sp>
        <p:nvSpPr>
          <p:cNvPr id="13" name="Slide Number Placeholder 21"/>
          <p:cNvSpPr>
            <a:spLocks noGrp="1"/>
          </p:cNvSpPr>
          <p:nvPr>
            <p:ph type="sldNum" sz="quarter" idx="11"/>
          </p:nvPr>
        </p:nvSpPr>
        <p:spPr/>
        <p:txBody>
          <a:bodyPr rtlCol="0"/>
          <a:lstStyle>
            <a:lvl1pPr>
              <a:defRPr/>
            </a:lvl1pPr>
          </a:lstStyle>
          <a:p>
            <a:pPr>
              <a:defRPr/>
            </a:pPr>
            <a:fld id="{AB4D6282-0CB4-4612-A21A-3E3F8E6B1A9E}" type="slidenum">
              <a:rPr lang="en-US"/>
              <a:pPr>
                <a:defRPr/>
              </a:pPr>
              <a:t>‹#›</a:t>
            </a:fld>
            <a:endParaRPr lang="en-US"/>
          </a:p>
        </p:txBody>
      </p:sp>
      <p:sp>
        <p:nvSpPr>
          <p:cNvPr id="14" name="Footer Placeholder 22"/>
          <p:cNvSpPr>
            <a:spLocks noGrp="1"/>
          </p:cNvSpPr>
          <p:nvPr>
            <p:ph type="ftr" sz="quarter" idx="12"/>
          </p:nvPr>
        </p:nvSpPr>
        <p:spPr/>
        <p:txBody>
          <a:bodyPr rtlCol="0"/>
          <a:lstStyle>
            <a:lvl1pPr>
              <a:defRPr/>
            </a:lvl1pPr>
          </a:lstStyle>
          <a:p>
            <a:pPr>
              <a:defRPr/>
            </a:pPr>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Straight Connector 4"/>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6" name="Oval 5"/>
          <p:cNvSpPr/>
          <p:nvPr/>
        </p:nvSpPr>
        <p:spPr>
          <a:xfrm>
            <a:off x="8156575" y="5715000"/>
            <a:ext cx="549275" cy="549275"/>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 name="Straight Connector 6"/>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8" name="Rectangle 7"/>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Straight Connector 8"/>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0" name="Straight Connector 9"/>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dirty="0">
              <a:latin typeface="+mn-lt"/>
              <a:cs typeface="+mn-cs"/>
            </a:endParaRPr>
          </a:p>
        </p:txBody>
      </p:sp>
      <p:sp>
        <p:nvSpPr>
          <p:cNvPr id="11" name="Straight Connector 10"/>
          <p:cNvSpPr>
            <a:spLocks noChangeShapeType="1"/>
          </p:cNvSpPr>
          <p:nvPr/>
        </p:nvSpPr>
        <p:spPr bwMode="auto">
          <a:xfrm>
            <a:off x="6192838" y="0"/>
            <a:ext cx="0" cy="6858000"/>
          </a:xfrm>
          <a:prstGeom prst="line">
            <a:avLst/>
          </a:prstGeom>
          <a:noFill/>
          <a:ln w="12700" cap="flat" cmpd="sng" algn="ctr">
            <a:solidFill>
              <a:schemeClr val="accent1"/>
            </a:solidFill>
            <a:prstDash val="solid"/>
            <a:round/>
            <a:headEnd type="none" w="med" len="med"/>
            <a:tailEnd type="none" w="med" len="med"/>
          </a:ln>
          <a:effectLst/>
        </p:spPr>
        <p:txBody>
          <a:bodyPr/>
          <a:lstStyle/>
          <a:p>
            <a:pPr fontAlgn="auto">
              <a:spcBef>
                <a:spcPts val="0"/>
              </a:spcBef>
              <a:spcAft>
                <a:spcPts val="0"/>
              </a:spcAft>
              <a:defRPr/>
            </a:pPr>
            <a:endParaRPr lang="en-US" dirty="0">
              <a:latin typeface="+mn-lt"/>
              <a:cs typeface="+mn-cs"/>
            </a:endParaRPr>
          </a:p>
        </p:txBody>
      </p:sp>
      <p:sp>
        <p:nvSpPr>
          <p:cNvPr id="2" name="Title 1"/>
          <p:cNvSpPr>
            <a:spLocks noGrp="1"/>
          </p:cNvSpPr>
          <p:nvPr>
            <p:ph type="title"/>
          </p:nvPr>
        </p:nvSpPr>
        <p:spPr>
          <a:xfrm rot="5400000">
            <a:off x="3350133" y="3200400"/>
            <a:ext cx="6309360" cy="457200"/>
          </a:xfrm>
        </p:spPr>
        <p:txBody>
          <a:bodyPr/>
          <a:lstStyle>
            <a:lvl1pPr algn="l">
              <a:buNone/>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ormAutofit/>
          </a:bodyPr>
          <a:lstStyle>
            <a:lvl1pPr marL="0" indent="0">
              <a:buNone/>
              <a:defRPr sz="3200"/>
            </a:lvl1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spcCol="274320" rtlCol="0" fromWordArt="0" forceAA="0">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a:r>
              <a:rPr lang="en-US" smtClean="0"/>
              <a:t>Click to edit Master text styles</a:t>
            </a:r>
          </a:p>
        </p:txBody>
      </p:sp>
      <p:sp>
        <p:nvSpPr>
          <p:cNvPr id="12" name="Date Placeholder 16"/>
          <p:cNvSpPr>
            <a:spLocks noGrp="1"/>
          </p:cNvSpPr>
          <p:nvPr>
            <p:ph type="dt" sz="half" idx="10"/>
          </p:nvPr>
        </p:nvSpPr>
        <p:spPr/>
        <p:txBody>
          <a:bodyPr rtlCol="0"/>
          <a:lstStyle>
            <a:lvl1pPr>
              <a:defRPr/>
            </a:lvl1pPr>
          </a:lstStyle>
          <a:p>
            <a:pPr>
              <a:defRPr/>
            </a:pPr>
            <a:fld id="{BDB947A5-D066-4B7B-959B-D92B12DAD602}" type="datetimeFigureOut">
              <a:rPr lang="en-US"/>
              <a:pPr>
                <a:defRPr/>
              </a:pPr>
              <a:t>4/14/2014</a:t>
            </a:fld>
            <a:endParaRPr lang="en-US"/>
          </a:p>
        </p:txBody>
      </p:sp>
      <p:sp>
        <p:nvSpPr>
          <p:cNvPr id="13" name="Slide Number Placeholder 17"/>
          <p:cNvSpPr>
            <a:spLocks noGrp="1"/>
          </p:cNvSpPr>
          <p:nvPr>
            <p:ph type="sldNum" sz="quarter" idx="11"/>
          </p:nvPr>
        </p:nvSpPr>
        <p:spPr/>
        <p:txBody>
          <a:bodyPr rtlCol="0"/>
          <a:lstStyle>
            <a:lvl1pPr>
              <a:defRPr/>
            </a:lvl1pPr>
          </a:lstStyle>
          <a:p>
            <a:pPr>
              <a:defRPr/>
            </a:pPr>
            <a:fld id="{679F194A-18A7-49BB-8FA5-D46E08EF523D}" type="slidenum">
              <a:rPr lang="en-US"/>
              <a:pPr>
                <a:defRPr/>
              </a:pPr>
              <a:t>‹#›</a:t>
            </a:fld>
            <a:endParaRPr lang="en-US"/>
          </a:p>
        </p:txBody>
      </p:sp>
      <p:sp>
        <p:nvSpPr>
          <p:cNvPr id="14" name="Footer Placeholder 20"/>
          <p:cNvSpPr>
            <a:spLocks noGrp="1"/>
          </p:cNvSpPr>
          <p:nvPr>
            <p:ph type="ftr" sz="quarter" idx="12"/>
          </p:nvPr>
        </p:nvSpPr>
        <p:spPr/>
        <p:txBody>
          <a:bodyPr rtlCol="0"/>
          <a:lstStyle>
            <a:lvl1pPr>
              <a:defRPr/>
            </a:lvl1pPr>
          </a:lstStyle>
          <a:p>
            <a:pPr>
              <a:defRPr/>
            </a:pP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a:lstStyle/>
          <a:p>
            <a:pPr fontAlgn="auto">
              <a:spcBef>
                <a:spcPts val="0"/>
              </a:spcBef>
              <a:spcAft>
                <a:spcPts val="0"/>
              </a:spcAft>
              <a:defRPr/>
            </a:pPr>
            <a:endParaRPr lang="en-US" dirty="0">
              <a:latin typeface="+mn-lt"/>
              <a:cs typeface="+mn-cs"/>
            </a:endParaRPr>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lang="en-US" smtClean="0"/>
              <a:t>Click to edit Master title style</a:t>
            </a:r>
            <a:endParaRPr lang="en-US"/>
          </a:p>
        </p:txBody>
      </p:sp>
      <p:sp>
        <p:nvSpPr>
          <p:cNvPr id="1028" name="Text Placeholder 12"/>
          <p:cNvSpPr>
            <a:spLocks noGrp="1"/>
          </p:cNvSpPr>
          <p:nvPr>
            <p:ph type="body" idx="1"/>
          </p:nvPr>
        </p:nvSpPr>
        <p:spPr bwMode="auto">
          <a:xfrm>
            <a:off x="457200" y="1600200"/>
            <a:ext cx="7467600" cy="48736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4" name="Date Placeholder 13"/>
          <p:cNvSpPr>
            <a:spLocks noGrp="1"/>
          </p:cNvSpPr>
          <p:nvPr>
            <p:ph type="dt" sz="half" idx="2"/>
          </p:nvPr>
        </p:nvSpPr>
        <p:spPr>
          <a:xfrm rot="5400000">
            <a:off x="7589045" y="1081881"/>
            <a:ext cx="2011362" cy="384175"/>
          </a:xfrm>
          <a:prstGeom prst="rect">
            <a:avLst/>
          </a:prstGeom>
        </p:spPr>
        <p:txBody>
          <a:bodyPr vert="horz" anchor="ctr" anchorCtr="0"/>
          <a:lstStyle>
            <a:lvl1pPr algn="r" eaLnBrk="1" fontAlgn="auto" latinLnBrk="0" hangingPunct="1">
              <a:spcBef>
                <a:spcPts val="0"/>
              </a:spcBef>
              <a:spcAft>
                <a:spcPts val="0"/>
              </a:spcAft>
              <a:defRPr kumimoji="0" sz="1200">
                <a:solidFill>
                  <a:schemeClr val="tx2"/>
                </a:solidFill>
                <a:latin typeface="+mn-lt"/>
                <a:cs typeface="+mn-cs"/>
              </a:defRPr>
            </a:lvl1pPr>
          </a:lstStyle>
          <a:p>
            <a:pPr>
              <a:defRPr/>
            </a:pPr>
            <a:fld id="{B55FEA61-9EED-4405-9ED9-C792642702D1}" type="datetimeFigureOut">
              <a:rPr lang="en-US"/>
              <a:pPr>
                <a:defRPr/>
              </a:pPr>
              <a:t>4/14/2014</a:t>
            </a:fld>
            <a:endParaRPr lang="en-US"/>
          </a:p>
        </p:txBody>
      </p:sp>
      <p:sp>
        <p:nvSpPr>
          <p:cNvPr id="3" name="Footer Placeholder 2"/>
          <p:cNvSpPr>
            <a:spLocks noGrp="1"/>
          </p:cNvSpPr>
          <p:nvPr>
            <p:ph type="ftr" sz="quarter" idx="3"/>
          </p:nvPr>
        </p:nvSpPr>
        <p:spPr>
          <a:xfrm rot="5400000">
            <a:off x="6989763" y="3736975"/>
            <a:ext cx="3200400" cy="365125"/>
          </a:xfrm>
          <a:prstGeom prst="rect">
            <a:avLst/>
          </a:prstGeom>
        </p:spPr>
        <p:txBody>
          <a:bodyPr vert="horz" anchor="ctr" anchorCtr="0"/>
          <a:lstStyle>
            <a:lvl1pPr algn="l" eaLnBrk="1" fontAlgn="auto" latinLnBrk="0" hangingPunct="1">
              <a:spcBef>
                <a:spcPts val="0"/>
              </a:spcBef>
              <a:spcAft>
                <a:spcPts val="0"/>
              </a:spcAft>
              <a:defRPr kumimoji="0" sz="1200">
                <a:solidFill>
                  <a:schemeClr val="tx2"/>
                </a:solidFill>
                <a:latin typeface="+mn-lt"/>
                <a:cs typeface="+mn-cs"/>
              </a:defRPr>
            </a:lvl1pPr>
          </a:lstStyle>
          <a:p>
            <a:pPr>
              <a:defRPr/>
            </a:pPr>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2" name="Oval 11"/>
          <p:cNvSpPr/>
          <p:nvPr/>
        </p:nvSpPr>
        <p:spPr>
          <a:xfrm>
            <a:off x="8156575" y="5715000"/>
            <a:ext cx="549275" cy="549275"/>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3" name="Slide Number Placeholder 22"/>
          <p:cNvSpPr>
            <a:spLocks noGrp="1"/>
          </p:cNvSpPr>
          <p:nvPr>
            <p:ph type="sldNum" sz="quarter" idx="4"/>
          </p:nvPr>
        </p:nvSpPr>
        <p:spPr>
          <a:xfrm>
            <a:off x="8129588" y="5734050"/>
            <a:ext cx="609600" cy="520700"/>
          </a:xfrm>
          <a:prstGeom prst="rect">
            <a:avLst/>
          </a:prstGeom>
        </p:spPr>
        <p:txBody>
          <a:bodyPr vert="horz" anchor="ctr"/>
          <a:lstStyle>
            <a:lvl1pPr algn="ctr" eaLnBrk="1" fontAlgn="auto" latinLnBrk="0" hangingPunct="1">
              <a:spcBef>
                <a:spcPts val="0"/>
              </a:spcBef>
              <a:spcAft>
                <a:spcPts val="0"/>
              </a:spcAft>
              <a:defRPr kumimoji="0" sz="1400" b="1">
                <a:solidFill>
                  <a:srgbClr val="FFFFFF"/>
                </a:solidFill>
                <a:latin typeface="+mn-lt"/>
                <a:cs typeface="+mn-cs"/>
              </a:defRPr>
            </a:lvl1pPr>
          </a:lstStyle>
          <a:p>
            <a:pPr>
              <a:defRPr/>
            </a:pPr>
            <a:fld id="{D452CD13-7377-4A2A-AA08-B8E5625B40BD}"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68" r:id="rId1"/>
    <p:sldLayoutId id="2147483769" r:id="rId2"/>
    <p:sldLayoutId id="2147483770" r:id="rId3"/>
    <p:sldLayoutId id="2147483763" r:id="rId4"/>
    <p:sldLayoutId id="2147483764" r:id="rId5"/>
    <p:sldLayoutId id="2147483771" r:id="rId6"/>
    <p:sldLayoutId id="2147483765" r:id="rId7"/>
    <p:sldLayoutId id="2147483772" r:id="rId8"/>
    <p:sldLayoutId id="2147483773" r:id="rId9"/>
    <p:sldLayoutId id="2147483766" r:id="rId10"/>
    <p:sldLayoutId id="2147483767" r:id="rId11"/>
    <p:sldLayoutId id="2147483774" r:id="rId12"/>
    <p:sldLayoutId id="2147483775" r:id="rId13"/>
  </p:sldLayoutIdLst>
  <p:txStyles>
    <p:titleStyle>
      <a:lvl1pPr algn="l" rtl="0" eaLnBrk="0" fontAlgn="base" hangingPunct="0">
        <a:spcBef>
          <a:spcPct val="0"/>
        </a:spcBef>
        <a:spcAft>
          <a:spcPct val="0"/>
        </a:spcAft>
        <a:defRPr sz="3000" kern="1200" cap="small">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Century Schoolbook" pitchFamily="18" charset="0"/>
        </a:defRPr>
      </a:lvl2pPr>
      <a:lvl3pPr algn="l" rtl="0" eaLnBrk="0" fontAlgn="base" hangingPunct="0">
        <a:spcBef>
          <a:spcPct val="0"/>
        </a:spcBef>
        <a:spcAft>
          <a:spcPct val="0"/>
        </a:spcAft>
        <a:defRPr sz="3000">
          <a:solidFill>
            <a:schemeClr val="tx2"/>
          </a:solidFill>
          <a:latin typeface="Century Schoolbook" pitchFamily="18" charset="0"/>
        </a:defRPr>
      </a:lvl3pPr>
      <a:lvl4pPr algn="l" rtl="0" eaLnBrk="0" fontAlgn="base" hangingPunct="0">
        <a:spcBef>
          <a:spcPct val="0"/>
        </a:spcBef>
        <a:spcAft>
          <a:spcPct val="0"/>
        </a:spcAft>
        <a:defRPr sz="3000">
          <a:solidFill>
            <a:schemeClr val="tx2"/>
          </a:solidFill>
          <a:latin typeface="Century Schoolbook" pitchFamily="18" charset="0"/>
        </a:defRPr>
      </a:lvl4pPr>
      <a:lvl5pPr algn="l" rtl="0" eaLnBrk="0" fontAlgn="base" hangingPunct="0">
        <a:spcBef>
          <a:spcPct val="0"/>
        </a:spcBef>
        <a:spcAft>
          <a:spcPct val="0"/>
        </a:spcAft>
        <a:defRPr sz="3000">
          <a:solidFill>
            <a:schemeClr val="tx2"/>
          </a:solidFill>
          <a:latin typeface="Century Schoolbook" pitchFamily="18" charset="0"/>
        </a:defRPr>
      </a:lvl5pPr>
      <a:lvl6pPr marL="457200" algn="l" rtl="0" fontAlgn="base">
        <a:spcBef>
          <a:spcPct val="0"/>
        </a:spcBef>
        <a:spcAft>
          <a:spcPct val="0"/>
        </a:spcAft>
        <a:defRPr sz="3000">
          <a:solidFill>
            <a:schemeClr val="tx2"/>
          </a:solidFill>
          <a:latin typeface="Century Schoolbook" pitchFamily="18" charset="0"/>
        </a:defRPr>
      </a:lvl6pPr>
      <a:lvl7pPr marL="914400" algn="l" rtl="0" fontAlgn="base">
        <a:spcBef>
          <a:spcPct val="0"/>
        </a:spcBef>
        <a:spcAft>
          <a:spcPct val="0"/>
        </a:spcAft>
        <a:defRPr sz="3000">
          <a:solidFill>
            <a:schemeClr val="tx2"/>
          </a:solidFill>
          <a:latin typeface="Century Schoolbook" pitchFamily="18" charset="0"/>
        </a:defRPr>
      </a:lvl7pPr>
      <a:lvl8pPr marL="1371600" algn="l" rtl="0" fontAlgn="base">
        <a:spcBef>
          <a:spcPct val="0"/>
        </a:spcBef>
        <a:spcAft>
          <a:spcPct val="0"/>
        </a:spcAft>
        <a:defRPr sz="3000">
          <a:solidFill>
            <a:schemeClr val="tx2"/>
          </a:solidFill>
          <a:latin typeface="Century Schoolbook" pitchFamily="18" charset="0"/>
        </a:defRPr>
      </a:lvl8pPr>
      <a:lvl9pPr marL="1828800" algn="l" rtl="0" fontAlgn="base">
        <a:spcBef>
          <a:spcPct val="0"/>
        </a:spcBef>
        <a:spcAft>
          <a:spcPct val="0"/>
        </a:spcAft>
        <a:defRPr sz="3000">
          <a:solidFill>
            <a:schemeClr val="tx2"/>
          </a:solidFill>
          <a:latin typeface="Century Schoolbook" pitchFamily="18" charset="0"/>
        </a:defRPr>
      </a:lvl9pPr>
    </p:titleStyle>
    <p:bodyStyle>
      <a:lvl1pPr marL="273050" indent="-273050" algn="l" rtl="0" eaLnBrk="0" fontAlgn="base" hangingPunct="0">
        <a:spcBef>
          <a:spcPts val="600"/>
        </a:spcBef>
        <a:spcAft>
          <a:spcPct val="0"/>
        </a:spcAft>
        <a:buClr>
          <a:schemeClr val="accent1"/>
        </a:buClr>
        <a:buSzPct val="70000"/>
        <a:buFont typeface="Wingdings" pitchFamily="2" charset="2"/>
        <a:buChar char=""/>
        <a:defRPr sz="2400" kern="1200">
          <a:solidFill>
            <a:schemeClr val="tx1"/>
          </a:solidFill>
          <a:latin typeface="+mn-lt"/>
          <a:ea typeface="+mn-ea"/>
          <a:cs typeface="+mn-cs"/>
        </a:defRPr>
      </a:lvl1pPr>
      <a:lvl2pPr marL="639763" indent="-273050" algn="l" rtl="0" eaLnBrk="0" fontAlgn="base" hangingPunct="0">
        <a:spcBef>
          <a:spcPct val="20000"/>
        </a:spcBef>
        <a:spcAft>
          <a:spcPct val="0"/>
        </a:spcAft>
        <a:buClr>
          <a:schemeClr val="accent1"/>
        </a:buClr>
        <a:buSzPct val="80000"/>
        <a:buFont typeface="Wingdings 2" pitchFamily="18" charset="2"/>
        <a:buChar char=""/>
        <a:defRPr sz="2100" kern="1200">
          <a:solidFill>
            <a:schemeClr val="tx1"/>
          </a:solidFill>
          <a:latin typeface="+mn-lt"/>
          <a:ea typeface="+mn-ea"/>
          <a:cs typeface="+mn-cs"/>
        </a:defRPr>
      </a:lvl2pPr>
      <a:lvl3pPr marL="914400" indent="-182563" algn="l" rtl="0" eaLnBrk="0" fontAlgn="base" hangingPunct="0">
        <a:spcBef>
          <a:spcPct val="20000"/>
        </a:spcBef>
        <a:spcAft>
          <a:spcPct val="0"/>
        </a:spcAft>
        <a:buClr>
          <a:srgbClr val="E0752F"/>
        </a:buClr>
        <a:buSzPct val="60000"/>
        <a:buFont typeface="Wingdings" pitchFamily="2" charset="2"/>
        <a:buChar char=""/>
        <a:defRPr sz="2400" kern="1200">
          <a:solidFill>
            <a:schemeClr val="tx1"/>
          </a:solidFill>
          <a:latin typeface="+mn-lt"/>
          <a:ea typeface="+mn-ea"/>
          <a:cs typeface="+mn-cs"/>
        </a:defRPr>
      </a:lvl3pPr>
      <a:lvl4pPr marL="1187450" indent="-182563" algn="l" rtl="0" eaLnBrk="0" fontAlgn="base" hangingPunct="0">
        <a:spcBef>
          <a:spcPct val="20000"/>
        </a:spcBef>
        <a:spcAft>
          <a:spcPct val="0"/>
        </a:spcAft>
        <a:buClr>
          <a:srgbClr val="FEC3AE"/>
        </a:buClr>
        <a:buSzPct val="60000"/>
        <a:buFont typeface="Wingdings" pitchFamily="2" charset="2"/>
        <a:buChar char=""/>
        <a:defRPr sz="2000" kern="1200">
          <a:solidFill>
            <a:schemeClr val="tx1"/>
          </a:solidFill>
          <a:latin typeface="+mn-lt"/>
          <a:ea typeface="+mn-ea"/>
          <a:cs typeface="+mn-cs"/>
        </a:defRPr>
      </a:lvl4pPr>
      <a:lvl5pPr marL="1462088" indent="-182563" algn="l" rtl="0" eaLnBrk="0" fontAlgn="base" hangingPunct="0">
        <a:spcBef>
          <a:spcPct val="20000"/>
        </a:spcBef>
        <a:spcAft>
          <a:spcPct val="0"/>
        </a:spcAft>
        <a:buClr>
          <a:srgbClr val="BDCAE9"/>
        </a:buClr>
        <a:buSzPct val="68000"/>
        <a:buFont typeface="Wingdings 2" pitchFamily="18" charset="2"/>
        <a:buChar char=""/>
        <a:defRPr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image" Target="../media/image16.gif"/><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5.gif"/><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4" name="Rectangle 3"/>
          <p:cNvSpPr/>
          <p:nvPr/>
        </p:nvSpPr>
        <p:spPr>
          <a:xfrm>
            <a:off x="4429124" y="1071546"/>
            <a:ext cx="4714908" cy="1938992"/>
          </a:xfrm>
          <a:prstGeom prst="rect">
            <a:avLst/>
          </a:prstGeom>
          <a:noFill/>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fontAlgn="auto">
              <a:spcBef>
                <a:spcPts val="0"/>
              </a:spcBef>
              <a:spcAft>
                <a:spcPts val="0"/>
              </a:spcAft>
              <a:defRPr/>
            </a:pPr>
            <a:r>
              <a:rPr lang="en-US" sz="2400" b="1" dirty="0">
                <a:ln w="11430"/>
                <a:effectLst>
                  <a:outerShdw blurRad="50800" dist="39000" dir="5460000" algn="tl">
                    <a:srgbClr val="000000">
                      <a:alpha val="38000"/>
                    </a:srgbClr>
                  </a:outerShdw>
                </a:effectLst>
                <a:latin typeface="Aharoni" pitchFamily="2" charset="-79"/>
                <a:cs typeface="Aharoni" pitchFamily="2" charset="-79"/>
              </a:rPr>
              <a:t>PENILAIAN PRESTASI KERJA </a:t>
            </a:r>
          </a:p>
          <a:p>
            <a:pPr algn="ctr" fontAlgn="auto">
              <a:spcBef>
                <a:spcPts val="0"/>
              </a:spcBef>
              <a:spcAft>
                <a:spcPts val="0"/>
              </a:spcAft>
              <a:defRPr/>
            </a:pPr>
            <a:r>
              <a:rPr lang="en-US" sz="2400" b="1" dirty="0">
                <a:ln w="11430"/>
                <a:effectLst>
                  <a:outerShdw blurRad="50800" dist="39000" dir="5460000" algn="tl">
                    <a:srgbClr val="000000">
                      <a:alpha val="38000"/>
                    </a:srgbClr>
                  </a:outerShdw>
                </a:effectLst>
                <a:latin typeface="Aharoni" pitchFamily="2" charset="-79"/>
                <a:cs typeface="Aharoni" pitchFamily="2" charset="-79"/>
              </a:rPr>
              <a:t>PEGAWAI NEGERI SIPIL</a:t>
            </a:r>
          </a:p>
          <a:p>
            <a:pPr algn="ctr" fontAlgn="auto">
              <a:spcBef>
                <a:spcPts val="0"/>
              </a:spcBef>
              <a:spcAft>
                <a:spcPts val="0"/>
              </a:spcAft>
              <a:defRPr/>
            </a:pPr>
            <a:r>
              <a:rPr lang="en-US" sz="2400" b="1" dirty="0">
                <a:ln w="11430"/>
                <a:effectLst>
                  <a:outerShdw blurRad="50800" dist="39000" dir="5460000" algn="tl">
                    <a:srgbClr val="000000">
                      <a:alpha val="38000"/>
                    </a:srgbClr>
                  </a:outerShdw>
                </a:effectLst>
                <a:latin typeface="Aharoni" pitchFamily="2" charset="-79"/>
                <a:cs typeface="Aharoni" pitchFamily="2" charset="-79"/>
              </a:rPr>
              <a:t>(</a:t>
            </a:r>
            <a:r>
              <a:rPr lang="en-US" sz="2400" b="1" dirty="0" err="1">
                <a:ln w="11430"/>
                <a:effectLst>
                  <a:outerShdw blurRad="50800" dist="39000" dir="5460000" algn="tl">
                    <a:srgbClr val="000000">
                      <a:alpha val="38000"/>
                    </a:srgbClr>
                  </a:outerShdw>
                </a:effectLst>
                <a:latin typeface="Aharoni" pitchFamily="2" charset="-79"/>
                <a:cs typeface="Aharoni" pitchFamily="2" charset="-79"/>
              </a:rPr>
              <a:t>Peraturan</a:t>
            </a:r>
            <a:r>
              <a:rPr lang="en-US" sz="2400" b="1" dirty="0">
                <a:ln w="11430"/>
                <a:effectLst>
                  <a:outerShdw blurRad="50800" dist="39000" dir="5460000" algn="tl">
                    <a:srgbClr val="000000">
                      <a:alpha val="38000"/>
                    </a:srgbClr>
                  </a:outerShdw>
                </a:effectLst>
                <a:latin typeface="Aharoni" pitchFamily="2" charset="-79"/>
                <a:cs typeface="Aharoni" pitchFamily="2" charset="-79"/>
              </a:rPr>
              <a:t> </a:t>
            </a:r>
            <a:r>
              <a:rPr lang="en-US" sz="2400" b="1" dirty="0" err="1">
                <a:ln w="11430"/>
                <a:effectLst>
                  <a:outerShdw blurRad="50800" dist="39000" dir="5460000" algn="tl">
                    <a:srgbClr val="000000">
                      <a:alpha val="38000"/>
                    </a:srgbClr>
                  </a:outerShdw>
                </a:effectLst>
                <a:latin typeface="Aharoni" pitchFamily="2" charset="-79"/>
                <a:cs typeface="Aharoni" pitchFamily="2" charset="-79"/>
              </a:rPr>
              <a:t>Pemerintah</a:t>
            </a:r>
            <a:r>
              <a:rPr lang="en-US" sz="2400" b="1" dirty="0">
                <a:ln w="11430"/>
                <a:effectLst>
                  <a:outerShdw blurRad="50800" dist="39000" dir="5460000" algn="tl">
                    <a:srgbClr val="000000">
                      <a:alpha val="38000"/>
                    </a:srgbClr>
                  </a:outerShdw>
                </a:effectLst>
                <a:latin typeface="Aharoni" pitchFamily="2" charset="-79"/>
                <a:cs typeface="Aharoni" pitchFamily="2" charset="-79"/>
              </a:rPr>
              <a:t> </a:t>
            </a:r>
            <a:endParaRPr lang="en-US" sz="2400" b="1" dirty="0" smtClean="0">
              <a:ln w="11430"/>
              <a:effectLst>
                <a:outerShdw blurRad="50800" dist="39000" dir="5460000" algn="tl">
                  <a:srgbClr val="000000">
                    <a:alpha val="38000"/>
                  </a:srgbClr>
                </a:outerShdw>
              </a:effectLst>
              <a:latin typeface="Aharoni" pitchFamily="2" charset="-79"/>
              <a:cs typeface="Aharoni" pitchFamily="2" charset="-79"/>
            </a:endParaRPr>
          </a:p>
          <a:p>
            <a:pPr algn="ctr" fontAlgn="auto">
              <a:spcBef>
                <a:spcPts val="0"/>
              </a:spcBef>
              <a:spcAft>
                <a:spcPts val="0"/>
              </a:spcAft>
              <a:defRPr/>
            </a:pPr>
            <a:r>
              <a:rPr lang="en-US" sz="2400" b="1" dirty="0" smtClean="0">
                <a:ln w="11430"/>
                <a:effectLst>
                  <a:outerShdw blurRad="50800" dist="39000" dir="5460000" algn="tl">
                    <a:srgbClr val="000000">
                      <a:alpha val="38000"/>
                    </a:srgbClr>
                  </a:outerShdw>
                </a:effectLst>
                <a:latin typeface="Aharoni" pitchFamily="2" charset="-79"/>
                <a:cs typeface="Aharoni" pitchFamily="2" charset="-79"/>
              </a:rPr>
              <a:t>No.46 </a:t>
            </a:r>
            <a:r>
              <a:rPr lang="en-US" sz="2400" b="1" dirty="0" err="1">
                <a:ln w="11430"/>
                <a:effectLst>
                  <a:outerShdw blurRad="50800" dist="39000" dir="5460000" algn="tl">
                    <a:srgbClr val="000000">
                      <a:alpha val="38000"/>
                    </a:srgbClr>
                  </a:outerShdw>
                </a:effectLst>
                <a:latin typeface="Aharoni" pitchFamily="2" charset="-79"/>
                <a:cs typeface="Aharoni" pitchFamily="2" charset="-79"/>
              </a:rPr>
              <a:t>Tahun</a:t>
            </a:r>
            <a:r>
              <a:rPr lang="en-US" sz="2400" b="1" dirty="0">
                <a:ln w="11430"/>
                <a:effectLst>
                  <a:outerShdw blurRad="50800" dist="39000" dir="5460000" algn="tl">
                    <a:srgbClr val="000000">
                      <a:alpha val="38000"/>
                    </a:srgbClr>
                  </a:outerShdw>
                </a:effectLst>
                <a:latin typeface="Aharoni" pitchFamily="2" charset="-79"/>
                <a:cs typeface="Aharoni" pitchFamily="2" charset="-79"/>
              </a:rPr>
              <a:t> </a:t>
            </a:r>
            <a:r>
              <a:rPr lang="en-US" sz="2400" b="1" dirty="0" smtClean="0">
                <a:ln w="11430"/>
                <a:effectLst>
                  <a:outerShdw blurRad="50800" dist="39000" dir="5460000" algn="tl">
                    <a:srgbClr val="000000">
                      <a:alpha val="38000"/>
                    </a:srgbClr>
                  </a:outerShdw>
                </a:effectLst>
                <a:latin typeface="Aharoni" pitchFamily="2" charset="-79"/>
                <a:cs typeface="Aharoni" pitchFamily="2" charset="-79"/>
              </a:rPr>
              <a:t>2011</a:t>
            </a:r>
          </a:p>
          <a:p>
            <a:pPr algn="ctr" fontAlgn="auto">
              <a:spcBef>
                <a:spcPts val="0"/>
              </a:spcBef>
              <a:spcAft>
                <a:spcPts val="0"/>
              </a:spcAft>
              <a:defRPr/>
            </a:pPr>
            <a:r>
              <a:rPr lang="en-US" sz="2400" b="1" dirty="0" smtClean="0">
                <a:ln w="11430"/>
                <a:effectLst>
                  <a:outerShdw blurRad="50800" dist="39000" dir="5460000" algn="tl">
                    <a:srgbClr val="000000">
                      <a:alpha val="38000"/>
                    </a:srgbClr>
                  </a:outerShdw>
                </a:effectLst>
                <a:latin typeface="Aharoni" pitchFamily="2" charset="-79"/>
                <a:cs typeface="Aharoni" pitchFamily="2" charset="-79"/>
              </a:rPr>
              <a:t>&amp; </a:t>
            </a:r>
            <a:r>
              <a:rPr lang="en-US" sz="2400" b="1" dirty="0" err="1" smtClean="0">
                <a:ln w="11430"/>
                <a:effectLst>
                  <a:outerShdw blurRad="50800" dist="39000" dir="5460000" algn="tl">
                    <a:srgbClr val="000000">
                      <a:alpha val="38000"/>
                    </a:srgbClr>
                  </a:outerShdw>
                </a:effectLst>
                <a:latin typeface="Aharoni" pitchFamily="2" charset="-79"/>
                <a:cs typeface="Aharoni" pitchFamily="2" charset="-79"/>
              </a:rPr>
              <a:t>Perka</a:t>
            </a:r>
            <a:r>
              <a:rPr lang="en-US" sz="2400" b="1" dirty="0" smtClean="0">
                <a:ln w="11430"/>
                <a:effectLst>
                  <a:outerShdw blurRad="50800" dist="39000" dir="5460000" algn="tl">
                    <a:srgbClr val="000000">
                      <a:alpha val="38000"/>
                    </a:srgbClr>
                  </a:outerShdw>
                </a:effectLst>
                <a:latin typeface="Aharoni" pitchFamily="2" charset="-79"/>
                <a:cs typeface="Aharoni" pitchFamily="2" charset="-79"/>
              </a:rPr>
              <a:t> BKN No 1 </a:t>
            </a:r>
            <a:r>
              <a:rPr lang="en-US" sz="2400" b="1" dirty="0" err="1" smtClean="0">
                <a:ln w="11430"/>
                <a:effectLst>
                  <a:outerShdw blurRad="50800" dist="39000" dir="5460000" algn="tl">
                    <a:srgbClr val="000000">
                      <a:alpha val="38000"/>
                    </a:srgbClr>
                  </a:outerShdw>
                </a:effectLst>
                <a:latin typeface="Aharoni" pitchFamily="2" charset="-79"/>
                <a:cs typeface="Aharoni" pitchFamily="2" charset="-79"/>
              </a:rPr>
              <a:t>Tahun</a:t>
            </a:r>
            <a:r>
              <a:rPr lang="en-US" sz="2400" b="1" dirty="0" smtClean="0">
                <a:ln w="11430"/>
                <a:effectLst>
                  <a:outerShdw blurRad="50800" dist="39000" dir="5460000" algn="tl">
                    <a:srgbClr val="000000">
                      <a:alpha val="38000"/>
                    </a:srgbClr>
                  </a:outerShdw>
                </a:effectLst>
                <a:latin typeface="Aharoni" pitchFamily="2" charset="-79"/>
                <a:cs typeface="Aharoni" pitchFamily="2" charset="-79"/>
              </a:rPr>
              <a:t> 2013)</a:t>
            </a:r>
            <a:endParaRPr lang="en-US" sz="2400" b="1" dirty="0">
              <a:ln w="11430"/>
              <a:effectLst>
                <a:outerShdw blurRad="50800" dist="39000" dir="5460000" algn="tl">
                  <a:srgbClr val="000000">
                    <a:alpha val="38000"/>
                  </a:srgbClr>
                </a:outerShdw>
              </a:effectLst>
              <a:latin typeface="Aharoni" pitchFamily="2" charset="-79"/>
              <a:cs typeface="Aharoni" pitchFamily="2" charset="-79"/>
            </a:endParaRPr>
          </a:p>
        </p:txBody>
      </p:sp>
      <p:sp>
        <p:nvSpPr>
          <p:cNvPr id="5" name="Rectangle 4"/>
          <p:cNvSpPr/>
          <p:nvPr/>
        </p:nvSpPr>
        <p:spPr>
          <a:xfrm>
            <a:off x="4572000" y="3714752"/>
            <a:ext cx="4500594" cy="2862322"/>
          </a:xfrm>
          <a:prstGeom prst="rect">
            <a:avLst/>
          </a:prstGeom>
          <a:noFill/>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fontAlgn="auto">
              <a:spcBef>
                <a:spcPts val="0"/>
              </a:spcBef>
              <a:spcAft>
                <a:spcPts val="0"/>
              </a:spcAft>
              <a:defRPr/>
            </a:pPr>
            <a:r>
              <a:rPr lang="en-US" sz="2000" b="1" dirty="0" err="1" smtClean="0">
                <a:ln w="11430"/>
                <a:effectLst>
                  <a:outerShdw blurRad="50800" dist="39000" dir="5460000" algn="tl">
                    <a:srgbClr val="000000">
                      <a:alpha val="38000"/>
                    </a:srgbClr>
                  </a:outerShdw>
                </a:effectLst>
                <a:latin typeface="+mn-lt"/>
                <a:cs typeface="+mn-cs"/>
              </a:rPr>
              <a:t>Oleh</a:t>
            </a:r>
            <a:r>
              <a:rPr lang="en-US" sz="2000" b="1" dirty="0" smtClean="0">
                <a:ln w="11430"/>
                <a:effectLst>
                  <a:outerShdw blurRad="50800" dist="39000" dir="5460000" algn="tl">
                    <a:srgbClr val="000000">
                      <a:alpha val="38000"/>
                    </a:srgbClr>
                  </a:outerShdw>
                </a:effectLst>
                <a:latin typeface="+mn-lt"/>
                <a:cs typeface="+mn-cs"/>
              </a:rPr>
              <a:t>:</a:t>
            </a:r>
          </a:p>
          <a:p>
            <a:pPr algn="ctr" fontAlgn="auto">
              <a:spcBef>
                <a:spcPts val="0"/>
              </a:spcBef>
              <a:spcAft>
                <a:spcPts val="0"/>
              </a:spcAft>
              <a:defRPr/>
            </a:pPr>
            <a:r>
              <a:rPr lang="en-US" sz="2000" b="1" dirty="0" err="1" smtClean="0">
                <a:ln w="11430"/>
                <a:effectLst>
                  <a:outerShdw blurRad="50800" dist="39000" dir="5460000" algn="tl">
                    <a:srgbClr val="000000">
                      <a:alpha val="38000"/>
                    </a:srgbClr>
                  </a:outerShdw>
                </a:effectLst>
                <a:latin typeface="+mn-lt"/>
                <a:cs typeface="+mn-cs"/>
              </a:rPr>
              <a:t>Samsul</a:t>
            </a:r>
            <a:r>
              <a:rPr lang="en-US" sz="2000" b="1" dirty="0" smtClean="0">
                <a:ln w="11430"/>
                <a:effectLst>
                  <a:outerShdw blurRad="50800" dist="39000" dir="5460000" algn="tl">
                    <a:srgbClr val="000000">
                      <a:alpha val="38000"/>
                    </a:srgbClr>
                  </a:outerShdw>
                </a:effectLst>
                <a:latin typeface="+mn-lt"/>
                <a:cs typeface="+mn-cs"/>
              </a:rPr>
              <a:t> </a:t>
            </a:r>
            <a:r>
              <a:rPr lang="en-US" sz="2000" b="1" dirty="0" err="1" smtClean="0">
                <a:ln w="11430"/>
                <a:effectLst>
                  <a:outerShdw blurRad="50800" dist="39000" dir="5460000" algn="tl">
                    <a:srgbClr val="000000">
                      <a:alpha val="38000"/>
                    </a:srgbClr>
                  </a:outerShdw>
                </a:effectLst>
                <a:latin typeface="+mn-lt"/>
                <a:cs typeface="+mn-cs"/>
              </a:rPr>
              <a:t>Hidayat</a:t>
            </a:r>
            <a:r>
              <a:rPr lang="en-US" sz="2000" b="1" dirty="0" smtClean="0">
                <a:ln w="11430"/>
                <a:effectLst>
                  <a:outerShdw blurRad="50800" dist="39000" dir="5460000" algn="tl">
                    <a:srgbClr val="000000">
                      <a:alpha val="38000"/>
                    </a:srgbClr>
                  </a:outerShdw>
                </a:effectLst>
                <a:latin typeface="+mn-lt"/>
                <a:cs typeface="+mn-cs"/>
              </a:rPr>
              <a:t>, SS. M.PSDM</a:t>
            </a:r>
          </a:p>
          <a:p>
            <a:pPr algn="ctr" fontAlgn="auto">
              <a:spcBef>
                <a:spcPts val="0"/>
              </a:spcBef>
              <a:spcAft>
                <a:spcPts val="0"/>
              </a:spcAft>
              <a:defRPr/>
            </a:pPr>
            <a:endParaRPr lang="en-US" sz="2000" b="1" dirty="0" smtClean="0">
              <a:ln w="11430"/>
              <a:effectLst>
                <a:outerShdw blurRad="50800" dist="39000" dir="5460000" algn="tl">
                  <a:srgbClr val="000000">
                    <a:alpha val="38000"/>
                  </a:srgbClr>
                </a:outerShdw>
              </a:effectLst>
              <a:latin typeface="+mn-lt"/>
              <a:cs typeface="+mn-cs"/>
            </a:endParaRPr>
          </a:p>
          <a:p>
            <a:pPr algn="ctr" fontAlgn="auto">
              <a:spcBef>
                <a:spcPts val="0"/>
              </a:spcBef>
              <a:spcAft>
                <a:spcPts val="0"/>
              </a:spcAft>
              <a:defRPr/>
            </a:pPr>
            <a:endParaRPr lang="en-US" sz="2400" b="1" dirty="0" smtClean="0">
              <a:ln w="11430"/>
              <a:effectLst>
                <a:outerShdw blurRad="50800" dist="39000" dir="5460000" algn="tl">
                  <a:srgbClr val="000000">
                    <a:alpha val="38000"/>
                  </a:srgbClr>
                </a:outerShdw>
              </a:effectLst>
              <a:latin typeface="+mn-lt"/>
              <a:cs typeface="+mn-cs"/>
            </a:endParaRPr>
          </a:p>
          <a:p>
            <a:pPr algn="ctr" fontAlgn="auto">
              <a:spcBef>
                <a:spcPts val="0"/>
              </a:spcBef>
              <a:spcAft>
                <a:spcPts val="0"/>
              </a:spcAft>
              <a:defRPr/>
            </a:pPr>
            <a:endParaRPr lang="en-US" sz="2400" b="1" dirty="0" smtClean="0">
              <a:ln w="11430"/>
              <a:effectLst>
                <a:outerShdw blurRad="50800" dist="39000" dir="5460000" algn="tl">
                  <a:srgbClr val="000000">
                    <a:alpha val="38000"/>
                  </a:srgbClr>
                </a:outerShdw>
              </a:effectLst>
              <a:latin typeface="+mn-lt"/>
              <a:cs typeface="+mn-cs"/>
            </a:endParaRPr>
          </a:p>
          <a:p>
            <a:pPr algn="ctr" fontAlgn="auto">
              <a:spcBef>
                <a:spcPts val="0"/>
              </a:spcBef>
              <a:spcAft>
                <a:spcPts val="0"/>
              </a:spcAft>
              <a:defRPr/>
            </a:pPr>
            <a:r>
              <a:rPr lang="en-US" sz="2400" b="1" dirty="0" smtClean="0">
                <a:ln w="11430"/>
                <a:effectLst>
                  <a:outerShdw blurRad="50800" dist="39000" dir="5460000" algn="tl">
                    <a:srgbClr val="000000">
                      <a:alpha val="38000"/>
                    </a:srgbClr>
                  </a:outerShdw>
                </a:effectLst>
                <a:latin typeface="+mn-lt"/>
                <a:cs typeface="+mn-cs"/>
              </a:rPr>
              <a:t>Kantor </a:t>
            </a:r>
            <a:r>
              <a:rPr lang="en-US" sz="2400" b="1" dirty="0">
                <a:ln w="11430"/>
                <a:effectLst>
                  <a:outerShdw blurRad="50800" dist="39000" dir="5460000" algn="tl">
                    <a:srgbClr val="000000">
                      <a:alpha val="38000"/>
                    </a:srgbClr>
                  </a:outerShdw>
                </a:effectLst>
                <a:latin typeface="+mn-lt"/>
                <a:cs typeface="+mn-cs"/>
              </a:rPr>
              <a:t>Regional </a:t>
            </a:r>
            <a:r>
              <a:rPr lang="en-US" sz="2400" b="1" dirty="0" smtClean="0">
                <a:ln w="11430"/>
                <a:effectLst>
                  <a:outerShdw blurRad="50800" dist="39000" dir="5460000" algn="tl">
                    <a:srgbClr val="000000">
                      <a:alpha val="38000"/>
                    </a:srgbClr>
                  </a:outerShdw>
                </a:effectLst>
                <a:latin typeface="+mn-lt"/>
                <a:cs typeface="+mn-cs"/>
              </a:rPr>
              <a:t>II BKN </a:t>
            </a:r>
            <a:endParaRPr lang="en-US" sz="2400" b="1" dirty="0">
              <a:ln w="11430"/>
              <a:effectLst>
                <a:outerShdw blurRad="50800" dist="39000" dir="5460000" algn="tl">
                  <a:srgbClr val="000000">
                    <a:alpha val="38000"/>
                  </a:srgbClr>
                </a:outerShdw>
              </a:effectLst>
              <a:latin typeface="+mn-lt"/>
              <a:cs typeface="+mn-cs"/>
            </a:endParaRPr>
          </a:p>
          <a:p>
            <a:pPr algn="ctr" fontAlgn="auto">
              <a:spcBef>
                <a:spcPts val="0"/>
              </a:spcBef>
              <a:spcAft>
                <a:spcPts val="0"/>
              </a:spcAft>
              <a:defRPr/>
            </a:pPr>
            <a:r>
              <a:rPr lang="en-US" sz="2400" b="1" dirty="0" smtClean="0">
                <a:ln w="11430"/>
                <a:effectLst>
                  <a:outerShdw blurRad="50800" dist="39000" dir="5460000" algn="tl">
                    <a:srgbClr val="000000">
                      <a:alpha val="38000"/>
                    </a:srgbClr>
                  </a:outerShdw>
                </a:effectLst>
                <a:latin typeface="+mn-lt"/>
                <a:cs typeface="+mn-cs"/>
              </a:rPr>
              <a:t>SURABAYA</a:t>
            </a:r>
          </a:p>
          <a:p>
            <a:pPr algn="ctr" fontAlgn="auto">
              <a:spcBef>
                <a:spcPts val="0"/>
              </a:spcBef>
              <a:spcAft>
                <a:spcPts val="0"/>
              </a:spcAft>
              <a:defRPr/>
            </a:pPr>
            <a:r>
              <a:rPr lang="en-US" sz="2400" b="1" dirty="0" smtClean="0">
                <a:ln w="11430"/>
                <a:effectLst>
                  <a:outerShdw blurRad="50800" dist="39000" dir="5460000" algn="tl">
                    <a:srgbClr val="000000">
                      <a:alpha val="38000"/>
                    </a:srgbClr>
                  </a:outerShdw>
                </a:effectLst>
                <a:latin typeface="+mn-lt"/>
                <a:cs typeface="+mn-cs"/>
              </a:rPr>
              <a:t>2014</a:t>
            </a:r>
            <a:endParaRPr lang="en-US" sz="2400" b="1" dirty="0">
              <a:ln w="11430"/>
              <a:effectLst>
                <a:outerShdw blurRad="50800" dist="39000" dir="5460000" algn="tl">
                  <a:srgbClr val="000000">
                    <a:alpha val="38000"/>
                  </a:srgbClr>
                </a:outerShdw>
              </a:effectLst>
              <a:latin typeface="+mn-lt"/>
              <a:cs typeface="+mn-cs"/>
            </a:endParaRPr>
          </a:p>
        </p:txBody>
      </p:sp>
      <p:pic>
        <p:nvPicPr>
          <p:cNvPr id="7" name="Picture 6" descr="3.gif"/>
          <p:cNvPicPr>
            <a:picLocks noChangeAspect="1"/>
          </p:cNvPicPr>
          <p:nvPr/>
        </p:nvPicPr>
        <p:blipFill>
          <a:blip r:embed="rId2"/>
          <a:stretch>
            <a:fillRect/>
          </a:stretch>
        </p:blipFill>
        <p:spPr>
          <a:xfrm>
            <a:off x="0" y="0"/>
            <a:ext cx="4357686" cy="685800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grpSp>
        <p:nvGrpSpPr>
          <p:cNvPr id="9218" name="Group 18"/>
          <p:cNvGrpSpPr>
            <a:grpSpLocks/>
          </p:cNvGrpSpPr>
          <p:nvPr/>
        </p:nvGrpSpPr>
        <p:grpSpPr bwMode="auto">
          <a:xfrm>
            <a:off x="285720" y="214290"/>
            <a:ext cx="6284928" cy="1238879"/>
            <a:chOff x="756406" y="821964"/>
            <a:chExt cx="6354044" cy="1239054"/>
          </a:xfrm>
        </p:grpSpPr>
        <p:sp>
          <p:nvSpPr>
            <p:cNvPr id="11" name="Rounded Rectangle 10"/>
            <p:cNvSpPr/>
            <p:nvPr/>
          </p:nvSpPr>
          <p:spPr>
            <a:xfrm>
              <a:off x="756406" y="821964"/>
              <a:ext cx="6354044" cy="1224136"/>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0800000" scaled="1"/>
              <a:tileRect/>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id-ID"/>
            </a:p>
          </p:txBody>
        </p:sp>
        <p:sp>
          <p:nvSpPr>
            <p:cNvPr id="9232" name="TextBox 4"/>
            <p:cNvSpPr txBox="1">
              <a:spLocks noChangeArrowheads="1"/>
            </p:cNvSpPr>
            <p:nvPr/>
          </p:nvSpPr>
          <p:spPr bwMode="auto">
            <a:xfrm>
              <a:off x="971600" y="860519"/>
              <a:ext cx="5710170" cy="1200499"/>
            </a:xfrm>
            <a:prstGeom prst="rect">
              <a:avLst/>
            </a:prstGeom>
            <a:noFill/>
            <a:ln w="9525">
              <a:noFill/>
              <a:miter lim="800000"/>
              <a:headEnd/>
              <a:tailEnd/>
            </a:ln>
          </p:spPr>
          <p:txBody>
            <a:bodyPr wrap="square">
              <a:spAutoFit/>
            </a:bodyPr>
            <a:lstStyle/>
            <a:p>
              <a:pPr algn="just"/>
              <a:r>
                <a:rPr lang="id-ID" dirty="0">
                  <a:latin typeface="Berlin Sans FB" pitchFamily="34" charset="0"/>
                </a:rPr>
                <a:t>Penilaian prestasi kerja PNS bertujuan untuk menjamin objektivitas pembinaan PNS yang dilakukan berdasarkan sistem prestasi kerja dan sistem karier yang dititikberatkan pada sistem prestasi kerja.</a:t>
              </a:r>
            </a:p>
          </p:txBody>
        </p:sp>
      </p:grpSp>
      <p:grpSp>
        <p:nvGrpSpPr>
          <p:cNvPr id="9219" name="Group 20"/>
          <p:cNvGrpSpPr>
            <a:grpSpLocks/>
          </p:cNvGrpSpPr>
          <p:nvPr/>
        </p:nvGrpSpPr>
        <p:grpSpPr bwMode="auto">
          <a:xfrm>
            <a:off x="1714480" y="2285992"/>
            <a:ext cx="4500594" cy="2117733"/>
            <a:chOff x="619944" y="2911928"/>
            <a:chExt cx="8136904" cy="1770704"/>
          </a:xfrm>
        </p:grpSpPr>
        <p:sp>
          <p:nvSpPr>
            <p:cNvPr id="14" name="Rounded Rectangle 13"/>
            <p:cNvSpPr/>
            <p:nvPr/>
          </p:nvSpPr>
          <p:spPr>
            <a:xfrm>
              <a:off x="619944" y="2911928"/>
              <a:ext cx="8136904" cy="1728192"/>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r="100000" b="100000"/>
              </a:path>
              <a:tileRect l="-100000" t="-10000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id-ID"/>
            </a:p>
          </p:txBody>
        </p:sp>
        <p:sp>
          <p:nvSpPr>
            <p:cNvPr id="7" name="TextBox 6"/>
            <p:cNvSpPr txBox="1"/>
            <p:nvPr/>
          </p:nvSpPr>
          <p:spPr>
            <a:xfrm>
              <a:off x="970824" y="2927795"/>
              <a:ext cx="7273200" cy="1754837"/>
            </a:xfrm>
            <a:prstGeom prst="rect">
              <a:avLst/>
            </a:prstGeom>
            <a:noFill/>
          </p:spPr>
          <p:txBody>
            <a:bodyPr>
              <a:spAutoFit/>
            </a:bodyPr>
            <a:lstStyle/>
            <a:p>
              <a:pPr algn="just" fontAlgn="auto">
                <a:spcBef>
                  <a:spcPts val="0"/>
                </a:spcBef>
                <a:spcAft>
                  <a:spcPts val="0"/>
                </a:spcAft>
                <a:defRPr/>
              </a:pPr>
              <a:r>
                <a:rPr lang="id-ID" dirty="0">
                  <a:latin typeface="Berlin Sans FB" pitchFamily="34" charset="0"/>
                  <a:cs typeface="+mn-cs"/>
                </a:rPr>
                <a:t>Penilaian prestasi kerja PNS dilakukan berdasarkan prinsip :</a:t>
              </a:r>
            </a:p>
            <a:p>
              <a:pPr marL="342900" indent="-342900" algn="just" fontAlgn="auto">
                <a:spcBef>
                  <a:spcPts val="0"/>
                </a:spcBef>
                <a:spcAft>
                  <a:spcPts val="0"/>
                </a:spcAft>
                <a:buFontTx/>
                <a:buAutoNum type="alphaLcPeriod"/>
                <a:defRPr/>
              </a:pPr>
              <a:r>
                <a:rPr lang="id-ID" dirty="0">
                  <a:latin typeface="Berlin Sans FB" pitchFamily="34" charset="0"/>
                  <a:cs typeface="+mn-cs"/>
                </a:rPr>
                <a:t>objektif;</a:t>
              </a:r>
            </a:p>
            <a:p>
              <a:pPr marL="342900" indent="-342900" algn="just" fontAlgn="auto">
                <a:spcBef>
                  <a:spcPts val="0"/>
                </a:spcBef>
                <a:spcAft>
                  <a:spcPts val="0"/>
                </a:spcAft>
                <a:buFontTx/>
                <a:buAutoNum type="alphaLcPeriod"/>
                <a:defRPr/>
              </a:pPr>
              <a:r>
                <a:rPr lang="id-ID" dirty="0">
                  <a:latin typeface="Berlin Sans FB" pitchFamily="34" charset="0"/>
                  <a:cs typeface="+mn-cs"/>
                </a:rPr>
                <a:t>Terukur;</a:t>
              </a:r>
            </a:p>
            <a:p>
              <a:pPr marL="342900" indent="-342900" algn="just" fontAlgn="auto">
                <a:spcBef>
                  <a:spcPts val="0"/>
                </a:spcBef>
                <a:spcAft>
                  <a:spcPts val="0"/>
                </a:spcAft>
                <a:buFontTx/>
                <a:buAutoNum type="alphaLcPeriod"/>
                <a:defRPr/>
              </a:pPr>
              <a:r>
                <a:rPr lang="id-ID" dirty="0">
                  <a:latin typeface="Berlin Sans FB" pitchFamily="34" charset="0"/>
                  <a:cs typeface="+mn-cs"/>
                </a:rPr>
                <a:t>Akuntabel;</a:t>
              </a:r>
            </a:p>
            <a:p>
              <a:pPr marL="342900" indent="-342900" algn="just" fontAlgn="auto">
                <a:spcBef>
                  <a:spcPts val="0"/>
                </a:spcBef>
                <a:spcAft>
                  <a:spcPts val="0"/>
                </a:spcAft>
                <a:buFontTx/>
                <a:buAutoNum type="alphaLcPeriod"/>
                <a:defRPr/>
              </a:pPr>
              <a:r>
                <a:rPr lang="id-ID" dirty="0">
                  <a:latin typeface="Berlin Sans FB" pitchFamily="34" charset="0"/>
                  <a:cs typeface="+mn-cs"/>
                </a:rPr>
                <a:t>Partisipatif; dan</a:t>
              </a:r>
            </a:p>
            <a:p>
              <a:pPr marL="342900" indent="-342900" algn="just" fontAlgn="auto">
                <a:spcBef>
                  <a:spcPts val="0"/>
                </a:spcBef>
                <a:spcAft>
                  <a:spcPts val="0"/>
                </a:spcAft>
                <a:buFontTx/>
                <a:buAutoNum type="alphaLcPeriod"/>
                <a:defRPr/>
              </a:pPr>
              <a:r>
                <a:rPr lang="id-ID" dirty="0">
                  <a:latin typeface="Berlin Sans FB" pitchFamily="34" charset="0"/>
                  <a:cs typeface="+mn-cs"/>
                </a:rPr>
                <a:t>Transparan.</a:t>
              </a:r>
            </a:p>
          </p:txBody>
        </p:sp>
      </p:grpSp>
      <p:grpSp>
        <p:nvGrpSpPr>
          <p:cNvPr id="9220" name="Group 22"/>
          <p:cNvGrpSpPr>
            <a:grpSpLocks/>
          </p:cNvGrpSpPr>
          <p:nvPr/>
        </p:nvGrpSpPr>
        <p:grpSpPr bwMode="auto">
          <a:xfrm>
            <a:off x="2928926" y="5357826"/>
            <a:ext cx="6000824" cy="1293813"/>
            <a:chOff x="619944" y="5517232"/>
            <a:chExt cx="8136904" cy="1294412"/>
          </a:xfrm>
        </p:grpSpPr>
        <p:sp>
          <p:nvSpPr>
            <p:cNvPr id="13" name="Rounded Rectangle 12"/>
            <p:cNvSpPr/>
            <p:nvPr/>
          </p:nvSpPr>
          <p:spPr>
            <a:xfrm>
              <a:off x="619944" y="5517232"/>
              <a:ext cx="8136904" cy="1224136"/>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id-ID"/>
            </a:p>
          </p:txBody>
        </p:sp>
        <p:sp>
          <p:nvSpPr>
            <p:cNvPr id="9" name="TextBox 8"/>
            <p:cNvSpPr txBox="1"/>
            <p:nvPr/>
          </p:nvSpPr>
          <p:spPr>
            <a:xfrm>
              <a:off x="1124730" y="5610938"/>
              <a:ext cx="7271783" cy="1200706"/>
            </a:xfrm>
            <a:prstGeom prst="rect">
              <a:avLst/>
            </a:prstGeom>
            <a:noFill/>
          </p:spPr>
          <p:txBody>
            <a:bodyPr>
              <a:spAutoFit/>
            </a:bodyPr>
            <a:lstStyle/>
            <a:p>
              <a:pPr algn="just" fontAlgn="auto">
                <a:spcBef>
                  <a:spcPts val="0"/>
                </a:spcBef>
                <a:spcAft>
                  <a:spcPts val="0"/>
                </a:spcAft>
                <a:defRPr/>
              </a:pPr>
              <a:r>
                <a:rPr lang="id-ID" dirty="0">
                  <a:latin typeface="Berlin Sans FB" pitchFamily="34" charset="0"/>
                  <a:cs typeface="+mn-cs"/>
                </a:rPr>
                <a:t>Penilaian prestasi kerja PNS terdiri atas unsur :</a:t>
              </a:r>
            </a:p>
            <a:p>
              <a:pPr marL="342900" indent="-342900" algn="just" fontAlgn="auto">
                <a:spcBef>
                  <a:spcPts val="0"/>
                </a:spcBef>
                <a:spcAft>
                  <a:spcPts val="0"/>
                </a:spcAft>
                <a:buFontTx/>
                <a:buAutoNum type="alphaLcPeriod"/>
                <a:defRPr/>
              </a:pPr>
              <a:r>
                <a:rPr lang="id-ID" dirty="0">
                  <a:latin typeface="Berlin Sans FB" pitchFamily="34" charset="0"/>
                  <a:cs typeface="+mn-cs"/>
                </a:rPr>
                <a:t>SKP; dan</a:t>
              </a:r>
            </a:p>
            <a:p>
              <a:pPr marL="342900" indent="-342900" algn="just" fontAlgn="auto">
                <a:spcBef>
                  <a:spcPts val="0"/>
                </a:spcBef>
                <a:spcAft>
                  <a:spcPts val="0"/>
                </a:spcAft>
                <a:buFontTx/>
                <a:buAutoNum type="alphaLcPeriod"/>
                <a:defRPr/>
              </a:pPr>
              <a:r>
                <a:rPr lang="id-ID" dirty="0">
                  <a:latin typeface="Berlin Sans FB" pitchFamily="34" charset="0"/>
                  <a:cs typeface="+mn-cs"/>
                </a:rPr>
                <a:t>Perilaku kerja.</a:t>
              </a:r>
            </a:p>
            <a:p>
              <a:pPr marL="342900" indent="-342900" algn="just" fontAlgn="auto">
                <a:spcBef>
                  <a:spcPts val="0"/>
                </a:spcBef>
                <a:spcAft>
                  <a:spcPts val="0"/>
                </a:spcAft>
                <a:defRPr/>
              </a:pPr>
              <a:endParaRPr lang="id-ID" dirty="0">
                <a:latin typeface="Berlin Sans FB" pitchFamily="34" charset="0"/>
                <a:cs typeface="+mn-cs"/>
              </a:endParaRPr>
            </a:p>
          </p:txBody>
        </p:sp>
      </p:grpSp>
      <p:sp>
        <p:nvSpPr>
          <p:cNvPr id="20" name="Down Arrow 19"/>
          <p:cNvSpPr/>
          <p:nvPr/>
        </p:nvSpPr>
        <p:spPr>
          <a:xfrm>
            <a:off x="2428860" y="1643050"/>
            <a:ext cx="2000250" cy="35718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2" name="Down Arrow 21"/>
          <p:cNvSpPr/>
          <p:nvPr/>
        </p:nvSpPr>
        <p:spPr>
          <a:xfrm>
            <a:off x="5143504" y="4786322"/>
            <a:ext cx="2000250" cy="35718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15" name="Picture 14" descr="12.gif"/>
          <p:cNvPicPr>
            <a:picLocks noChangeAspect="1"/>
          </p:cNvPicPr>
          <p:nvPr/>
        </p:nvPicPr>
        <p:blipFill>
          <a:blip r:embed="rId2"/>
          <a:stretch>
            <a:fillRect/>
          </a:stretch>
        </p:blipFill>
        <p:spPr>
          <a:xfrm>
            <a:off x="6715140" y="-857280"/>
            <a:ext cx="2286000" cy="5143536"/>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7" name="TextBox 6"/>
          <p:cNvSpPr txBox="1"/>
          <p:nvPr/>
        </p:nvSpPr>
        <p:spPr>
          <a:xfrm>
            <a:off x="500034" y="2546331"/>
            <a:ext cx="4857784" cy="954107"/>
          </a:xfrm>
          <a:prstGeom prst="rect">
            <a:avLst/>
          </a:prstGeom>
          <a:noFill/>
        </p:spPr>
        <p:txBody>
          <a:bodyPr wrap="square" rtlCol="0">
            <a:spAutoFit/>
          </a:bodyPr>
          <a:lstStyle/>
          <a:p>
            <a:r>
              <a:rPr lang="en-US" sz="2800" i="1" dirty="0" smtClean="0"/>
              <a:t>2. </a:t>
            </a:r>
            <a:r>
              <a:rPr lang="en-US" sz="2800" i="1" dirty="0" err="1" smtClean="0"/>
              <a:t>Apa</a:t>
            </a:r>
            <a:r>
              <a:rPr lang="en-US" sz="2800" i="1" dirty="0" smtClean="0"/>
              <a:t> </a:t>
            </a:r>
            <a:r>
              <a:rPr lang="en-US" sz="2800" i="1" dirty="0" err="1" smtClean="0"/>
              <a:t>Itu</a:t>
            </a:r>
            <a:r>
              <a:rPr lang="en-US" sz="2800" i="1" dirty="0" smtClean="0"/>
              <a:t> </a:t>
            </a:r>
            <a:r>
              <a:rPr lang="en-US" sz="2800" i="1" dirty="0" err="1" smtClean="0"/>
              <a:t>Sasaran</a:t>
            </a:r>
            <a:r>
              <a:rPr lang="en-US" sz="2800" i="1" dirty="0" smtClean="0"/>
              <a:t> </a:t>
            </a:r>
            <a:r>
              <a:rPr lang="en-US" sz="2800" i="1" dirty="0" err="1" smtClean="0"/>
              <a:t>Kerja</a:t>
            </a:r>
            <a:r>
              <a:rPr lang="en-US" sz="2800" i="1" dirty="0" smtClean="0"/>
              <a:t> </a:t>
            </a:r>
          </a:p>
          <a:p>
            <a:r>
              <a:rPr lang="en-US" sz="2800" i="1" dirty="0" smtClean="0"/>
              <a:t>    </a:t>
            </a:r>
            <a:r>
              <a:rPr lang="en-US" sz="2800" i="1" dirty="0" err="1" smtClean="0"/>
              <a:t>Pegawai</a:t>
            </a:r>
            <a:r>
              <a:rPr lang="en-US" sz="2800" i="1" dirty="0" smtClean="0"/>
              <a:t> (SKP) ??</a:t>
            </a:r>
            <a:endParaRPr lang="en-US" sz="2800" i="1" dirty="0"/>
          </a:p>
        </p:txBody>
      </p:sp>
      <p:pic>
        <p:nvPicPr>
          <p:cNvPr id="3" name="Picture 2" descr="124.gif"/>
          <p:cNvPicPr>
            <a:picLocks noChangeAspect="1"/>
          </p:cNvPicPr>
          <p:nvPr/>
        </p:nvPicPr>
        <p:blipFill>
          <a:blip r:embed="rId2"/>
          <a:stretch>
            <a:fillRect/>
          </a:stretch>
        </p:blipFill>
        <p:spPr>
          <a:xfrm>
            <a:off x="5929322" y="0"/>
            <a:ext cx="3214678" cy="6858000"/>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Slide Number Placeholder 3"/>
          <p:cNvSpPr>
            <a:spLocks noGrp="1"/>
          </p:cNvSpPr>
          <p:nvPr>
            <p:ph type="sldNum" sz="quarter" idx="12"/>
          </p:nvPr>
        </p:nvSpPr>
        <p:spPr>
          <a:noFill/>
        </p:spPr>
        <p:txBody>
          <a:bodyPr/>
          <a:lstStyle/>
          <a:p>
            <a:fld id="{61519C75-FF59-49B9-98C1-E0C6427519D0}" type="slidenum">
              <a:rPr lang="en-US" smtClean="0"/>
              <a:pPr/>
              <a:t>12</a:t>
            </a:fld>
            <a:endParaRPr lang="en-US" smtClean="0"/>
          </a:p>
        </p:txBody>
      </p:sp>
      <p:sp>
        <p:nvSpPr>
          <p:cNvPr id="3075" name="Rectangle 8" descr="Papyrus"/>
          <p:cNvSpPr>
            <a:spLocks noChangeArrowheads="1"/>
          </p:cNvSpPr>
          <p:nvPr/>
        </p:nvSpPr>
        <p:spPr bwMode="auto">
          <a:xfrm>
            <a:off x="511175" y="404813"/>
            <a:ext cx="8208963" cy="6119812"/>
          </a:xfrm>
          <a:prstGeom prst="rect">
            <a:avLst/>
          </a:prstGeom>
          <a:blipFill dpi="0" rotWithShape="1">
            <a:blip r:embed="rId2"/>
            <a:srcRect/>
            <a:tile tx="0" ty="0" sx="100000" sy="100000" flip="none" algn="tl"/>
          </a:blipFill>
          <a:ln w="9525">
            <a:solidFill>
              <a:schemeClr val="tx1"/>
            </a:solidFill>
            <a:miter lim="800000"/>
            <a:headEnd/>
            <a:tailEnd/>
          </a:ln>
        </p:spPr>
        <p:txBody>
          <a:bodyPr wrap="none" anchor="ctr"/>
          <a:lstStyle/>
          <a:p>
            <a:endParaRPr lang="en-US"/>
          </a:p>
        </p:txBody>
      </p:sp>
      <p:sp>
        <p:nvSpPr>
          <p:cNvPr id="3076" name="Text Box 4"/>
          <p:cNvSpPr txBox="1">
            <a:spLocks noChangeArrowheads="1"/>
          </p:cNvSpPr>
          <p:nvPr/>
        </p:nvSpPr>
        <p:spPr bwMode="auto">
          <a:xfrm>
            <a:off x="900113" y="5021263"/>
            <a:ext cx="7777162" cy="1431925"/>
          </a:xfrm>
          <a:prstGeom prst="rect">
            <a:avLst/>
          </a:prstGeom>
          <a:noFill/>
          <a:ln w="9525">
            <a:noFill/>
            <a:miter lim="800000"/>
            <a:headEnd/>
            <a:tailEnd/>
          </a:ln>
        </p:spPr>
        <p:txBody>
          <a:bodyPr>
            <a:spAutoFit/>
          </a:bodyPr>
          <a:lstStyle/>
          <a:p>
            <a:pPr algn="just">
              <a:spcBef>
                <a:spcPct val="50000"/>
              </a:spcBef>
            </a:pPr>
            <a:r>
              <a:rPr lang="id-ID" sz="2200" b="1">
                <a:solidFill>
                  <a:schemeClr val="accent2"/>
                </a:solidFill>
                <a:latin typeface="Albertus" pitchFamily="34" charset="0"/>
              </a:rPr>
              <a:t>Obyektivitas penilaian prestasi kerja PNS diperlukan parameter penilaian sebagai ukuran dan standar penilaian hasil kerja dari tingkat capaian Sasaran Kerja Pegawai (SKP).</a:t>
            </a:r>
          </a:p>
        </p:txBody>
      </p:sp>
      <p:sp>
        <p:nvSpPr>
          <p:cNvPr id="3077" name="Text Box 5"/>
          <p:cNvSpPr txBox="1">
            <a:spLocks noChangeArrowheads="1"/>
          </p:cNvSpPr>
          <p:nvPr/>
        </p:nvSpPr>
        <p:spPr bwMode="auto">
          <a:xfrm>
            <a:off x="468313" y="333375"/>
            <a:ext cx="8280400" cy="2940050"/>
          </a:xfrm>
          <a:prstGeom prst="rect">
            <a:avLst/>
          </a:prstGeom>
          <a:noFill/>
          <a:ln w="9525">
            <a:noFill/>
            <a:miter lim="800000"/>
            <a:headEnd/>
            <a:tailEnd/>
          </a:ln>
        </p:spPr>
        <p:txBody>
          <a:bodyPr>
            <a:spAutoFit/>
          </a:bodyPr>
          <a:lstStyle/>
          <a:p>
            <a:pPr marL="457200" indent="-457200" algn="just">
              <a:spcBef>
                <a:spcPct val="50000"/>
              </a:spcBef>
              <a:buFontTx/>
              <a:buAutoNum type="arabicPeriod"/>
            </a:pPr>
            <a:r>
              <a:rPr lang="id-ID" sz="2200" b="1">
                <a:latin typeface="Arial Black" pitchFamily="34" charset="0"/>
              </a:rPr>
              <a:t>UMUM</a:t>
            </a:r>
          </a:p>
          <a:p>
            <a:pPr marL="457200" indent="-457200" algn="just">
              <a:spcBef>
                <a:spcPct val="50000"/>
              </a:spcBef>
            </a:pPr>
            <a:r>
              <a:rPr lang="id-ID" sz="2200" b="1"/>
              <a:t>	</a:t>
            </a:r>
            <a:r>
              <a:rPr lang="id-ID" sz="2200" b="1">
                <a:solidFill>
                  <a:schemeClr val="accent2"/>
                </a:solidFill>
                <a:latin typeface="Albertus" pitchFamily="34" charset="0"/>
              </a:rPr>
              <a:t>Dalam Pasal 12 dan Pasal 20 UU No. 43 Tahun 1999 antara lain mengamanatkan bahwa pembinaan PNS dilakukan berdasarkan sistem prestasi kerja dan sistem kari</a:t>
            </a:r>
            <a:r>
              <a:rPr lang="en-US" sz="2200" b="1">
                <a:solidFill>
                  <a:schemeClr val="accent2"/>
                </a:solidFill>
                <a:latin typeface="Albertus" pitchFamily="34" charset="0"/>
              </a:rPr>
              <a:t>e</a:t>
            </a:r>
            <a:r>
              <a:rPr lang="id-ID" sz="2200" b="1">
                <a:solidFill>
                  <a:schemeClr val="accent2"/>
                </a:solidFill>
                <a:latin typeface="Albertus" pitchFamily="34" charset="0"/>
              </a:rPr>
              <a:t>r yang dititikberatkan pada sistem prestasi kerja dan untuk menjamin obyektivitas dalam mempertimbangkan pengangkatan dalam jabatan dan kenaikan pangkat diadakan penilaian prestasi kerja.</a:t>
            </a:r>
          </a:p>
        </p:txBody>
      </p:sp>
      <p:sp>
        <p:nvSpPr>
          <p:cNvPr id="3078" name="Text Box 6"/>
          <p:cNvSpPr txBox="1">
            <a:spLocks noChangeArrowheads="1"/>
          </p:cNvSpPr>
          <p:nvPr/>
        </p:nvSpPr>
        <p:spPr bwMode="auto">
          <a:xfrm>
            <a:off x="900113" y="3284538"/>
            <a:ext cx="7777162" cy="1766887"/>
          </a:xfrm>
          <a:prstGeom prst="rect">
            <a:avLst/>
          </a:prstGeom>
          <a:noFill/>
          <a:ln w="9525">
            <a:noFill/>
            <a:miter lim="800000"/>
            <a:headEnd/>
            <a:tailEnd/>
          </a:ln>
        </p:spPr>
        <p:txBody>
          <a:bodyPr>
            <a:spAutoFit/>
          </a:bodyPr>
          <a:lstStyle/>
          <a:p>
            <a:pPr algn="just">
              <a:spcBef>
                <a:spcPct val="50000"/>
              </a:spcBef>
            </a:pPr>
            <a:r>
              <a:rPr lang="id-ID" sz="2200" b="1">
                <a:solidFill>
                  <a:schemeClr val="accent2"/>
                </a:solidFill>
                <a:latin typeface="Albertus" pitchFamily="34" charset="0"/>
              </a:rPr>
              <a:t>Penilaian prestasi kerja PNS penekanannya pada pengukuran tingkat capaian sasaran kerja pegawai atau tingkat capaian hasil kerja (output) yang direncanakan dan disepakati antara pejabat penilaian dan PNS yang dinilai sebagai kontrak prestasi kerja.</a:t>
            </a: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2"/>
          </p:nvPr>
        </p:nvSpPr>
        <p:spPr>
          <a:noFill/>
        </p:spPr>
        <p:txBody>
          <a:bodyPr/>
          <a:lstStyle/>
          <a:p>
            <a:fld id="{285B18B4-82DE-4BD4-836B-06AB0F674C59}" type="slidenum">
              <a:rPr lang="en-US" smtClean="0"/>
              <a:pPr/>
              <a:t>13</a:t>
            </a:fld>
            <a:endParaRPr lang="en-US" smtClean="0"/>
          </a:p>
        </p:txBody>
      </p:sp>
      <p:sp>
        <p:nvSpPr>
          <p:cNvPr id="4102" name="Rectangle 6"/>
          <p:cNvSpPr>
            <a:spLocks noChangeArrowheads="1"/>
          </p:cNvSpPr>
          <p:nvPr/>
        </p:nvSpPr>
        <p:spPr bwMode="auto">
          <a:xfrm>
            <a:off x="525463" y="404813"/>
            <a:ext cx="8064500" cy="6048375"/>
          </a:xfrm>
          <a:prstGeom prst="rect">
            <a:avLst/>
          </a:prstGeom>
          <a:solidFill>
            <a:schemeClr val="accent1"/>
          </a:solidFill>
          <a:ln w="9525">
            <a:solidFill>
              <a:schemeClr val="tx1"/>
            </a:solidFill>
            <a:miter lim="800000"/>
            <a:headEnd/>
            <a:tailEnd/>
          </a:ln>
          <a:effectLst/>
        </p:spPr>
        <p:txBody>
          <a:bodyPr wrap="none" anchor="ctr"/>
          <a:lstStyle/>
          <a:p>
            <a:pPr>
              <a:defRPr/>
            </a:pPr>
            <a:endParaRPr lang="en-US"/>
          </a:p>
        </p:txBody>
      </p:sp>
      <p:sp>
        <p:nvSpPr>
          <p:cNvPr id="4100" name="Text Box 4"/>
          <p:cNvSpPr txBox="1">
            <a:spLocks noChangeArrowheads="1"/>
          </p:cNvSpPr>
          <p:nvPr/>
        </p:nvSpPr>
        <p:spPr bwMode="auto">
          <a:xfrm>
            <a:off x="411163" y="1033463"/>
            <a:ext cx="8280400" cy="3140075"/>
          </a:xfrm>
          <a:prstGeom prst="rect">
            <a:avLst/>
          </a:prstGeom>
          <a:noFill/>
          <a:ln w="9525">
            <a:noFill/>
            <a:miter lim="800000"/>
            <a:headEnd/>
            <a:tailEnd/>
          </a:ln>
        </p:spPr>
        <p:txBody>
          <a:bodyPr>
            <a:spAutoFit/>
          </a:bodyPr>
          <a:lstStyle/>
          <a:p>
            <a:pPr marL="714375" indent="-714375" algn="just">
              <a:spcBef>
                <a:spcPct val="50000"/>
              </a:spcBef>
              <a:tabLst>
                <a:tab pos="446088" algn="l"/>
              </a:tabLst>
            </a:pPr>
            <a:r>
              <a:rPr lang="id-ID" sz="2200" b="1">
                <a:solidFill>
                  <a:srgbClr val="A50021"/>
                </a:solidFill>
                <a:latin typeface="Albertus" pitchFamily="34" charset="0"/>
              </a:rPr>
              <a:t>2. 	TATA CARA PENYUSUNAN SK</a:t>
            </a:r>
            <a:r>
              <a:rPr lang="en-US" sz="2200" b="1">
                <a:solidFill>
                  <a:srgbClr val="A50021"/>
                </a:solidFill>
                <a:latin typeface="Albertus" pitchFamily="34" charset="0"/>
              </a:rPr>
              <a:t>P</a:t>
            </a:r>
            <a:endParaRPr lang="id-ID" sz="2200" b="1">
              <a:solidFill>
                <a:srgbClr val="A50021"/>
              </a:solidFill>
              <a:latin typeface="Albertus" pitchFamily="34" charset="0"/>
            </a:endParaRPr>
          </a:p>
          <a:p>
            <a:pPr marL="714375" indent="-714375" algn="just">
              <a:spcBef>
                <a:spcPct val="50000"/>
              </a:spcBef>
              <a:tabLst>
                <a:tab pos="446088" algn="l"/>
              </a:tabLst>
            </a:pPr>
            <a:r>
              <a:rPr lang="id-ID" sz="2200" b="1">
                <a:solidFill>
                  <a:srgbClr val="3333CC"/>
                </a:solidFill>
                <a:latin typeface="Albertus" pitchFamily="34" charset="0"/>
              </a:rPr>
              <a:t>	</a:t>
            </a:r>
            <a:r>
              <a:rPr lang="id-ID" sz="2200" b="1">
                <a:solidFill>
                  <a:srgbClr val="3333CC"/>
                </a:solidFill>
                <a:latin typeface="Albertus" pitchFamily="34" charset="0"/>
                <a:cs typeface="Arial" charset="0"/>
              </a:rPr>
              <a:t>♦	Setiap PNS wajib meny</a:t>
            </a:r>
            <a:r>
              <a:rPr lang="en-US" sz="2200" b="1">
                <a:solidFill>
                  <a:srgbClr val="3333CC"/>
                </a:solidFill>
                <a:latin typeface="Albertus" pitchFamily="34" charset="0"/>
                <a:cs typeface="Arial" charset="0"/>
              </a:rPr>
              <a:t>usun</a:t>
            </a:r>
            <a:r>
              <a:rPr lang="id-ID" sz="2200" b="1">
                <a:solidFill>
                  <a:srgbClr val="3333CC"/>
                </a:solidFill>
                <a:latin typeface="Albertus" pitchFamily="34" charset="0"/>
                <a:cs typeface="Arial" charset="0"/>
              </a:rPr>
              <a:t> SKP sebagai rancangan pelaksanaan Kegiatan Tugas Jabatan sesuai dengan rincian tugas, tanggungjawab dan wewenangnya sesuai dengan struktur dan tata kerja organisasi.</a:t>
            </a:r>
          </a:p>
          <a:p>
            <a:pPr marL="714375" indent="-714375" algn="just">
              <a:spcBef>
                <a:spcPct val="50000"/>
              </a:spcBef>
              <a:tabLst>
                <a:tab pos="446088" algn="l"/>
              </a:tabLst>
            </a:pPr>
            <a:r>
              <a:rPr lang="id-ID" sz="2200" b="1">
                <a:solidFill>
                  <a:srgbClr val="3333CC"/>
                </a:solidFill>
                <a:latin typeface="Albertus" pitchFamily="34" charset="0"/>
              </a:rPr>
              <a:t>	♦	Sasaran Kerja Pegawai (SKP) disusun dan ditetapkan sebagai rencana operasional pelaksanaan tugas pokok jabatan dengan mengacu pada Renstra dan Renja.</a:t>
            </a: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2"/>
          </p:nvPr>
        </p:nvSpPr>
        <p:spPr>
          <a:noFill/>
        </p:spPr>
        <p:txBody>
          <a:bodyPr/>
          <a:lstStyle/>
          <a:p>
            <a:fld id="{C522D8B9-8007-4225-A395-FF39884BFA1E}" type="slidenum">
              <a:rPr lang="en-US" smtClean="0"/>
              <a:pPr/>
              <a:t>14</a:t>
            </a:fld>
            <a:endParaRPr lang="en-US" smtClean="0"/>
          </a:p>
        </p:txBody>
      </p:sp>
      <p:sp>
        <p:nvSpPr>
          <p:cNvPr id="5123" name="Rectangle 4" descr="Papyrus"/>
          <p:cNvSpPr>
            <a:spLocks noChangeArrowheads="1"/>
          </p:cNvSpPr>
          <p:nvPr/>
        </p:nvSpPr>
        <p:spPr bwMode="auto">
          <a:xfrm>
            <a:off x="539750" y="404813"/>
            <a:ext cx="8135938" cy="6048375"/>
          </a:xfrm>
          <a:prstGeom prst="rect">
            <a:avLst/>
          </a:prstGeom>
          <a:blipFill dpi="0" rotWithShape="1">
            <a:blip r:embed="rId3"/>
            <a:srcRect/>
            <a:tile tx="0" ty="0" sx="100000" sy="100000" flip="none" algn="tl"/>
          </a:blipFill>
          <a:ln w="9525">
            <a:solidFill>
              <a:schemeClr val="tx1"/>
            </a:solidFill>
            <a:miter lim="800000"/>
            <a:headEnd/>
            <a:tailEnd/>
          </a:ln>
        </p:spPr>
        <p:txBody>
          <a:bodyPr wrap="none" anchor="ctr"/>
          <a:lstStyle/>
          <a:p>
            <a:endParaRPr lang="en-US"/>
          </a:p>
        </p:txBody>
      </p:sp>
      <p:sp>
        <p:nvSpPr>
          <p:cNvPr id="5124" name="Text Box 2"/>
          <p:cNvSpPr txBox="1">
            <a:spLocks noChangeArrowheads="1"/>
          </p:cNvSpPr>
          <p:nvPr/>
        </p:nvSpPr>
        <p:spPr bwMode="auto">
          <a:xfrm>
            <a:off x="309563" y="704850"/>
            <a:ext cx="8280400" cy="4414838"/>
          </a:xfrm>
          <a:prstGeom prst="rect">
            <a:avLst/>
          </a:prstGeom>
          <a:noFill/>
          <a:ln w="9525">
            <a:noFill/>
            <a:miter lim="800000"/>
            <a:headEnd/>
            <a:tailEnd/>
          </a:ln>
        </p:spPr>
        <p:txBody>
          <a:bodyPr>
            <a:spAutoFit/>
          </a:bodyPr>
          <a:lstStyle/>
          <a:p>
            <a:pPr marL="800100" indent="-800100" algn="just">
              <a:spcBef>
                <a:spcPct val="20000"/>
              </a:spcBef>
              <a:tabLst>
                <a:tab pos="457200" algn="l"/>
                <a:tab pos="800100" algn="l"/>
              </a:tabLst>
            </a:pPr>
            <a:r>
              <a:rPr lang="id-ID" sz="2000" b="1">
                <a:solidFill>
                  <a:srgbClr val="333300"/>
                </a:solidFill>
              </a:rPr>
              <a:t>   UNSUR-UNSUR SKP</a:t>
            </a:r>
          </a:p>
          <a:p>
            <a:pPr marL="800100" indent="-800100" algn="just">
              <a:spcBef>
                <a:spcPct val="20000"/>
              </a:spcBef>
              <a:tabLst>
                <a:tab pos="457200" algn="l"/>
                <a:tab pos="800100" algn="l"/>
              </a:tabLst>
            </a:pPr>
            <a:r>
              <a:rPr lang="id-ID" sz="2200" b="1">
                <a:solidFill>
                  <a:srgbClr val="333300"/>
                </a:solidFill>
              </a:rPr>
              <a:t>	a. </a:t>
            </a:r>
            <a:r>
              <a:rPr lang="id-ID" sz="2200" b="1">
                <a:solidFill>
                  <a:srgbClr val="669900"/>
                </a:solidFill>
              </a:rPr>
              <a:t>Kegiatan Tugas Jabatan</a:t>
            </a:r>
          </a:p>
          <a:p>
            <a:pPr marL="800100" indent="-800100" algn="just">
              <a:spcBef>
                <a:spcPct val="20000"/>
              </a:spcBef>
              <a:tabLst>
                <a:tab pos="457200" algn="l"/>
                <a:tab pos="800100" algn="l"/>
              </a:tabLst>
            </a:pPr>
            <a:r>
              <a:rPr lang="id-ID" sz="2200" b="1">
                <a:solidFill>
                  <a:srgbClr val="333300"/>
                </a:solidFill>
              </a:rPr>
              <a:t>		</a:t>
            </a:r>
            <a:r>
              <a:rPr lang="id-ID" sz="2200" b="1">
                <a:solidFill>
                  <a:srgbClr val="333300"/>
                </a:solidFill>
                <a:cs typeface="Arial" charset="0"/>
              </a:rPr>
              <a:t>Tugas </a:t>
            </a:r>
            <a:r>
              <a:rPr lang="en-US" sz="2200" b="1">
                <a:solidFill>
                  <a:srgbClr val="333300"/>
                </a:solidFill>
                <a:cs typeface="Arial" charset="0"/>
              </a:rPr>
              <a:t>Jabatan</a:t>
            </a:r>
            <a:r>
              <a:rPr lang="id-ID" sz="2200" b="1">
                <a:solidFill>
                  <a:srgbClr val="333300"/>
                </a:solidFill>
                <a:cs typeface="Arial" charset="0"/>
              </a:rPr>
              <a:t> yang dilakukan harus didasarkan pada rincian tugas, tanggung jawab dan wewenang jabatan sesuai yang ditetapkan dalam struktur dan tata kerja organisasi.</a:t>
            </a:r>
          </a:p>
          <a:p>
            <a:pPr marL="800100" indent="-800100" algn="just">
              <a:spcBef>
                <a:spcPct val="20000"/>
              </a:spcBef>
              <a:tabLst>
                <a:tab pos="457200" algn="l"/>
                <a:tab pos="800100" algn="l"/>
              </a:tabLst>
            </a:pPr>
            <a:r>
              <a:rPr lang="id-ID" sz="2200" b="1">
                <a:solidFill>
                  <a:srgbClr val="333300"/>
                </a:solidFill>
              </a:rPr>
              <a:t>	b. </a:t>
            </a:r>
            <a:r>
              <a:rPr lang="id-ID" sz="2200" b="1" i="1">
                <a:solidFill>
                  <a:srgbClr val="669900"/>
                </a:solidFill>
                <a:cs typeface="Arial" charset="0"/>
              </a:rPr>
              <a:t>Angka Kredit</a:t>
            </a:r>
          </a:p>
          <a:p>
            <a:pPr marL="800100" indent="-800100" algn="just">
              <a:spcBef>
                <a:spcPct val="20000"/>
              </a:spcBef>
              <a:tabLst>
                <a:tab pos="457200" algn="l"/>
                <a:tab pos="800100" algn="l"/>
              </a:tabLst>
            </a:pPr>
            <a:r>
              <a:rPr lang="id-ID" sz="2200" b="1" i="1">
                <a:solidFill>
                  <a:schemeClr val="accent2"/>
                </a:solidFill>
                <a:cs typeface="Arial" charset="0"/>
              </a:rPr>
              <a:t>    </a:t>
            </a:r>
            <a:r>
              <a:rPr lang="en-US" sz="2200" b="1" i="1">
                <a:solidFill>
                  <a:schemeClr val="accent2"/>
                </a:solidFill>
                <a:cs typeface="Arial" charset="0"/>
              </a:rPr>
              <a:t>      </a:t>
            </a:r>
            <a:r>
              <a:rPr lang="id-ID" sz="2200" b="1" i="1"/>
              <a:t>Angka kredit adalah satuan nilai dari tiap butir kegiatan dan/atau akumulasi nilai butir-butir kegiatan yang </a:t>
            </a:r>
            <a:r>
              <a:rPr lang="id-ID" sz="2200" b="1" i="1">
                <a:solidFill>
                  <a:srgbClr val="0033CC"/>
                </a:solidFill>
              </a:rPr>
              <a:t>harus dicapai</a:t>
            </a:r>
            <a:r>
              <a:rPr lang="id-ID" sz="2200" b="1" i="1"/>
              <a:t> oleh seorang PNS dalam rangka pembinaan karier dan jabatannya.</a:t>
            </a:r>
            <a:r>
              <a:rPr lang="id-ID" sz="2200"/>
              <a:t> </a:t>
            </a:r>
          </a:p>
          <a:p>
            <a:pPr marL="800100" indent="-800100" algn="just">
              <a:spcBef>
                <a:spcPct val="20000"/>
              </a:spcBef>
              <a:tabLst>
                <a:tab pos="457200" algn="l"/>
                <a:tab pos="800100" algn="l"/>
              </a:tabLst>
            </a:pPr>
            <a:endParaRPr lang="id-ID" sz="2200" b="1">
              <a:solidFill>
                <a:srgbClr val="333300"/>
              </a:solidFill>
            </a:endParaRP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1"/>
          <p:cNvSpPr>
            <a:spLocks noGrp="1"/>
          </p:cNvSpPr>
          <p:nvPr>
            <p:ph type="sldNum" sz="quarter" idx="12"/>
          </p:nvPr>
        </p:nvSpPr>
        <p:spPr>
          <a:noFill/>
        </p:spPr>
        <p:txBody>
          <a:bodyPr/>
          <a:lstStyle/>
          <a:p>
            <a:fld id="{7BF1DDD1-CF67-48C5-A91E-F22782D5CA10}" type="slidenum">
              <a:rPr lang="en-US" smtClean="0"/>
              <a:pPr/>
              <a:t>15</a:t>
            </a:fld>
            <a:endParaRPr lang="en-US" smtClean="0"/>
          </a:p>
        </p:txBody>
      </p:sp>
      <p:sp>
        <p:nvSpPr>
          <p:cNvPr id="3" name="Text Box 3"/>
          <p:cNvSpPr txBox="1">
            <a:spLocks noChangeArrowheads="1"/>
          </p:cNvSpPr>
          <p:nvPr/>
        </p:nvSpPr>
        <p:spPr bwMode="auto">
          <a:xfrm>
            <a:off x="34925" y="1055688"/>
            <a:ext cx="8763000" cy="4156075"/>
          </a:xfrm>
          <a:prstGeom prst="rect">
            <a:avLst/>
          </a:prstGeom>
          <a:noFill/>
          <a:ln w="9525">
            <a:noFill/>
            <a:miter lim="800000"/>
            <a:headEnd/>
            <a:tailEnd/>
          </a:ln>
        </p:spPr>
        <p:txBody>
          <a:bodyPr>
            <a:spAutoFit/>
          </a:bodyPr>
          <a:lstStyle/>
          <a:p>
            <a:pPr marL="800100" indent="-800100" algn="just">
              <a:spcBef>
                <a:spcPct val="20000"/>
              </a:spcBef>
              <a:tabLst>
                <a:tab pos="457200" algn="l"/>
                <a:tab pos="800100" algn="l"/>
              </a:tabLst>
              <a:defRPr/>
            </a:pPr>
            <a:r>
              <a:rPr lang="id-ID" sz="2200" b="1" dirty="0">
                <a:solidFill>
                  <a:srgbClr val="333300"/>
                </a:solidFill>
                <a:latin typeface="Albertus" pitchFamily="34" charset="0"/>
              </a:rPr>
              <a:t>	</a:t>
            </a:r>
            <a:r>
              <a:rPr lang="en-US" sz="2200" b="1" dirty="0">
                <a:solidFill>
                  <a:srgbClr val="333300"/>
                </a:solidFill>
                <a:latin typeface="Albertus" pitchFamily="34" charset="0"/>
              </a:rPr>
              <a:t>c</a:t>
            </a:r>
            <a:r>
              <a:rPr lang="id-ID" sz="2200" b="1" dirty="0">
                <a:solidFill>
                  <a:srgbClr val="333300"/>
                </a:solidFill>
                <a:latin typeface="Albertus" pitchFamily="34" charset="0"/>
              </a:rPr>
              <a:t>. </a:t>
            </a:r>
            <a:r>
              <a:rPr lang="id-ID" sz="2200" b="1" dirty="0">
                <a:solidFill>
                  <a:srgbClr val="333300"/>
                </a:solidFill>
              </a:rPr>
              <a:t>Target</a:t>
            </a:r>
          </a:p>
          <a:p>
            <a:pPr marL="800100" indent="-800100" algn="just">
              <a:tabLst>
                <a:tab pos="457200" algn="l"/>
                <a:tab pos="800100" algn="l"/>
              </a:tabLst>
              <a:defRPr/>
            </a:pPr>
            <a:r>
              <a:rPr lang="id-ID" sz="2400" b="1" dirty="0">
                <a:solidFill>
                  <a:srgbClr val="333300"/>
                </a:solidFill>
              </a:rPr>
              <a:t>		</a:t>
            </a:r>
            <a:r>
              <a:rPr lang="id-ID" sz="2200" b="1" dirty="0">
                <a:solidFill>
                  <a:srgbClr val="333300"/>
                </a:solidFill>
              </a:rPr>
              <a:t>Setiap pelaksanaan Kegiatan Tugas Jabatan harus ditetapkan target yang diwujudkan dengan jelas sebagai ukuran prestasi kerja, baik dari aspek kuantitas, kualitas, waktu dapat disertai biaya.</a:t>
            </a:r>
          </a:p>
          <a:p>
            <a:pPr marL="714375" indent="-714375" algn="just">
              <a:tabLst>
                <a:tab pos="446088" algn="l"/>
              </a:tabLst>
              <a:defRPr/>
            </a:pPr>
            <a:endParaRPr lang="en-US" sz="2200" b="1" dirty="0">
              <a:solidFill>
                <a:srgbClr val="333300"/>
              </a:solidFill>
              <a:latin typeface="Albertus" pitchFamily="34" charset="0"/>
            </a:endParaRPr>
          </a:p>
          <a:p>
            <a:pPr marL="714375" indent="-714375" algn="just">
              <a:tabLst>
                <a:tab pos="446088" algn="l"/>
              </a:tabLst>
              <a:defRPr/>
            </a:pPr>
            <a:r>
              <a:rPr lang="en-US" sz="2200" b="1" dirty="0">
                <a:solidFill>
                  <a:srgbClr val="333300"/>
                </a:solidFill>
                <a:latin typeface="Albertus" pitchFamily="34" charset="0"/>
              </a:rPr>
              <a:t>	d.</a:t>
            </a:r>
            <a:r>
              <a:rPr lang="id-ID" sz="2200" b="1" dirty="0">
                <a:solidFill>
                  <a:srgbClr val="333300"/>
                </a:solidFill>
                <a:latin typeface="Albertus" pitchFamily="34" charset="0"/>
              </a:rPr>
              <a:t>Tugas Tambahan dan/atau Kreativitas</a:t>
            </a:r>
          </a:p>
          <a:p>
            <a:pPr marL="714375" indent="-714375" algn="just">
              <a:tabLst>
                <a:tab pos="446088" algn="l"/>
              </a:tabLst>
              <a:defRPr/>
            </a:pPr>
            <a:r>
              <a:rPr lang="id-ID" sz="2200" b="1" dirty="0">
                <a:solidFill>
                  <a:srgbClr val="333300"/>
                </a:solidFill>
                <a:latin typeface="Albertus" pitchFamily="34" charset="0"/>
              </a:rPr>
              <a:t>		Selain melakukan Kegiatan Tugas Jabatan ap</a:t>
            </a:r>
            <a:r>
              <a:rPr lang="en-US" sz="2200" b="1" dirty="0">
                <a:solidFill>
                  <a:srgbClr val="333300"/>
                </a:solidFill>
                <a:latin typeface="Albertus" pitchFamily="34" charset="0"/>
              </a:rPr>
              <a:t>a</a:t>
            </a:r>
            <a:r>
              <a:rPr lang="id-ID" sz="2200" b="1" dirty="0">
                <a:solidFill>
                  <a:srgbClr val="333300"/>
                </a:solidFill>
                <a:latin typeface="Albertus" pitchFamily="34" charset="0"/>
              </a:rPr>
              <a:t>bila </a:t>
            </a:r>
            <a:r>
              <a:rPr lang="en-US" sz="2200" b="1" dirty="0">
                <a:solidFill>
                  <a:srgbClr val="333300"/>
                </a:solidFill>
                <a:latin typeface="Albertus" pitchFamily="34" charset="0"/>
              </a:rPr>
              <a:t>  </a:t>
            </a:r>
            <a:r>
              <a:rPr lang="id-ID" sz="2200" b="1" dirty="0">
                <a:solidFill>
                  <a:srgbClr val="333300"/>
                </a:solidFill>
                <a:latin typeface="Albertus" pitchFamily="34" charset="0"/>
              </a:rPr>
              <a:t>ada tugas tambahan terkait dengan jabatan dapat ditetapkan menjadi tugas tambahan dan/atau kreati</a:t>
            </a:r>
            <a:r>
              <a:rPr lang="en-US" sz="2200" b="1" dirty="0">
                <a:solidFill>
                  <a:srgbClr val="333300"/>
                </a:solidFill>
                <a:latin typeface="Albertus" pitchFamily="34" charset="0"/>
              </a:rPr>
              <a:t>f</a:t>
            </a:r>
            <a:r>
              <a:rPr lang="id-ID" sz="2200" b="1" dirty="0">
                <a:solidFill>
                  <a:srgbClr val="333300"/>
                </a:solidFill>
                <a:latin typeface="Albertus" pitchFamily="34" charset="0"/>
              </a:rPr>
              <a:t>itas dalam pelaksanaan Kegiatan Tugas Jabatan.</a:t>
            </a:r>
          </a:p>
          <a:p>
            <a:pPr marL="714375" indent="-714375" algn="just">
              <a:tabLst>
                <a:tab pos="446088" algn="l"/>
              </a:tabLst>
              <a:defRPr/>
            </a:pPr>
            <a:r>
              <a:rPr lang="id-ID" sz="2200" b="1" dirty="0">
                <a:solidFill>
                  <a:srgbClr val="333300"/>
                </a:solidFill>
                <a:latin typeface="Albertus" pitchFamily="34" charset="0"/>
              </a:rPr>
              <a:t>	</a:t>
            </a: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7" name="TextBox 6"/>
          <p:cNvSpPr txBox="1"/>
          <p:nvPr/>
        </p:nvSpPr>
        <p:spPr>
          <a:xfrm>
            <a:off x="714348" y="0"/>
            <a:ext cx="7858180" cy="1569660"/>
          </a:xfrm>
          <a:prstGeom prst="rect">
            <a:avLst/>
          </a:prstGeom>
          <a:noFill/>
        </p:spPr>
        <p:txBody>
          <a:bodyPr wrap="square" rtlCol="0">
            <a:spAutoFit/>
          </a:bodyPr>
          <a:lstStyle/>
          <a:p>
            <a:pPr algn="ctr"/>
            <a:r>
              <a:rPr lang="en-US" sz="3200" b="1" i="1" dirty="0" smtClean="0"/>
              <a:t>3. </a:t>
            </a:r>
            <a:r>
              <a:rPr lang="en-US" sz="3200" b="1" i="1" dirty="0" err="1" smtClean="0"/>
              <a:t>Bagaimana</a:t>
            </a:r>
            <a:r>
              <a:rPr lang="en-US" sz="3200" b="1" i="1" dirty="0" smtClean="0"/>
              <a:t> Cara </a:t>
            </a:r>
            <a:r>
              <a:rPr lang="en-US" sz="3200" b="1" i="1" dirty="0" err="1" smtClean="0"/>
              <a:t>Melakukan</a:t>
            </a:r>
            <a:endParaRPr lang="en-US" sz="3200" b="1" i="1" dirty="0" smtClean="0"/>
          </a:p>
          <a:p>
            <a:pPr algn="ctr"/>
            <a:r>
              <a:rPr lang="en-US" sz="3200" b="1" i="1" dirty="0" err="1" smtClean="0"/>
              <a:t>Penilaian</a:t>
            </a:r>
            <a:r>
              <a:rPr lang="en-US" sz="3200" b="1" i="1" dirty="0" smtClean="0"/>
              <a:t>  </a:t>
            </a:r>
            <a:r>
              <a:rPr lang="en-US" sz="3200" b="1" i="1" dirty="0" err="1" smtClean="0"/>
              <a:t>Kinerja</a:t>
            </a:r>
            <a:r>
              <a:rPr lang="en-US" sz="3200" b="1" i="1" dirty="0" smtClean="0"/>
              <a:t> </a:t>
            </a:r>
            <a:r>
              <a:rPr lang="en-US" sz="3200" b="1" i="1" dirty="0" err="1" smtClean="0"/>
              <a:t>Dengan</a:t>
            </a:r>
            <a:r>
              <a:rPr lang="en-US" sz="3200" b="1" i="1" dirty="0" smtClean="0"/>
              <a:t> </a:t>
            </a:r>
            <a:r>
              <a:rPr lang="en-US" sz="3200" b="1" i="1" dirty="0" err="1" smtClean="0"/>
              <a:t>Menggunakan</a:t>
            </a:r>
            <a:r>
              <a:rPr lang="en-US" sz="3200" b="1" i="1" dirty="0" smtClean="0"/>
              <a:t> SKP ??</a:t>
            </a:r>
            <a:endParaRPr lang="en-US" sz="3200" b="1" i="1" dirty="0"/>
          </a:p>
        </p:txBody>
      </p:sp>
      <p:pic>
        <p:nvPicPr>
          <p:cNvPr id="5" name="Picture 4" descr="images.jpg"/>
          <p:cNvPicPr>
            <a:picLocks noChangeAspect="1"/>
          </p:cNvPicPr>
          <p:nvPr/>
        </p:nvPicPr>
        <p:blipFill>
          <a:blip r:embed="rId2"/>
          <a:stretch>
            <a:fillRect/>
          </a:stretch>
        </p:blipFill>
        <p:spPr>
          <a:xfrm>
            <a:off x="428596" y="1643050"/>
            <a:ext cx="8429684" cy="4786346"/>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5"/>
          <p:cNvSpPr>
            <a:spLocks noGrp="1"/>
          </p:cNvSpPr>
          <p:nvPr>
            <p:ph type="sldNum" sz="quarter" idx="12"/>
          </p:nvPr>
        </p:nvSpPr>
        <p:spPr/>
        <p:txBody>
          <a:bodyPr/>
          <a:lstStyle/>
          <a:p>
            <a:pPr>
              <a:defRPr/>
            </a:pPr>
            <a:fld id="{5EB4F0BE-8276-46AA-9ED1-A60E2E3312F8}" type="slidenum">
              <a:rPr lang="en-US" smtClean="0"/>
              <a:pPr>
                <a:defRPr/>
              </a:pPr>
              <a:t>17</a:t>
            </a:fld>
            <a:endParaRPr lang="en-US" smtClean="0"/>
          </a:p>
        </p:txBody>
      </p:sp>
      <p:sp>
        <p:nvSpPr>
          <p:cNvPr id="44036" name="Rectangle 5"/>
          <p:cNvSpPr>
            <a:spLocks noChangeArrowheads="1"/>
          </p:cNvSpPr>
          <p:nvPr/>
        </p:nvSpPr>
        <p:spPr bwMode="auto">
          <a:xfrm>
            <a:off x="0" y="2332038"/>
            <a:ext cx="184150" cy="366712"/>
          </a:xfrm>
          <a:prstGeom prst="rect">
            <a:avLst/>
          </a:prstGeom>
          <a:noFill/>
          <a:ln w="9525">
            <a:noFill/>
            <a:miter lim="800000"/>
            <a:headEnd/>
            <a:tailEnd/>
          </a:ln>
        </p:spPr>
        <p:txBody>
          <a:bodyPr wrap="none" anchor="ctr">
            <a:spAutoFit/>
          </a:bodyPr>
          <a:lstStyle/>
          <a:p>
            <a:endParaRPr lang="en-GB"/>
          </a:p>
        </p:txBody>
      </p:sp>
      <p:sp>
        <p:nvSpPr>
          <p:cNvPr id="44037" name="Rectangle 6"/>
          <p:cNvSpPr>
            <a:spLocks noChangeArrowheads="1"/>
          </p:cNvSpPr>
          <p:nvPr/>
        </p:nvSpPr>
        <p:spPr bwMode="auto">
          <a:xfrm>
            <a:off x="0" y="3076575"/>
            <a:ext cx="9144000" cy="0"/>
          </a:xfrm>
          <a:prstGeom prst="rect">
            <a:avLst/>
          </a:prstGeom>
          <a:noFill/>
          <a:ln w="9525">
            <a:noFill/>
            <a:miter lim="800000"/>
            <a:headEnd/>
            <a:tailEnd/>
          </a:ln>
        </p:spPr>
        <p:txBody>
          <a:bodyPr wrap="none" anchor="ctr">
            <a:spAutoFit/>
          </a:bodyPr>
          <a:lstStyle/>
          <a:p>
            <a:endParaRPr lang="en-GB"/>
          </a:p>
        </p:txBody>
      </p:sp>
      <p:sp>
        <p:nvSpPr>
          <p:cNvPr id="44038" name="Rectangle 7"/>
          <p:cNvSpPr>
            <a:spLocks noChangeArrowheads="1"/>
          </p:cNvSpPr>
          <p:nvPr/>
        </p:nvSpPr>
        <p:spPr bwMode="auto">
          <a:xfrm>
            <a:off x="0" y="3094038"/>
            <a:ext cx="184150" cy="366712"/>
          </a:xfrm>
          <a:prstGeom prst="rect">
            <a:avLst/>
          </a:prstGeom>
          <a:noFill/>
          <a:ln w="9525">
            <a:noFill/>
            <a:miter lim="800000"/>
            <a:headEnd/>
            <a:tailEnd/>
          </a:ln>
        </p:spPr>
        <p:txBody>
          <a:bodyPr wrap="none" anchor="ctr">
            <a:spAutoFit/>
          </a:bodyPr>
          <a:lstStyle/>
          <a:p>
            <a:endParaRPr lang="en-GB"/>
          </a:p>
        </p:txBody>
      </p:sp>
      <p:sp>
        <p:nvSpPr>
          <p:cNvPr id="44039" name="Rectangle 8"/>
          <p:cNvSpPr>
            <a:spLocks noChangeArrowheads="1"/>
          </p:cNvSpPr>
          <p:nvPr/>
        </p:nvSpPr>
        <p:spPr bwMode="auto">
          <a:xfrm>
            <a:off x="0" y="5024438"/>
            <a:ext cx="9144000" cy="0"/>
          </a:xfrm>
          <a:prstGeom prst="rect">
            <a:avLst/>
          </a:prstGeom>
          <a:noFill/>
          <a:ln w="9525">
            <a:noFill/>
            <a:miter lim="800000"/>
            <a:headEnd/>
            <a:tailEnd/>
          </a:ln>
        </p:spPr>
        <p:txBody>
          <a:bodyPr wrap="none" anchor="ctr">
            <a:spAutoFit/>
          </a:bodyPr>
          <a:lstStyle/>
          <a:p>
            <a:endParaRPr lang="en-GB"/>
          </a:p>
        </p:txBody>
      </p:sp>
      <p:sp>
        <p:nvSpPr>
          <p:cNvPr id="44040" name="Rectangle 81"/>
          <p:cNvSpPr>
            <a:spLocks noChangeArrowheads="1"/>
          </p:cNvSpPr>
          <p:nvPr/>
        </p:nvSpPr>
        <p:spPr bwMode="auto">
          <a:xfrm>
            <a:off x="3736975" y="-898525"/>
            <a:ext cx="1670050" cy="396875"/>
          </a:xfrm>
          <a:prstGeom prst="rect">
            <a:avLst/>
          </a:prstGeom>
          <a:noFill/>
          <a:ln w="9525">
            <a:noFill/>
            <a:miter lim="800000"/>
            <a:headEnd/>
            <a:tailEnd/>
          </a:ln>
        </p:spPr>
        <p:txBody>
          <a:bodyPr wrap="none" anchor="ctr">
            <a:spAutoFit/>
          </a:bodyPr>
          <a:lstStyle/>
          <a:p>
            <a:pPr algn="ctr"/>
            <a:r>
              <a:rPr lang="it-IT" sz="1000" b="1">
                <a:latin typeface="Arial Narrow" pitchFamily="34" charset="0"/>
                <a:cs typeface="Times New Roman" pitchFamily="18" charset="0"/>
              </a:rPr>
              <a:t>FORMULIR SASARAN KERJ</a:t>
            </a:r>
            <a:r>
              <a:rPr lang="it-IT" sz="1000" b="1">
                <a:cs typeface="Times New Roman" pitchFamily="18" charset="0"/>
              </a:rPr>
              <a:t>A</a:t>
            </a:r>
            <a:endParaRPr lang="en-US" sz="1100">
              <a:cs typeface="Times New Roman" pitchFamily="18" charset="0"/>
            </a:endParaRPr>
          </a:p>
          <a:p>
            <a:pPr algn="ctr" eaLnBrk="0" hangingPunct="0"/>
            <a:r>
              <a:rPr lang="en-GB" sz="1000" b="1">
                <a:latin typeface="Arial Narrow" pitchFamily="34" charset="0"/>
                <a:cs typeface="Times New Roman" pitchFamily="18" charset="0"/>
              </a:rPr>
              <a:t>PEGAWAI NEGERI SIPIL</a:t>
            </a:r>
            <a:endParaRPr lang="en-GB">
              <a:cs typeface="Times New Roman" pitchFamily="18" charset="0"/>
            </a:endParaRPr>
          </a:p>
        </p:txBody>
      </p:sp>
      <p:sp>
        <p:nvSpPr>
          <p:cNvPr id="44041" name="Rectangle 702"/>
          <p:cNvSpPr>
            <a:spLocks noChangeArrowheads="1"/>
          </p:cNvSpPr>
          <p:nvPr/>
        </p:nvSpPr>
        <p:spPr bwMode="auto">
          <a:xfrm>
            <a:off x="0" y="4651375"/>
            <a:ext cx="9144000" cy="0"/>
          </a:xfrm>
          <a:prstGeom prst="rect">
            <a:avLst/>
          </a:prstGeom>
          <a:noFill/>
          <a:ln w="9525">
            <a:noFill/>
            <a:miter lim="800000"/>
            <a:headEnd/>
            <a:tailEnd/>
          </a:ln>
        </p:spPr>
        <p:txBody>
          <a:bodyPr wrap="none" anchor="ctr">
            <a:spAutoFit/>
          </a:bodyPr>
          <a:lstStyle/>
          <a:p>
            <a:endParaRPr lang="en-GB"/>
          </a:p>
        </p:txBody>
      </p:sp>
      <p:sp>
        <p:nvSpPr>
          <p:cNvPr id="44061" name="Text Box 781"/>
          <p:cNvSpPr txBox="1">
            <a:spLocks noChangeArrowheads="1"/>
          </p:cNvSpPr>
          <p:nvPr/>
        </p:nvSpPr>
        <p:spPr bwMode="auto">
          <a:xfrm>
            <a:off x="2414588" y="260350"/>
            <a:ext cx="4392612" cy="630238"/>
          </a:xfrm>
          <a:prstGeom prst="rect">
            <a:avLst/>
          </a:prstGeom>
          <a:noFill/>
          <a:ln w="9525">
            <a:noFill/>
            <a:miter lim="800000"/>
            <a:headEnd/>
            <a:tailEnd/>
          </a:ln>
        </p:spPr>
        <p:txBody>
          <a:bodyPr>
            <a:spAutoFit/>
          </a:bodyPr>
          <a:lstStyle/>
          <a:p>
            <a:pPr algn="ctr">
              <a:spcBef>
                <a:spcPct val="50000"/>
              </a:spcBef>
            </a:pPr>
            <a:r>
              <a:rPr lang="en-US" sz="1400" b="1">
                <a:solidFill>
                  <a:srgbClr val="0033CC"/>
                </a:solidFill>
              </a:rPr>
              <a:t>FORMULIR SASARAN KERJA</a:t>
            </a:r>
          </a:p>
          <a:p>
            <a:pPr algn="ctr">
              <a:spcBef>
                <a:spcPct val="50000"/>
              </a:spcBef>
            </a:pPr>
            <a:r>
              <a:rPr lang="en-US" sz="1400" b="1">
                <a:solidFill>
                  <a:srgbClr val="0033CC"/>
                </a:solidFill>
              </a:rPr>
              <a:t>PEGAWAI NEGERI SIPIL</a:t>
            </a:r>
          </a:p>
        </p:txBody>
      </p:sp>
      <p:sp>
        <p:nvSpPr>
          <p:cNvPr id="44062" name="Line 1743"/>
          <p:cNvSpPr>
            <a:spLocks noChangeShapeType="1"/>
          </p:cNvSpPr>
          <p:nvPr/>
        </p:nvSpPr>
        <p:spPr bwMode="auto">
          <a:xfrm>
            <a:off x="2959100" y="2870200"/>
            <a:ext cx="0" cy="0"/>
          </a:xfrm>
          <a:prstGeom prst="line">
            <a:avLst/>
          </a:prstGeom>
          <a:noFill/>
          <a:ln w="12700" cap="rnd">
            <a:solidFill>
              <a:srgbClr val="000000"/>
            </a:solidFill>
            <a:round/>
            <a:headEnd/>
            <a:tailEnd/>
          </a:ln>
        </p:spPr>
        <p:txBody>
          <a:bodyPr/>
          <a:lstStyle/>
          <a:p>
            <a:endParaRPr lang="id-ID"/>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4150" y="116631"/>
            <a:ext cx="8780337" cy="6624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72628283"/>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4"/>
          <p:cNvSpPr>
            <a:spLocks noChangeArrowheads="1"/>
          </p:cNvSpPr>
          <p:nvPr/>
        </p:nvSpPr>
        <p:spPr bwMode="auto">
          <a:xfrm>
            <a:off x="1619250" y="549275"/>
            <a:ext cx="6038850" cy="595313"/>
          </a:xfrm>
          <a:prstGeom prst="rect">
            <a:avLst/>
          </a:prstGeom>
          <a:noFill/>
          <a:ln w="9525">
            <a:noFill/>
            <a:miter lim="800000"/>
            <a:headEnd/>
            <a:tailEnd/>
          </a:ln>
        </p:spPr>
        <p:txBody>
          <a:bodyPr wrap="none" bIns="0" anchor="ctr">
            <a:spAutoFit/>
          </a:bodyPr>
          <a:lstStyle/>
          <a:p>
            <a:pPr algn="ctr" eaLnBrk="0" hangingPunct="0"/>
            <a:r>
              <a:rPr lang="fi-FI" b="1">
                <a:solidFill>
                  <a:srgbClr val="0033CC"/>
                </a:solidFill>
              </a:rPr>
              <a:t>PETUNJUK PENGISIAN FORMULIR SASARAN KERJA</a:t>
            </a:r>
            <a:endParaRPr lang="en-US" b="1">
              <a:solidFill>
                <a:srgbClr val="0033CC"/>
              </a:solidFill>
            </a:endParaRPr>
          </a:p>
          <a:p>
            <a:pPr algn="ctr" eaLnBrk="0" hangingPunct="0"/>
            <a:r>
              <a:rPr lang="fr-FR" b="1">
                <a:solidFill>
                  <a:srgbClr val="0033CC"/>
                </a:solidFill>
              </a:rPr>
              <a:t>PEGAWAI NEGERI SIPIL</a:t>
            </a:r>
            <a:endParaRPr lang="en-US" b="1">
              <a:solidFill>
                <a:srgbClr val="0033CC"/>
              </a:solidFill>
            </a:endParaRPr>
          </a:p>
        </p:txBody>
      </p:sp>
      <p:graphicFrame>
        <p:nvGraphicFramePr>
          <p:cNvPr id="45286" name="Group 230"/>
          <p:cNvGraphicFramePr>
            <a:graphicFrameLocks noGrp="1"/>
          </p:cNvGraphicFramePr>
          <p:nvPr>
            <p:extLst>
              <p:ext uri="{D42A27DB-BD31-4B8C-83A1-F6EECF244321}">
                <p14:modId xmlns:p14="http://schemas.microsoft.com/office/powerpoint/2010/main" val="2785684779"/>
              </p:ext>
            </p:extLst>
          </p:nvPr>
        </p:nvGraphicFramePr>
        <p:xfrm>
          <a:off x="611561" y="1400175"/>
          <a:ext cx="7416428" cy="4907102"/>
        </p:xfrm>
        <a:graphic>
          <a:graphicData uri="http://schemas.openxmlformats.org/drawingml/2006/table">
            <a:tbl>
              <a:tblPr/>
              <a:tblGrid>
                <a:gridCol w="1129327"/>
                <a:gridCol w="1033940"/>
                <a:gridCol w="5253161"/>
              </a:tblGrid>
              <a:tr h="518105">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sz="1400" b="1" i="0" u="none" strike="noStrike" cap="none" normalizeH="0" baseline="0" dirty="0" smtClean="0">
                          <a:ln>
                            <a:noFill/>
                          </a:ln>
                          <a:solidFill>
                            <a:schemeClr val="tx1"/>
                          </a:solidFill>
                          <a:effectLst/>
                          <a:latin typeface="Arial" charset="0"/>
                          <a:ea typeface="Times New Roman" pitchFamily="18" charset="0"/>
                          <a:cs typeface="Arial" charset="0"/>
                        </a:rPr>
                        <a:t>NOMOR (KOLOM)</a:t>
                      </a:r>
                      <a:endParaRPr kumimoji="0" lang="fr-FR" sz="1400" b="0" i="0" u="none" strike="noStrike" cap="none" normalizeH="0" baseline="0" dirty="0" smtClean="0">
                        <a:ln>
                          <a:noFill/>
                        </a:ln>
                        <a:solidFill>
                          <a:schemeClr val="tx1"/>
                        </a:solidFill>
                        <a:effectLst/>
                        <a:latin typeface="Arial" charset="0"/>
                        <a:ea typeface="Times New Roman" pitchFamily="18" charset="0"/>
                        <a:cs typeface="Arial" charset="0"/>
                      </a:endParaRPr>
                    </a:p>
                  </a:txBody>
                  <a:tcPr marT="45702" marB="4570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sz="1400" b="1" i="0" u="none" strike="noStrike" cap="none" normalizeH="0" baseline="0" smtClean="0">
                          <a:ln>
                            <a:noFill/>
                          </a:ln>
                          <a:solidFill>
                            <a:schemeClr val="tx1"/>
                          </a:solidFill>
                          <a:effectLst/>
                          <a:latin typeface="Arial" charset="0"/>
                          <a:ea typeface="Times New Roman" pitchFamily="18" charset="0"/>
                          <a:cs typeface="Arial" charset="0"/>
                        </a:rPr>
                        <a:t>NOMOR KODE</a:t>
                      </a:r>
                      <a:endParaRPr kumimoji="0" lang="fr-FR" sz="1400" b="0" i="0" u="none" strike="noStrike" cap="none" normalizeH="0" baseline="0" smtClean="0">
                        <a:ln>
                          <a:noFill/>
                        </a:ln>
                        <a:solidFill>
                          <a:schemeClr val="tx1"/>
                        </a:solidFill>
                        <a:effectLst/>
                        <a:latin typeface="Arial" charset="0"/>
                        <a:ea typeface="Times New Roman" pitchFamily="18" charset="0"/>
                        <a:cs typeface="Arial" charset="0"/>
                      </a:endParaRPr>
                    </a:p>
                  </a:txBody>
                  <a:tcPr marT="45702" marB="4570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sz="1400" b="1" i="0" u="none" strike="noStrike" cap="none" normalizeH="0" baseline="0" smtClean="0">
                          <a:ln>
                            <a:noFill/>
                          </a:ln>
                          <a:solidFill>
                            <a:schemeClr val="tx1"/>
                          </a:solidFill>
                          <a:effectLst/>
                          <a:latin typeface="Arial" charset="0"/>
                          <a:ea typeface="Times New Roman" pitchFamily="18" charset="0"/>
                          <a:cs typeface="Arial" charset="0"/>
                        </a:rPr>
                        <a:t>URAIAN</a:t>
                      </a:r>
                      <a:endParaRPr kumimoji="0" lang="fr-FR" sz="1400" b="0" i="0" u="none" strike="noStrike" cap="none" normalizeH="0" baseline="0" smtClean="0">
                        <a:ln>
                          <a:noFill/>
                        </a:ln>
                        <a:solidFill>
                          <a:schemeClr val="tx1"/>
                        </a:solidFill>
                        <a:effectLst/>
                        <a:latin typeface="Arial" charset="0"/>
                        <a:ea typeface="Times New Roman" pitchFamily="18" charset="0"/>
                        <a:cs typeface="Arial" charset="0"/>
                      </a:endParaRPr>
                    </a:p>
                  </a:txBody>
                  <a:tcPr marT="45702" marB="4570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74276">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sz="1200" b="1" i="0" u="none" strike="noStrike" cap="none" normalizeH="0" baseline="0" smtClean="0">
                          <a:ln>
                            <a:noFill/>
                          </a:ln>
                          <a:solidFill>
                            <a:schemeClr val="tx1"/>
                          </a:solidFill>
                          <a:effectLst/>
                          <a:latin typeface="Arial" charset="0"/>
                          <a:ea typeface="Times New Roman" pitchFamily="18" charset="0"/>
                          <a:cs typeface="Arial" charset="0"/>
                        </a:rPr>
                        <a:t>1</a:t>
                      </a:r>
                      <a:endParaRPr kumimoji="0" lang="fr-FR" sz="1200" b="0" i="0" u="none" strike="noStrike" cap="none" normalizeH="0" baseline="0" smtClean="0">
                        <a:ln>
                          <a:noFill/>
                        </a:ln>
                        <a:solidFill>
                          <a:schemeClr val="tx1"/>
                        </a:solidFill>
                        <a:effectLst/>
                        <a:latin typeface="Arial" charset="0"/>
                        <a:ea typeface="Times New Roman" pitchFamily="18" charset="0"/>
                        <a:cs typeface="Arial" charset="0"/>
                      </a:endParaRPr>
                    </a:p>
                  </a:txBody>
                  <a:tcPr marT="45702" marB="4570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sz="1200" b="1" i="0" u="none" strike="noStrike" cap="none" normalizeH="0" baseline="0" smtClean="0">
                          <a:ln>
                            <a:noFill/>
                          </a:ln>
                          <a:solidFill>
                            <a:schemeClr val="tx1"/>
                          </a:solidFill>
                          <a:effectLst/>
                          <a:latin typeface="Arial" charset="0"/>
                          <a:ea typeface="Times New Roman" pitchFamily="18" charset="0"/>
                          <a:cs typeface="Arial" charset="0"/>
                        </a:rPr>
                        <a:t>2</a:t>
                      </a:r>
                      <a:endParaRPr kumimoji="0" lang="fr-FR" sz="1200" b="0" i="0" u="none" strike="noStrike" cap="none" normalizeH="0" baseline="0" smtClean="0">
                        <a:ln>
                          <a:noFill/>
                        </a:ln>
                        <a:solidFill>
                          <a:schemeClr val="tx1"/>
                        </a:solidFill>
                        <a:effectLst/>
                        <a:latin typeface="Arial" charset="0"/>
                        <a:ea typeface="Times New Roman" pitchFamily="18" charset="0"/>
                        <a:cs typeface="Arial" charset="0"/>
                      </a:endParaRPr>
                    </a:p>
                  </a:txBody>
                  <a:tcPr marT="45702" marB="4570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sz="1200" b="1" i="0" u="none" strike="noStrike" cap="none" normalizeH="0" baseline="0" smtClean="0">
                          <a:ln>
                            <a:noFill/>
                          </a:ln>
                          <a:solidFill>
                            <a:schemeClr val="tx1"/>
                          </a:solidFill>
                          <a:effectLst/>
                          <a:latin typeface="Arial" charset="0"/>
                          <a:ea typeface="Times New Roman" pitchFamily="18" charset="0"/>
                          <a:cs typeface="Arial" charset="0"/>
                        </a:rPr>
                        <a:t>3</a:t>
                      </a:r>
                      <a:endParaRPr kumimoji="0" lang="fr-FR" sz="1200" b="0" i="0" u="none" strike="noStrike" cap="none" normalizeH="0" baseline="0" smtClean="0">
                        <a:ln>
                          <a:noFill/>
                        </a:ln>
                        <a:solidFill>
                          <a:schemeClr val="tx1"/>
                        </a:solidFill>
                        <a:effectLst/>
                        <a:latin typeface="Arial" charset="0"/>
                        <a:ea typeface="Times New Roman" pitchFamily="18" charset="0"/>
                        <a:cs typeface="Arial" charset="0"/>
                      </a:endParaRPr>
                    </a:p>
                  </a:txBody>
                  <a:tcPr marT="45702" marB="4570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DDDDD"/>
                    </a:solidFill>
                  </a:tcPr>
                </a:tc>
              </a:tr>
              <a:tr h="457148">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sz="1200" b="1" i="0" u="none" strike="noStrike" cap="none" normalizeH="0" baseline="0" smtClean="0">
                          <a:ln>
                            <a:noFill/>
                          </a:ln>
                          <a:solidFill>
                            <a:schemeClr val="tx1"/>
                          </a:solidFill>
                          <a:effectLst/>
                          <a:latin typeface="Arial" charset="0"/>
                          <a:ea typeface="Times New Roman" pitchFamily="18" charset="0"/>
                          <a:cs typeface="Arial" charset="0"/>
                        </a:rPr>
                        <a:t>-</a:t>
                      </a:r>
                      <a:endParaRPr kumimoji="0" lang="fr-FR" sz="1800" b="1" i="0" u="none" strike="noStrike" cap="none" normalizeH="0" baseline="0" smtClean="0">
                        <a:ln>
                          <a:noFill/>
                        </a:ln>
                        <a:solidFill>
                          <a:schemeClr val="tx1"/>
                        </a:solidFill>
                        <a:effectLst/>
                        <a:latin typeface="Arial" charset="0"/>
                        <a:ea typeface="Times New Roman" pitchFamily="18" charset="0"/>
                        <a:cs typeface="Arial" charset="0"/>
                      </a:endParaRPr>
                    </a:p>
                  </a:txBody>
                  <a:tcPr marT="45702" marB="4570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sz="1200" b="1" i="0" u="none" strike="noStrike" cap="none" normalizeH="0" baseline="0" smtClean="0">
                          <a:ln>
                            <a:noFill/>
                          </a:ln>
                          <a:solidFill>
                            <a:schemeClr val="tx1"/>
                          </a:solidFill>
                          <a:effectLst/>
                          <a:latin typeface="Arial" charset="0"/>
                          <a:ea typeface="Times New Roman" pitchFamily="18" charset="0"/>
                          <a:cs typeface="Arial" charset="0"/>
                        </a:rPr>
                        <a:t>I</a:t>
                      </a:r>
                      <a:endParaRPr kumimoji="0" lang="fr-FR" sz="1800" b="1" i="0" u="none" strike="noStrike" cap="none" normalizeH="0" baseline="0" smtClean="0">
                        <a:ln>
                          <a:noFill/>
                        </a:ln>
                        <a:solidFill>
                          <a:schemeClr val="tx1"/>
                        </a:solidFill>
                        <a:effectLst/>
                        <a:latin typeface="Arial" charset="0"/>
                        <a:ea typeface="Times New Roman" pitchFamily="18" charset="0"/>
                        <a:cs typeface="Arial" charset="0"/>
                      </a:endParaRPr>
                    </a:p>
                  </a:txBody>
                  <a:tcPr marT="45702" marB="4570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sz="1200" b="1" i="0" u="none" strike="noStrike" cap="none" normalizeH="0" baseline="0" smtClean="0">
                          <a:ln>
                            <a:noFill/>
                          </a:ln>
                          <a:solidFill>
                            <a:schemeClr val="tx1"/>
                          </a:solidFill>
                          <a:effectLst/>
                          <a:latin typeface="Arial" charset="0"/>
                          <a:ea typeface="Times New Roman" pitchFamily="18" charset="0"/>
                          <a:cs typeface="Arial" charset="0"/>
                        </a:rPr>
                        <a:t>Tulislah Nama, NIP, pangkat/golongan ruang, jabatan, unit kerja dari pejabat penilai</a:t>
                      </a:r>
                      <a:endParaRPr kumimoji="0" lang="fr-FR" sz="1800" b="1" i="0" u="none" strike="noStrike" cap="none" normalizeH="0" baseline="0" smtClean="0">
                        <a:ln>
                          <a:noFill/>
                        </a:ln>
                        <a:solidFill>
                          <a:schemeClr val="tx1"/>
                        </a:solidFill>
                        <a:effectLst/>
                        <a:latin typeface="Arial" charset="0"/>
                        <a:ea typeface="Times New Roman" pitchFamily="18" charset="0"/>
                        <a:cs typeface="Arial" charset="0"/>
                      </a:endParaRPr>
                    </a:p>
                  </a:txBody>
                  <a:tcPr marT="45702" marB="4570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57148">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sz="1200" b="1" i="0" u="none" strike="noStrike" cap="none" normalizeH="0" baseline="0" smtClean="0">
                          <a:ln>
                            <a:noFill/>
                          </a:ln>
                          <a:solidFill>
                            <a:schemeClr val="tx1"/>
                          </a:solidFill>
                          <a:effectLst/>
                          <a:latin typeface="Arial" charset="0"/>
                          <a:ea typeface="Times New Roman" pitchFamily="18" charset="0"/>
                          <a:cs typeface="Arial" charset="0"/>
                        </a:rPr>
                        <a:t>-</a:t>
                      </a:r>
                      <a:endParaRPr kumimoji="0" lang="fr-FR" sz="1800" b="1" i="0" u="none" strike="noStrike" cap="none" normalizeH="0" baseline="0" smtClean="0">
                        <a:ln>
                          <a:noFill/>
                        </a:ln>
                        <a:solidFill>
                          <a:schemeClr val="tx1"/>
                        </a:solidFill>
                        <a:effectLst/>
                        <a:latin typeface="Arial" charset="0"/>
                        <a:ea typeface="Times New Roman" pitchFamily="18" charset="0"/>
                        <a:cs typeface="Arial" charset="0"/>
                      </a:endParaRPr>
                    </a:p>
                  </a:txBody>
                  <a:tcPr marT="45702" marB="4570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sz="1200" b="1" i="0" u="none" strike="noStrike" cap="none" normalizeH="0" baseline="0" smtClean="0">
                          <a:ln>
                            <a:noFill/>
                          </a:ln>
                          <a:solidFill>
                            <a:schemeClr val="tx1"/>
                          </a:solidFill>
                          <a:effectLst/>
                          <a:latin typeface="Arial" charset="0"/>
                          <a:ea typeface="Times New Roman" pitchFamily="18" charset="0"/>
                          <a:cs typeface="Arial" charset="0"/>
                        </a:rPr>
                        <a:t>II</a:t>
                      </a:r>
                      <a:endParaRPr kumimoji="0" lang="fr-FR" sz="1800" b="1" i="0" u="none" strike="noStrike" cap="none" normalizeH="0" baseline="0" smtClean="0">
                        <a:ln>
                          <a:noFill/>
                        </a:ln>
                        <a:solidFill>
                          <a:schemeClr val="tx1"/>
                        </a:solidFill>
                        <a:effectLst/>
                        <a:latin typeface="Arial" charset="0"/>
                        <a:ea typeface="Times New Roman" pitchFamily="18" charset="0"/>
                        <a:cs typeface="Arial" charset="0"/>
                      </a:endParaRPr>
                    </a:p>
                  </a:txBody>
                  <a:tcPr marT="45702" marB="4570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sz="1200" b="1" i="0" u="none" strike="noStrike" cap="none" normalizeH="0" baseline="0" smtClean="0">
                          <a:ln>
                            <a:noFill/>
                          </a:ln>
                          <a:solidFill>
                            <a:schemeClr val="tx1"/>
                          </a:solidFill>
                          <a:effectLst/>
                          <a:latin typeface="Arial" charset="0"/>
                          <a:ea typeface="Times New Roman" pitchFamily="18" charset="0"/>
                          <a:cs typeface="Arial" charset="0"/>
                        </a:rPr>
                        <a:t>Tulislah nama, NIP, Pangkat/golongan ruang, jabatan, unit kerja dari Pegawai Negeri Sipil yang dinilai.</a:t>
                      </a:r>
                      <a:endParaRPr kumimoji="0" lang="fr-FR" sz="1800" b="1" i="0" u="none" strike="noStrike" cap="none" normalizeH="0" baseline="0" smtClean="0">
                        <a:ln>
                          <a:noFill/>
                        </a:ln>
                        <a:solidFill>
                          <a:schemeClr val="tx1"/>
                        </a:solidFill>
                        <a:effectLst/>
                        <a:latin typeface="Arial" charset="0"/>
                        <a:ea typeface="Times New Roman" pitchFamily="18" charset="0"/>
                        <a:cs typeface="Arial" charset="0"/>
                      </a:endParaRPr>
                    </a:p>
                  </a:txBody>
                  <a:tcPr marT="45702" marB="4570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74526">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sz="1200" b="1" i="0" u="none" strike="noStrike" cap="none" normalizeH="0" baseline="0" smtClean="0">
                          <a:ln>
                            <a:noFill/>
                          </a:ln>
                          <a:solidFill>
                            <a:schemeClr val="tx1"/>
                          </a:solidFill>
                          <a:effectLst/>
                          <a:latin typeface="Arial" charset="0"/>
                          <a:ea typeface="Times New Roman" pitchFamily="18" charset="0"/>
                          <a:cs typeface="Arial" charset="0"/>
                        </a:rPr>
                        <a:t>1</a:t>
                      </a:r>
                      <a:endParaRPr kumimoji="0" lang="fr-FR" sz="1800" b="1" i="0" u="none" strike="noStrike" cap="none" normalizeH="0" baseline="0" smtClean="0">
                        <a:ln>
                          <a:noFill/>
                        </a:ln>
                        <a:solidFill>
                          <a:schemeClr val="tx1"/>
                        </a:solidFill>
                        <a:effectLst/>
                        <a:latin typeface="Arial" charset="0"/>
                        <a:ea typeface="Times New Roman" pitchFamily="18" charset="0"/>
                        <a:cs typeface="Arial" charset="0"/>
                      </a:endParaRPr>
                    </a:p>
                  </a:txBody>
                  <a:tcPr marT="45702" marB="4570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sz="1200" b="1" i="0" u="none" strike="noStrike" cap="none" normalizeH="0" baseline="0" smtClean="0">
                          <a:ln>
                            <a:noFill/>
                          </a:ln>
                          <a:solidFill>
                            <a:schemeClr val="tx1"/>
                          </a:solidFill>
                          <a:effectLst/>
                          <a:latin typeface="Arial" charset="0"/>
                          <a:ea typeface="Times New Roman" pitchFamily="18" charset="0"/>
                          <a:cs typeface="Arial" charset="0"/>
                        </a:rPr>
                        <a:t>-</a:t>
                      </a:r>
                      <a:endParaRPr kumimoji="0" lang="fr-FR" sz="1800" b="1" i="0" u="none" strike="noStrike" cap="none" normalizeH="0" baseline="0" smtClean="0">
                        <a:ln>
                          <a:noFill/>
                        </a:ln>
                        <a:solidFill>
                          <a:schemeClr val="tx1"/>
                        </a:solidFill>
                        <a:effectLst/>
                        <a:latin typeface="Arial" charset="0"/>
                        <a:ea typeface="Times New Roman" pitchFamily="18" charset="0"/>
                        <a:cs typeface="Arial" charset="0"/>
                      </a:endParaRPr>
                    </a:p>
                  </a:txBody>
                  <a:tcPr marT="45702" marB="4570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sz="1200" b="1" i="0" u="none" strike="noStrike" cap="none" normalizeH="0" baseline="0" smtClean="0">
                          <a:ln>
                            <a:noFill/>
                          </a:ln>
                          <a:solidFill>
                            <a:schemeClr val="tx1"/>
                          </a:solidFill>
                          <a:effectLst/>
                          <a:latin typeface="Arial" charset="0"/>
                          <a:ea typeface="Times New Roman" pitchFamily="18" charset="0"/>
                          <a:cs typeface="Arial" charset="0"/>
                        </a:rPr>
                        <a:t>Cukup jelas.</a:t>
                      </a:r>
                      <a:endParaRPr kumimoji="0" lang="fr-FR" sz="1800" b="1" i="0" u="none" strike="noStrike" cap="none" normalizeH="0" baseline="0" smtClean="0">
                        <a:ln>
                          <a:noFill/>
                        </a:ln>
                        <a:solidFill>
                          <a:schemeClr val="tx1"/>
                        </a:solidFill>
                        <a:effectLst/>
                        <a:latin typeface="Arial" charset="0"/>
                        <a:ea typeface="Times New Roman" pitchFamily="18" charset="0"/>
                        <a:cs typeface="Arial" charset="0"/>
                      </a:endParaRPr>
                    </a:p>
                  </a:txBody>
                  <a:tcPr marT="45702" marB="4570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57148">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sz="1200" b="1" i="0" u="none" strike="noStrike" cap="none" normalizeH="0" baseline="0" dirty="0" smtClean="0">
                          <a:ln>
                            <a:noFill/>
                          </a:ln>
                          <a:solidFill>
                            <a:schemeClr val="tx1"/>
                          </a:solidFill>
                          <a:effectLst/>
                          <a:latin typeface="Arial" charset="0"/>
                          <a:ea typeface="Times New Roman" pitchFamily="18" charset="0"/>
                          <a:cs typeface="Arial" charset="0"/>
                        </a:rPr>
                        <a:t>2</a:t>
                      </a:r>
                      <a:endParaRPr kumimoji="0" lang="fr-FR" sz="1800" b="1" i="0" u="none" strike="noStrike" cap="none" normalizeH="0" baseline="0" dirty="0" smtClean="0">
                        <a:ln>
                          <a:noFill/>
                        </a:ln>
                        <a:solidFill>
                          <a:schemeClr val="tx1"/>
                        </a:solidFill>
                        <a:effectLst/>
                        <a:latin typeface="Arial" charset="0"/>
                        <a:ea typeface="Times New Roman" pitchFamily="18" charset="0"/>
                        <a:cs typeface="Arial" charset="0"/>
                      </a:endParaRPr>
                    </a:p>
                  </a:txBody>
                  <a:tcPr marT="45702" marB="4570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sz="1200" b="1" i="0" u="none" strike="noStrike" cap="none" normalizeH="0" baseline="0" smtClean="0">
                          <a:ln>
                            <a:noFill/>
                          </a:ln>
                          <a:solidFill>
                            <a:schemeClr val="tx1"/>
                          </a:solidFill>
                          <a:effectLst/>
                          <a:latin typeface="Arial" charset="0"/>
                          <a:ea typeface="Times New Roman" pitchFamily="18" charset="0"/>
                          <a:cs typeface="Arial" charset="0"/>
                        </a:rPr>
                        <a:t>III</a:t>
                      </a:r>
                      <a:endParaRPr kumimoji="0" lang="fr-FR" sz="1800" b="1" i="0" u="none" strike="noStrike" cap="none" normalizeH="0" baseline="0" smtClean="0">
                        <a:ln>
                          <a:noFill/>
                        </a:ln>
                        <a:solidFill>
                          <a:schemeClr val="tx1"/>
                        </a:solidFill>
                        <a:effectLst/>
                        <a:latin typeface="Arial" charset="0"/>
                        <a:ea typeface="Times New Roman" pitchFamily="18" charset="0"/>
                        <a:cs typeface="Arial" charset="0"/>
                      </a:endParaRPr>
                    </a:p>
                  </a:txBody>
                  <a:tcPr marT="45702" marB="4570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sz="1200" b="1" i="0" u="none" strike="noStrike" cap="none" normalizeH="0" baseline="0" smtClean="0">
                          <a:ln>
                            <a:noFill/>
                          </a:ln>
                          <a:solidFill>
                            <a:schemeClr val="tx1"/>
                          </a:solidFill>
                          <a:effectLst/>
                          <a:latin typeface="Arial" charset="0"/>
                          <a:ea typeface="Times New Roman" pitchFamily="18" charset="0"/>
                          <a:cs typeface="Arial" charset="0"/>
                        </a:rPr>
                        <a:t>Tulislah Kegiatan Tugas Jabatan dari Pegawai Negeri Sipil yang dinilai maksimum 10  kegiatan.</a:t>
                      </a:r>
                      <a:endParaRPr kumimoji="0" lang="fr-FR" sz="1800" b="1" i="0" u="none" strike="noStrike" cap="none" normalizeH="0" baseline="0" smtClean="0">
                        <a:ln>
                          <a:noFill/>
                        </a:ln>
                        <a:solidFill>
                          <a:schemeClr val="tx1"/>
                        </a:solidFill>
                        <a:effectLst/>
                        <a:latin typeface="Arial" charset="0"/>
                        <a:ea typeface="Times New Roman" pitchFamily="18" charset="0"/>
                        <a:cs typeface="Arial" charset="0"/>
                      </a:endParaRPr>
                    </a:p>
                  </a:txBody>
                  <a:tcPr marT="45702" marB="4570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4002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sz="1200" b="1" i="0" u="none" strike="noStrike" cap="none" normalizeH="0" baseline="0" smtClean="0">
                          <a:ln>
                            <a:noFill/>
                          </a:ln>
                          <a:solidFill>
                            <a:schemeClr val="tx1"/>
                          </a:solidFill>
                          <a:effectLst/>
                          <a:latin typeface="Arial" charset="0"/>
                          <a:ea typeface="Times New Roman" pitchFamily="18" charset="0"/>
                          <a:cs typeface="Arial" charset="0"/>
                        </a:rPr>
                        <a:t>3</a:t>
                      </a:r>
                      <a:endParaRPr kumimoji="0" lang="fr-FR" sz="1800" b="1" i="0" u="none" strike="noStrike" cap="none" normalizeH="0" baseline="0" smtClean="0">
                        <a:ln>
                          <a:noFill/>
                        </a:ln>
                        <a:solidFill>
                          <a:schemeClr val="tx1"/>
                        </a:solidFill>
                        <a:effectLst/>
                        <a:latin typeface="Arial" charset="0"/>
                        <a:ea typeface="Times New Roman" pitchFamily="18" charset="0"/>
                        <a:cs typeface="Arial" charset="0"/>
                      </a:endParaRPr>
                    </a:p>
                  </a:txBody>
                  <a:tcPr marT="45702" marB="4570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sz="1200" b="1" i="0" u="none" strike="noStrike" cap="none" normalizeH="0" baseline="0" smtClean="0">
                          <a:ln>
                            <a:noFill/>
                          </a:ln>
                          <a:solidFill>
                            <a:schemeClr val="tx1"/>
                          </a:solidFill>
                          <a:effectLst/>
                          <a:latin typeface="Arial" charset="0"/>
                          <a:ea typeface="Times New Roman" pitchFamily="18" charset="0"/>
                          <a:cs typeface="Arial" charset="0"/>
                        </a:rPr>
                        <a:t>-</a:t>
                      </a:r>
                      <a:endParaRPr kumimoji="0" lang="fr-FR" sz="1800" b="1" i="0" u="none" strike="noStrike" cap="none" normalizeH="0" baseline="0" smtClean="0">
                        <a:ln>
                          <a:noFill/>
                        </a:ln>
                        <a:solidFill>
                          <a:schemeClr val="tx1"/>
                        </a:solidFill>
                        <a:effectLst/>
                        <a:latin typeface="Arial" charset="0"/>
                        <a:ea typeface="Times New Roman" pitchFamily="18" charset="0"/>
                        <a:cs typeface="Arial" charset="0"/>
                      </a:endParaRPr>
                    </a:p>
                  </a:txBody>
                  <a:tcPr marT="45702" marB="4570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sz="1200" b="1" i="0" u="none" strike="noStrike" cap="none" normalizeH="0" baseline="0" smtClean="0">
                          <a:ln>
                            <a:noFill/>
                          </a:ln>
                          <a:solidFill>
                            <a:schemeClr val="tx1"/>
                          </a:solidFill>
                          <a:effectLst/>
                          <a:latin typeface="Arial" charset="0"/>
                          <a:ea typeface="Times New Roman" pitchFamily="18" charset="0"/>
                          <a:cs typeface="Arial" charset="0"/>
                        </a:rPr>
                        <a:t>Tulislah angka kredit (AK) setiap Kegiatan Tugas Jabatan  Pegawai Negeri Sipil yang menduduki jabatan fungsional tertentu. </a:t>
                      </a:r>
                      <a:endParaRPr kumimoji="0" lang="fr-FR" sz="1800" b="1" i="0" u="none" strike="noStrike" cap="none" normalizeH="0" baseline="0" smtClean="0">
                        <a:ln>
                          <a:noFill/>
                        </a:ln>
                        <a:solidFill>
                          <a:schemeClr val="tx1"/>
                        </a:solidFill>
                        <a:effectLst/>
                        <a:latin typeface="Arial" charset="0"/>
                        <a:ea typeface="Times New Roman" pitchFamily="18" charset="0"/>
                        <a:cs typeface="Arial" charset="0"/>
                      </a:endParaRPr>
                    </a:p>
                  </a:txBody>
                  <a:tcPr marT="45702" marB="4570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57148">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sz="1200" b="1" i="0" u="none" strike="noStrike" cap="none" normalizeH="0" baseline="0" smtClean="0">
                          <a:ln>
                            <a:noFill/>
                          </a:ln>
                          <a:solidFill>
                            <a:schemeClr val="tx1"/>
                          </a:solidFill>
                          <a:effectLst/>
                          <a:latin typeface="Arial" charset="0"/>
                          <a:ea typeface="Times New Roman" pitchFamily="18" charset="0"/>
                          <a:cs typeface="Arial" charset="0"/>
                        </a:rPr>
                        <a:t>4</a:t>
                      </a:r>
                      <a:endParaRPr kumimoji="0" lang="fr-FR" sz="1800" b="1" i="0" u="none" strike="noStrike" cap="none" normalizeH="0" baseline="0" smtClean="0">
                        <a:ln>
                          <a:noFill/>
                        </a:ln>
                        <a:solidFill>
                          <a:schemeClr val="tx1"/>
                        </a:solidFill>
                        <a:effectLst/>
                        <a:latin typeface="Arial" charset="0"/>
                        <a:ea typeface="Times New Roman" pitchFamily="18" charset="0"/>
                        <a:cs typeface="Arial" charset="0"/>
                      </a:endParaRPr>
                    </a:p>
                  </a:txBody>
                  <a:tcPr marT="45702" marB="4570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sz="1200" b="1" i="0" u="none" strike="noStrike" cap="none" normalizeH="0" baseline="0" smtClean="0">
                          <a:ln>
                            <a:noFill/>
                          </a:ln>
                          <a:solidFill>
                            <a:schemeClr val="tx1"/>
                          </a:solidFill>
                          <a:effectLst/>
                          <a:latin typeface="Arial" charset="0"/>
                          <a:ea typeface="Times New Roman" pitchFamily="18" charset="0"/>
                          <a:cs typeface="Arial" charset="0"/>
                        </a:rPr>
                        <a:t>-</a:t>
                      </a:r>
                      <a:endParaRPr kumimoji="0" lang="fr-FR" sz="1800" b="1" i="0" u="none" strike="noStrike" cap="none" normalizeH="0" baseline="0" smtClean="0">
                        <a:ln>
                          <a:noFill/>
                        </a:ln>
                        <a:solidFill>
                          <a:schemeClr val="tx1"/>
                        </a:solidFill>
                        <a:effectLst/>
                        <a:latin typeface="Arial" charset="0"/>
                        <a:ea typeface="Times New Roman" pitchFamily="18" charset="0"/>
                        <a:cs typeface="Arial" charset="0"/>
                      </a:endParaRPr>
                    </a:p>
                  </a:txBody>
                  <a:tcPr marT="45702" marB="4570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sz="1200" b="1" i="0" u="none" strike="noStrike" cap="none" normalizeH="0" baseline="0" smtClean="0">
                          <a:ln>
                            <a:noFill/>
                          </a:ln>
                          <a:solidFill>
                            <a:schemeClr val="tx1"/>
                          </a:solidFill>
                          <a:effectLst/>
                          <a:latin typeface="Arial" charset="0"/>
                          <a:ea typeface="Times New Roman" pitchFamily="18" charset="0"/>
                          <a:cs typeface="Arial" charset="0"/>
                        </a:rPr>
                        <a:t>Tulislah target kuantitas/output dari setiap Kegiatan Tugas Jabatan yang akan dilakukan Pegawai Negeri Sipil yang dinilai.</a:t>
                      </a:r>
                      <a:endParaRPr kumimoji="0" lang="fr-FR" sz="1800" b="1" i="0" u="none" strike="noStrike" cap="none" normalizeH="0" baseline="0" smtClean="0">
                        <a:ln>
                          <a:noFill/>
                        </a:ln>
                        <a:solidFill>
                          <a:schemeClr val="tx1"/>
                        </a:solidFill>
                        <a:effectLst/>
                        <a:latin typeface="Arial" charset="0"/>
                        <a:ea typeface="Times New Roman" pitchFamily="18" charset="0"/>
                        <a:cs typeface="Arial" charset="0"/>
                      </a:endParaRPr>
                    </a:p>
                  </a:txBody>
                  <a:tcPr marT="45702" marB="4570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57148">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sz="1200" b="1" i="0" u="none" strike="noStrike" cap="none" normalizeH="0" baseline="0" smtClean="0">
                          <a:ln>
                            <a:noFill/>
                          </a:ln>
                          <a:solidFill>
                            <a:schemeClr val="tx1"/>
                          </a:solidFill>
                          <a:effectLst/>
                          <a:latin typeface="Arial" charset="0"/>
                          <a:ea typeface="Times New Roman" pitchFamily="18" charset="0"/>
                          <a:cs typeface="Arial" charset="0"/>
                        </a:rPr>
                        <a:t>5</a:t>
                      </a:r>
                      <a:endParaRPr kumimoji="0" lang="fr-FR" sz="1800" b="1" i="0" u="none" strike="noStrike" cap="none" normalizeH="0" baseline="0" smtClean="0">
                        <a:ln>
                          <a:noFill/>
                        </a:ln>
                        <a:solidFill>
                          <a:schemeClr val="tx1"/>
                        </a:solidFill>
                        <a:effectLst/>
                        <a:latin typeface="Arial" charset="0"/>
                        <a:ea typeface="Times New Roman" pitchFamily="18" charset="0"/>
                        <a:cs typeface="Arial" charset="0"/>
                      </a:endParaRPr>
                    </a:p>
                  </a:txBody>
                  <a:tcPr marT="45702" marB="4570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sz="1200" b="1" i="0" u="none" strike="noStrike" cap="none" normalizeH="0" baseline="0" smtClean="0">
                          <a:ln>
                            <a:noFill/>
                          </a:ln>
                          <a:solidFill>
                            <a:schemeClr val="tx1"/>
                          </a:solidFill>
                          <a:effectLst/>
                          <a:latin typeface="Arial" charset="0"/>
                          <a:ea typeface="Times New Roman" pitchFamily="18" charset="0"/>
                          <a:cs typeface="Arial" charset="0"/>
                        </a:rPr>
                        <a:t>-</a:t>
                      </a:r>
                      <a:endParaRPr kumimoji="0" lang="fr-FR" sz="1800" b="1" i="0" u="none" strike="noStrike" cap="none" normalizeH="0" baseline="0" smtClean="0">
                        <a:ln>
                          <a:noFill/>
                        </a:ln>
                        <a:solidFill>
                          <a:schemeClr val="tx1"/>
                        </a:solidFill>
                        <a:effectLst/>
                        <a:latin typeface="Arial" charset="0"/>
                        <a:ea typeface="Times New Roman" pitchFamily="18" charset="0"/>
                        <a:cs typeface="Arial" charset="0"/>
                      </a:endParaRPr>
                    </a:p>
                  </a:txBody>
                  <a:tcPr marT="45702" marB="4570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sz="1200" b="1" i="0" u="none" strike="noStrike" cap="none" normalizeH="0" baseline="0" smtClean="0">
                          <a:ln>
                            <a:noFill/>
                          </a:ln>
                          <a:solidFill>
                            <a:schemeClr val="tx1"/>
                          </a:solidFill>
                          <a:effectLst/>
                          <a:latin typeface="Arial" charset="0"/>
                          <a:ea typeface="Times New Roman" pitchFamily="18" charset="0"/>
                          <a:cs typeface="Arial" charset="0"/>
                        </a:rPr>
                        <a:t>Tulislah target kualitas/mutu dari setiap Kegiatan Tugas Jabatan yang akan dilakukan Pegawai Negeri Sipil yang dinilai.</a:t>
                      </a:r>
                      <a:endParaRPr kumimoji="0" lang="fr-FR" sz="1800" b="1" i="0" u="none" strike="noStrike" cap="none" normalizeH="0" baseline="0" smtClean="0">
                        <a:ln>
                          <a:noFill/>
                        </a:ln>
                        <a:solidFill>
                          <a:schemeClr val="tx1"/>
                        </a:solidFill>
                        <a:effectLst/>
                        <a:latin typeface="Arial" charset="0"/>
                        <a:ea typeface="Times New Roman" pitchFamily="18" charset="0"/>
                        <a:cs typeface="Arial" charset="0"/>
                      </a:endParaRPr>
                    </a:p>
                  </a:txBody>
                  <a:tcPr marT="45702" marB="4570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57148">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sz="1200" b="1" i="0" u="none" strike="noStrike" cap="none" normalizeH="0" baseline="0" smtClean="0">
                          <a:ln>
                            <a:noFill/>
                          </a:ln>
                          <a:solidFill>
                            <a:schemeClr val="tx1"/>
                          </a:solidFill>
                          <a:effectLst/>
                          <a:latin typeface="Arial" charset="0"/>
                          <a:ea typeface="Times New Roman" pitchFamily="18" charset="0"/>
                          <a:cs typeface="Arial" charset="0"/>
                        </a:rPr>
                        <a:t>6</a:t>
                      </a:r>
                      <a:endParaRPr kumimoji="0" lang="fr-FR" sz="1800" b="1" i="0" u="none" strike="noStrike" cap="none" normalizeH="0" baseline="0" smtClean="0">
                        <a:ln>
                          <a:noFill/>
                        </a:ln>
                        <a:solidFill>
                          <a:schemeClr val="tx1"/>
                        </a:solidFill>
                        <a:effectLst/>
                        <a:latin typeface="Arial" charset="0"/>
                        <a:ea typeface="Times New Roman" pitchFamily="18" charset="0"/>
                        <a:cs typeface="Arial" charset="0"/>
                      </a:endParaRPr>
                    </a:p>
                  </a:txBody>
                  <a:tcPr marT="45702" marB="4570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sz="1200" b="1" i="0" u="none" strike="noStrike" cap="none" normalizeH="0" baseline="0" smtClean="0">
                          <a:ln>
                            <a:noFill/>
                          </a:ln>
                          <a:solidFill>
                            <a:schemeClr val="tx1"/>
                          </a:solidFill>
                          <a:effectLst/>
                          <a:latin typeface="Arial" charset="0"/>
                          <a:ea typeface="Times New Roman" pitchFamily="18" charset="0"/>
                          <a:cs typeface="Arial" charset="0"/>
                        </a:rPr>
                        <a:t>-</a:t>
                      </a:r>
                      <a:endParaRPr kumimoji="0" lang="fr-FR" sz="1800" b="1" i="0" u="none" strike="noStrike" cap="none" normalizeH="0" baseline="0" smtClean="0">
                        <a:ln>
                          <a:noFill/>
                        </a:ln>
                        <a:solidFill>
                          <a:schemeClr val="tx1"/>
                        </a:solidFill>
                        <a:effectLst/>
                        <a:latin typeface="Arial" charset="0"/>
                        <a:ea typeface="Times New Roman" pitchFamily="18" charset="0"/>
                        <a:cs typeface="Arial" charset="0"/>
                      </a:endParaRPr>
                    </a:p>
                  </a:txBody>
                  <a:tcPr marT="45702" marB="4570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sz="1200" b="1" i="0" u="none" strike="noStrike" cap="none" normalizeH="0" baseline="0" smtClean="0">
                          <a:ln>
                            <a:noFill/>
                          </a:ln>
                          <a:solidFill>
                            <a:schemeClr val="tx1"/>
                          </a:solidFill>
                          <a:effectLst/>
                          <a:latin typeface="Arial" charset="0"/>
                          <a:ea typeface="Times New Roman" pitchFamily="18" charset="0"/>
                          <a:cs typeface="Arial" charset="0"/>
                        </a:rPr>
                        <a:t>Tulislah target  waktu dari setiap Kegiatan Tugas Jabatan yang akan dilakukan Pegawai Negeri Sipil yang dinilai.</a:t>
                      </a:r>
                      <a:endParaRPr kumimoji="0" lang="fr-FR" sz="1800" b="1" i="0" u="none" strike="noStrike" cap="none" normalizeH="0" baseline="0" smtClean="0">
                        <a:ln>
                          <a:noFill/>
                        </a:ln>
                        <a:solidFill>
                          <a:schemeClr val="tx1"/>
                        </a:solidFill>
                        <a:effectLst/>
                        <a:latin typeface="Arial" charset="0"/>
                        <a:ea typeface="Times New Roman" pitchFamily="18" charset="0"/>
                        <a:cs typeface="Arial" charset="0"/>
                      </a:endParaRPr>
                    </a:p>
                  </a:txBody>
                  <a:tcPr marT="45702" marB="4570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57148">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sz="1200" b="1" i="0" u="none" strike="noStrike" cap="none" normalizeH="0" baseline="0" smtClean="0">
                          <a:ln>
                            <a:noFill/>
                          </a:ln>
                          <a:solidFill>
                            <a:schemeClr val="tx1"/>
                          </a:solidFill>
                          <a:effectLst/>
                          <a:latin typeface="Arial" charset="0"/>
                          <a:ea typeface="Times New Roman" pitchFamily="18" charset="0"/>
                          <a:cs typeface="Arial" charset="0"/>
                        </a:rPr>
                        <a:t>7</a:t>
                      </a:r>
                      <a:endParaRPr kumimoji="0" lang="fr-FR" sz="1800" b="1" i="0" u="none" strike="noStrike" cap="none" normalizeH="0" baseline="0" smtClean="0">
                        <a:ln>
                          <a:noFill/>
                        </a:ln>
                        <a:solidFill>
                          <a:schemeClr val="tx1"/>
                        </a:solidFill>
                        <a:effectLst/>
                        <a:latin typeface="Arial" charset="0"/>
                        <a:ea typeface="Times New Roman" pitchFamily="18" charset="0"/>
                        <a:cs typeface="Arial" charset="0"/>
                      </a:endParaRPr>
                    </a:p>
                  </a:txBody>
                  <a:tcPr marT="45702" marB="4570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sz="1200" b="1" i="0" u="none" strike="noStrike" cap="none" normalizeH="0" baseline="0" smtClean="0">
                          <a:ln>
                            <a:noFill/>
                          </a:ln>
                          <a:solidFill>
                            <a:schemeClr val="tx1"/>
                          </a:solidFill>
                          <a:effectLst/>
                          <a:latin typeface="Arial" charset="0"/>
                          <a:ea typeface="Times New Roman" pitchFamily="18" charset="0"/>
                          <a:cs typeface="Arial" charset="0"/>
                        </a:rPr>
                        <a:t>-</a:t>
                      </a:r>
                      <a:endParaRPr kumimoji="0" lang="fr-FR" sz="1800" b="1" i="0" u="none" strike="noStrike" cap="none" normalizeH="0" baseline="0" smtClean="0">
                        <a:ln>
                          <a:noFill/>
                        </a:ln>
                        <a:solidFill>
                          <a:schemeClr val="tx1"/>
                        </a:solidFill>
                        <a:effectLst/>
                        <a:latin typeface="Arial" charset="0"/>
                        <a:ea typeface="Times New Roman" pitchFamily="18" charset="0"/>
                        <a:cs typeface="Arial" charset="0"/>
                      </a:endParaRPr>
                    </a:p>
                  </a:txBody>
                  <a:tcPr marT="45702" marB="4570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sz="1200" b="1" i="0" u="none" strike="noStrike" cap="none" normalizeH="0" baseline="0" dirty="0" err="1" smtClean="0">
                          <a:ln>
                            <a:noFill/>
                          </a:ln>
                          <a:solidFill>
                            <a:schemeClr val="tx1"/>
                          </a:solidFill>
                          <a:effectLst/>
                          <a:latin typeface="Arial" charset="0"/>
                          <a:ea typeface="Times New Roman" pitchFamily="18" charset="0"/>
                          <a:cs typeface="Arial" charset="0"/>
                        </a:rPr>
                        <a:t>Tulislah</a:t>
                      </a:r>
                      <a:r>
                        <a:rPr kumimoji="0" lang="fr-FR" sz="1200" b="1" i="0" u="none" strike="noStrike" cap="none" normalizeH="0" baseline="0" dirty="0" smtClean="0">
                          <a:ln>
                            <a:noFill/>
                          </a:ln>
                          <a:solidFill>
                            <a:schemeClr val="tx1"/>
                          </a:solidFill>
                          <a:effectLst/>
                          <a:latin typeface="Arial" charset="0"/>
                          <a:ea typeface="Times New Roman" pitchFamily="18" charset="0"/>
                          <a:cs typeface="Arial" charset="0"/>
                        </a:rPr>
                        <a:t> </a:t>
                      </a:r>
                      <a:r>
                        <a:rPr kumimoji="0" lang="fr-FR" sz="1200" b="1" i="0" u="none" strike="noStrike" cap="none" normalizeH="0" baseline="0" dirty="0" err="1" smtClean="0">
                          <a:ln>
                            <a:noFill/>
                          </a:ln>
                          <a:solidFill>
                            <a:schemeClr val="tx1"/>
                          </a:solidFill>
                          <a:effectLst/>
                          <a:latin typeface="Arial" charset="0"/>
                          <a:ea typeface="Times New Roman" pitchFamily="18" charset="0"/>
                          <a:cs typeface="Arial" charset="0"/>
                        </a:rPr>
                        <a:t>target</a:t>
                      </a:r>
                      <a:r>
                        <a:rPr kumimoji="0" lang="fr-FR" sz="1200" b="1" i="0" u="none" strike="noStrike" cap="none" normalizeH="0" baseline="0" dirty="0" smtClean="0">
                          <a:ln>
                            <a:noFill/>
                          </a:ln>
                          <a:solidFill>
                            <a:schemeClr val="tx1"/>
                          </a:solidFill>
                          <a:effectLst/>
                          <a:latin typeface="Arial" charset="0"/>
                          <a:ea typeface="Times New Roman" pitchFamily="18" charset="0"/>
                          <a:cs typeface="Arial" charset="0"/>
                        </a:rPr>
                        <a:t> </a:t>
                      </a:r>
                      <a:r>
                        <a:rPr kumimoji="0" lang="fr-FR" sz="1200" b="1" i="0" u="none" strike="noStrike" cap="none" normalizeH="0" baseline="0" dirty="0" err="1" smtClean="0">
                          <a:ln>
                            <a:noFill/>
                          </a:ln>
                          <a:solidFill>
                            <a:schemeClr val="tx1"/>
                          </a:solidFill>
                          <a:effectLst/>
                          <a:latin typeface="Arial" charset="0"/>
                          <a:ea typeface="Times New Roman" pitchFamily="18" charset="0"/>
                          <a:cs typeface="Arial" charset="0"/>
                        </a:rPr>
                        <a:t>biaya</a:t>
                      </a:r>
                      <a:r>
                        <a:rPr kumimoji="0" lang="fr-FR" sz="1200" b="1" i="0" u="none" strike="noStrike" cap="none" normalizeH="0" baseline="0" dirty="0" smtClean="0">
                          <a:ln>
                            <a:noFill/>
                          </a:ln>
                          <a:solidFill>
                            <a:schemeClr val="tx1"/>
                          </a:solidFill>
                          <a:effectLst/>
                          <a:latin typeface="Arial" charset="0"/>
                          <a:ea typeface="Times New Roman" pitchFamily="18" charset="0"/>
                          <a:cs typeface="Arial" charset="0"/>
                        </a:rPr>
                        <a:t> </a:t>
                      </a:r>
                      <a:r>
                        <a:rPr kumimoji="0" lang="fr-FR" sz="1200" b="1" i="0" u="none" strike="noStrike" cap="none" normalizeH="0" baseline="0" dirty="0" err="1" smtClean="0">
                          <a:ln>
                            <a:noFill/>
                          </a:ln>
                          <a:solidFill>
                            <a:schemeClr val="tx1"/>
                          </a:solidFill>
                          <a:effectLst/>
                          <a:latin typeface="Arial" charset="0"/>
                          <a:ea typeface="Times New Roman" pitchFamily="18" charset="0"/>
                          <a:cs typeface="Arial" charset="0"/>
                        </a:rPr>
                        <a:t>apabila</a:t>
                      </a:r>
                      <a:r>
                        <a:rPr kumimoji="0" lang="fr-FR" sz="1200" b="1" i="0" u="none" strike="noStrike" cap="none" normalizeH="0" baseline="0" dirty="0" smtClean="0">
                          <a:ln>
                            <a:noFill/>
                          </a:ln>
                          <a:solidFill>
                            <a:schemeClr val="tx1"/>
                          </a:solidFill>
                          <a:effectLst/>
                          <a:latin typeface="Arial" charset="0"/>
                          <a:ea typeface="Times New Roman" pitchFamily="18" charset="0"/>
                          <a:cs typeface="Arial" charset="0"/>
                        </a:rPr>
                        <a:t> ada dari </a:t>
                      </a:r>
                      <a:r>
                        <a:rPr kumimoji="0" lang="fr-FR" sz="1200" b="1" i="0" u="none" strike="noStrike" cap="none" normalizeH="0" baseline="0" dirty="0" err="1" smtClean="0">
                          <a:ln>
                            <a:noFill/>
                          </a:ln>
                          <a:solidFill>
                            <a:schemeClr val="tx1"/>
                          </a:solidFill>
                          <a:effectLst/>
                          <a:latin typeface="Arial" charset="0"/>
                          <a:ea typeface="Times New Roman" pitchFamily="18" charset="0"/>
                          <a:cs typeface="Arial" charset="0"/>
                        </a:rPr>
                        <a:t>setiap</a:t>
                      </a:r>
                      <a:r>
                        <a:rPr kumimoji="0" lang="fr-FR" sz="1200" b="1" i="0" u="none" strike="noStrike" cap="none" normalizeH="0" baseline="0" dirty="0" smtClean="0">
                          <a:ln>
                            <a:noFill/>
                          </a:ln>
                          <a:solidFill>
                            <a:schemeClr val="tx1"/>
                          </a:solidFill>
                          <a:effectLst/>
                          <a:latin typeface="Arial" charset="0"/>
                          <a:ea typeface="Times New Roman" pitchFamily="18" charset="0"/>
                          <a:cs typeface="Arial" charset="0"/>
                        </a:rPr>
                        <a:t> </a:t>
                      </a:r>
                      <a:r>
                        <a:rPr kumimoji="0" lang="fr-FR" sz="1200" b="1" i="0" u="none" strike="noStrike" cap="none" normalizeH="0" baseline="0" dirty="0" err="1" smtClean="0">
                          <a:ln>
                            <a:noFill/>
                          </a:ln>
                          <a:solidFill>
                            <a:schemeClr val="tx1"/>
                          </a:solidFill>
                          <a:effectLst/>
                          <a:latin typeface="Arial" charset="0"/>
                          <a:ea typeface="Times New Roman" pitchFamily="18" charset="0"/>
                          <a:cs typeface="Arial" charset="0"/>
                        </a:rPr>
                        <a:t>Kegiatan</a:t>
                      </a:r>
                      <a:r>
                        <a:rPr kumimoji="0" lang="fr-FR" sz="1200" b="1" i="0" u="none" strike="noStrike" cap="none" normalizeH="0" baseline="0" dirty="0" smtClean="0">
                          <a:ln>
                            <a:noFill/>
                          </a:ln>
                          <a:solidFill>
                            <a:schemeClr val="tx1"/>
                          </a:solidFill>
                          <a:effectLst/>
                          <a:latin typeface="Arial" charset="0"/>
                          <a:ea typeface="Times New Roman" pitchFamily="18" charset="0"/>
                          <a:cs typeface="Arial" charset="0"/>
                        </a:rPr>
                        <a:t> </a:t>
                      </a:r>
                      <a:r>
                        <a:rPr kumimoji="0" lang="fr-FR" sz="1200" b="1" i="0" u="none" strike="noStrike" cap="none" normalizeH="0" baseline="0" dirty="0" err="1" smtClean="0">
                          <a:ln>
                            <a:noFill/>
                          </a:ln>
                          <a:solidFill>
                            <a:schemeClr val="tx1"/>
                          </a:solidFill>
                          <a:effectLst/>
                          <a:latin typeface="Arial" charset="0"/>
                          <a:ea typeface="Times New Roman" pitchFamily="18" charset="0"/>
                          <a:cs typeface="Arial" charset="0"/>
                        </a:rPr>
                        <a:t>Tugas</a:t>
                      </a:r>
                      <a:r>
                        <a:rPr kumimoji="0" lang="fr-FR" sz="1200" b="1" i="0" u="none" strike="noStrike" cap="none" normalizeH="0" baseline="0" dirty="0" smtClean="0">
                          <a:ln>
                            <a:noFill/>
                          </a:ln>
                          <a:solidFill>
                            <a:schemeClr val="tx1"/>
                          </a:solidFill>
                          <a:effectLst/>
                          <a:latin typeface="Arial" charset="0"/>
                          <a:ea typeface="Times New Roman" pitchFamily="18" charset="0"/>
                          <a:cs typeface="Arial" charset="0"/>
                        </a:rPr>
                        <a:t> </a:t>
                      </a:r>
                      <a:r>
                        <a:rPr kumimoji="0" lang="fr-FR" sz="1200" b="1" i="0" u="none" strike="noStrike" cap="none" normalizeH="0" baseline="0" dirty="0" err="1" smtClean="0">
                          <a:ln>
                            <a:noFill/>
                          </a:ln>
                          <a:solidFill>
                            <a:schemeClr val="tx1"/>
                          </a:solidFill>
                          <a:effectLst/>
                          <a:latin typeface="Arial" charset="0"/>
                          <a:ea typeface="Times New Roman" pitchFamily="18" charset="0"/>
                          <a:cs typeface="Arial" charset="0"/>
                        </a:rPr>
                        <a:t>Jabatan</a:t>
                      </a:r>
                      <a:r>
                        <a:rPr kumimoji="0" lang="fr-FR" sz="1200" b="1" i="0" u="none" strike="noStrike" cap="none" normalizeH="0" baseline="0" dirty="0" smtClean="0">
                          <a:ln>
                            <a:noFill/>
                          </a:ln>
                          <a:solidFill>
                            <a:schemeClr val="tx1"/>
                          </a:solidFill>
                          <a:effectLst/>
                          <a:latin typeface="Arial" charset="0"/>
                          <a:ea typeface="Times New Roman" pitchFamily="18" charset="0"/>
                          <a:cs typeface="Arial" charset="0"/>
                        </a:rPr>
                        <a:t> yang akan </a:t>
                      </a:r>
                      <a:r>
                        <a:rPr kumimoji="0" lang="fr-FR" sz="1200" b="1" i="0" u="none" strike="noStrike" cap="none" normalizeH="0" baseline="0" dirty="0" err="1" smtClean="0">
                          <a:ln>
                            <a:noFill/>
                          </a:ln>
                          <a:solidFill>
                            <a:schemeClr val="tx1"/>
                          </a:solidFill>
                          <a:effectLst/>
                          <a:latin typeface="Arial" charset="0"/>
                          <a:ea typeface="Times New Roman" pitchFamily="18" charset="0"/>
                          <a:cs typeface="Arial" charset="0"/>
                        </a:rPr>
                        <a:t>dilakukan</a:t>
                      </a:r>
                      <a:r>
                        <a:rPr kumimoji="0" lang="fr-FR" sz="1200" b="1" i="0" u="none" strike="noStrike" cap="none" normalizeH="0" baseline="0" dirty="0" smtClean="0">
                          <a:ln>
                            <a:noFill/>
                          </a:ln>
                          <a:solidFill>
                            <a:schemeClr val="tx1"/>
                          </a:solidFill>
                          <a:effectLst/>
                          <a:latin typeface="Arial" charset="0"/>
                          <a:ea typeface="Times New Roman" pitchFamily="18" charset="0"/>
                          <a:cs typeface="Arial" charset="0"/>
                        </a:rPr>
                        <a:t> </a:t>
                      </a:r>
                      <a:r>
                        <a:rPr kumimoji="0" lang="fr-FR" sz="1200" b="1" i="0" u="none" strike="noStrike" cap="none" normalizeH="0" baseline="0" dirty="0" err="1" smtClean="0">
                          <a:ln>
                            <a:noFill/>
                          </a:ln>
                          <a:solidFill>
                            <a:schemeClr val="tx1"/>
                          </a:solidFill>
                          <a:effectLst/>
                          <a:latin typeface="Arial" charset="0"/>
                          <a:ea typeface="Times New Roman" pitchFamily="18" charset="0"/>
                          <a:cs typeface="Arial" charset="0"/>
                        </a:rPr>
                        <a:t>Pegawai</a:t>
                      </a:r>
                      <a:r>
                        <a:rPr kumimoji="0" lang="fr-FR" sz="1200" b="1" i="0" u="none" strike="noStrike" cap="none" normalizeH="0" baseline="0" dirty="0" smtClean="0">
                          <a:ln>
                            <a:noFill/>
                          </a:ln>
                          <a:solidFill>
                            <a:schemeClr val="tx1"/>
                          </a:solidFill>
                          <a:effectLst/>
                          <a:latin typeface="Arial" charset="0"/>
                          <a:ea typeface="Times New Roman" pitchFamily="18" charset="0"/>
                          <a:cs typeface="Arial" charset="0"/>
                        </a:rPr>
                        <a:t> </a:t>
                      </a:r>
                      <a:r>
                        <a:rPr kumimoji="0" lang="fr-FR" sz="1200" b="1" i="0" u="none" strike="noStrike" cap="none" normalizeH="0" baseline="0" dirty="0" err="1" smtClean="0">
                          <a:ln>
                            <a:noFill/>
                          </a:ln>
                          <a:solidFill>
                            <a:schemeClr val="tx1"/>
                          </a:solidFill>
                          <a:effectLst/>
                          <a:latin typeface="Arial" charset="0"/>
                          <a:ea typeface="Times New Roman" pitchFamily="18" charset="0"/>
                          <a:cs typeface="Arial" charset="0"/>
                        </a:rPr>
                        <a:t>Negeri</a:t>
                      </a:r>
                      <a:r>
                        <a:rPr kumimoji="0" lang="fr-FR" sz="1200" b="1" i="0" u="none" strike="noStrike" cap="none" normalizeH="0" baseline="0" dirty="0" smtClean="0">
                          <a:ln>
                            <a:noFill/>
                          </a:ln>
                          <a:solidFill>
                            <a:schemeClr val="tx1"/>
                          </a:solidFill>
                          <a:effectLst/>
                          <a:latin typeface="Arial" charset="0"/>
                          <a:ea typeface="Times New Roman" pitchFamily="18" charset="0"/>
                          <a:cs typeface="Arial" charset="0"/>
                        </a:rPr>
                        <a:t> </a:t>
                      </a:r>
                      <a:r>
                        <a:rPr kumimoji="0" lang="fr-FR" sz="1200" b="1" i="0" u="none" strike="noStrike" cap="none" normalizeH="0" baseline="0" dirty="0" err="1" smtClean="0">
                          <a:ln>
                            <a:noFill/>
                          </a:ln>
                          <a:solidFill>
                            <a:schemeClr val="tx1"/>
                          </a:solidFill>
                          <a:effectLst/>
                          <a:latin typeface="Arial" charset="0"/>
                          <a:ea typeface="Times New Roman" pitchFamily="18" charset="0"/>
                          <a:cs typeface="Arial" charset="0"/>
                        </a:rPr>
                        <a:t>Sipil</a:t>
                      </a:r>
                      <a:r>
                        <a:rPr kumimoji="0" lang="fr-FR" sz="1200" b="1" i="0" u="none" strike="noStrike" cap="none" normalizeH="0" baseline="0" dirty="0" smtClean="0">
                          <a:ln>
                            <a:noFill/>
                          </a:ln>
                          <a:solidFill>
                            <a:schemeClr val="tx1"/>
                          </a:solidFill>
                          <a:effectLst/>
                          <a:latin typeface="Arial" charset="0"/>
                          <a:ea typeface="Times New Roman" pitchFamily="18" charset="0"/>
                          <a:cs typeface="Arial" charset="0"/>
                        </a:rPr>
                        <a:t> yang </a:t>
                      </a:r>
                      <a:r>
                        <a:rPr kumimoji="0" lang="fr-FR" sz="1200" b="1" i="0" u="none" strike="noStrike" cap="none" normalizeH="0" baseline="0" dirty="0" err="1" smtClean="0">
                          <a:ln>
                            <a:noFill/>
                          </a:ln>
                          <a:solidFill>
                            <a:schemeClr val="tx1"/>
                          </a:solidFill>
                          <a:effectLst/>
                          <a:latin typeface="Arial" charset="0"/>
                          <a:ea typeface="Times New Roman" pitchFamily="18" charset="0"/>
                          <a:cs typeface="Arial" charset="0"/>
                        </a:rPr>
                        <a:t>dinilai</a:t>
                      </a:r>
                      <a:r>
                        <a:rPr kumimoji="0" lang="fr-FR" sz="1200" b="1" i="0" u="none" strike="noStrike" cap="none" normalizeH="0" baseline="0" dirty="0" smtClean="0">
                          <a:ln>
                            <a:noFill/>
                          </a:ln>
                          <a:solidFill>
                            <a:schemeClr val="tx1"/>
                          </a:solidFill>
                          <a:effectLst/>
                          <a:latin typeface="Arial" charset="0"/>
                          <a:ea typeface="Times New Roman" pitchFamily="18" charset="0"/>
                          <a:cs typeface="Arial" charset="0"/>
                        </a:rPr>
                        <a:t>.</a:t>
                      </a:r>
                      <a:endParaRPr kumimoji="0" lang="fr-FR" sz="1800" b="1" i="0" u="none" strike="noStrike" cap="none" normalizeH="0" baseline="0" dirty="0" smtClean="0">
                        <a:ln>
                          <a:noFill/>
                        </a:ln>
                        <a:solidFill>
                          <a:schemeClr val="tx1"/>
                        </a:solidFill>
                        <a:effectLst/>
                        <a:latin typeface="Arial" charset="0"/>
                        <a:ea typeface="Times New Roman" pitchFamily="18" charset="0"/>
                        <a:cs typeface="Arial" charset="0"/>
                      </a:endParaRPr>
                    </a:p>
                  </a:txBody>
                  <a:tcPr marT="45702" marB="4570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41013" name="Rectangle 215"/>
          <p:cNvSpPr>
            <a:spLocks noChangeArrowheads="1"/>
          </p:cNvSpPr>
          <p:nvPr/>
        </p:nvSpPr>
        <p:spPr bwMode="auto">
          <a:xfrm>
            <a:off x="0" y="6202363"/>
            <a:ext cx="9144000" cy="0"/>
          </a:xfrm>
          <a:prstGeom prst="rect">
            <a:avLst/>
          </a:prstGeom>
          <a:noFill/>
          <a:ln w="9525">
            <a:noFill/>
            <a:miter lim="800000"/>
            <a:headEnd/>
            <a:tailEnd/>
          </a:ln>
        </p:spPr>
        <p:txBody>
          <a:bodyPr wrap="none" bIns="0" anchor="ctr">
            <a:spAutoFit/>
          </a:bodyPr>
          <a:lstStyle/>
          <a:p>
            <a:pPr eaLnBrk="0" hangingPunct="0"/>
            <a:endParaRPr lang="id-ID"/>
          </a:p>
        </p:txBody>
      </p:sp>
    </p:spTree>
    <p:extLst>
      <p:ext uri="{BB962C8B-B14F-4D97-AF65-F5344CB8AC3E}">
        <p14:creationId xmlns:p14="http://schemas.microsoft.com/office/powerpoint/2010/main" val="419166566"/>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1"/>
          <p:cNvSpPr>
            <a:spLocks noGrp="1"/>
          </p:cNvSpPr>
          <p:nvPr>
            <p:ph type="sldNum" sz="quarter" idx="12"/>
          </p:nvPr>
        </p:nvSpPr>
        <p:spPr/>
        <p:txBody>
          <a:bodyPr/>
          <a:lstStyle/>
          <a:p>
            <a:pPr>
              <a:defRPr/>
            </a:pPr>
            <a:fld id="{845372CB-2F09-4F86-8C08-35996363D684}" type="slidenum">
              <a:rPr lang="en-US" smtClean="0"/>
              <a:pPr>
                <a:defRPr/>
              </a:pPr>
              <a:t>19</a:t>
            </a:fld>
            <a:endParaRPr lang="en-US" smtClean="0"/>
          </a:p>
        </p:txBody>
      </p:sp>
      <p:sp>
        <p:nvSpPr>
          <p:cNvPr id="41987" name="Rectangle 4"/>
          <p:cNvSpPr>
            <a:spLocks noChangeArrowheads="1"/>
          </p:cNvSpPr>
          <p:nvPr/>
        </p:nvSpPr>
        <p:spPr bwMode="auto">
          <a:xfrm>
            <a:off x="2790825" y="71438"/>
            <a:ext cx="3511550" cy="641350"/>
          </a:xfrm>
          <a:prstGeom prst="rect">
            <a:avLst/>
          </a:prstGeom>
          <a:noFill/>
          <a:ln w="9525">
            <a:noFill/>
            <a:miter lim="800000"/>
            <a:headEnd/>
            <a:tailEnd/>
          </a:ln>
        </p:spPr>
        <p:txBody>
          <a:bodyPr wrap="none" anchor="ctr">
            <a:spAutoFit/>
          </a:bodyPr>
          <a:lstStyle/>
          <a:p>
            <a:pPr algn="ctr"/>
            <a:r>
              <a:rPr lang="id-ID" b="1">
                <a:solidFill>
                  <a:srgbClr val="FF0000"/>
                </a:solidFill>
                <a:cs typeface="Times New Roman" pitchFamily="18" charset="0"/>
              </a:rPr>
              <a:t>PENILAIAN SASARAN KERJA </a:t>
            </a:r>
            <a:endParaRPr lang="en-US" b="1">
              <a:solidFill>
                <a:srgbClr val="FF0000"/>
              </a:solidFill>
            </a:endParaRPr>
          </a:p>
          <a:p>
            <a:pPr algn="ctr" eaLnBrk="0" hangingPunct="0"/>
            <a:r>
              <a:rPr lang="id-ID" b="1">
                <a:solidFill>
                  <a:srgbClr val="FF0000"/>
                </a:solidFill>
                <a:cs typeface="Times New Roman" pitchFamily="18" charset="0"/>
              </a:rPr>
              <a:t>PEGAWAI NEGERI SIPIL</a:t>
            </a:r>
            <a:endParaRPr lang="en-US" b="1">
              <a:solidFill>
                <a:srgbClr val="FF0000"/>
              </a:solidFill>
            </a:endParaRPr>
          </a:p>
        </p:txBody>
      </p:sp>
      <p:graphicFrame>
        <p:nvGraphicFramePr>
          <p:cNvPr id="8378" name="Group 186"/>
          <p:cNvGraphicFramePr>
            <a:graphicFrameLocks noGrp="1"/>
          </p:cNvGraphicFramePr>
          <p:nvPr/>
        </p:nvGraphicFramePr>
        <p:xfrm>
          <a:off x="404813" y="1125538"/>
          <a:ext cx="8459787" cy="3627435"/>
        </p:xfrm>
        <a:graphic>
          <a:graphicData uri="http://schemas.openxmlformats.org/drawingml/2006/table">
            <a:tbl>
              <a:tblPr/>
              <a:tblGrid>
                <a:gridCol w="474662"/>
                <a:gridCol w="1538288"/>
                <a:gridCol w="361950"/>
                <a:gridCol w="476250"/>
                <a:gridCol w="474662"/>
                <a:gridCol w="474663"/>
                <a:gridCol w="500062"/>
                <a:gridCol w="449263"/>
                <a:gridCol w="514350"/>
                <a:gridCol w="415925"/>
                <a:gridCol w="533400"/>
                <a:gridCol w="511175"/>
                <a:gridCol w="1035050"/>
                <a:gridCol w="700087"/>
              </a:tblGrid>
              <a:tr h="243861">
                <a:tc row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id-ID" sz="1000" b="1" i="0" u="none" strike="noStrike" cap="none" normalizeH="0" baseline="0" smtClean="0">
                        <a:ln>
                          <a:noFill/>
                        </a:ln>
                        <a:solidFill>
                          <a:srgbClr val="0033CC"/>
                        </a:solidFill>
                        <a:effectLst/>
                        <a:latin typeface="Arial Narrow" pitchFamily="34"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id-ID" sz="1000" b="1" i="0" u="none" strike="noStrike" cap="none" normalizeH="0" baseline="0" smtClean="0">
                          <a:ln>
                            <a:noFill/>
                          </a:ln>
                          <a:solidFill>
                            <a:srgbClr val="0033CC"/>
                          </a:solidFill>
                          <a:effectLst/>
                          <a:latin typeface="Arial Narrow" pitchFamily="34" charset="0"/>
                          <a:cs typeface="Times New Roman" pitchFamily="18" charset="0"/>
                        </a:rPr>
                        <a:t>NO</a:t>
                      </a:r>
                      <a:endParaRPr kumimoji="0" lang="id-ID" sz="1000" b="0" i="0" u="none" strike="noStrike" cap="none" normalizeH="0" baseline="0" smtClean="0">
                        <a:ln>
                          <a:noFill/>
                        </a:ln>
                        <a:solidFill>
                          <a:srgbClr val="0033CC"/>
                        </a:solidFill>
                        <a:effectLst/>
                        <a:latin typeface="Arial" charset="0"/>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d-ID" sz="1000" b="1" i="0" u="none" strike="noStrike" cap="none" normalizeH="0" baseline="0" smtClean="0">
                          <a:ln>
                            <a:noFill/>
                          </a:ln>
                          <a:solidFill>
                            <a:srgbClr val="0033CC"/>
                          </a:solidFill>
                          <a:effectLst/>
                          <a:latin typeface="Arial Narrow" pitchFamily="34" charset="0"/>
                          <a:cs typeface="Times New Roman" pitchFamily="18" charset="0"/>
                        </a:rPr>
                        <a:t>I. Kegiatan Tugas Jabatan</a:t>
                      </a:r>
                      <a:endParaRPr kumimoji="0" lang="id-ID" sz="1000" b="0" i="0" u="none" strike="noStrike" cap="none" normalizeH="0" baseline="0" smtClean="0">
                        <a:ln>
                          <a:noFill/>
                        </a:ln>
                        <a:solidFill>
                          <a:srgbClr val="0033CC"/>
                        </a:solidFill>
                        <a:effectLst/>
                        <a:latin typeface="Arial" charset="0"/>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d-ID" sz="1000" b="1" i="0" u="none" strike="noStrike" cap="none" normalizeH="0" baseline="0" smtClean="0">
                          <a:ln>
                            <a:noFill/>
                          </a:ln>
                          <a:solidFill>
                            <a:srgbClr val="0033CC"/>
                          </a:solidFill>
                          <a:effectLst/>
                          <a:latin typeface="Arial Narrow" pitchFamily="34" charset="0"/>
                          <a:cs typeface="Times New Roman" pitchFamily="18" charset="0"/>
                        </a:rPr>
                        <a:t>AK</a:t>
                      </a:r>
                      <a:endParaRPr kumimoji="0" lang="id-ID" sz="1000" b="0" i="0" u="none" strike="noStrike" cap="none" normalizeH="0" baseline="0" smtClean="0">
                        <a:ln>
                          <a:noFill/>
                        </a:ln>
                        <a:solidFill>
                          <a:srgbClr val="0033CC"/>
                        </a:solidFill>
                        <a:effectLst/>
                        <a:latin typeface="Arial" charset="0"/>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4">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d-ID" sz="1000" b="1" i="0" u="none" strike="noStrike" cap="none" normalizeH="0" baseline="0" smtClean="0">
                          <a:ln>
                            <a:noFill/>
                          </a:ln>
                          <a:solidFill>
                            <a:srgbClr val="0033CC"/>
                          </a:solidFill>
                          <a:effectLst/>
                          <a:latin typeface="Arial Narrow" pitchFamily="34" charset="0"/>
                          <a:cs typeface="Times New Roman" pitchFamily="18" charset="0"/>
                        </a:rPr>
                        <a:t>TARGET</a:t>
                      </a:r>
                      <a:endParaRPr kumimoji="0" lang="id-ID" sz="1000" b="0" i="0" u="none" strike="noStrike" cap="none" normalizeH="0" baseline="0" smtClean="0">
                        <a:ln>
                          <a:noFill/>
                        </a:ln>
                        <a:solidFill>
                          <a:srgbClr val="0033CC"/>
                        </a:solidFill>
                        <a:effectLst/>
                        <a:latin typeface="Arial" charset="0"/>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id-ID"/>
                    </a:p>
                  </a:txBody>
                  <a:tcPr/>
                </a:tc>
                <a:tc hMerge="1">
                  <a:txBody>
                    <a:bodyPr/>
                    <a:lstStyle/>
                    <a:p>
                      <a:endParaRPr lang="id-ID"/>
                    </a:p>
                  </a:txBody>
                  <a:tcPr/>
                </a:tc>
                <a:tc hMerge="1">
                  <a:txBody>
                    <a:bodyPr/>
                    <a:lstStyle/>
                    <a:p>
                      <a:endParaRPr lang="id-ID"/>
                    </a:p>
                  </a:txBody>
                  <a:tcPr/>
                </a:tc>
                <a:tc row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d-ID" sz="1000" b="1" i="0" u="none" strike="noStrike" cap="none" normalizeH="0" baseline="0" smtClean="0">
                          <a:ln>
                            <a:noFill/>
                          </a:ln>
                          <a:solidFill>
                            <a:srgbClr val="0033CC"/>
                          </a:solidFill>
                          <a:effectLst/>
                          <a:latin typeface="Arial Narrow" pitchFamily="34" charset="0"/>
                          <a:cs typeface="Times New Roman" pitchFamily="18" charset="0"/>
                        </a:rPr>
                        <a:t>AK</a:t>
                      </a:r>
                      <a:endParaRPr kumimoji="0" lang="id-ID" sz="1000" b="0" i="0" u="none" strike="noStrike" cap="none" normalizeH="0" baseline="0" smtClean="0">
                        <a:ln>
                          <a:noFill/>
                        </a:ln>
                        <a:solidFill>
                          <a:srgbClr val="0033CC"/>
                        </a:solidFill>
                        <a:effectLst/>
                        <a:latin typeface="Arial" charset="0"/>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4">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d-ID" sz="1000" b="1" i="0" u="none" strike="noStrike" cap="none" normalizeH="0" baseline="0" smtClean="0">
                          <a:ln>
                            <a:noFill/>
                          </a:ln>
                          <a:solidFill>
                            <a:srgbClr val="0033CC"/>
                          </a:solidFill>
                          <a:effectLst/>
                          <a:latin typeface="Arial Narrow" pitchFamily="34" charset="0"/>
                          <a:cs typeface="Times New Roman" pitchFamily="18" charset="0"/>
                        </a:rPr>
                        <a:t>REALISASI</a:t>
                      </a:r>
                      <a:endParaRPr kumimoji="0" lang="id-ID" sz="1000" b="0" i="0" u="none" strike="noStrike" cap="none" normalizeH="0" baseline="0" smtClean="0">
                        <a:ln>
                          <a:noFill/>
                        </a:ln>
                        <a:solidFill>
                          <a:srgbClr val="0033CC"/>
                        </a:solidFill>
                        <a:effectLst/>
                        <a:latin typeface="Arial" charset="0"/>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id-ID"/>
                    </a:p>
                  </a:txBody>
                  <a:tcPr/>
                </a:tc>
                <a:tc hMerge="1">
                  <a:txBody>
                    <a:bodyPr/>
                    <a:lstStyle/>
                    <a:p>
                      <a:endParaRPr lang="id-ID"/>
                    </a:p>
                  </a:txBody>
                  <a:tcPr/>
                </a:tc>
                <a:tc hMerge="1">
                  <a:txBody>
                    <a:bodyPr/>
                    <a:lstStyle/>
                    <a:p>
                      <a:endParaRPr lang="id-ID"/>
                    </a:p>
                  </a:txBody>
                  <a:tcPr/>
                </a:tc>
                <a:tc row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d-ID" sz="1000" b="1" i="0" u="none" strike="noStrike" cap="none" normalizeH="0" baseline="0" smtClean="0">
                          <a:ln>
                            <a:noFill/>
                          </a:ln>
                          <a:solidFill>
                            <a:srgbClr val="0033CC"/>
                          </a:solidFill>
                          <a:effectLst/>
                          <a:latin typeface="Arial Narrow" pitchFamily="34" charset="0"/>
                          <a:cs typeface="Times New Roman" pitchFamily="18" charset="0"/>
                        </a:rPr>
                        <a:t>PENGHITUNGAN</a:t>
                      </a:r>
                      <a:endParaRPr kumimoji="0" lang="id-ID" sz="1000" b="0" i="0" u="none" strike="noStrike" cap="none" normalizeH="0" baseline="0" smtClean="0">
                        <a:ln>
                          <a:noFill/>
                        </a:ln>
                        <a:solidFill>
                          <a:srgbClr val="0033CC"/>
                        </a:solidFill>
                        <a:effectLst/>
                        <a:latin typeface="Arial" charset="0"/>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d-ID" sz="1000" b="1" i="0" u="none" strike="noStrike" cap="none" normalizeH="0" baseline="0" smtClean="0">
                          <a:ln>
                            <a:noFill/>
                          </a:ln>
                          <a:solidFill>
                            <a:srgbClr val="0033CC"/>
                          </a:solidFill>
                          <a:effectLst/>
                          <a:latin typeface="Arial Narrow" pitchFamily="34" charset="0"/>
                          <a:cs typeface="Times New Roman" pitchFamily="18" charset="0"/>
                        </a:rPr>
                        <a:t>NILAI</a:t>
                      </a:r>
                      <a:endParaRPr kumimoji="0" lang="en-US" sz="1000" b="0" i="0" u="none" strike="noStrike" cap="none" normalizeH="0" baseline="0" smtClean="0">
                        <a:ln>
                          <a:noFill/>
                        </a:ln>
                        <a:solidFill>
                          <a:srgbClr val="0033CC"/>
                        </a:solidFill>
                        <a:effectLst/>
                        <a:latin typeface="Times New Roman" pitchFamily="18"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id-ID" sz="1000" b="1" i="0" u="none" strike="noStrike" cap="none" normalizeH="0" baseline="0" smtClean="0">
                          <a:ln>
                            <a:noFill/>
                          </a:ln>
                          <a:solidFill>
                            <a:srgbClr val="0033CC"/>
                          </a:solidFill>
                          <a:effectLst/>
                          <a:latin typeface="Arial Narrow" pitchFamily="34" charset="0"/>
                          <a:cs typeface="Times New Roman" pitchFamily="18" charset="0"/>
                        </a:rPr>
                        <a:t>CAPAIAN</a:t>
                      </a:r>
                      <a:endParaRPr kumimoji="0" lang="en-US" sz="1000" b="0" i="0" u="none" strike="noStrike" cap="none" normalizeH="0" baseline="0" smtClean="0">
                        <a:ln>
                          <a:noFill/>
                        </a:ln>
                        <a:solidFill>
                          <a:srgbClr val="0033CC"/>
                        </a:solidFill>
                        <a:effectLst/>
                        <a:latin typeface="Times New Roman" pitchFamily="18"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id-ID" sz="1000" b="1" i="0" u="none" strike="noStrike" cap="none" normalizeH="0" baseline="0" smtClean="0">
                          <a:ln>
                            <a:noFill/>
                          </a:ln>
                          <a:solidFill>
                            <a:srgbClr val="0033CC"/>
                          </a:solidFill>
                          <a:effectLst/>
                          <a:latin typeface="Arial Narrow" pitchFamily="34" charset="0"/>
                          <a:cs typeface="Times New Roman" pitchFamily="18" charset="0"/>
                        </a:rPr>
                        <a:t>SKP</a:t>
                      </a:r>
                      <a:endParaRPr kumimoji="0" lang="id-ID" sz="1000" b="0" i="0" u="none" strike="noStrike" cap="none" normalizeH="0" baseline="0" smtClean="0">
                        <a:ln>
                          <a:noFill/>
                        </a:ln>
                        <a:solidFill>
                          <a:srgbClr val="0033CC"/>
                        </a:solidFill>
                        <a:effectLst/>
                        <a:latin typeface="Arial" charset="0"/>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792">
                <a:tc vMerge="1">
                  <a:txBody>
                    <a:bodyPr/>
                    <a:lstStyle/>
                    <a:p>
                      <a:endParaRPr lang="id-ID"/>
                    </a:p>
                  </a:txBody>
                  <a:tcPr/>
                </a:tc>
                <a:tc vMerge="1">
                  <a:txBody>
                    <a:bodyPr/>
                    <a:lstStyle/>
                    <a:p>
                      <a:endParaRPr lang="id-ID"/>
                    </a:p>
                  </a:txBody>
                  <a:tcPr/>
                </a:tc>
                <a:tc vMerge="1">
                  <a:txBody>
                    <a:bodyPr/>
                    <a:lstStyle/>
                    <a:p>
                      <a:endParaRPr lang="id-ID"/>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d-ID" sz="900" b="1" i="0" u="none" strike="noStrike" cap="none" normalizeH="0" baseline="0" smtClean="0">
                          <a:ln>
                            <a:noFill/>
                          </a:ln>
                          <a:solidFill>
                            <a:srgbClr val="0033CC"/>
                          </a:solidFill>
                          <a:effectLst/>
                          <a:latin typeface="Arial Narrow" pitchFamily="34" charset="0"/>
                          <a:cs typeface="Times New Roman" pitchFamily="18" charset="0"/>
                        </a:rPr>
                        <a:t>Kuant/output</a:t>
                      </a:r>
                      <a:endParaRPr kumimoji="0" lang="id-ID" sz="900" b="0" i="0" u="none" strike="noStrike" cap="none" normalizeH="0" baseline="0" smtClean="0">
                        <a:ln>
                          <a:noFill/>
                        </a:ln>
                        <a:solidFill>
                          <a:srgbClr val="0033CC"/>
                        </a:solidFill>
                        <a:effectLst/>
                        <a:latin typeface="Arial" charset="0"/>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d-ID" sz="900" b="1" i="0" u="none" strike="noStrike" cap="none" normalizeH="0" baseline="0" smtClean="0">
                          <a:ln>
                            <a:noFill/>
                          </a:ln>
                          <a:solidFill>
                            <a:srgbClr val="0033CC"/>
                          </a:solidFill>
                          <a:effectLst/>
                          <a:latin typeface="Arial Narrow" pitchFamily="34" charset="0"/>
                          <a:cs typeface="Times New Roman" pitchFamily="18" charset="0"/>
                        </a:rPr>
                        <a:t>Kual/ Mutu</a:t>
                      </a:r>
                      <a:endParaRPr kumimoji="0" lang="id-ID" sz="900" b="0" i="0" u="none" strike="noStrike" cap="none" normalizeH="0" baseline="0" smtClean="0">
                        <a:ln>
                          <a:noFill/>
                        </a:ln>
                        <a:solidFill>
                          <a:srgbClr val="0033CC"/>
                        </a:solidFill>
                        <a:effectLst/>
                        <a:latin typeface="Arial" charset="0"/>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d-ID" sz="900" b="1" i="0" u="none" strike="noStrike" cap="none" normalizeH="0" baseline="0" smtClean="0">
                          <a:ln>
                            <a:noFill/>
                          </a:ln>
                          <a:solidFill>
                            <a:srgbClr val="0033CC"/>
                          </a:solidFill>
                          <a:effectLst/>
                          <a:latin typeface="Arial Narrow" pitchFamily="34" charset="0"/>
                          <a:cs typeface="Times New Roman" pitchFamily="18" charset="0"/>
                        </a:rPr>
                        <a:t>Waktu</a:t>
                      </a:r>
                      <a:endParaRPr kumimoji="0" lang="id-ID" sz="900" b="0" i="0" u="none" strike="noStrike" cap="none" normalizeH="0" baseline="0" smtClean="0">
                        <a:ln>
                          <a:noFill/>
                        </a:ln>
                        <a:solidFill>
                          <a:srgbClr val="0033CC"/>
                        </a:solidFill>
                        <a:effectLst/>
                        <a:latin typeface="Arial" charset="0"/>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d-ID" sz="900" b="1" i="0" u="none" strike="noStrike" cap="none" normalizeH="0" baseline="0" smtClean="0">
                          <a:ln>
                            <a:noFill/>
                          </a:ln>
                          <a:solidFill>
                            <a:srgbClr val="0033CC"/>
                          </a:solidFill>
                          <a:effectLst/>
                          <a:latin typeface="Arial Narrow" pitchFamily="34" charset="0"/>
                          <a:cs typeface="Times New Roman" pitchFamily="18" charset="0"/>
                        </a:rPr>
                        <a:t>Biaya</a:t>
                      </a:r>
                      <a:endParaRPr kumimoji="0" lang="id-ID" sz="900" b="0" i="0" u="none" strike="noStrike" cap="none" normalizeH="0" baseline="0" smtClean="0">
                        <a:ln>
                          <a:noFill/>
                        </a:ln>
                        <a:solidFill>
                          <a:srgbClr val="0033CC"/>
                        </a:solidFill>
                        <a:effectLst/>
                        <a:latin typeface="Arial" charset="0"/>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id-ID"/>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d-ID" sz="900" b="1" i="0" u="none" strike="noStrike" cap="none" normalizeH="0" baseline="0" smtClean="0">
                          <a:ln>
                            <a:noFill/>
                          </a:ln>
                          <a:solidFill>
                            <a:srgbClr val="0033CC"/>
                          </a:solidFill>
                          <a:effectLst/>
                          <a:latin typeface="Arial Narrow" pitchFamily="34" charset="0"/>
                          <a:cs typeface="Times New Roman" pitchFamily="18" charset="0"/>
                        </a:rPr>
                        <a:t>Kuant/ output</a:t>
                      </a:r>
                      <a:endParaRPr kumimoji="0" lang="id-ID" sz="900" b="1" i="0" u="none" strike="noStrike" cap="none" normalizeH="0" baseline="0" smtClean="0">
                        <a:ln>
                          <a:noFill/>
                        </a:ln>
                        <a:solidFill>
                          <a:srgbClr val="0033CC"/>
                        </a:solidFill>
                        <a:effectLst/>
                        <a:latin typeface="Arial" charset="0"/>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d-ID" sz="900" b="1" i="0" u="none" strike="noStrike" cap="none" normalizeH="0" baseline="0" smtClean="0">
                          <a:ln>
                            <a:noFill/>
                          </a:ln>
                          <a:solidFill>
                            <a:srgbClr val="0033CC"/>
                          </a:solidFill>
                          <a:effectLst/>
                          <a:latin typeface="Arial Narrow" pitchFamily="34" charset="0"/>
                          <a:cs typeface="Times New Roman" pitchFamily="18" charset="0"/>
                        </a:rPr>
                        <a:t>Kual/ Mutu</a:t>
                      </a:r>
                      <a:endParaRPr kumimoji="0" lang="id-ID" sz="900" b="1" i="0" u="none" strike="noStrike" cap="none" normalizeH="0" baseline="0" smtClean="0">
                        <a:ln>
                          <a:noFill/>
                        </a:ln>
                        <a:solidFill>
                          <a:srgbClr val="0033CC"/>
                        </a:solidFill>
                        <a:effectLst/>
                        <a:latin typeface="Arial" charset="0"/>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d-ID" sz="900" b="1" i="0" u="none" strike="noStrike" cap="none" normalizeH="0" baseline="0" smtClean="0">
                          <a:ln>
                            <a:noFill/>
                          </a:ln>
                          <a:solidFill>
                            <a:srgbClr val="0033CC"/>
                          </a:solidFill>
                          <a:effectLst/>
                          <a:latin typeface="Arial Narrow" pitchFamily="34" charset="0"/>
                          <a:cs typeface="Times New Roman" pitchFamily="18" charset="0"/>
                        </a:rPr>
                        <a:t>Waktu</a:t>
                      </a:r>
                      <a:endParaRPr kumimoji="0" lang="id-ID" sz="900" b="1" i="0" u="none" strike="noStrike" cap="none" normalizeH="0" baseline="0" smtClean="0">
                        <a:ln>
                          <a:noFill/>
                        </a:ln>
                        <a:solidFill>
                          <a:srgbClr val="0033CC"/>
                        </a:solidFill>
                        <a:effectLst/>
                        <a:latin typeface="Arial" charset="0"/>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d-ID" sz="900" b="1" i="0" u="none" strike="noStrike" cap="none" normalizeH="0" baseline="0" smtClean="0">
                          <a:ln>
                            <a:noFill/>
                          </a:ln>
                          <a:solidFill>
                            <a:srgbClr val="0033CC"/>
                          </a:solidFill>
                          <a:effectLst/>
                          <a:latin typeface="Arial Narrow" pitchFamily="34" charset="0"/>
                          <a:cs typeface="Times New Roman" pitchFamily="18" charset="0"/>
                        </a:rPr>
                        <a:t>Biaya</a:t>
                      </a:r>
                      <a:endParaRPr kumimoji="0" lang="id-ID" sz="900" b="1" i="0" u="none" strike="noStrike" cap="none" normalizeH="0" baseline="0" smtClean="0">
                        <a:ln>
                          <a:noFill/>
                        </a:ln>
                        <a:solidFill>
                          <a:srgbClr val="0033CC"/>
                        </a:solidFill>
                        <a:effectLst/>
                        <a:latin typeface="Arial" charset="0"/>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id-ID"/>
                    </a:p>
                  </a:txBody>
                  <a:tcPr/>
                </a:tc>
                <a:tc vMerge="1">
                  <a:txBody>
                    <a:bodyPr/>
                    <a:lstStyle/>
                    <a:p>
                      <a:endParaRPr lang="id-ID"/>
                    </a:p>
                  </a:txBody>
                  <a:tcPr/>
                </a:tc>
              </a:tr>
              <a:tr h="213379">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d-ID" sz="800" b="1" i="0" u="none" strike="noStrike" cap="none" normalizeH="0" baseline="0" smtClean="0">
                          <a:ln>
                            <a:noFill/>
                          </a:ln>
                          <a:solidFill>
                            <a:srgbClr val="0033CC"/>
                          </a:solidFill>
                          <a:effectLst/>
                          <a:latin typeface="Arial Narrow" pitchFamily="34" charset="0"/>
                          <a:cs typeface="Times New Roman" pitchFamily="18" charset="0"/>
                        </a:rPr>
                        <a:t>1</a:t>
                      </a:r>
                      <a:endParaRPr kumimoji="0" lang="id-ID" sz="800" b="0" i="0" u="none" strike="noStrike" cap="none" normalizeH="0" baseline="0" smtClean="0">
                        <a:ln>
                          <a:noFill/>
                        </a:ln>
                        <a:solidFill>
                          <a:srgbClr val="0033CC"/>
                        </a:solidFill>
                        <a:effectLst/>
                        <a:latin typeface="Arial" charset="0"/>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d-ID" sz="800" b="1" i="0" u="none" strike="noStrike" cap="none" normalizeH="0" baseline="0" smtClean="0">
                          <a:ln>
                            <a:noFill/>
                          </a:ln>
                          <a:solidFill>
                            <a:srgbClr val="0033CC"/>
                          </a:solidFill>
                          <a:effectLst/>
                          <a:latin typeface="Arial Narrow" pitchFamily="34" charset="0"/>
                          <a:cs typeface="Times New Roman" pitchFamily="18" charset="0"/>
                        </a:rPr>
                        <a:t>2</a:t>
                      </a:r>
                      <a:endParaRPr kumimoji="0" lang="id-ID" sz="800" b="0" i="0" u="none" strike="noStrike" cap="none" normalizeH="0" baseline="0" smtClean="0">
                        <a:ln>
                          <a:noFill/>
                        </a:ln>
                        <a:solidFill>
                          <a:srgbClr val="0033CC"/>
                        </a:solidFill>
                        <a:effectLst/>
                        <a:latin typeface="Arial" charset="0"/>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d-ID" sz="800" b="1" i="0" u="none" strike="noStrike" cap="none" normalizeH="0" baseline="0" smtClean="0">
                          <a:ln>
                            <a:noFill/>
                          </a:ln>
                          <a:solidFill>
                            <a:srgbClr val="0033CC"/>
                          </a:solidFill>
                          <a:effectLst/>
                          <a:latin typeface="Arial Narrow" pitchFamily="34" charset="0"/>
                          <a:cs typeface="Times New Roman" pitchFamily="18" charset="0"/>
                        </a:rPr>
                        <a:t>3</a:t>
                      </a:r>
                      <a:endParaRPr kumimoji="0" lang="id-ID" sz="800" b="0" i="0" u="none" strike="noStrike" cap="none" normalizeH="0" baseline="0" smtClean="0">
                        <a:ln>
                          <a:noFill/>
                        </a:ln>
                        <a:solidFill>
                          <a:srgbClr val="0033CC"/>
                        </a:solidFill>
                        <a:effectLst/>
                        <a:latin typeface="Arial" charset="0"/>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d-ID" sz="800" b="1" i="0" u="none" strike="noStrike" cap="none" normalizeH="0" baseline="0" smtClean="0">
                          <a:ln>
                            <a:noFill/>
                          </a:ln>
                          <a:solidFill>
                            <a:srgbClr val="0033CC"/>
                          </a:solidFill>
                          <a:effectLst/>
                          <a:latin typeface="Arial Narrow" pitchFamily="34" charset="0"/>
                          <a:cs typeface="Times New Roman" pitchFamily="18" charset="0"/>
                        </a:rPr>
                        <a:t>4</a:t>
                      </a:r>
                      <a:endParaRPr kumimoji="0" lang="id-ID" sz="800" b="0" i="0" u="none" strike="noStrike" cap="none" normalizeH="0" baseline="0" smtClean="0">
                        <a:ln>
                          <a:noFill/>
                        </a:ln>
                        <a:solidFill>
                          <a:srgbClr val="0033CC"/>
                        </a:solidFill>
                        <a:effectLst/>
                        <a:latin typeface="Arial" charset="0"/>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d-ID" sz="800" b="1" i="0" u="none" strike="noStrike" cap="none" normalizeH="0" baseline="0" smtClean="0">
                          <a:ln>
                            <a:noFill/>
                          </a:ln>
                          <a:solidFill>
                            <a:srgbClr val="0033CC"/>
                          </a:solidFill>
                          <a:effectLst/>
                          <a:latin typeface="Arial Narrow" pitchFamily="34" charset="0"/>
                          <a:cs typeface="Times New Roman" pitchFamily="18" charset="0"/>
                        </a:rPr>
                        <a:t>5</a:t>
                      </a:r>
                      <a:endParaRPr kumimoji="0" lang="id-ID" sz="800" b="0" i="0" u="none" strike="noStrike" cap="none" normalizeH="0" baseline="0" smtClean="0">
                        <a:ln>
                          <a:noFill/>
                        </a:ln>
                        <a:solidFill>
                          <a:srgbClr val="0033CC"/>
                        </a:solidFill>
                        <a:effectLst/>
                        <a:latin typeface="Arial" charset="0"/>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d-ID" sz="800" b="1" i="0" u="none" strike="noStrike" cap="none" normalizeH="0" baseline="0" smtClean="0">
                          <a:ln>
                            <a:noFill/>
                          </a:ln>
                          <a:solidFill>
                            <a:srgbClr val="0033CC"/>
                          </a:solidFill>
                          <a:effectLst/>
                          <a:latin typeface="Arial Narrow" pitchFamily="34" charset="0"/>
                          <a:cs typeface="Times New Roman" pitchFamily="18" charset="0"/>
                        </a:rPr>
                        <a:t>6</a:t>
                      </a:r>
                      <a:endParaRPr kumimoji="0" lang="id-ID" sz="800" b="0" i="0" u="none" strike="noStrike" cap="none" normalizeH="0" baseline="0" smtClean="0">
                        <a:ln>
                          <a:noFill/>
                        </a:ln>
                        <a:solidFill>
                          <a:srgbClr val="0033CC"/>
                        </a:solidFill>
                        <a:effectLst/>
                        <a:latin typeface="Arial" charset="0"/>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d-ID" sz="800" b="1" i="0" u="none" strike="noStrike" cap="none" normalizeH="0" baseline="0" smtClean="0">
                          <a:ln>
                            <a:noFill/>
                          </a:ln>
                          <a:solidFill>
                            <a:srgbClr val="0033CC"/>
                          </a:solidFill>
                          <a:effectLst/>
                          <a:latin typeface="Arial Narrow" pitchFamily="34" charset="0"/>
                          <a:cs typeface="Times New Roman" pitchFamily="18" charset="0"/>
                        </a:rPr>
                        <a:t>7</a:t>
                      </a:r>
                      <a:endParaRPr kumimoji="0" lang="id-ID" sz="800" b="0" i="0" u="none" strike="noStrike" cap="none" normalizeH="0" baseline="0" smtClean="0">
                        <a:ln>
                          <a:noFill/>
                        </a:ln>
                        <a:solidFill>
                          <a:srgbClr val="0033CC"/>
                        </a:solidFill>
                        <a:effectLst/>
                        <a:latin typeface="Arial" charset="0"/>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d-ID" sz="800" b="1" i="0" u="none" strike="noStrike" cap="none" normalizeH="0" baseline="0" smtClean="0">
                          <a:ln>
                            <a:noFill/>
                          </a:ln>
                          <a:solidFill>
                            <a:srgbClr val="0033CC"/>
                          </a:solidFill>
                          <a:effectLst/>
                          <a:latin typeface="Arial Narrow" pitchFamily="34" charset="0"/>
                          <a:cs typeface="Times New Roman" pitchFamily="18" charset="0"/>
                        </a:rPr>
                        <a:t>8</a:t>
                      </a:r>
                      <a:endParaRPr kumimoji="0" lang="id-ID" sz="800" b="0" i="0" u="none" strike="noStrike" cap="none" normalizeH="0" baseline="0" smtClean="0">
                        <a:ln>
                          <a:noFill/>
                        </a:ln>
                        <a:solidFill>
                          <a:srgbClr val="0033CC"/>
                        </a:solidFill>
                        <a:effectLst/>
                        <a:latin typeface="Arial" charset="0"/>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d-ID" sz="800" b="1" i="0" u="none" strike="noStrike" cap="none" normalizeH="0" baseline="0" smtClean="0">
                          <a:ln>
                            <a:noFill/>
                          </a:ln>
                          <a:solidFill>
                            <a:srgbClr val="0033CC"/>
                          </a:solidFill>
                          <a:effectLst/>
                          <a:latin typeface="Arial Narrow" pitchFamily="34" charset="0"/>
                          <a:cs typeface="Times New Roman" pitchFamily="18" charset="0"/>
                        </a:rPr>
                        <a:t>9</a:t>
                      </a:r>
                      <a:endParaRPr kumimoji="0" lang="id-ID" sz="800" b="0" i="0" u="none" strike="noStrike" cap="none" normalizeH="0" baseline="0" smtClean="0">
                        <a:ln>
                          <a:noFill/>
                        </a:ln>
                        <a:solidFill>
                          <a:srgbClr val="0033CC"/>
                        </a:solidFill>
                        <a:effectLst/>
                        <a:latin typeface="Arial" charset="0"/>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d-ID" sz="800" b="1" i="0" u="none" strike="noStrike" cap="none" normalizeH="0" baseline="0" smtClean="0">
                          <a:ln>
                            <a:noFill/>
                          </a:ln>
                          <a:solidFill>
                            <a:srgbClr val="0033CC"/>
                          </a:solidFill>
                          <a:effectLst/>
                          <a:latin typeface="Arial Narrow" pitchFamily="34" charset="0"/>
                          <a:cs typeface="Times New Roman" pitchFamily="18" charset="0"/>
                        </a:rPr>
                        <a:t>10</a:t>
                      </a:r>
                      <a:endParaRPr kumimoji="0" lang="id-ID" sz="800" b="0" i="0" u="none" strike="noStrike" cap="none" normalizeH="0" baseline="0" smtClean="0">
                        <a:ln>
                          <a:noFill/>
                        </a:ln>
                        <a:solidFill>
                          <a:srgbClr val="0033CC"/>
                        </a:solidFill>
                        <a:effectLst/>
                        <a:latin typeface="Arial" charset="0"/>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d-ID" sz="800" b="1" i="0" u="none" strike="noStrike" cap="none" normalizeH="0" baseline="0" smtClean="0">
                          <a:ln>
                            <a:noFill/>
                          </a:ln>
                          <a:solidFill>
                            <a:srgbClr val="0033CC"/>
                          </a:solidFill>
                          <a:effectLst/>
                          <a:latin typeface="Arial Narrow" pitchFamily="34" charset="0"/>
                          <a:cs typeface="Times New Roman" pitchFamily="18" charset="0"/>
                        </a:rPr>
                        <a:t>11</a:t>
                      </a:r>
                      <a:endParaRPr kumimoji="0" lang="id-ID" sz="800" b="0" i="0" u="none" strike="noStrike" cap="none" normalizeH="0" baseline="0" smtClean="0">
                        <a:ln>
                          <a:noFill/>
                        </a:ln>
                        <a:solidFill>
                          <a:srgbClr val="0033CC"/>
                        </a:solidFill>
                        <a:effectLst/>
                        <a:latin typeface="Arial" charset="0"/>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d-ID" sz="800" b="1" i="0" u="none" strike="noStrike" cap="none" normalizeH="0" baseline="0" smtClean="0">
                          <a:ln>
                            <a:noFill/>
                          </a:ln>
                          <a:solidFill>
                            <a:srgbClr val="0033CC"/>
                          </a:solidFill>
                          <a:effectLst/>
                          <a:latin typeface="Arial Narrow" pitchFamily="34" charset="0"/>
                          <a:cs typeface="Times New Roman" pitchFamily="18" charset="0"/>
                        </a:rPr>
                        <a:t>12</a:t>
                      </a:r>
                      <a:endParaRPr kumimoji="0" lang="id-ID" sz="800" b="0" i="0" u="none" strike="noStrike" cap="none" normalizeH="0" baseline="0" smtClean="0">
                        <a:ln>
                          <a:noFill/>
                        </a:ln>
                        <a:solidFill>
                          <a:srgbClr val="0033CC"/>
                        </a:solidFill>
                        <a:effectLst/>
                        <a:latin typeface="Arial" charset="0"/>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d-ID" sz="800" b="1" i="0" u="none" strike="noStrike" cap="none" normalizeH="0" baseline="0" smtClean="0">
                          <a:ln>
                            <a:noFill/>
                          </a:ln>
                          <a:solidFill>
                            <a:srgbClr val="0033CC"/>
                          </a:solidFill>
                          <a:effectLst/>
                          <a:latin typeface="Arial Narrow" pitchFamily="34" charset="0"/>
                          <a:cs typeface="Times New Roman" pitchFamily="18" charset="0"/>
                        </a:rPr>
                        <a:t>13</a:t>
                      </a:r>
                      <a:endParaRPr kumimoji="0" lang="id-ID" sz="800" b="0" i="0" u="none" strike="noStrike" cap="none" normalizeH="0" baseline="0" smtClean="0">
                        <a:ln>
                          <a:noFill/>
                        </a:ln>
                        <a:solidFill>
                          <a:srgbClr val="0033CC"/>
                        </a:solidFill>
                        <a:effectLst/>
                        <a:latin typeface="Arial" charset="0"/>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d-ID" sz="800" b="1" i="0" u="none" strike="noStrike" cap="none" normalizeH="0" baseline="0" smtClean="0">
                          <a:ln>
                            <a:noFill/>
                          </a:ln>
                          <a:solidFill>
                            <a:srgbClr val="0033CC"/>
                          </a:solidFill>
                          <a:effectLst/>
                          <a:latin typeface="Arial Narrow" pitchFamily="34" charset="0"/>
                          <a:cs typeface="Times New Roman" pitchFamily="18" charset="0"/>
                        </a:rPr>
                        <a:t>14</a:t>
                      </a:r>
                      <a:endParaRPr kumimoji="0" lang="id-ID" sz="800" b="0" i="0" u="none" strike="noStrike" cap="none" normalizeH="0" baseline="0" smtClean="0">
                        <a:ln>
                          <a:noFill/>
                        </a:ln>
                        <a:solidFill>
                          <a:srgbClr val="0033CC"/>
                        </a:solidFill>
                        <a:effectLst/>
                        <a:latin typeface="Arial" charset="0"/>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r>
              <a:tr h="24386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rgbClr val="0033CC"/>
                          </a:solidFill>
                          <a:effectLst/>
                          <a:latin typeface="Arial" charset="0"/>
                        </a:rPr>
                        <a:t>1</a:t>
                      </a:r>
                      <a:endParaRPr kumimoji="0" lang="id-ID" sz="1000" b="1" i="0" u="none" strike="noStrike" cap="none" normalizeH="0" baseline="0" smtClean="0">
                        <a:ln>
                          <a:noFill/>
                        </a:ln>
                        <a:solidFill>
                          <a:srgbClr val="0033CC"/>
                        </a:solidFill>
                        <a:effectLst/>
                        <a:latin typeface="Arial" charset="0"/>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id-ID" sz="1000" b="0" i="0" u="none" strike="noStrike" cap="none" normalizeH="0" baseline="0" smtClean="0">
                        <a:ln>
                          <a:noFill/>
                        </a:ln>
                        <a:solidFill>
                          <a:srgbClr val="0033CC"/>
                        </a:solidFill>
                        <a:effectLst/>
                        <a:latin typeface="Arial" charset="0"/>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id-ID" sz="1000" b="0" i="0" u="none" strike="noStrike" cap="none" normalizeH="0" baseline="0" smtClean="0">
                        <a:ln>
                          <a:noFill/>
                        </a:ln>
                        <a:solidFill>
                          <a:srgbClr val="0033CC"/>
                        </a:solidFill>
                        <a:effectLst/>
                        <a:latin typeface="Arial" charset="0"/>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sv-SE" sz="1000" b="0" i="0" u="none" strike="noStrike" cap="none" normalizeH="0" baseline="0" smtClean="0">
                        <a:ln>
                          <a:noFill/>
                        </a:ln>
                        <a:solidFill>
                          <a:srgbClr val="0033CC"/>
                        </a:solidFill>
                        <a:effectLst/>
                        <a:latin typeface="Arial" charset="0"/>
                        <a:ea typeface="Times New Roman" pitchFamily="18" charset="0"/>
                        <a:cs typeface="Arial" charset="0"/>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id-ID" sz="1000" b="0" i="0" u="none" strike="noStrike" cap="none" normalizeH="0" baseline="0" smtClean="0">
                        <a:ln>
                          <a:noFill/>
                        </a:ln>
                        <a:solidFill>
                          <a:srgbClr val="0033CC"/>
                        </a:solidFill>
                        <a:effectLst/>
                        <a:latin typeface="Arial" charset="0"/>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id-ID" sz="1000" b="0" i="0" u="none" strike="noStrike" cap="none" normalizeH="0" baseline="0" smtClean="0">
                        <a:ln>
                          <a:noFill/>
                        </a:ln>
                        <a:solidFill>
                          <a:srgbClr val="0033CC"/>
                        </a:solidFill>
                        <a:effectLst/>
                        <a:latin typeface="Arial" charset="0"/>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id-ID" sz="1000" b="0" i="0" u="none" strike="noStrike" cap="none" normalizeH="0" baseline="0" smtClean="0">
                        <a:ln>
                          <a:noFill/>
                        </a:ln>
                        <a:solidFill>
                          <a:srgbClr val="0033CC"/>
                        </a:solidFill>
                        <a:effectLst/>
                        <a:latin typeface="Arial" charset="0"/>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id-ID" sz="1000" b="0" i="0" u="none" strike="noStrike" cap="none" normalizeH="0" baseline="0" smtClean="0">
                        <a:ln>
                          <a:noFill/>
                        </a:ln>
                        <a:solidFill>
                          <a:srgbClr val="0033CC"/>
                        </a:solidFill>
                        <a:effectLst/>
                        <a:latin typeface="Arial" charset="0"/>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sv-SE" sz="1000" b="0" i="0" u="none" strike="noStrike" cap="none" normalizeH="0" baseline="0" smtClean="0">
                        <a:ln>
                          <a:noFill/>
                        </a:ln>
                        <a:solidFill>
                          <a:srgbClr val="0033CC"/>
                        </a:solidFill>
                        <a:effectLst/>
                        <a:latin typeface="Arial" charset="0"/>
                        <a:ea typeface="Times New Roman" pitchFamily="18" charset="0"/>
                        <a:cs typeface="Arial" charset="0"/>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id-ID" sz="1000" b="0" i="0" u="none" strike="noStrike" cap="none" normalizeH="0" baseline="0" smtClean="0">
                        <a:ln>
                          <a:noFill/>
                        </a:ln>
                        <a:solidFill>
                          <a:srgbClr val="0033CC"/>
                        </a:solidFill>
                        <a:effectLst/>
                        <a:latin typeface="Arial" charset="0"/>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id-ID" sz="1000" b="0" i="0" u="none" strike="noStrike" cap="none" normalizeH="0" baseline="0" smtClean="0">
                        <a:ln>
                          <a:noFill/>
                        </a:ln>
                        <a:solidFill>
                          <a:srgbClr val="0033CC"/>
                        </a:solidFill>
                        <a:effectLst/>
                        <a:latin typeface="Arial" charset="0"/>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id-ID" sz="1000" b="0" i="0" u="none" strike="noStrike" cap="none" normalizeH="0" baseline="0" smtClean="0">
                        <a:ln>
                          <a:noFill/>
                        </a:ln>
                        <a:solidFill>
                          <a:srgbClr val="0033CC"/>
                        </a:solidFill>
                        <a:effectLst/>
                        <a:latin typeface="Arial" charset="0"/>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id-ID" sz="1000" b="0" i="0" u="none" strike="noStrike" cap="none" normalizeH="0" baseline="0" smtClean="0">
                        <a:ln>
                          <a:noFill/>
                        </a:ln>
                        <a:solidFill>
                          <a:srgbClr val="0033CC"/>
                        </a:solidFill>
                        <a:effectLst/>
                        <a:latin typeface="Arial" charset="0"/>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id-ID" sz="1000" b="0" i="0" u="none" strike="noStrike" cap="none" normalizeH="0" baseline="0" smtClean="0">
                        <a:ln>
                          <a:noFill/>
                        </a:ln>
                        <a:solidFill>
                          <a:srgbClr val="0033CC"/>
                        </a:solidFill>
                        <a:effectLst/>
                        <a:latin typeface="Arial" charset="0"/>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386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rgbClr val="0033CC"/>
                          </a:solidFill>
                          <a:effectLst/>
                          <a:latin typeface="Arial" charset="0"/>
                        </a:rPr>
                        <a:t>2</a:t>
                      </a:r>
                      <a:endParaRPr kumimoji="0" lang="id-ID" sz="1000" b="1" i="0" u="none" strike="noStrike" cap="none" normalizeH="0" baseline="0" smtClean="0">
                        <a:ln>
                          <a:noFill/>
                        </a:ln>
                        <a:solidFill>
                          <a:srgbClr val="0033CC"/>
                        </a:solidFill>
                        <a:effectLst/>
                        <a:latin typeface="Arial" charset="0"/>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id-ID" sz="1000" b="0" i="0" u="none" strike="noStrike" cap="none" normalizeH="0" baseline="0" smtClean="0">
                        <a:ln>
                          <a:noFill/>
                        </a:ln>
                        <a:solidFill>
                          <a:srgbClr val="0033CC"/>
                        </a:solidFill>
                        <a:effectLst/>
                        <a:latin typeface="Arial" charset="0"/>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id-ID" sz="1000" b="0" i="0" u="none" strike="noStrike" cap="none" normalizeH="0" baseline="0" smtClean="0">
                        <a:ln>
                          <a:noFill/>
                        </a:ln>
                        <a:solidFill>
                          <a:srgbClr val="0033CC"/>
                        </a:solidFill>
                        <a:effectLst/>
                        <a:latin typeface="Arial" charset="0"/>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id-ID" sz="1000" b="0" i="0" u="none" strike="noStrike" cap="none" normalizeH="0" baseline="0" smtClean="0">
                        <a:ln>
                          <a:noFill/>
                        </a:ln>
                        <a:solidFill>
                          <a:srgbClr val="0033CC"/>
                        </a:solidFill>
                        <a:effectLst/>
                        <a:latin typeface="Arial" charset="0"/>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id-ID" sz="1000" b="0" i="0" u="none" strike="noStrike" cap="none" normalizeH="0" baseline="0" smtClean="0">
                        <a:ln>
                          <a:noFill/>
                        </a:ln>
                        <a:solidFill>
                          <a:srgbClr val="0033CC"/>
                        </a:solidFill>
                        <a:effectLst/>
                        <a:latin typeface="Arial" charset="0"/>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id-ID" sz="1000" b="0" i="0" u="none" strike="noStrike" cap="none" normalizeH="0" baseline="0" smtClean="0">
                        <a:ln>
                          <a:noFill/>
                        </a:ln>
                        <a:solidFill>
                          <a:srgbClr val="0033CC"/>
                        </a:solidFill>
                        <a:effectLst/>
                        <a:latin typeface="Arial" charset="0"/>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id-ID" sz="1000" b="0" i="0" u="none" strike="noStrike" cap="none" normalizeH="0" baseline="0" smtClean="0">
                        <a:ln>
                          <a:noFill/>
                        </a:ln>
                        <a:solidFill>
                          <a:srgbClr val="0033CC"/>
                        </a:solidFill>
                        <a:effectLst/>
                        <a:latin typeface="Arial" charset="0"/>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id-ID" sz="1000" b="0" i="0" u="none" strike="noStrike" cap="none" normalizeH="0" baseline="0" smtClean="0">
                        <a:ln>
                          <a:noFill/>
                        </a:ln>
                        <a:solidFill>
                          <a:srgbClr val="0033CC"/>
                        </a:solidFill>
                        <a:effectLst/>
                        <a:latin typeface="Arial" charset="0"/>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id-ID" sz="1000" b="0" i="0" u="none" strike="noStrike" cap="none" normalizeH="0" baseline="0" smtClean="0">
                        <a:ln>
                          <a:noFill/>
                        </a:ln>
                        <a:solidFill>
                          <a:srgbClr val="0033CC"/>
                        </a:solidFill>
                        <a:effectLst/>
                        <a:latin typeface="Arial" charset="0"/>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id-ID" sz="1000" b="0" i="0" u="none" strike="noStrike" cap="none" normalizeH="0" baseline="0" smtClean="0">
                        <a:ln>
                          <a:noFill/>
                        </a:ln>
                        <a:solidFill>
                          <a:srgbClr val="0033CC"/>
                        </a:solidFill>
                        <a:effectLst/>
                        <a:latin typeface="Arial" charset="0"/>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id-ID" sz="1000" b="0" i="0" u="none" strike="noStrike" cap="none" normalizeH="0" baseline="0" smtClean="0">
                        <a:ln>
                          <a:noFill/>
                        </a:ln>
                        <a:solidFill>
                          <a:srgbClr val="0033CC"/>
                        </a:solidFill>
                        <a:effectLst/>
                        <a:latin typeface="Arial" charset="0"/>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id-ID" sz="1000" b="0" i="0" u="none" strike="noStrike" cap="none" normalizeH="0" baseline="0" smtClean="0">
                        <a:ln>
                          <a:noFill/>
                        </a:ln>
                        <a:solidFill>
                          <a:srgbClr val="0033CC"/>
                        </a:solidFill>
                        <a:effectLst/>
                        <a:latin typeface="Arial" charset="0"/>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id-ID" sz="1000" b="0" i="0" u="none" strike="noStrike" cap="none" normalizeH="0" baseline="0" smtClean="0">
                        <a:ln>
                          <a:noFill/>
                        </a:ln>
                        <a:solidFill>
                          <a:srgbClr val="0033CC"/>
                        </a:solidFill>
                        <a:effectLst/>
                        <a:latin typeface="Arial" charset="0"/>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id-ID" sz="1000" b="0" i="0" u="none" strike="noStrike" cap="none" normalizeH="0" baseline="0" smtClean="0">
                        <a:ln>
                          <a:noFill/>
                        </a:ln>
                        <a:solidFill>
                          <a:srgbClr val="0033CC"/>
                        </a:solidFill>
                        <a:effectLst/>
                        <a:latin typeface="Arial" charset="0"/>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386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rgbClr val="0033CC"/>
                          </a:solidFill>
                          <a:effectLst/>
                          <a:latin typeface="Arial" charset="0"/>
                        </a:rPr>
                        <a:t>3</a:t>
                      </a:r>
                      <a:endParaRPr kumimoji="0" lang="id-ID" sz="1000" b="1" i="0" u="none" strike="noStrike" cap="none" normalizeH="0" baseline="0" smtClean="0">
                        <a:ln>
                          <a:noFill/>
                        </a:ln>
                        <a:solidFill>
                          <a:srgbClr val="0033CC"/>
                        </a:solidFill>
                        <a:effectLst/>
                        <a:latin typeface="Arial" charset="0"/>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id-ID" sz="1000" b="0" i="0" u="none" strike="noStrike" cap="none" normalizeH="0" baseline="0" smtClean="0">
                        <a:ln>
                          <a:noFill/>
                        </a:ln>
                        <a:solidFill>
                          <a:srgbClr val="0033CC"/>
                        </a:solidFill>
                        <a:effectLst/>
                        <a:latin typeface="Arial" charset="0"/>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id-ID" sz="1000" b="0" i="0" u="none" strike="noStrike" cap="none" normalizeH="0" baseline="0" smtClean="0">
                        <a:ln>
                          <a:noFill/>
                        </a:ln>
                        <a:solidFill>
                          <a:srgbClr val="0033CC"/>
                        </a:solidFill>
                        <a:effectLst/>
                        <a:latin typeface="Arial" charset="0"/>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sv-SE" sz="1000" b="0" i="0" u="none" strike="noStrike" cap="none" normalizeH="0" baseline="0" smtClean="0">
                        <a:ln>
                          <a:noFill/>
                        </a:ln>
                        <a:solidFill>
                          <a:srgbClr val="0033CC"/>
                        </a:solidFill>
                        <a:effectLst/>
                        <a:latin typeface="Arial" charset="0"/>
                        <a:ea typeface="Times New Roman" pitchFamily="18" charset="0"/>
                        <a:cs typeface="Arial" charset="0"/>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id-ID" sz="1000" b="0" i="0" u="none" strike="noStrike" cap="none" normalizeH="0" baseline="0" smtClean="0">
                        <a:ln>
                          <a:noFill/>
                        </a:ln>
                        <a:solidFill>
                          <a:srgbClr val="0033CC"/>
                        </a:solidFill>
                        <a:effectLst/>
                        <a:latin typeface="Arial" charset="0"/>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id-ID" sz="1000" b="0" i="0" u="none" strike="noStrike" cap="none" normalizeH="0" baseline="0" smtClean="0">
                        <a:ln>
                          <a:noFill/>
                        </a:ln>
                        <a:solidFill>
                          <a:srgbClr val="0033CC"/>
                        </a:solidFill>
                        <a:effectLst/>
                        <a:latin typeface="Arial" charset="0"/>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id-ID" sz="1000" b="0" i="0" u="none" strike="noStrike" cap="none" normalizeH="0" baseline="0" smtClean="0">
                        <a:ln>
                          <a:noFill/>
                        </a:ln>
                        <a:solidFill>
                          <a:srgbClr val="0033CC"/>
                        </a:solidFill>
                        <a:effectLst/>
                        <a:latin typeface="Arial" charset="0"/>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id-ID" sz="1000" b="0" i="0" u="none" strike="noStrike" cap="none" normalizeH="0" baseline="0" smtClean="0">
                        <a:ln>
                          <a:noFill/>
                        </a:ln>
                        <a:solidFill>
                          <a:srgbClr val="0033CC"/>
                        </a:solidFill>
                        <a:effectLst/>
                        <a:latin typeface="Arial" charset="0"/>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sv-SE" sz="1000" b="0" i="0" u="none" strike="noStrike" cap="none" normalizeH="0" baseline="0" smtClean="0">
                        <a:ln>
                          <a:noFill/>
                        </a:ln>
                        <a:solidFill>
                          <a:srgbClr val="0033CC"/>
                        </a:solidFill>
                        <a:effectLst/>
                        <a:latin typeface="Arial" charset="0"/>
                        <a:ea typeface="Times New Roman" pitchFamily="18" charset="0"/>
                        <a:cs typeface="Arial" charset="0"/>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id-ID" sz="1000" b="0" i="0" u="none" strike="noStrike" cap="none" normalizeH="0" baseline="0" smtClean="0">
                        <a:ln>
                          <a:noFill/>
                        </a:ln>
                        <a:solidFill>
                          <a:srgbClr val="0033CC"/>
                        </a:solidFill>
                        <a:effectLst/>
                        <a:latin typeface="Arial" charset="0"/>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id-ID" sz="1000" b="0" i="0" u="none" strike="noStrike" cap="none" normalizeH="0" baseline="0" smtClean="0">
                        <a:ln>
                          <a:noFill/>
                        </a:ln>
                        <a:solidFill>
                          <a:srgbClr val="0033CC"/>
                        </a:solidFill>
                        <a:effectLst/>
                        <a:latin typeface="Arial" charset="0"/>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id-ID" sz="1000" b="0" i="0" u="none" strike="noStrike" cap="none" normalizeH="0" baseline="0" smtClean="0">
                        <a:ln>
                          <a:noFill/>
                        </a:ln>
                        <a:solidFill>
                          <a:srgbClr val="0033CC"/>
                        </a:solidFill>
                        <a:effectLst/>
                        <a:latin typeface="Arial" charset="0"/>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id-ID" sz="1000" b="0" i="0" u="none" strike="noStrike" cap="none" normalizeH="0" baseline="0" smtClean="0">
                        <a:ln>
                          <a:noFill/>
                        </a:ln>
                        <a:solidFill>
                          <a:srgbClr val="0033CC"/>
                        </a:solidFill>
                        <a:effectLst/>
                        <a:latin typeface="Arial" charset="0"/>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id-ID" sz="1000" b="0" i="0" u="none" strike="noStrike" cap="none" normalizeH="0" baseline="0" smtClean="0">
                        <a:ln>
                          <a:noFill/>
                        </a:ln>
                        <a:solidFill>
                          <a:srgbClr val="0033CC"/>
                        </a:solidFill>
                        <a:effectLst/>
                        <a:latin typeface="Arial" charset="0"/>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386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rgbClr val="0033CC"/>
                          </a:solidFill>
                          <a:effectLst/>
                          <a:latin typeface="Arial" charset="0"/>
                        </a:rPr>
                        <a:t>4</a:t>
                      </a:r>
                      <a:endParaRPr kumimoji="0" lang="id-ID" sz="1000" b="1" i="0" u="none" strike="noStrike" cap="none" normalizeH="0" baseline="0" smtClean="0">
                        <a:ln>
                          <a:noFill/>
                        </a:ln>
                        <a:solidFill>
                          <a:srgbClr val="0033CC"/>
                        </a:solidFill>
                        <a:effectLst/>
                        <a:latin typeface="Arial" charset="0"/>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id-ID" sz="1000" b="0" i="0" u="none" strike="noStrike" cap="none" normalizeH="0" baseline="0" smtClean="0">
                        <a:ln>
                          <a:noFill/>
                        </a:ln>
                        <a:solidFill>
                          <a:srgbClr val="0033CC"/>
                        </a:solidFill>
                        <a:effectLst/>
                        <a:latin typeface="Arial" charset="0"/>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id-ID" sz="1000" b="0" i="0" u="none" strike="noStrike" cap="none" normalizeH="0" baseline="0" smtClean="0">
                        <a:ln>
                          <a:noFill/>
                        </a:ln>
                        <a:solidFill>
                          <a:srgbClr val="0033CC"/>
                        </a:solidFill>
                        <a:effectLst/>
                        <a:latin typeface="Arial" charset="0"/>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sv-SE" sz="1000" b="0" i="0" u="none" strike="noStrike" cap="none" normalizeH="0" baseline="0" smtClean="0">
                        <a:ln>
                          <a:noFill/>
                        </a:ln>
                        <a:solidFill>
                          <a:srgbClr val="0033CC"/>
                        </a:solidFill>
                        <a:effectLst/>
                        <a:latin typeface="Arial" charset="0"/>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id-ID" sz="1000" b="0" i="0" u="none" strike="noStrike" cap="none" normalizeH="0" baseline="0" smtClean="0">
                        <a:ln>
                          <a:noFill/>
                        </a:ln>
                        <a:solidFill>
                          <a:srgbClr val="0033CC"/>
                        </a:solidFill>
                        <a:effectLst/>
                        <a:latin typeface="Arial" charset="0"/>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id-ID" sz="1000" b="0" i="0" u="none" strike="noStrike" cap="none" normalizeH="0" baseline="0" smtClean="0">
                        <a:ln>
                          <a:noFill/>
                        </a:ln>
                        <a:solidFill>
                          <a:srgbClr val="0033CC"/>
                        </a:solidFill>
                        <a:effectLst/>
                        <a:latin typeface="Arial" charset="0"/>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id-ID" sz="1000" b="0" i="0" u="none" strike="noStrike" cap="none" normalizeH="0" baseline="0" smtClean="0">
                        <a:ln>
                          <a:noFill/>
                        </a:ln>
                        <a:solidFill>
                          <a:srgbClr val="0033CC"/>
                        </a:solidFill>
                        <a:effectLst/>
                        <a:latin typeface="Arial" charset="0"/>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id-ID" sz="1000" b="0" i="0" u="none" strike="noStrike" cap="none" normalizeH="0" baseline="0" smtClean="0">
                        <a:ln>
                          <a:noFill/>
                        </a:ln>
                        <a:solidFill>
                          <a:srgbClr val="0033CC"/>
                        </a:solidFill>
                        <a:effectLst/>
                        <a:latin typeface="Arial" charset="0"/>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sv-SE" sz="1000" b="0" i="0" u="none" strike="noStrike" cap="none" normalizeH="0" baseline="0" smtClean="0">
                        <a:ln>
                          <a:noFill/>
                        </a:ln>
                        <a:solidFill>
                          <a:srgbClr val="0033CC"/>
                        </a:solidFill>
                        <a:effectLst/>
                        <a:latin typeface="Arial" charset="0"/>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id-ID" sz="1000" b="0" i="0" u="none" strike="noStrike" cap="none" normalizeH="0" baseline="0" smtClean="0">
                        <a:ln>
                          <a:noFill/>
                        </a:ln>
                        <a:solidFill>
                          <a:srgbClr val="0033CC"/>
                        </a:solidFill>
                        <a:effectLst/>
                        <a:latin typeface="Arial" charset="0"/>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id-ID" sz="1000" b="0" i="0" u="none" strike="noStrike" cap="none" normalizeH="0" baseline="0" smtClean="0">
                        <a:ln>
                          <a:noFill/>
                        </a:ln>
                        <a:solidFill>
                          <a:srgbClr val="0033CC"/>
                        </a:solidFill>
                        <a:effectLst/>
                        <a:latin typeface="Arial" charset="0"/>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id-ID" sz="1000" b="0" i="0" u="none" strike="noStrike" cap="none" normalizeH="0" baseline="0" smtClean="0">
                        <a:ln>
                          <a:noFill/>
                        </a:ln>
                        <a:solidFill>
                          <a:srgbClr val="0033CC"/>
                        </a:solidFill>
                        <a:effectLst/>
                        <a:latin typeface="Arial" charset="0"/>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id-ID" sz="1000" b="0" i="0" u="none" strike="noStrike" cap="none" normalizeH="0" baseline="0" smtClean="0">
                        <a:ln>
                          <a:noFill/>
                        </a:ln>
                        <a:solidFill>
                          <a:srgbClr val="0033CC"/>
                        </a:solidFill>
                        <a:effectLst/>
                        <a:latin typeface="Arial" charset="0"/>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id-ID" sz="1000" b="0" i="0" u="none" strike="noStrike" cap="none" normalizeH="0" baseline="0" smtClean="0">
                        <a:ln>
                          <a:noFill/>
                        </a:ln>
                        <a:solidFill>
                          <a:srgbClr val="0033CC"/>
                        </a:solidFill>
                        <a:effectLst/>
                        <a:latin typeface="Arial" charset="0"/>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386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rgbClr val="0033CC"/>
                          </a:solidFill>
                          <a:effectLst/>
                          <a:latin typeface="Arial" charset="0"/>
                        </a:rPr>
                        <a:t>dst</a:t>
                      </a:r>
                      <a:endParaRPr kumimoji="0" lang="id-ID" sz="1000" b="1" i="0" u="none" strike="noStrike" cap="none" normalizeH="0" baseline="0" smtClean="0">
                        <a:ln>
                          <a:noFill/>
                        </a:ln>
                        <a:solidFill>
                          <a:srgbClr val="0033CC"/>
                        </a:solidFill>
                        <a:effectLst/>
                        <a:latin typeface="Arial" charset="0"/>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id-ID" sz="1000" b="0" i="0" u="none" strike="noStrike" cap="none" normalizeH="0" baseline="0" smtClean="0">
                        <a:ln>
                          <a:noFill/>
                        </a:ln>
                        <a:solidFill>
                          <a:srgbClr val="0033CC"/>
                        </a:solidFill>
                        <a:effectLst/>
                        <a:latin typeface="Arial" charset="0"/>
                        <a:ea typeface="Times New Roman" pitchFamily="18" charset="0"/>
                        <a:cs typeface="Arial" charset="0"/>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id-ID" sz="1000" b="0" i="0" u="none" strike="noStrike" cap="none" normalizeH="0" baseline="0" smtClean="0">
                        <a:ln>
                          <a:noFill/>
                        </a:ln>
                        <a:solidFill>
                          <a:srgbClr val="0033CC"/>
                        </a:solidFill>
                        <a:effectLst/>
                        <a:latin typeface="Arial" charset="0"/>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sv-SE" sz="1000" b="0" i="0" u="none" strike="noStrike" cap="none" normalizeH="0" baseline="0" smtClean="0">
                        <a:ln>
                          <a:noFill/>
                        </a:ln>
                        <a:solidFill>
                          <a:srgbClr val="0033CC"/>
                        </a:solidFill>
                        <a:effectLst/>
                        <a:latin typeface="Arial" charset="0"/>
                        <a:ea typeface="Times New Roman" pitchFamily="18" charset="0"/>
                        <a:cs typeface="Arial" charset="0"/>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id-ID" sz="1000" b="0" i="0" u="none" strike="noStrike" cap="none" normalizeH="0" baseline="0" smtClean="0">
                        <a:ln>
                          <a:noFill/>
                        </a:ln>
                        <a:solidFill>
                          <a:srgbClr val="0033CC"/>
                        </a:solidFill>
                        <a:effectLst/>
                        <a:latin typeface="Arial" charset="0"/>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id-ID" sz="1000" b="0" i="0" u="none" strike="noStrike" cap="none" normalizeH="0" baseline="0" smtClean="0">
                        <a:ln>
                          <a:noFill/>
                        </a:ln>
                        <a:solidFill>
                          <a:srgbClr val="0033CC"/>
                        </a:solidFill>
                        <a:effectLst/>
                        <a:latin typeface="Arial" charset="0"/>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id-ID" sz="1000" b="0" i="0" u="none" strike="noStrike" cap="none" normalizeH="0" baseline="0" smtClean="0">
                        <a:ln>
                          <a:noFill/>
                        </a:ln>
                        <a:solidFill>
                          <a:srgbClr val="0033CC"/>
                        </a:solidFill>
                        <a:effectLst/>
                        <a:latin typeface="Arial" charset="0"/>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id-ID" sz="1000" b="0" i="0" u="none" strike="noStrike" cap="none" normalizeH="0" baseline="0" smtClean="0">
                        <a:ln>
                          <a:noFill/>
                        </a:ln>
                        <a:solidFill>
                          <a:srgbClr val="0033CC"/>
                        </a:solidFill>
                        <a:effectLst/>
                        <a:latin typeface="Arial" charset="0"/>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sv-SE" sz="1000" b="0" i="0" u="none" strike="noStrike" cap="none" normalizeH="0" baseline="0" smtClean="0">
                        <a:ln>
                          <a:noFill/>
                        </a:ln>
                        <a:solidFill>
                          <a:srgbClr val="0033CC"/>
                        </a:solidFill>
                        <a:effectLst/>
                        <a:latin typeface="Arial" charset="0"/>
                        <a:ea typeface="Times New Roman" pitchFamily="18" charset="0"/>
                        <a:cs typeface="Arial" charset="0"/>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id-ID" sz="1000" b="0" i="0" u="none" strike="noStrike" cap="none" normalizeH="0" baseline="0" smtClean="0">
                        <a:ln>
                          <a:noFill/>
                        </a:ln>
                        <a:solidFill>
                          <a:srgbClr val="0033CC"/>
                        </a:solidFill>
                        <a:effectLst/>
                        <a:latin typeface="Arial" charset="0"/>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id-ID" sz="1000" b="0" i="0" u="none" strike="noStrike" cap="none" normalizeH="0" baseline="0" smtClean="0">
                        <a:ln>
                          <a:noFill/>
                        </a:ln>
                        <a:solidFill>
                          <a:srgbClr val="0033CC"/>
                        </a:solidFill>
                        <a:effectLst/>
                        <a:latin typeface="Arial" charset="0"/>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id-ID" sz="1000" b="0" i="0" u="none" strike="noStrike" cap="none" normalizeH="0" baseline="0" smtClean="0">
                        <a:ln>
                          <a:noFill/>
                        </a:ln>
                        <a:solidFill>
                          <a:srgbClr val="0033CC"/>
                        </a:solidFill>
                        <a:effectLst/>
                        <a:latin typeface="Arial" charset="0"/>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id-ID" sz="1000" b="0" i="0" u="none" strike="noStrike" cap="none" normalizeH="0" baseline="0" smtClean="0">
                        <a:ln>
                          <a:noFill/>
                        </a:ln>
                        <a:solidFill>
                          <a:srgbClr val="0033CC"/>
                        </a:solidFill>
                        <a:effectLst/>
                        <a:latin typeface="Arial" charset="0"/>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id-ID" sz="1000" b="0" i="0" u="none" strike="noStrike" cap="none" normalizeH="0" baseline="0" smtClean="0">
                        <a:ln>
                          <a:noFill/>
                        </a:ln>
                        <a:solidFill>
                          <a:srgbClr val="0033CC"/>
                        </a:solidFill>
                        <a:effectLst/>
                        <a:latin typeface="Arial" charset="0"/>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486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sz="1000" b="0" i="0" u="none" strike="noStrike" cap="none" normalizeH="0" baseline="0" smtClean="0">
                        <a:ln>
                          <a:noFill/>
                        </a:ln>
                        <a:solidFill>
                          <a:srgbClr val="0033CC"/>
                        </a:solidFill>
                        <a:effectLst/>
                        <a:latin typeface="Arial" charset="0"/>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77800" marR="0" lvl="0" indent="-177800" algn="just" defTabSz="914400" rtl="0" eaLnBrk="1" fontAlgn="base" latinLnBrk="0" hangingPunct="1">
                        <a:lnSpc>
                          <a:spcPct val="100000"/>
                        </a:lnSpc>
                        <a:spcBef>
                          <a:spcPct val="0"/>
                        </a:spcBef>
                        <a:spcAft>
                          <a:spcPct val="0"/>
                        </a:spcAft>
                        <a:buClrTx/>
                        <a:buSzTx/>
                        <a:buFontTx/>
                        <a:buNone/>
                        <a:tabLst/>
                      </a:pPr>
                      <a:r>
                        <a:rPr kumimoji="0" lang="id-ID" sz="1000" b="1" i="0" u="none" strike="noStrike" cap="none" normalizeH="0" baseline="0" smtClean="0">
                          <a:ln>
                            <a:noFill/>
                          </a:ln>
                          <a:solidFill>
                            <a:srgbClr val="0033CC"/>
                          </a:solidFill>
                          <a:effectLst/>
                          <a:latin typeface="Arial Narrow" pitchFamily="34" charset="0"/>
                          <a:cs typeface="Times New Roman" pitchFamily="18" charset="0"/>
                        </a:rPr>
                        <a:t>II.</a:t>
                      </a:r>
                      <a:r>
                        <a:rPr kumimoji="0" lang="en-US" sz="1000" b="1" i="0" u="none" strike="noStrike" cap="none" normalizeH="0" baseline="0" smtClean="0">
                          <a:ln>
                            <a:noFill/>
                          </a:ln>
                          <a:solidFill>
                            <a:srgbClr val="0033CC"/>
                          </a:solidFill>
                          <a:effectLst/>
                          <a:latin typeface="Arial Narrow" pitchFamily="34" charset="0"/>
                          <a:cs typeface="Times New Roman" pitchFamily="18" charset="0"/>
                        </a:rPr>
                        <a:t>  </a:t>
                      </a:r>
                      <a:r>
                        <a:rPr kumimoji="0" lang="id-ID" sz="1000" b="1" i="0" u="none" strike="noStrike" cap="none" normalizeH="0" baseline="0" smtClean="0">
                          <a:ln>
                            <a:noFill/>
                          </a:ln>
                          <a:solidFill>
                            <a:srgbClr val="0033CC"/>
                          </a:solidFill>
                          <a:effectLst/>
                          <a:latin typeface="Arial Narrow" pitchFamily="34" charset="0"/>
                          <a:cs typeface="Times New Roman" pitchFamily="18" charset="0"/>
                        </a:rPr>
                        <a:t>Tugas Tambahan dan </a:t>
                      </a:r>
                      <a:endParaRPr kumimoji="0" lang="en-US" sz="1000" b="1" i="0" u="none" strike="noStrike" cap="none" normalizeH="0" baseline="0" smtClean="0">
                        <a:ln>
                          <a:noFill/>
                        </a:ln>
                        <a:solidFill>
                          <a:srgbClr val="0033CC"/>
                        </a:solidFill>
                        <a:effectLst/>
                        <a:latin typeface="Arial Narrow" pitchFamily="34" charset="0"/>
                        <a:cs typeface="Times New Roman" pitchFamily="18" charset="0"/>
                      </a:endParaRPr>
                    </a:p>
                    <a:p>
                      <a:pPr marL="177800" marR="0" lvl="0" indent="-177800" algn="just"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rgbClr val="0033CC"/>
                          </a:solidFill>
                          <a:effectLst/>
                          <a:latin typeface="Arial Narrow" pitchFamily="34" charset="0"/>
                          <a:cs typeface="Times New Roman" pitchFamily="18" charset="0"/>
                        </a:rPr>
                        <a:t>     </a:t>
                      </a:r>
                      <a:r>
                        <a:rPr kumimoji="0" lang="id-ID" sz="1000" b="1" i="0" u="none" strike="noStrike" cap="none" normalizeH="0" baseline="0" smtClean="0">
                          <a:ln>
                            <a:noFill/>
                          </a:ln>
                          <a:solidFill>
                            <a:srgbClr val="0033CC"/>
                          </a:solidFill>
                          <a:effectLst/>
                          <a:latin typeface="Arial Narrow" pitchFamily="34" charset="0"/>
                          <a:cs typeface="Times New Roman" pitchFamily="18" charset="0"/>
                        </a:rPr>
                        <a:t>Kreativitas/Unsur</a:t>
                      </a:r>
                      <a:endParaRPr kumimoji="0" lang="en-US" sz="1000" b="1" i="0" u="none" strike="noStrike" cap="none" normalizeH="0" baseline="0" smtClean="0">
                        <a:ln>
                          <a:noFill/>
                        </a:ln>
                        <a:solidFill>
                          <a:srgbClr val="0033CC"/>
                        </a:solidFill>
                        <a:effectLst/>
                        <a:latin typeface="Arial Narrow" pitchFamily="34" charset="0"/>
                        <a:cs typeface="Times New Roman" pitchFamily="18" charset="0"/>
                      </a:endParaRPr>
                    </a:p>
                    <a:p>
                      <a:pPr marL="177800" marR="0" lvl="0" indent="-177800" algn="just"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rgbClr val="0033CC"/>
                          </a:solidFill>
                          <a:effectLst/>
                          <a:latin typeface="Arial Narrow" pitchFamily="34" charset="0"/>
                          <a:cs typeface="Times New Roman" pitchFamily="18" charset="0"/>
                        </a:rPr>
                        <a:t>    </a:t>
                      </a:r>
                      <a:r>
                        <a:rPr kumimoji="0" lang="id-ID" sz="1000" b="1" i="0" u="none" strike="noStrike" cap="none" normalizeH="0" baseline="0" smtClean="0">
                          <a:ln>
                            <a:noFill/>
                          </a:ln>
                          <a:solidFill>
                            <a:srgbClr val="0033CC"/>
                          </a:solidFill>
                          <a:effectLst/>
                          <a:latin typeface="Arial Narrow" pitchFamily="34" charset="0"/>
                          <a:cs typeface="Times New Roman" pitchFamily="18" charset="0"/>
                        </a:rPr>
                        <a:t>Penunjang :</a:t>
                      </a:r>
                      <a:endParaRPr kumimoji="0" lang="id-ID" sz="1000" b="0" i="0" u="none" strike="noStrike" cap="none" normalizeH="0" baseline="0" smtClean="0">
                        <a:ln>
                          <a:noFill/>
                        </a:ln>
                        <a:solidFill>
                          <a:srgbClr val="0033CC"/>
                        </a:solidFill>
                        <a:effectLst/>
                        <a:latin typeface="Arial" charset="0"/>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sz="2800" b="0" i="0" u="none" strike="noStrike" cap="none" normalizeH="0" baseline="0" smtClean="0">
                        <a:ln>
                          <a:noFill/>
                        </a:ln>
                        <a:solidFill>
                          <a:srgbClr val="0033CC"/>
                        </a:solidFill>
                        <a:effectLst/>
                        <a:latin typeface="Arial" charset="0"/>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sz="2800" b="0" i="0" u="none" strike="noStrike" cap="none" normalizeH="0" baseline="0" smtClean="0">
                        <a:ln>
                          <a:noFill/>
                        </a:ln>
                        <a:solidFill>
                          <a:srgbClr val="0033CC"/>
                        </a:solidFill>
                        <a:effectLst/>
                        <a:latin typeface="Arial" charset="0"/>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sz="2800" b="0" i="0" u="none" strike="noStrike" cap="none" normalizeH="0" baseline="0" smtClean="0">
                        <a:ln>
                          <a:noFill/>
                        </a:ln>
                        <a:solidFill>
                          <a:srgbClr val="0033CC"/>
                        </a:solidFill>
                        <a:effectLst/>
                        <a:latin typeface="Arial" charset="0"/>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sz="2800" b="0" i="0" u="none" strike="noStrike" cap="none" normalizeH="0" baseline="0" smtClean="0">
                        <a:ln>
                          <a:noFill/>
                        </a:ln>
                        <a:solidFill>
                          <a:srgbClr val="0033CC"/>
                        </a:solidFill>
                        <a:effectLst/>
                        <a:latin typeface="Arial" charset="0"/>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sz="2800" b="0" i="0" u="none" strike="noStrike" cap="none" normalizeH="0" baseline="0" smtClean="0">
                        <a:ln>
                          <a:noFill/>
                        </a:ln>
                        <a:solidFill>
                          <a:srgbClr val="0033CC"/>
                        </a:solidFill>
                        <a:effectLst/>
                        <a:latin typeface="Arial" charset="0"/>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sz="2800" b="0" i="0" u="none" strike="noStrike" cap="none" normalizeH="0" baseline="0" smtClean="0">
                        <a:ln>
                          <a:noFill/>
                        </a:ln>
                        <a:solidFill>
                          <a:srgbClr val="0033CC"/>
                        </a:solidFill>
                        <a:effectLst/>
                        <a:latin typeface="Arial" charset="0"/>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sz="2800" b="0" i="0" u="none" strike="noStrike" cap="none" normalizeH="0" baseline="0" smtClean="0">
                        <a:ln>
                          <a:noFill/>
                        </a:ln>
                        <a:solidFill>
                          <a:srgbClr val="0033CC"/>
                        </a:solidFill>
                        <a:effectLst/>
                        <a:latin typeface="Arial" charset="0"/>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sz="2800" b="0" i="0" u="none" strike="noStrike" cap="none" normalizeH="0" baseline="0" smtClean="0">
                        <a:ln>
                          <a:noFill/>
                        </a:ln>
                        <a:solidFill>
                          <a:srgbClr val="0033CC"/>
                        </a:solidFill>
                        <a:effectLst/>
                        <a:latin typeface="Arial" charset="0"/>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sz="2800" b="0" i="0" u="none" strike="noStrike" cap="none" normalizeH="0" baseline="0" smtClean="0">
                        <a:ln>
                          <a:noFill/>
                        </a:ln>
                        <a:solidFill>
                          <a:srgbClr val="0033CC"/>
                        </a:solidFill>
                        <a:effectLst/>
                        <a:latin typeface="Arial" charset="0"/>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sz="2800" b="0" i="0" u="none" strike="noStrike" cap="none" normalizeH="0" baseline="0" smtClean="0">
                        <a:ln>
                          <a:noFill/>
                        </a:ln>
                        <a:solidFill>
                          <a:srgbClr val="0033CC"/>
                        </a:solidFill>
                        <a:effectLst/>
                        <a:latin typeface="Arial" charset="0"/>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sz="2800" b="0" i="0" u="none" strike="noStrike" cap="none" normalizeH="0" baseline="0" smtClean="0">
                        <a:ln>
                          <a:noFill/>
                        </a:ln>
                        <a:solidFill>
                          <a:srgbClr val="0033CC"/>
                        </a:solidFill>
                        <a:effectLst/>
                        <a:latin typeface="Arial" charset="0"/>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sz="2800" b="0" i="0" u="none" strike="noStrike" cap="none" normalizeH="0" baseline="0" smtClean="0">
                        <a:ln>
                          <a:noFill/>
                        </a:ln>
                        <a:solidFill>
                          <a:srgbClr val="0033CC"/>
                        </a:solidFill>
                        <a:effectLst/>
                        <a:latin typeface="Arial" charset="0"/>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386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d-ID" sz="1000" b="1" i="0" u="none" strike="noStrike" cap="none" normalizeH="0" baseline="0" smtClean="0">
                          <a:ln>
                            <a:noFill/>
                          </a:ln>
                          <a:solidFill>
                            <a:srgbClr val="0033CC"/>
                          </a:solidFill>
                          <a:effectLst/>
                          <a:latin typeface="Arial Narrow" pitchFamily="34" charset="0"/>
                          <a:cs typeface="Times New Roman" pitchFamily="18" charset="0"/>
                        </a:rPr>
                        <a:t>10,00</a:t>
                      </a:r>
                      <a:endParaRPr kumimoji="0" lang="id-ID" sz="1000" b="1" i="0" u="none" strike="noStrike" cap="none" normalizeH="0" baseline="0" smtClean="0">
                        <a:ln>
                          <a:noFill/>
                        </a:ln>
                        <a:solidFill>
                          <a:srgbClr val="0033CC"/>
                        </a:solidFill>
                        <a:effectLst/>
                        <a:latin typeface="Arial" charset="0"/>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id-ID" sz="1000" b="1" i="0" u="none" strike="noStrike" cap="none" normalizeH="0" baseline="0" smtClean="0">
                          <a:ln>
                            <a:noFill/>
                          </a:ln>
                          <a:solidFill>
                            <a:srgbClr val="0033CC"/>
                          </a:solidFill>
                          <a:effectLst/>
                          <a:latin typeface="Arial Narrow" pitchFamily="34" charset="0"/>
                          <a:cs typeface="Times New Roman" pitchFamily="18" charset="0"/>
                        </a:rPr>
                        <a:t>a. Tugas Tambahan</a:t>
                      </a:r>
                      <a:endParaRPr kumimoji="0" lang="id-ID" sz="1000" b="1" i="0" u="none" strike="noStrike" cap="none" normalizeH="0" baseline="0" smtClean="0">
                        <a:ln>
                          <a:noFill/>
                        </a:ln>
                        <a:solidFill>
                          <a:srgbClr val="0033CC"/>
                        </a:solidFill>
                        <a:effectLst/>
                        <a:latin typeface="Arial" charset="0"/>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d-ID" sz="1000" b="0" i="0" u="none" strike="noStrike" cap="none" normalizeH="0" baseline="0" smtClean="0">
                          <a:ln>
                            <a:noFill/>
                          </a:ln>
                          <a:solidFill>
                            <a:srgbClr val="0033CC"/>
                          </a:solidFill>
                          <a:effectLst/>
                          <a:latin typeface="Arial Narrow" pitchFamily="34" charset="0"/>
                          <a:cs typeface="Times New Roman" pitchFamily="18" charset="0"/>
                        </a:rPr>
                        <a:t>-</a:t>
                      </a:r>
                      <a:endParaRPr kumimoji="0" lang="id-ID" sz="1000" b="0" i="0" u="none" strike="noStrike" cap="none" normalizeH="0" baseline="0" smtClean="0">
                        <a:ln>
                          <a:noFill/>
                        </a:ln>
                        <a:solidFill>
                          <a:srgbClr val="0033CC"/>
                        </a:solidFill>
                        <a:effectLst/>
                        <a:latin typeface="Arial" charset="0"/>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4">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d-ID" sz="1000" b="0" i="0" u="none" strike="noStrike" cap="none" normalizeH="0" baseline="0" smtClean="0">
                          <a:ln>
                            <a:noFill/>
                          </a:ln>
                          <a:solidFill>
                            <a:srgbClr val="0033CC"/>
                          </a:solidFill>
                          <a:effectLst/>
                          <a:latin typeface="Arial Narrow" pitchFamily="34" charset="0"/>
                          <a:cs typeface="Times New Roman" pitchFamily="18" charset="0"/>
                        </a:rPr>
                        <a:t>-</a:t>
                      </a:r>
                      <a:endParaRPr kumimoji="0" lang="id-ID" sz="1000" b="0" i="0" u="none" strike="noStrike" cap="none" normalizeH="0" baseline="0" smtClean="0">
                        <a:ln>
                          <a:noFill/>
                        </a:ln>
                        <a:solidFill>
                          <a:srgbClr val="0033CC"/>
                        </a:solidFill>
                        <a:effectLst/>
                        <a:latin typeface="Arial" charset="0"/>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id-ID"/>
                    </a:p>
                  </a:txBody>
                  <a:tcPr/>
                </a:tc>
                <a:tc hMerge="1">
                  <a:txBody>
                    <a:bodyPr/>
                    <a:lstStyle/>
                    <a:p>
                      <a:endParaRPr lang="id-ID"/>
                    </a:p>
                  </a:txBody>
                  <a:tcPr/>
                </a:tc>
                <a:tc hMerge="1">
                  <a:txBody>
                    <a:bodyPr/>
                    <a:lstStyle/>
                    <a:p>
                      <a:endParaRPr lang="id-ID"/>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d-ID" sz="1000" b="0" i="0" u="none" strike="noStrike" cap="none" normalizeH="0" baseline="0" smtClean="0">
                          <a:ln>
                            <a:noFill/>
                          </a:ln>
                          <a:solidFill>
                            <a:srgbClr val="0033CC"/>
                          </a:solidFill>
                          <a:effectLst/>
                          <a:latin typeface="Arial Narrow" pitchFamily="34" charset="0"/>
                          <a:cs typeface="Times New Roman" pitchFamily="18" charset="0"/>
                        </a:rPr>
                        <a:t>-</a:t>
                      </a:r>
                      <a:endParaRPr kumimoji="0" lang="id-ID" sz="1000" b="0" i="0" u="none" strike="noStrike" cap="none" normalizeH="0" baseline="0" smtClean="0">
                        <a:ln>
                          <a:noFill/>
                        </a:ln>
                        <a:solidFill>
                          <a:srgbClr val="0033CC"/>
                        </a:solidFill>
                        <a:effectLst/>
                        <a:latin typeface="Arial" charset="0"/>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4">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d-ID" sz="1000" b="0" i="0" u="none" strike="noStrike" cap="none" normalizeH="0" baseline="0" smtClean="0">
                          <a:ln>
                            <a:noFill/>
                          </a:ln>
                          <a:solidFill>
                            <a:srgbClr val="0033CC"/>
                          </a:solidFill>
                          <a:effectLst/>
                          <a:latin typeface="Arial Narrow" pitchFamily="34" charset="0"/>
                          <a:cs typeface="Times New Roman" pitchFamily="18" charset="0"/>
                        </a:rPr>
                        <a:t>-</a:t>
                      </a:r>
                      <a:endParaRPr kumimoji="0" lang="id-ID" sz="1000" b="0" i="0" u="none" strike="noStrike" cap="none" normalizeH="0" baseline="0" smtClean="0">
                        <a:ln>
                          <a:noFill/>
                        </a:ln>
                        <a:solidFill>
                          <a:srgbClr val="0033CC"/>
                        </a:solidFill>
                        <a:effectLst/>
                        <a:latin typeface="Arial" charset="0"/>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id-ID"/>
                    </a:p>
                  </a:txBody>
                  <a:tcPr/>
                </a:tc>
                <a:tc hMerge="1">
                  <a:txBody>
                    <a:bodyPr/>
                    <a:lstStyle/>
                    <a:p>
                      <a:endParaRPr lang="id-ID"/>
                    </a:p>
                  </a:txBody>
                  <a:tcPr/>
                </a:tc>
                <a:tc hMerge="1">
                  <a:txBody>
                    <a:bodyPr/>
                    <a:lstStyle/>
                    <a:p>
                      <a:endParaRPr lang="id-ID"/>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d-ID" sz="1000" b="0" i="0" u="none" strike="noStrike" cap="none" normalizeH="0" baseline="0" smtClean="0">
                          <a:ln>
                            <a:noFill/>
                          </a:ln>
                          <a:solidFill>
                            <a:srgbClr val="0033CC"/>
                          </a:solidFill>
                          <a:effectLst/>
                          <a:latin typeface="Arial Narrow" pitchFamily="34" charset="0"/>
                          <a:cs typeface="Times New Roman" pitchFamily="18" charset="0"/>
                        </a:rPr>
                        <a:t>-</a:t>
                      </a:r>
                      <a:endParaRPr kumimoji="0" lang="id-ID" sz="1000" b="0" i="0" u="none" strike="noStrike" cap="none" normalizeH="0" baseline="0" smtClean="0">
                        <a:ln>
                          <a:noFill/>
                        </a:ln>
                        <a:solidFill>
                          <a:srgbClr val="0033CC"/>
                        </a:solidFill>
                        <a:effectLst/>
                        <a:latin typeface="Arial" charset="0"/>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d-ID" sz="1000" b="0" i="0" u="none" strike="noStrike" cap="none" normalizeH="0" baseline="0" smtClean="0">
                          <a:ln>
                            <a:noFill/>
                          </a:ln>
                          <a:solidFill>
                            <a:srgbClr val="0033CC"/>
                          </a:solidFill>
                          <a:effectLst/>
                          <a:latin typeface="Arial Narrow" pitchFamily="34" charset="0"/>
                          <a:cs typeface="Times New Roman" pitchFamily="18" charset="0"/>
                        </a:rPr>
                        <a:t>-</a:t>
                      </a:r>
                      <a:endParaRPr kumimoji="0" lang="id-ID" sz="1000" b="0" i="0" u="none" strike="noStrike" cap="none" normalizeH="0" baseline="0" smtClean="0">
                        <a:ln>
                          <a:noFill/>
                        </a:ln>
                        <a:solidFill>
                          <a:srgbClr val="0033CC"/>
                        </a:solidFill>
                        <a:effectLst/>
                        <a:latin typeface="Arial" charset="0"/>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386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d-ID" sz="1000" b="1" i="0" u="none" strike="noStrike" cap="none" normalizeH="0" baseline="0" smtClean="0">
                          <a:ln>
                            <a:noFill/>
                          </a:ln>
                          <a:solidFill>
                            <a:srgbClr val="0033CC"/>
                          </a:solidFill>
                          <a:effectLst/>
                          <a:latin typeface="Arial Narrow" pitchFamily="34" charset="0"/>
                          <a:cs typeface="Times New Roman" pitchFamily="18" charset="0"/>
                        </a:rPr>
                        <a:t>30,00</a:t>
                      </a:r>
                      <a:endParaRPr kumimoji="0" lang="id-ID" sz="1000" b="1" i="0" u="none" strike="noStrike" cap="none" normalizeH="0" baseline="0" smtClean="0">
                        <a:ln>
                          <a:noFill/>
                        </a:ln>
                        <a:solidFill>
                          <a:srgbClr val="0033CC"/>
                        </a:solidFill>
                        <a:effectLst/>
                        <a:latin typeface="Arial" charset="0"/>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id-ID" sz="1000" b="1" i="0" u="none" strike="noStrike" cap="none" normalizeH="0" baseline="0" smtClean="0">
                          <a:ln>
                            <a:noFill/>
                          </a:ln>
                          <a:solidFill>
                            <a:srgbClr val="0033CC"/>
                          </a:solidFill>
                          <a:effectLst/>
                          <a:latin typeface="Arial Narrow" pitchFamily="34" charset="0"/>
                          <a:cs typeface="Times New Roman" pitchFamily="18" charset="0"/>
                        </a:rPr>
                        <a:t>b. Kreativitas</a:t>
                      </a:r>
                      <a:endParaRPr kumimoji="0" lang="id-ID" sz="1000" b="1" i="0" u="none" strike="noStrike" cap="none" normalizeH="0" baseline="0" smtClean="0">
                        <a:ln>
                          <a:noFill/>
                        </a:ln>
                        <a:solidFill>
                          <a:srgbClr val="0033CC"/>
                        </a:solidFill>
                        <a:effectLst/>
                        <a:latin typeface="Arial" charset="0"/>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d-ID" sz="1000" b="0" i="0" u="none" strike="noStrike" cap="none" normalizeH="0" baseline="0" smtClean="0">
                          <a:ln>
                            <a:noFill/>
                          </a:ln>
                          <a:solidFill>
                            <a:srgbClr val="0033CC"/>
                          </a:solidFill>
                          <a:effectLst/>
                          <a:latin typeface="Arial Narrow" pitchFamily="34" charset="0"/>
                          <a:cs typeface="Times New Roman" pitchFamily="18" charset="0"/>
                        </a:rPr>
                        <a:t>-</a:t>
                      </a:r>
                      <a:endParaRPr kumimoji="0" lang="id-ID" sz="1000" b="0" i="0" u="none" strike="noStrike" cap="none" normalizeH="0" baseline="0" smtClean="0">
                        <a:ln>
                          <a:noFill/>
                        </a:ln>
                        <a:solidFill>
                          <a:srgbClr val="0033CC"/>
                        </a:solidFill>
                        <a:effectLst/>
                        <a:latin typeface="Arial" charset="0"/>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4">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d-ID" sz="1000" b="0" i="0" u="none" strike="noStrike" cap="none" normalizeH="0" baseline="0" smtClean="0">
                          <a:ln>
                            <a:noFill/>
                          </a:ln>
                          <a:solidFill>
                            <a:srgbClr val="0033CC"/>
                          </a:solidFill>
                          <a:effectLst/>
                          <a:latin typeface="Arial Narrow" pitchFamily="34" charset="0"/>
                          <a:cs typeface="Times New Roman" pitchFamily="18" charset="0"/>
                        </a:rPr>
                        <a:t>-</a:t>
                      </a:r>
                      <a:endParaRPr kumimoji="0" lang="id-ID" sz="1000" b="0" i="0" u="none" strike="noStrike" cap="none" normalizeH="0" baseline="0" smtClean="0">
                        <a:ln>
                          <a:noFill/>
                        </a:ln>
                        <a:solidFill>
                          <a:srgbClr val="0033CC"/>
                        </a:solidFill>
                        <a:effectLst/>
                        <a:latin typeface="Arial" charset="0"/>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id-ID"/>
                    </a:p>
                  </a:txBody>
                  <a:tcPr/>
                </a:tc>
                <a:tc hMerge="1">
                  <a:txBody>
                    <a:bodyPr/>
                    <a:lstStyle/>
                    <a:p>
                      <a:endParaRPr lang="id-ID"/>
                    </a:p>
                  </a:txBody>
                  <a:tcPr/>
                </a:tc>
                <a:tc hMerge="1">
                  <a:txBody>
                    <a:bodyPr/>
                    <a:lstStyle/>
                    <a:p>
                      <a:endParaRPr lang="id-ID"/>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d-ID" sz="1000" b="0" i="0" u="none" strike="noStrike" cap="none" normalizeH="0" baseline="0" smtClean="0">
                          <a:ln>
                            <a:noFill/>
                          </a:ln>
                          <a:solidFill>
                            <a:srgbClr val="0033CC"/>
                          </a:solidFill>
                          <a:effectLst/>
                          <a:latin typeface="Arial Narrow" pitchFamily="34" charset="0"/>
                          <a:cs typeface="Times New Roman" pitchFamily="18" charset="0"/>
                        </a:rPr>
                        <a:t>-</a:t>
                      </a:r>
                      <a:endParaRPr kumimoji="0" lang="id-ID" sz="1000" b="0" i="0" u="none" strike="noStrike" cap="none" normalizeH="0" baseline="0" smtClean="0">
                        <a:ln>
                          <a:noFill/>
                        </a:ln>
                        <a:solidFill>
                          <a:srgbClr val="0033CC"/>
                        </a:solidFill>
                        <a:effectLst/>
                        <a:latin typeface="Arial" charset="0"/>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4">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d-ID" sz="1000" b="0" i="0" u="none" strike="noStrike" cap="none" normalizeH="0" baseline="0" smtClean="0">
                          <a:ln>
                            <a:noFill/>
                          </a:ln>
                          <a:solidFill>
                            <a:srgbClr val="0033CC"/>
                          </a:solidFill>
                          <a:effectLst/>
                          <a:latin typeface="Arial Narrow" pitchFamily="34" charset="0"/>
                          <a:cs typeface="Times New Roman" pitchFamily="18" charset="0"/>
                        </a:rPr>
                        <a:t>-</a:t>
                      </a:r>
                      <a:endParaRPr kumimoji="0" lang="id-ID" sz="1000" b="0" i="0" u="none" strike="noStrike" cap="none" normalizeH="0" baseline="0" smtClean="0">
                        <a:ln>
                          <a:noFill/>
                        </a:ln>
                        <a:solidFill>
                          <a:srgbClr val="0033CC"/>
                        </a:solidFill>
                        <a:effectLst/>
                        <a:latin typeface="Arial" charset="0"/>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id-ID"/>
                    </a:p>
                  </a:txBody>
                  <a:tcPr/>
                </a:tc>
                <a:tc hMerge="1">
                  <a:txBody>
                    <a:bodyPr/>
                    <a:lstStyle/>
                    <a:p>
                      <a:endParaRPr lang="id-ID"/>
                    </a:p>
                  </a:txBody>
                  <a:tcPr/>
                </a:tc>
                <a:tc hMerge="1">
                  <a:txBody>
                    <a:bodyPr/>
                    <a:lstStyle/>
                    <a:p>
                      <a:endParaRPr lang="id-ID"/>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d-ID" sz="1000" b="0" i="0" u="none" strike="noStrike" cap="none" normalizeH="0" baseline="0" smtClean="0">
                          <a:ln>
                            <a:noFill/>
                          </a:ln>
                          <a:solidFill>
                            <a:srgbClr val="0033CC"/>
                          </a:solidFill>
                          <a:effectLst/>
                          <a:latin typeface="Arial Narrow" pitchFamily="34" charset="0"/>
                          <a:cs typeface="Times New Roman" pitchFamily="18" charset="0"/>
                        </a:rPr>
                        <a:t>-</a:t>
                      </a:r>
                      <a:endParaRPr kumimoji="0" lang="id-ID" sz="1000" b="0" i="0" u="none" strike="noStrike" cap="none" normalizeH="0" baseline="0" smtClean="0">
                        <a:ln>
                          <a:noFill/>
                        </a:ln>
                        <a:solidFill>
                          <a:srgbClr val="0033CC"/>
                        </a:solidFill>
                        <a:effectLst/>
                        <a:latin typeface="Arial" charset="0"/>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d-ID" sz="1000" b="0" i="0" u="none" strike="noStrike" cap="none" normalizeH="0" baseline="0" smtClean="0">
                          <a:ln>
                            <a:noFill/>
                          </a:ln>
                          <a:solidFill>
                            <a:srgbClr val="0033CC"/>
                          </a:solidFill>
                          <a:effectLst/>
                          <a:latin typeface="Arial Narrow" pitchFamily="34" charset="0"/>
                          <a:cs typeface="Times New Roman" pitchFamily="18" charset="0"/>
                        </a:rPr>
                        <a:t>-</a:t>
                      </a:r>
                      <a:endParaRPr kumimoji="0" lang="id-ID" sz="1000" b="0" i="0" u="none" strike="noStrike" cap="none" normalizeH="0" baseline="0" smtClean="0">
                        <a:ln>
                          <a:noFill/>
                        </a:ln>
                        <a:solidFill>
                          <a:srgbClr val="0033CC"/>
                        </a:solidFill>
                        <a:effectLst/>
                        <a:latin typeface="Arial" charset="0"/>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74344">
                <a:tc rowSpan="2" gridSpan="13">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d-ID" sz="1200" b="1" i="0" u="none" strike="noStrike" cap="none" normalizeH="0" baseline="0" smtClean="0">
                          <a:ln>
                            <a:noFill/>
                          </a:ln>
                          <a:solidFill>
                            <a:srgbClr val="0033CC"/>
                          </a:solidFill>
                          <a:effectLst/>
                          <a:latin typeface="Arial Narrow" pitchFamily="34" charset="0"/>
                          <a:cs typeface="Times New Roman" pitchFamily="18" charset="0"/>
                        </a:rPr>
                        <a:t>NILAI CAPAIAN SKP</a:t>
                      </a:r>
                      <a:endParaRPr kumimoji="0" lang="id-ID" sz="1200" b="0" i="0" u="none" strike="noStrike" cap="none" normalizeH="0" baseline="0" smtClean="0">
                        <a:ln>
                          <a:noFill/>
                        </a:ln>
                        <a:solidFill>
                          <a:srgbClr val="0033CC"/>
                        </a:solidFill>
                        <a:effectLst/>
                        <a:latin typeface="Arial" charset="0"/>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2" hMerge="1">
                  <a:txBody>
                    <a:bodyPr/>
                    <a:lstStyle/>
                    <a:p>
                      <a:endParaRPr lang="id-ID"/>
                    </a:p>
                  </a:txBody>
                  <a:tcPr/>
                </a:tc>
                <a:tc rowSpan="2" hMerge="1">
                  <a:txBody>
                    <a:bodyPr/>
                    <a:lstStyle/>
                    <a:p>
                      <a:endParaRPr lang="id-ID"/>
                    </a:p>
                  </a:txBody>
                  <a:tcPr/>
                </a:tc>
                <a:tc rowSpan="2" hMerge="1">
                  <a:txBody>
                    <a:bodyPr/>
                    <a:lstStyle/>
                    <a:p>
                      <a:endParaRPr lang="id-ID"/>
                    </a:p>
                  </a:txBody>
                  <a:tcPr/>
                </a:tc>
                <a:tc rowSpan="2" hMerge="1">
                  <a:txBody>
                    <a:bodyPr/>
                    <a:lstStyle/>
                    <a:p>
                      <a:endParaRPr lang="id-ID"/>
                    </a:p>
                  </a:txBody>
                  <a:tcPr/>
                </a:tc>
                <a:tc rowSpan="2" hMerge="1">
                  <a:txBody>
                    <a:bodyPr/>
                    <a:lstStyle/>
                    <a:p>
                      <a:endParaRPr lang="id-ID"/>
                    </a:p>
                  </a:txBody>
                  <a:tcPr/>
                </a:tc>
                <a:tc rowSpan="2" hMerge="1">
                  <a:txBody>
                    <a:bodyPr/>
                    <a:lstStyle/>
                    <a:p>
                      <a:endParaRPr lang="id-ID"/>
                    </a:p>
                  </a:txBody>
                  <a:tcPr/>
                </a:tc>
                <a:tc rowSpan="2" hMerge="1">
                  <a:txBody>
                    <a:bodyPr/>
                    <a:lstStyle/>
                    <a:p>
                      <a:endParaRPr lang="id-ID"/>
                    </a:p>
                  </a:txBody>
                  <a:tcPr/>
                </a:tc>
                <a:tc rowSpan="2" hMerge="1">
                  <a:txBody>
                    <a:bodyPr/>
                    <a:lstStyle/>
                    <a:p>
                      <a:endParaRPr lang="id-ID"/>
                    </a:p>
                  </a:txBody>
                  <a:tcPr/>
                </a:tc>
                <a:tc rowSpan="2" hMerge="1">
                  <a:txBody>
                    <a:bodyPr/>
                    <a:lstStyle/>
                    <a:p>
                      <a:endParaRPr lang="id-ID"/>
                    </a:p>
                  </a:txBody>
                  <a:tcPr/>
                </a:tc>
                <a:tc rowSpan="2" hMerge="1">
                  <a:txBody>
                    <a:bodyPr/>
                    <a:lstStyle/>
                    <a:p>
                      <a:endParaRPr lang="id-ID"/>
                    </a:p>
                  </a:txBody>
                  <a:tcPr/>
                </a:tc>
                <a:tc rowSpan="2" hMerge="1">
                  <a:txBody>
                    <a:bodyPr/>
                    <a:lstStyle/>
                    <a:p>
                      <a:endParaRPr lang="id-ID"/>
                    </a:p>
                  </a:txBody>
                  <a:tcPr/>
                </a:tc>
                <a:tc rowSpan="2" hMerge="1">
                  <a:txBody>
                    <a:bodyPr/>
                    <a:lstStyle/>
                    <a:p>
                      <a:endParaRPr lang="id-ID"/>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id-ID" sz="1200" b="0" i="0" u="none" strike="noStrike" cap="none" normalizeH="0" baseline="0" smtClean="0">
                        <a:ln>
                          <a:noFill/>
                        </a:ln>
                        <a:solidFill>
                          <a:srgbClr val="0033CC"/>
                        </a:solidFill>
                        <a:effectLst/>
                        <a:latin typeface="Arial" charset="0"/>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274344">
                <a:tc gridSpan="13" vMerge="1">
                  <a:txBody>
                    <a:bodyPr/>
                    <a:lstStyle/>
                    <a:p>
                      <a:endParaRPr lang="id-ID"/>
                    </a:p>
                  </a:txBody>
                  <a:tcPr/>
                </a:tc>
                <a:tc hMerge="1" vMerge="1">
                  <a:txBody>
                    <a:bodyPr/>
                    <a:lstStyle/>
                    <a:p>
                      <a:endParaRPr lang="id-ID"/>
                    </a:p>
                  </a:txBody>
                  <a:tcPr/>
                </a:tc>
                <a:tc hMerge="1" vMerge="1">
                  <a:txBody>
                    <a:bodyPr/>
                    <a:lstStyle/>
                    <a:p>
                      <a:endParaRPr lang="id-ID"/>
                    </a:p>
                  </a:txBody>
                  <a:tcPr/>
                </a:tc>
                <a:tc hMerge="1" vMerge="1">
                  <a:txBody>
                    <a:bodyPr/>
                    <a:lstStyle/>
                    <a:p>
                      <a:endParaRPr lang="id-ID"/>
                    </a:p>
                  </a:txBody>
                  <a:tcPr/>
                </a:tc>
                <a:tc hMerge="1" vMerge="1">
                  <a:txBody>
                    <a:bodyPr/>
                    <a:lstStyle/>
                    <a:p>
                      <a:endParaRPr lang="id-ID"/>
                    </a:p>
                  </a:txBody>
                  <a:tcPr/>
                </a:tc>
                <a:tc hMerge="1" vMerge="1">
                  <a:txBody>
                    <a:bodyPr/>
                    <a:lstStyle/>
                    <a:p>
                      <a:endParaRPr lang="id-ID"/>
                    </a:p>
                  </a:txBody>
                  <a:tcPr/>
                </a:tc>
                <a:tc hMerge="1" vMerge="1">
                  <a:txBody>
                    <a:bodyPr/>
                    <a:lstStyle/>
                    <a:p>
                      <a:endParaRPr lang="id-ID"/>
                    </a:p>
                  </a:txBody>
                  <a:tcPr/>
                </a:tc>
                <a:tc hMerge="1" vMerge="1">
                  <a:txBody>
                    <a:bodyPr/>
                    <a:lstStyle/>
                    <a:p>
                      <a:endParaRPr lang="id-ID"/>
                    </a:p>
                  </a:txBody>
                  <a:tcPr/>
                </a:tc>
                <a:tc hMerge="1" vMerge="1">
                  <a:txBody>
                    <a:bodyPr/>
                    <a:lstStyle/>
                    <a:p>
                      <a:endParaRPr lang="id-ID"/>
                    </a:p>
                  </a:txBody>
                  <a:tcPr/>
                </a:tc>
                <a:tc hMerge="1" vMerge="1">
                  <a:txBody>
                    <a:bodyPr/>
                    <a:lstStyle/>
                    <a:p>
                      <a:endParaRPr lang="id-ID"/>
                    </a:p>
                  </a:txBody>
                  <a:tcPr/>
                </a:tc>
                <a:tc hMerge="1" vMerge="1">
                  <a:txBody>
                    <a:bodyPr/>
                    <a:lstStyle/>
                    <a:p>
                      <a:endParaRPr lang="id-ID"/>
                    </a:p>
                  </a:txBody>
                  <a:tcPr/>
                </a:tc>
                <a:tc hMerge="1" vMerge="1">
                  <a:txBody>
                    <a:bodyPr/>
                    <a:lstStyle/>
                    <a:p>
                      <a:endParaRPr lang="id-ID"/>
                    </a:p>
                  </a:txBody>
                  <a:tcPr/>
                </a:tc>
                <a:tc hMerge="1" vMerge="1">
                  <a:txBody>
                    <a:bodyPr/>
                    <a:lstStyle/>
                    <a:p>
                      <a:endParaRPr lang="id-ID"/>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id-ID" sz="1200" b="0" i="0" u="none" strike="noStrike" cap="none" normalizeH="0" baseline="0" smtClean="0">
                        <a:ln>
                          <a:noFill/>
                        </a:ln>
                        <a:solidFill>
                          <a:srgbClr val="0033CC"/>
                        </a:solidFill>
                        <a:effectLst/>
                        <a:latin typeface="Arial" charset="0"/>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42152" name="Text Box 1057"/>
          <p:cNvSpPr txBox="1">
            <a:spLocks noChangeArrowheads="1"/>
          </p:cNvSpPr>
          <p:nvPr/>
        </p:nvSpPr>
        <p:spPr bwMode="auto">
          <a:xfrm>
            <a:off x="339725" y="777875"/>
            <a:ext cx="4376738" cy="274638"/>
          </a:xfrm>
          <a:prstGeom prst="rect">
            <a:avLst/>
          </a:prstGeom>
          <a:noFill/>
          <a:ln w="9525">
            <a:noFill/>
            <a:miter lim="800000"/>
            <a:headEnd/>
            <a:tailEnd/>
          </a:ln>
        </p:spPr>
        <p:txBody>
          <a:bodyPr>
            <a:spAutoFit/>
          </a:bodyPr>
          <a:lstStyle/>
          <a:p>
            <a:pPr>
              <a:spcBef>
                <a:spcPct val="50000"/>
              </a:spcBef>
            </a:pPr>
            <a:r>
              <a:rPr lang="id-ID" sz="1200">
                <a:solidFill>
                  <a:srgbClr val="0033CC"/>
                </a:solidFill>
              </a:rPr>
              <a:t>Jangka waktu penilaian </a:t>
            </a:r>
            <a:r>
              <a:rPr lang="en-US" sz="1200">
                <a:solidFill>
                  <a:srgbClr val="0033CC"/>
                </a:solidFill>
              </a:rPr>
              <a:t> …. </a:t>
            </a:r>
            <a:r>
              <a:rPr lang="id-ID" sz="1200">
                <a:solidFill>
                  <a:srgbClr val="0033CC"/>
                </a:solidFill>
              </a:rPr>
              <a:t>Januari s/d 31 Desember 20</a:t>
            </a:r>
            <a:r>
              <a:rPr lang="en-US" sz="1200">
                <a:solidFill>
                  <a:srgbClr val="0033CC"/>
                </a:solidFill>
              </a:rPr>
              <a:t>….</a:t>
            </a:r>
            <a:endParaRPr lang="id-ID" sz="1200">
              <a:solidFill>
                <a:srgbClr val="0033CC"/>
              </a:solidFill>
            </a:endParaRPr>
          </a:p>
        </p:txBody>
      </p:sp>
      <p:graphicFrame>
        <p:nvGraphicFramePr>
          <p:cNvPr id="8375" name="Group 183"/>
          <p:cNvGraphicFramePr>
            <a:graphicFrameLocks noGrp="1"/>
          </p:cNvGraphicFramePr>
          <p:nvPr/>
        </p:nvGraphicFramePr>
        <p:xfrm>
          <a:off x="3043238" y="5013325"/>
          <a:ext cx="5715000" cy="1158875"/>
        </p:xfrm>
        <a:graphic>
          <a:graphicData uri="http://schemas.openxmlformats.org/drawingml/2006/table">
            <a:tbl>
              <a:tblPr/>
              <a:tblGrid>
                <a:gridCol w="3200400"/>
                <a:gridCol w="2514600"/>
              </a:tblGrid>
              <a:tr h="2730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sz="1000" b="0" i="0" u="none" strike="noStrike" cap="none" normalizeH="0" baseline="0" smtClean="0">
                        <a:ln>
                          <a:noFill/>
                        </a:ln>
                        <a:solidFill>
                          <a:srgbClr val="0033CC"/>
                        </a:solidFill>
                        <a:effectLst/>
                        <a:latin typeface="Arial" charset="0"/>
                      </a:endParaRPr>
                    </a:p>
                  </a:txBody>
                  <a:tcPr marT="45702" marB="45702"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d-ID" sz="1000" b="1" i="0" u="none" strike="noStrike" cap="none" normalizeH="0" baseline="0" smtClean="0">
                          <a:ln>
                            <a:noFill/>
                          </a:ln>
                          <a:solidFill>
                            <a:srgbClr val="0033CC"/>
                          </a:solidFill>
                          <a:effectLst/>
                          <a:latin typeface="Arial" charset="0"/>
                          <a:cs typeface="Times New Roman" pitchFamily="18" charset="0"/>
                        </a:rPr>
                        <a:t>Jakarta, 31 Desember 20</a:t>
                      </a:r>
                      <a:r>
                        <a:rPr kumimoji="0" lang="en-US" sz="1000" b="1" i="0" u="none" strike="noStrike" cap="none" normalizeH="0" baseline="0" smtClean="0">
                          <a:ln>
                            <a:noFill/>
                          </a:ln>
                          <a:solidFill>
                            <a:srgbClr val="0033CC"/>
                          </a:solidFill>
                          <a:effectLst/>
                          <a:latin typeface="Arial" charset="0"/>
                          <a:cs typeface="Times New Roman" pitchFamily="18" charset="0"/>
                        </a:rPr>
                        <a:t>….</a:t>
                      </a:r>
                      <a:endParaRPr kumimoji="0" lang="id-ID" sz="1000" b="1" i="0" u="none" strike="noStrike" cap="none" normalizeH="0" baseline="0" smtClean="0">
                        <a:ln>
                          <a:noFill/>
                        </a:ln>
                        <a:solidFill>
                          <a:srgbClr val="0033CC"/>
                        </a:solidFill>
                        <a:effectLst/>
                        <a:latin typeface="Arial" charset="0"/>
                      </a:endParaRPr>
                    </a:p>
                  </a:txBody>
                  <a:tcPr marT="45702" marB="45702" horzOverflow="overflow">
                    <a:lnL>
                      <a:noFill/>
                    </a:lnL>
                    <a:lnR>
                      <a:noFill/>
                    </a:lnR>
                    <a:lnT>
                      <a:noFill/>
                    </a:lnT>
                    <a:lnB>
                      <a:noFill/>
                    </a:lnB>
                    <a:lnTlToBr>
                      <a:noFill/>
                    </a:lnTlToBr>
                    <a:lnBlToTr>
                      <a:noFill/>
                    </a:lnBlToTr>
                    <a:noFill/>
                  </a:tcPr>
                </a:tc>
              </a:tr>
              <a:tr h="3968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sz="1000" b="0" i="0" u="none" strike="noStrike" cap="none" normalizeH="0" baseline="0" smtClean="0">
                        <a:ln>
                          <a:noFill/>
                        </a:ln>
                        <a:solidFill>
                          <a:srgbClr val="0033CC"/>
                        </a:solidFill>
                        <a:effectLst/>
                        <a:latin typeface="Arial" charset="0"/>
                      </a:endParaRPr>
                    </a:p>
                  </a:txBody>
                  <a:tcPr marT="45702" marB="45702"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d-ID" sz="1000" b="1" i="0" u="none" strike="noStrike" cap="none" normalizeH="0" baseline="0" smtClean="0">
                          <a:ln>
                            <a:noFill/>
                          </a:ln>
                          <a:solidFill>
                            <a:srgbClr val="0033CC"/>
                          </a:solidFill>
                          <a:effectLst/>
                          <a:latin typeface="Arial" charset="0"/>
                          <a:cs typeface="Times New Roman" pitchFamily="18" charset="0"/>
                        </a:rPr>
                        <a:t>Pejabat Penilai</a:t>
                      </a:r>
                      <a:endParaRPr kumimoji="0" lang="en-US" sz="1000" b="1" i="0" u="none" strike="noStrike" cap="none" normalizeH="0" baseline="0" smtClean="0">
                        <a:ln>
                          <a:noFill/>
                        </a:ln>
                        <a:solidFill>
                          <a:srgbClr val="0033CC"/>
                        </a:solidFill>
                        <a:effectLst/>
                        <a:latin typeface="Arial" charset="0"/>
                        <a:cs typeface="Times New Roman"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000" b="1" i="0" u="none" strike="noStrike" cap="none" normalizeH="0" baseline="0" smtClean="0">
                        <a:ln>
                          <a:noFill/>
                        </a:ln>
                        <a:solidFill>
                          <a:srgbClr val="0033CC"/>
                        </a:solidFill>
                        <a:effectLst/>
                        <a:latin typeface="Arial" charset="0"/>
                        <a:cs typeface="Times New Roman" pitchFamily="18" charset="0"/>
                      </a:endParaRPr>
                    </a:p>
                  </a:txBody>
                  <a:tcPr marT="45702" marB="45702" horzOverflow="overflow">
                    <a:lnL>
                      <a:noFill/>
                    </a:lnL>
                    <a:lnR>
                      <a:noFill/>
                    </a:lnR>
                    <a:lnT>
                      <a:noFill/>
                    </a:lnT>
                    <a:lnB>
                      <a:noFill/>
                    </a:lnB>
                    <a:lnTlToBr>
                      <a:noFill/>
                    </a:lnTlToBr>
                    <a:lnBlToTr>
                      <a:noFill/>
                    </a:lnBlToTr>
                    <a:noFill/>
                  </a:tcPr>
                </a:tc>
              </a:tr>
              <a:tr h="2444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sz="1000" b="0" i="0" u="none" strike="noStrike" cap="none" normalizeH="0" baseline="0" smtClean="0">
                        <a:ln>
                          <a:noFill/>
                        </a:ln>
                        <a:solidFill>
                          <a:srgbClr val="0033CC"/>
                        </a:solidFill>
                        <a:effectLst/>
                        <a:latin typeface="Arial" charset="0"/>
                      </a:endParaRPr>
                    </a:p>
                  </a:txBody>
                  <a:tcPr marT="45702" marB="45702"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rgbClr val="0033CC"/>
                          </a:solidFill>
                          <a:effectLst/>
                          <a:latin typeface="Arial" charset="0"/>
                          <a:cs typeface="Times New Roman" pitchFamily="18" charset="0"/>
                        </a:rPr>
                        <a:t>Nama</a:t>
                      </a:r>
                      <a:endParaRPr kumimoji="0" lang="id-ID" sz="1000" b="1" i="0" u="none" strike="noStrike" cap="none" normalizeH="0" baseline="0" smtClean="0">
                        <a:ln>
                          <a:noFill/>
                        </a:ln>
                        <a:solidFill>
                          <a:srgbClr val="0033CC"/>
                        </a:solidFill>
                        <a:effectLst/>
                        <a:latin typeface="Arial" charset="0"/>
                      </a:endParaRPr>
                    </a:p>
                  </a:txBody>
                  <a:tcPr marT="45702" marB="45702" horzOverflow="overflow">
                    <a:lnL>
                      <a:noFill/>
                    </a:lnL>
                    <a:lnR>
                      <a:noFill/>
                    </a:lnR>
                    <a:lnT>
                      <a:noFill/>
                    </a:lnT>
                    <a:lnB>
                      <a:noFill/>
                    </a:lnB>
                    <a:lnTlToBr>
                      <a:noFill/>
                    </a:lnTlToBr>
                    <a:lnBlToTr>
                      <a:noFill/>
                    </a:lnBlToTr>
                    <a:noFill/>
                  </a:tcPr>
                </a:tc>
              </a:tr>
              <a:tr h="2444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sz="1000" b="0" i="0" u="none" strike="noStrike" cap="none" normalizeH="0" baseline="0" smtClean="0">
                        <a:ln>
                          <a:noFill/>
                        </a:ln>
                        <a:solidFill>
                          <a:srgbClr val="0033CC"/>
                        </a:solidFill>
                        <a:effectLst/>
                        <a:latin typeface="Arial" charset="0"/>
                      </a:endParaRPr>
                    </a:p>
                  </a:txBody>
                  <a:tcPr marT="45702" marB="45702"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d-ID" sz="1000" b="1" i="0" u="none" strike="noStrike" cap="none" normalizeH="0" baseline="0" smtClean="0">
                          <a:ln>
                            <a:noFill/>
                          </a:ln>
                          <a:solidFill>
                            <a:srgbClr val="0033CC"/>
                          </a:solidFill>
                          <a:effectLst/>
                          <a:latin typeface="Arial" charset="0"/>
                          <a:cs typeface="Times New Roman" pitchFamily="18" charset="0"/>
                        </a:rPr>
                        <a:t>NIP. </a:t>
                      </a:r>
                      <a:endParaRPr kumimoji="0" lang="id-ID" sz="1000" b="1" i="0" u="none" strike="noStrike" cap="none" normalizeH="0" baseline="0" smtClean="0">
                        <a:ln>
                          <a:noFill/>
                        </a:ln>
                        <a:solidFill>
                          <a:srgbClr val="0033CC"/>
                        </a:solidFill>
                        <a:effectLst/>
                        <a:latin typeface="Arial" charset="0"/>
                      </a:endParaRPr>
                    </a:p>
                  </a:txBody>
                  <a:tcPr marT="45702" marB="45702" horzOverflow="overflow">
                    <a:lnL>
                      <a:noFill/>
                    </a:lnL>
                    <a:lnR>
                      <a:noFill/>
                    </a:lnR>
                    <a:lnT>
                      <a:noFill/>
                    </a:lnT>
                    <a:lnB>
                      <a:noFill/>
                    </a:lnB>
                    <a:lnTlToBr>
                      <a:noFill/>
                    </a:lnTlToBr>
                    <a:lnBlToTr>
                      <a:noFill/>
                    </a:lnBlToTr>
                    <a:noFill/>
                  </a:tcPr>
                </a:tc>
              </a:tr>
            </a:tbl>
          </a:graphicData>
        </a:graphic>
      </p:graphicFrame>
    </p:spTree>
    <p:extLst>
      <p:ext uri="{BB962C8B-B14F-4D97-AF65-F5344CB8AC3E}">
        <p14:creationId xmlns:p14="http://schemas.microsoft.com/office/powerpoint/2010/main" val="3078256936"/>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5E9EFF"/>
            </a:gs>
            <a:gs pos="39999">
              <a:srgbClr val="85C2FF"/>
            </a:gs>
            <a:gs pos="70000">
              <a:srgbClr val="C4D6EB"/>
            </a:gs>
            <a:gs pos="100000">
              <a:srgbClr val="FFEBFA"/>
            </a:gs>
          </a:gsLst>
          <a:lin ang="10800000" scaled="1"/>
          <a:tileRect/>
        </a:gradFill>
        <a:effectLst/>
      </p:bgPr>
    </p:bg>
    <p:spTree>
      <p:nvGrpSpPr>
        <p:cNvPr id="1" name=""/>
        <p:cNvGrpSpPr/>
        <p:nvPr/>
      </p:nvGrpSpPr>
      <p:grpSpPr>
        <a:xfrm>
          <a:off x="0" y="0"/>
          <a:ext cx="0" cy="0"/>
          <a:chOff x="0" y="0"/>
          <a:chExt cx="0" cy="0"/>
        </a:xfrm>
      </p:grpSpPr>
      <p:pic>
        <p:nvPicPr>
          <p:cNvPr id="4" name="Picture 3" descr="22.gif"/>
          <p:cNvPicPr>
            <a:picLocks noChangeAspect="1"/>
          </p:cNvPicPr>
          <p:nvPr/>
        </p:nvPicPr>
        <p:blipFill>
          <a:blip r:embed="rId2"/>
          <a:stretch>
            <a:fillRect/>
          </a:stretch>
        </p:blipFill>
        <p:spPr>
          <a:xfrm>
            <a:off x="6286512" y="0"/>
            <a:ext cx="2857520" cy="6858000"/>
          </a:xfrm>
          <a:prstGeom prst="rect">
            <a:avLst/>
          </a:prstGeom>
        </p:spPr>
      </p:pic>
      <p:sp>
        <p:nvSpPr>
          <p:cNvPr id="2" name="Title 1"/>
          <p:cNvSpPr>
            <a:spLocks noGrp="1"/>
          </p:cNvSpPr>
          <p:nvPr>
            <p:ph type="title"/>
          </p:nvPr>
        </p:nvSpPr>
        <p:spPr>
          <a:xfrm>
            <a:off x="428596" y="0"/>
            <a:ext cx="7467600" cy="1143000"/>
          </a:xfrm>
        </p:spPr>
        <p:txBody>
          <a:bodyPr/>
          <a:lstStyle/>
          <a:p>
            <a:r>
              <a:rPr lang="en-US" b="1" dirty="0" smtClean="0"/>
              <a:t>Presentation Out line</a:t>
            </a:r>
            <a:endParaRPr lang="en-US" b="1" dirty="0"/>
          </a:p>
        </p:txBody>
      </p:sp>
      <p:sp>
        <p:nvSpPr>
          <p:cNvPr id="3" name="Content Placeholder 2"/>
          <p:cNvSpPr>
            <a:spLocks noGrp="1"/>
          </p:cNvSpPr>
          <p:nvPr>
            <p:ph sz="quarter" idx="1"/>
          </p:nvPr>
        </p:nvSpPr>
        <p:spPr>
          <a:xfrm>
            <a:off x="319110" y="1984248"/>
            <a:ext cx="5967402" cy="3302140"/>
          </a:xfrm>
        </p:spPr>
        <p:txBody>
          <a:bodyPr/>
          <a:lstStyle/>
          <a:p>
            <a:pPr marL="457200" indent="-457200">
              <a:buClrTx/>
              <a:buSzPct val="100000"/>
              <a:buFont typeface="+mj-lt"/>
              <a:buAutoNum type="arabicPeriod"/>
            </a:pPr>
            <a:r>
              <a:rPr lang="en-US" dirty="0" smtClean="0"/>
              <a:t>MENGAPA PENILAIAN KINERJA</a:t>
            </a:r>
          </a:p>
          <a:p>
            <a:pPr marL="457200" indent="-457200">
              <a:buClrTx/>
              <a:buSzPct val="100000"/>
              <a:buFont typeface="+mj-lt"/>
              <a:buAutoNum type="arabicPeriod"/>
            </a:pPr>
            <a:r>
              <a:rPr lang="en-US" dirty="0" smtClean="0"/>
              <a:t>APA ITU SASARAN KERJA PEGAWAI (SKP)</a:t>
            </a:r>
          </a:p>
          <a:p>
            <a:pPr marL="457200" indent="-457200">
              <a:buClrTx/>
              <a:buSzPct val="100000"/>
              <a:buFont typeface="+mj-lt"/>
              <a:buAutoNum type="arabicPeriod"/>
            </a:pPr>
            <a:r>
              <a:rPr lang="en-US" dirty="0" smtClean="0"/>
              <a:t>BAGAIMANA MENGHITUNG SKP ?</a:t>
            </a:r>
          </a:p>
          <a:p>
            <a:pPr marL="457200" indent="-457200">
              <a:buClrTx/>
              <a:buSzPct val="100000"/>
              <a:buFont typeface="+mj-lt"/>
              <a:buAutoNum type="arabicPeriod"/>
            </a:pPr>
            <a:r>
              <a:rPr lang="en-US" dirty="0" smtClean="0"/>
              <a:t>BAGAIMANA DENGAN ASPEK PERILAKU KERJA DALAM SKP ?</a:t>
            </a:r>
          </a:p>
          <a:p>
            <a:pPr marL="457200" indent="-457200">
              <a:buClrTx/>
              <a:buSzPct val="100000"/>
              <a:buFont typeface="+mj-lt"/>
              <a:buAutoNum type="arabicPeriod"/>
            </a:pPr>
            <a:r>
              <a:rPr lang="en-US" dirty="0" smtClean="0"/>
              <a:t>LAIN – LAIN TERKAIT SKP</a:t>
            </a:r>
          </a:p>
          <a:p>
            <a:pPr>
              <a:buNone/>
            </a:pP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1769298384"/>
              </p:ext>
            </p:extLst>
          </p:nvPr>
        </p:nvGraphicFramePr>
        <p:xfrm>
          <a:off x="539552" y="1080231"/>
          <a:ext cx="8153400" cy="5517121"/>
        </p:xfrm>
        <a:graphic>
          <a:graphicData uri="http://schemas.openxmlformats.org/drawingml/2006/table">
            <a:tbl>
              <a:tblPr firstRow="1" bandRow="1">
                <a:tableStyleId>{5C22544A-7EE6-4342-B048-85BDC9FD1C3A}</a:tableStyleId>
              </a:tblPr>
              <a:tblGrid>
                <a:gridCol w="1263650"/>
                <a:gridCol w="6889750"/>
              </a:tblGrid>
              <a:tr h="701085">
                <a:tc>
                  <a:txBody>
                    <a:bodyPr/>
                    <a:lstStyle/>
                    <a:p>
                      <a:pPr algn="ctr"/>
                      <a:r>
                        <a:rPr lang="id-ID" sz="2000" noProof="0" dirty="0" smtClean="0">
                          <a:solidFill>
                            <a:srgbClr val="FFFF00"/>
                          </a:solidFill>
                        </a:rPr>
                        <a:t>KRITERIA NILAI</a:t>
                      </a:r>
                      <a:endParaRPr lang="id-ID" sz="2000" noProof="0" dirty="0">
                        <a:solidFill>
                          <a:srgbClr val="FFFF00"/>
                        </a:solidFill>
                      </a:endParaRPr>
                    </a:p>
                  </a:txBody>
                  <a:tcPr marT="45723" marB="45723">
                    <a:solidFill>
                      <a:schemeClr val="accent3">
                        <a:lumMod val="60000"/>
                        <a:lumOff val="40000"/>
                      </a:schemeClr>
                    </a:solidFill>
                  </a:tcPr>
                </a:tc>
                <a:tc>
                  <a:txBody>
                    <a:bodyPr/>
                    <a:lstStyle/>
                    <a:p>
                      <a:pPr algn="ctr"/>
                      <a:endParaRPr lang="id-ID" sz="1000" noProof="0" dirty="0" smtClean="0">
                        <a:solidFill>
                          <a:srgbClr val="FFFF00"/>
                        </a:solidFill>
                      </a:endParaRPr>
                    </a:p>
                    <a:p>
                      <a:pPr algn="ctr"/>
                      <a:r>
                        <a:rPr lang="id-ID" sz="2000" noProof="0" dirty="0" smtClean="0">
                          <a:solidFill>
                            <a:srgbClr val="FFFF00"/>
                          </a:solidFill>
                        </a:rPr>
                        <a:t>KETERANGAN</a:t>
                      </a:r>
                      <a:endParaRPr lang="id-ID" sz="2000" noProof="0" dirty="0">
                        <a:solidFill>
                          <a:srgbClr val="FFFF00"/>
                        </a:solidFill>
                      </a:endParaRPr>
                    </a:p>
                  </a:txBody>
                  <a:tcPr marT="45723" marB="45723">
                    <a:solidFill>
                      <a:schemeClr val="accent3">
                        <a:lumMod val="60000"/>
                        <a:lumOff val="40000"/>
                      </a:schemeClr>
                    </a:solidFill>
                  </a:tcPr>
                </a:tc>
              </a:tr>
              <a:tr h="670603">
                <a:tc>
                  <a:txBody>
                    <a:bodyPr/>
                    <a:lstStyle/>
                    <a:p>
                      <a:r>
                        <a:rPr lang="id-ID" sz="1900" noProof="0" smtClean="0"/>
                        <a:t>91 - 100</a:t>
                      </a:r>
                      <a:endParaRPr lang="id-ID" sz="1900" noProof="0"/>
                    </a:p>
                  </a:txBody>
                  <a:tcPr marT="45723" marB="45723"/>
                </a:tc>
                <a:tc>
                  <a:txBody>
                    <a:bodyPr/>
                    <a:lstStyle/>
                    <a:p>
                      <a:pPr algn="just"/>
                      <a:r>
                        <a:rPr lang="id-ID" sz="1900" noProof="0" dirty="0" smtClean="0"/>
                        <a:t>Hasil kerja sempurna, tidak ada kesalahan, tidak ada revisi, dan pelayanan di atas standar yg ditentukan dll.</a:t>
                      </a:r>
                      <a:endParaRPr lang="id-ID" sz="1900" noProof="0" dirty="0"/>
                    </a:p>
                  </a:txBody>
                  <a:tcPr marT="45723" marB="45723"/>
                </a:tc>
              </a:tr>
              <a:tr h="670603">
                <a:tc>
                  <a:txBody>
                    <a:bodyPr/>
                    <a:lstStyle/>
                    <a:p>
                      <a:r>
                        <a:rPr lang="id-ID" sz="1900" noProof="0" smtClean="0"/>
                        <a:t>76 - 90</a:t>
                      </a:r>
                      <a:endParaRPr lang="id-ID" sz="1900" noProof="0"/>
                    </a:p>
                  </a:txBody>
                  <a:tcPr marT="45723" marB="45723"/>
                </a:tc>
                <a:tc>
                  <a:txBody>
                    <a:bodyPr/>
                    <a:lstStyle/>
                    <a:p>
                      <a:pPr algn="just"/>
                      <a:r>
                        <a:rPr lang="id-ID" sz="1900" noProof="0" dirty="0" smtClean="0"/>
                        <a:t>Hasil kerja mempunya 1 atau 2 kesalahan kecil, tidak ada kesalahan besar, revisi, dan pelayanan sesuai standar yg telah ditentukan dll. </a:t>
                      </a:r>
                      <a:endParaRPr lang="id-ID" sz="1900" noProof="0" dirty="0"/>
                    </a:p>
                  </a:txBody>
                  <a:tcPr marT="45723" marB="45723"/>
                </a:tc>
              </a:tr>
              <a:tr h="960182">
                <a:tc>
                  <a:txBody>
                    <a:bodyPr/>
                    <a:lstStyle/>
                    <a:p>
                      <a:r>
                        <a:rPr lang="id-ID" sz="1900" noProof="0" smtClean="0"/>
                        <a:t>61 - 75</a:t>
                      </a:r>
                      <a:endParaRPr lang="id-ID" sz="1900" noProof="0"/>
                    </a:p>
                  </a:txBody>
                  <a:tcPr marT="45723" marB="45723"/>
                </a:tc>
                <a:tc>
                  <a:txBody>
                    <a:bodyPr/>
                    <a:lstStyle/>
                    <a:p>
                      <a:pPr algn="just"/>
                      <a:r>
                        <a:rPr lang="id-ID" sz="1900" noProof="0" dirty="0" smtClean="0"/>
                        <a:t>Hasil kerja mempunyai 3 atau 4 kesalahan</a:t>
                      </a:r>
                      <a:r>
                        <a:rPr lang="id-ID" sz="1900" baseline="0" noProof="0" dirty="0" smtClean="0"/>
                        <a:t> kecil, dan tidak ada kesalahan besar, revisi, dan pelayanan cukup memenuhi standar yg ditentukan</a:t>
                      </a:r>
                      <a:endParaRPr lang="id-ID" sz="1900" noProof="0" dirty="0"/>
                    </a:p>
                  </a:txBody>
                  <a:tcPr marT="45723" marB="45723"/>
                </a:tc>
              </a:tr>
              <a:tr h="960182">
                <a:tc>
                  <a:txBody>
                    <a:bodyPr/>
                    <a:lstStyle/>
                    <a:p>
                      <a:r>
                        <a:rPr lang="id-ID" sz="1900" noProof="0" smtClean="0"/>
                        <a:t>51 -60</a:t>
                      </a:r>
                      <a:endParaRPr lang="id-ID" sz="1900" noProof="0"/>
                    </a:p>
                  </a:txBody>
                  <a:tcPr marT="45723" marB="45723"/>
                </a:tc>
                <a:tc>
                  <a:txBody>
                    <a:bodyPr/>
                    <a:lstStyle/>
                    <a:p>
                      <a:pPr algn="just"/>
                      <a:r>
                        <a:rPr lang="id-ID" sz="1900" noProof="0" dirty="0" smtClean="0"/>
                        <a:t>Hasil kerja mempunyai 5 kesalahan kecil dan ada kesalahan besar, revisi, dan pelayanan tidak cukup memenuhi standar yg ditentukan dll.</a:t>
                      </a:r>
                      <a:endParaRPr lang="id-ID" sz="1900" noProof="0" dirty="0"/>
                    </a:p>
                  </a:txBody>
                  <a:tcPr marT="45723" marB="45723"/>
                </a:tc>
              </a:tr>
              <a:tr h="960182">
                <a:tc>
                  <a:txBody>
                    <a:bodyPr/>
                    <a:lstStyle/>
                    <a:p>
                      <a:r>
                        <a:rPr lang="id-ID" sz="1900" noProof="0" smtClean="0"/>
                        <a:t>50 ke bawah</a:t>
                      </a:r>
                      <a:endParaRPr lang="id-ID" sz="1900" noProof="0"/>
                    </a:p>
                  </a:txBody>
                  <a:tcPr marT="45723" marB="45723"/>
                </a:tc>
                <a:tc>
                  <a:txBody>
                    <a:bodyPr/>
                    <a:lstStyle/>
                    <a:p>
                      <a:r>
                        <a:rPr lang="id-ID" sz="1900" noProof="0" dirty="0" smtClean="0"/>
                        <a:t>Hasil kerja mempunyai lebih dari 5 kesalahan kecil dan ada kesalahan besar, kurang memuaskan, revisi, pelayanan di bawah standar yg ditentukan dll.</a:t>
                      </a:r>
                      <a:endParaRPr lang="id-ID" sz="1900" noProof="0" dirty="0"/>
                    </a:p>
                  </a:txBody>
                  <a:tcPr marT="45723" marB="45723"/>
                </a:tc>
              </a:tr>
            </a:tbl>
          </a:graphicData>
        </a:graphic>
      </p:graphicFrame>
      <p:sp>
        <p:nvSpPr>
          <p:cNvPr id="7" name="Rounded Rectangle 6"/>
          <p:cNvSpPr/>
          <p:nvPr/>
        </p:nvSpPr>
        <p:spPr>
          <a:xfrm>
            <a:off x="1828800" y="44624"/>
            <a:ext cx="5410200" cy="990600"/>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d-ID"/>
          </a:p>
        </p:txBody>
      </p:sp>
      <p:sp>
        <p:nvSpPr>
          <p:cNvPr id="49178" name="TextBox 6"/>
          <p:cNvSpPr txBox="1">
            <a:spLocks noChangeArrowheads="1"/>
          </p:cNvSpPr>
          <p:nvPr/>
        </p:nvSpPr>
        <p:spPr bwMode="auto">
          <a:xfrm>
            <a:off x="2209800" y="116632"/>
            <a:ext cx="4953000" cy="830263"/>
          </a:xfrm>
          <a:prstGeom prst="rect">
            <a:avLst/>
          </a:prstGeom>
          <a:noFill/>
          <a:ln w="9525">
            <a:noFill/>
            <a:miter lim="800000"/>
            <a:headEnd/>
            <a:tailEnd/>
          </a:ln>
        </p:spPr>
        <p:txBody>
          <a:bodyPr>
            <a:spAutoFit/>
          </a:bodyPr>
          <a:lstStyle/>
          <a:p>
            <a:r>
              <a:rPr lang="id-ID" sz="2400" b="1" dirty="0">
                <a:solidFill>
                  <a:srgbClr val="3333FF"/>
                </a:solidFill>
                <a:latin typeface="Berlin Sans FB" pitchFamily="34" charset="0"/>
              </a:rPr>
              <a:t>Untuk menilai kualitas output, digunakan kriteria sbb :</a:t>
            </a:r>
          </a:p>
        </p:txBody>
      </p:sp>
    </p:spTree>
    <p:extLst>
      <p:ext uri="{BB962C8B-B14F-4D97-AF65-F5344CB8AC3E}">
        <p14:creationId xmlns:p14="http://schemas.microsoft.com/office/powerpoint/2010/main" val="389567874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266" name="Group 11"/>
          <p:cNvGrpSpPr>
            <a:grpSpLocks/>
          </p:cNvGrpSpPr>
          <p:nvPr/>
        </p:nvGrpSpPr>
        <p:grpSpPr bwMode="auto">
          <a:xfrm>
            <a:off x="492125" y="623888"/>
            <a:ext cx="7810500" cy="1200150"/>
            <a:chOff x="357158" y="773512"/>
            <a:chExt cx="7810640" cy="1200048"/>
          </a:xfrm>
        </p:grpSpPr>
        <p:sp>
          <p:nvSpPr>
            <p:cNvPr id="7" name="Rectangle 6"/>
            <p:cNvSpPr/>
            <p:nvPr/>
          </p:nvSpPr>
          <p:spPr>
            <a:xfrm>
              <a:off x="595287" y="773512"/>
              <a:ext cx="7572511" cy="1200048"/>
            </a:xfrm>
            <a:prstGeom prst="rect">
              <a:avLst/>
            </a:prstGeom>
          </p:spPr>
          <p:txBody>
            <a:bodyPr>
              <a:spAutoFit/>
            </a:bodyPr>
            <a:lstStyle/>
            <a:p>
              <a:pPr fontAlgn="auto">
                <a:spcBef>
                  <a:spcPts val="500"/>
                </a:spcBef>
                <a:spcAft>
                  <a:spcPts val="0"/>
                </a:spcAft>
                <a:defRPr/>
              </a:pPr>
              <a:r>
                <a:rPr lang="id-ID" sz="2400" dirty="0">
                  <a:solidFill>
                    <a:schemeClr val="accent2">
                      <a:lumMod val="50000"/>
                    </a:schemeClr>
                  </a:solidFill>
                  <a:latin typeface="Berlin Sans FB Demi" pitchFamily="34" charset="0"/>
                  <a:cs typeface="+mn-cs"/>
                </a:rPr>
                <a:t>Penilaian SKP meliputi aspek kuantitas, kualitas,  waktu, </a:t>
              </a:r>
              <a:r>
                <a:rPr lang="en-US" sz="2400" dirty="0" err="1">
                  <a:solidFill>
                    <a:schemeClr val="accent2">
                      <a:lumMod val="50000"/>
                    </a:schemeClr>
                  </a:solidFill>
                  <a:latin typeface="Berlin Sans FB Demi" pitchFamily="34" charset="0"/>
                  <a:cs typeface="+mn-cs"/>
                </a:rPr>
                <a:t>dan</a:t>
              </a:r>
              <a:r>
                <a:rPr lang="en-US" sz="2400" dirty="0">
                  <a:solidFill>
                    <a:schemeClr val="accent2">
                      <a:lumMod val="50000"/>
                    </a:schemeClr>
                  </a:solidFill>
                  <a:latin typeface="Berlin Sans FB Demi" pitchFamily="34" charset="0"/>
                  <a:cs typeface="+mn-cs"/>
                </a:rPr>
                <a:t>/</a:t>
              </a:r>
              <a:r>
                <a:rPr lang="en-US" sz="2400" dirty="0" err="1">
                  <a:solidFill>
                    <a:schemeClr val="accent2">
                      <a:lumMod val="50000"/>
                    </a:schemeClr>
                  </a:solidFill>
                  <a:latin typeface="Berlin Sans FB Demi" pitchFamily="34" charset="0"/>
                  <a:cs typeface="+mn-cs"/>
                </a:rPr>
                <a:t>atau</a:t>
              </a:r>
              <a:r>
                <a:rPr lang="en-US" sz="2400" dirty="0">
                  <a:solidFill>
                    <a:schemeClr val="accent2">
                      <a:lumMod val="50000"/>
                    </a:schemeClr>
                  </a:solidFill>
                  <a:latin typeface="Berlin Sans FB Demi" pitchFamily="34" charset="0"/>
                  <a:cs typeface="+mn-cs"/>
                </a:rPr>
                <a:t> </a:t>
              </a:r>
              <a:r>
                <a:rPr lang="id-ID" sz="2400" dirty="0">
                  <a:solidFill>
                    <a:schemeClr val="accent2">
                      <a:lumMod val="50000"/>
                    </a:schemeClr>
                  </a:solidFill>
                  <a:latin typeface="Berlin Sans FB Demi" pitchFamily="34" charset="0"/>
                  <a:cs typeface="+mn-cs"/>
                </a:rPr>
                <a:t>sesuai dengan karakteristik, sifat, dan jenis kegiatan pada masing-masing unit kerja.</a:t>
              </a:r>
            </a:p>
          </p:txBody>
        </p:sp>
        <p:sp>
          <p:nvSpPr>
            <p:cNvPr id="8" name="Right Arrow 7"/>
            <p:cNvSpPr/>
            <p:nvPr/>
          </p:nvSpPr>
          <p:spPr>
            <a:xfrm>
              <a:off x="357158" y="937010"/>
              <a:ext cx="222254" cy="466685"/>
            </a:xfrm>
            <a:prstGeom prst="rightArrow">
              <a:avLst/>
            </a:prstGeom>
            <a:solidFill>
              <a:srgbClr val="FF00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500"/>
                </a:spcBef>
                <a:spcAft>
                  <a:spcPts val="0"/>
                </a:spcAft>
                <a:defRPr/>
              </a:pPr>
              <a:endParaRPr lang="en-US"/>
            </a:p>
          </p:txBody>
        </p:sp>
      </p:grpSp>
      <p:sp>
        <p:nvSpPr>
          <p:cNvPr id="11267" name="Rectangle 11"/>
          <p:cNvSpPr>
            <a:spLocks noChangeArrowheads="1"/>
          </p:cNvSpPr>
          <p:nvPr/>
        </p:nvSpPr>
        <p:spPr bwMode="auto">
          <a:xfrm>
            <a:off x="755650" y="2276475"/>
            <a:ext cx="7200900" cy="400050"/>
          </a:xfrm>
          <a:prstGeom prst="rect">
            <a:avLst/>
          </a:prstGeom>
          <a:noFill/>
          <a:ln w="9525">
            <a:noFill/>
            <a:miter lim="800000"/>
            <a:headEnd/>
            <a:tailEnd/>
          </a:ln>
        </p:spPr>
        <p:txBody>
          <a:bodyPr>
            <a:spAutoFit/>
          </a:bodyPr>
          <a:lstStyle/>
          <a:p>
            <a:r>
              <a:rPr lang="id-ID" sz="2000" b="1">
                <a:solidFill>
                  <a:srgbClr val="002060"/>
                </a:solidFill>
                <a:latin typeface="Century Gothic" pitchFamily="34" charset="0"/>
              </a:rPr>
              <a:t>Formula Rumus Penilaian Capaian SKP, aspek : </a:t>
            </a:r>
            <a:endParaRPr lang="en-US" sz="2000">
              <a:solidFill>
                <a:srgbClr val="002060"/>
              </a:solidFill>
            </a:endParaRPr>
          </a:p>
        </p:txBody>
      </p:sp>
      <p:sp>
        <p:nvSpPr>
          <p:cNvPr id="11268" name="Rectangle 12"/>
          <p:cNvSpPr>
            <a:spLocks noChangeArrowheads="1"/>
          </p:cNvSpPr>
          <p:nvPr/>
        </p:nvSpPr>
        <p:spPr bwMode="auto">
          <a:xfrm>
            <a:off x="701675" y="2671763"/>
            <a:ext cx="6391275" cy="1733550"/>
          </a:xfrm>
          <a:prstGeom prst="rect">
            <a:avLst/>
          </a:prstGeom>
          <a:noFill/>
          <a:ln w="9525">
            <a:noFill/>
            <a:miter lim="800000"/>
            <a:headEnd/>
            <a:tailEnd/>
          </a:ln>
        </p:spPr>
        <p:txBody>
          <a:bodyPr>
            <a:spAutoFit/>
          </a:bodyPr>
          <a:lstStyle/>
          <a:p>
            <a:pPr marL="225425" indent="-225425">
              <a:spcBef>
                <a:spcPts val="500"/>
              </a:spcBef>
              <a:buFont typeface="Wingdings" pitchFamily="2" charset="2"/>
              <a:buNone/>
              <a:tabLst>
                <a:tab pos="225425" algn="l"/>
              </a:tabLst>
            </a:pPr>
            <a:r>
              <a:rPr lang="en-US">
                <a:latin typeface="Berlin Sans FB Demi" pitchFamily="34" charset="0"/>
              </a:rPr>
              <a:t>a. </a:t>
            </a:r>
            <a:r>
              <a:rPr lang="id-ID">
                <a:latin typeface="Berlin Sans FB Demi" pitchFamily="34" charset="0"/>
              </a:rPr>
              <a:t>ku</a:t>
            </a:r>
            <a:r>
              <a:rPr lang="en-US">
                <a:latin typeface="Berlin Sans FB Demi" pitchFamily="34" charset="0"/>
              </a:rPr>
              <a:t>an</a:t>
            </a:r>
            <a:r>
              <a:rPr lang="id-ID">
                <a:latin typeface="Berlin Sans FB Demi" pitchFamily="34" charset="0"/>
              </a:rPr>
              <a:t>titas, </a:t>
            </a:r>
            <a:r>
              <a:rPr lang="en-US">
                <a:latin typeface="Berlin Sans FB Demi" pitchFamily="34" charset="0"/>
              </a:rPr>
              <a:t> </a:t>
            </a:r>
          </a:p>
          <a:p>
            <a:pPr marL="225425" indent="-225425">
              <a:spcBef>
                <a:spcPts val="500"/>
              </a:spcBef>
              <a:buFont typeface="Wingdings" pitchFamily="2" charset="2"/>
              <a:buNone/>
              <a:tabLst>
                <a:tab pos="225425" algn="l"/>
              </a:tabLst>
            </a:pPr>
            <a:r>
              <a:rPr lang="en-US">
                <a:latin typeface="Berlin Sans FB Demi" pitchFamily="34" charset="0"/>
              </a:rPr>
              <a:t>          </a:t>
            </a:r>
            <a:r>
              <a:rPr lang="id-ID">
                <a:latin typeface="Berlin Sans FB Demi" pitchFamily="34" charset="0"/>
              </a:rPr>
              <a:t>Penilaian SKP </a:t>
            </a:r>
            <a:r>
              <a:rPr lang="id-ID" i="1">
                <a:latin typeface="Berlin Sans FB Demi" pitchFamily="34" charset="0"/>
              </a:rPr>
              <a:t>(kuant)</a:t>
            </a:r>
            <a:r>
              <a:rPr lang="id-ID">
                <a:latin typeface="Berlin Sans FB Demi" pitchFamily="34" charset="0"/>
              </a:rPr>
              <a:t> =</a:t>
            </a:r>
            <a:r>
              <a:rPr lang="id-ID" b="1" i="1">
                <a:solidFill>
                  <a:srgbClr val="FF0000"/>
                </a:solidFill>
                <a:latin typeface="Century Gothic" pitchFamily="34" charset="0"/>
                <a:sym typeface="Symbol" pitchFamily="18" charset="2"/>
              </a:rPr>
              <a:t>                              X  100</a:t>
            </a:r>
          </a:p>
          <a:p>
            <a:pPr marL="225425" indent="-225425">
              <a:spcBef>
                <a:spcPts val="500"/>
              </a:spcBef>
              <a:buFont typeface="Wingdings" pitchFamily="2" charset="2"/>
              <a:buNone/>
              <a:tabLst>
                <a:tab pos="225425" algn="l"/>
              </a:tabLst>
            </a:pPr>
            <a:r>
              <a:rPr lang="id-ID" b="1" i="1">
                <a:solidFill>
                  <a:srgbClr val="FF0000"/>
                </a:solidFill>
                <a:latin typeface="Century Gothic" pitchFamily="34" charset="0"/>
                <a:sym typeface="Symbol" pitchFamily="18" charset="2"/>
              </a:rPr>
              <a:t>        </a:t>
            </a:r>
          </a:p>
          <a:p>
            <a:pPr marL="225425" indent="-225425">
              <a:spcBef>
                <a:spcPts val="500"/>
              </a:spcBef>
              <a:buFont typeface="Wingdings" pitchFamily="2" charset="2"/>
              <a:buNone/>
              <a:tabLst>
                <a:tab pos="225425" algn="l"/>
              </a:tabLst>
            </a:pPr>
            <a:r>
              <a:rPr lang="id-ID" b="1" i="1">
                <a:solidFill>
                  <a:srgbClr val="FF0000"/>
                </a:solidFill>
                <a:latin typeface="Century Gothic" pitchFamily="34" charset="0"/>
                <a:sym typeface="Symbol" pitchFamily="18" charset="2"/>
              </a:rPr>
              <a:t>         Ket : Ro = Realisasi Output</a:t>
            </a:r>
          </a:p>
          <a:p>
            <a:pPr marL="225425" indent="-225425">
              <a:spcBef>
                <a:spcPts val="500"/>
              </a:spcBef>
              <a:buFont typeface="Wingdings" pitchFamily="2" charset="2"/>
              <a:buNone/>
              <a:tabLst>
                <a:tab pos="225425" algn="l"/>
              </a:tabLst>
            </a:pPr>
            <a:r>
              <a:rPr lang="id-ID" b="1" i="1">
                <a:solidFill>
                  <a:srgbClr val="FF0000"/>
                </a:solidFill>
                <a:latin typeface="Century Gothic" pitchFamily="34" charset="0"/>
                <a:sym typeface="Symbol" pitchFamily="18" charset="2"/>
              </a:rPr>
              <a:t>                  To = Target Output</a:t>
            </a:r>
            <a:endParaRPr lang="id-ID">
              <a:latin typeface="Berlin Sans FB Demi" pitchFamily="34" charset="0"/>
            </a:endParaRPr>
          </a:p>
        </p:txBody>
      </p:sp>
      <p:grpSp>
        <p:nvGrpSpPr>
          <p:cNvPr id="11269" name="Group 6"/>
          <p:cNvGrpSpPr>
            <a:grpSpLocks/>
          </p:cNvGrpSpPr>
          <p:nvPr/>
        </p:nvGrpSpPr>
        <p:grpSpPr bwMode="auto">
          <a:xfrm>
            <a:off x="4127500" y="2917825"/>
            <a:ext cx="1308100" cy="646113"/>
            <a:chOff x="2448" y="1025"/>
            <a:chExt cx="824" cy="407"/>
          </a:xfrm>
        </p:grpSpPr>
        <p:sp>
          <p:nvSpPr>
            <p:cNvPr id="11275" name="Text Box 7"/>
            <p:cNvSpPr txBox="1">
              <a:spLocks noChangeArrowheads="1"/>
            </p:cNvSpPr>
            <p:nvPr/>
          </p:nvSpPr>
          <p:spPr bwMode="auto">
            <a:xfrm>
              <a:off x="2448" y="1025"/>
              <a:ext cx="824" cy="407"/>
            </a:xfrm>
            <a:prstGeom prst="rect">
              <a:avLst/>
            </a:prstGeom>
            <a:noFill/>
            <a:ln w="12700" cap="sq">
              <a:noFill/>
              <a:miter lim="800000"/>
              <a:headEnd type="none" w="sm" len="sm"/>
              <a:tailEnd type="none" w="sm" len="sm"/>
            </a:ln>
          </p:spPr>
          <p:txBody>
            <a:bodyPr>
              <a:spAutoFit/>
            </a:bodyPr>
            <a:lstStyle/>
            <a:p>
              <a:pPr algn="ctr" eaLnBrk="0" hangingPunct="0"/>
              <a:r>
                <a:rPr lang="en-US" b="1" i="1">
                  <a:solidFill>
                    <a:srgbClr val="FF0000"/>
                  </a:solidFill>
                  <a:latin typeface="Century Gothic" pitchFamily="34" charset="0"/>
                </a:rPr>
                <a:t>RO</a:t>
              </a:r>
            </a:p>
            <a:p>
              <a:pPr algn="ctr" eaLnBrk="0" hangingPunct="0"/>
              <a:r>
                <a:rPr lang="en-US" b="1" i="1">
                  <a:solidFill>
                    <a:srgbClr val="FF0000"/>
                  </a:solidFill>
                  <a:latin typeface="Century Gothic" pitchFamily="34" charset="0"/>
                </a:rPr>
                <a:t>TO</a:t>
              </a:r>
            </a:p>
          </p:txBody>
        </p:sp>
        <p:sp>
          <p:nvSpPr>
            <p:cNvPr id="11276" name="Line 8"/>
            <p:cNvSpPr>
              <a:spLocks noChangeShapeType="1"/>
            </p:cNvSpPr>
            <p:nvPr/>
          </p:nvSpPr>
          <p:spPr bwMode="auto">
            <a:xfrm flipV="1">
              <a:off x="2608" y="1212"/>
              <a:ext cx="499" cy="0"/>
            </a:xfrm>
            <a:prstGeom prst="line">
              <a:avLst/>
            </a:prstGeom>
            <a:noFill/>
            <a:ln w="9525">
              <a:solidFill>
                <a:srgbClr val="FF0000"/>
              </a:solidFill>
              <a:round/>
              <a:headEnd/>
              <a:tailEnd/>
            </a:ln>
          </p:spPr>
          <p:txBody>
            <a:bodyPr/>
            <a:lstStyle/>
            <a:p>
              <a:endParaRPr lang="en-US"/>
            </a:p>
          </p:txBody>
        </p:sp>
      </p:grpSp>
      <p:sp>
        <p:nvSpPr>
          <p:cNvPr id="11270" name="Rectangle 16"/>
          <p:cNvSpPr>
            <a:spLocks noChangeArrowheads="1"/>
          </p:cNvSpPr>
          <p:nvPr/>
        </p:nvSpPr>
        <p:spPr bwMode="auto">
          <a:xfrm>
            <a:off x="814388" y="4475163"/>
            <a:ext cx="6318250" cy="1735137"/>
          </a:xfrm>
          <a:prstGeom prst="rect">
            <a:avLst/>
          </a:prstGeom>
          <a:noFill/>
          <a:ln w="9525">
            <a:noFill/>
            <a:miter lim="800000"/>
            <a:headEnd/>
            <a:tailEnd/>
          </a:ln>
        </p:spPr>
        <p:txBody>
          <a:bodyPr>
            <a:spAutoFit/>
          </a:bodyPr>
          <a:lstStyle/>
          <a:p>
            <a:pPr marL="225425" indent="-225425">
              <a:spcBef>
                <a:spcPts val="500"/>
              </a:spcBef>
              <a:buFont typeface="Wingdings" pitchFamily="2" charset="2"/>
              <a:buNone/>
              <a:tabLst>
                <a:tab pos="225425" algn="l"/>
              </a:tabLst>
            </a:pPr>
            <a:r>
              <a:rPr lang="id-ID">
                <a:latin typeface="Berlin Sans FB Demi" pitchFamily="34" charset="0"/>
              </a:rPr>
              <a:t>b. kualitas, </a:t>
            </a:r>
          </a:p>
          <a:p>
            <a:pPr marL="225425" indent="-225425">
              <a:spcBef>
                <a:spcPts val="500"/>
              </a:spcBef>
              <a:buFont typeface="Wingdings" pitchFamily="2" charset="2"/>
              <a:buNone/>
              <a:tabLst>
                <a:tab pos="225425" algn="l"/>
              </a:tabLst>
            </a:pPr>
            <a:r>
              <a:rPr lang="id-ID">
                <a:latin typeface="Berlin Sans FB Demi" pitchFamily="34" charset="0"/>
              </a:rPr>
              <a:t>          Penilaian SKP </a:t>
            </a:r>
            <a:r>
              <a:rPr lang="id-ID" i="1">
                <a:latin typeface="Berlin Sans FB Demi" pitchFamily="34" charset="0"/>
              </a:rPr>
              <a:t>(kual)</a:t>
            </a:r>
            <a:r>
              <a:rPr lang="id-ID">
                <a:latin typeface="Berlin Sans FB Demi" pitchFamily="34" charset="0"/>
              </a:rPr>
              <a:t> =</a:t>
            </a:r>
          </a:p>
          <a:p>
            <a:pPr marL="225425" indent="-225425">
              <a:spcBef>
                <a:spcPts val="500"/>
              </a:spcBef>
              <a:buFont typeface="Wingdings" pitchFamily="2" charset="2"/>
              <a:buNone/>
              <a:tabLst>
                <a:tab pos="225425" algn="l"/>
              </a:tabLst>
            </a:pPr>
            <a:r>
              <a:rPr lang="id-ID" b="1" i="1">
                <a:solidFill>
                  <a:srgbClr val="FF0000"/>
                </a:solidFill>
                <a:latin typeface="Century Gothic" pitchFamily="34" charset="0"/>
                <a:sym typeface="Symbol" pitchFamily="18" charset="2"/>
              </a:rPr>
              <a:t>        </a:t>
            </a:r>
          </a:p>
          <a:p>
            <a:pPr marL="225425" indent="-225425">
              <a:spcBef>
                <a:spcPts val="500"/>
              </a:spcBef>
              <a:buFont typeface="Wingdings" pitchFamily="2" charset="2"/>
              <a:buNone/>
              <a:tabLst>
                <a:tab pos="225425" algn="l"/>
              </a:tabLst>
            </a:pPr>
            <a:r>
              <a:rPr lang="id-ID" b="1" i="1">
                <a:solidFill>
                  <a:srgbClr val="FF0000"/>
                </a:solidFill>
                <a:latin typeface="Century Gothic" pitchFamily="34" charset="0"/>
                <a:sym typeface="Symbol" pitchFamily="18" charset="2"/>
              </a:rPr>
              <a:t>         Ket : Rk = Realisasi Kualitas</a:t>
            </a:r>
          </a:p>
          <a:p>
            <a:pPr marL="225425" indent="-225425">
              <a:spcBef>
                <a:spcPts val="500"/>
              </a:spcBef>
              <a:buFont typeface="Wingdings" pitchFamily="2" charset="2"/>
              <a:buNone/>
              <a:tabLst>
                <a:tab pos="225425" algn="l"/>
              </a:tabLst>
            </a:pPr>
            <a:r>
              <a:rPr lang="id-ID" b="1" i="1">
                <a:solidFill>
                  <a:srgbClr val="FF0000"/>
                </a:solidFill>
                <a:latin typeface="Century Gothic" pitchFamily="34" charset="0"/>
                <a:sym typeface="Symbol" pitchFamily="18" charset="2"/>
              </a:rPr>
              <a:t>                  TK = Target Kualitas</a:t>
            </a:r>
            <a:endParaRPr lang="id-ID">
              <a:latin typeface="Berlin Sans FB Demi" pitchFamily="34" charset="0"/>
            </a:endParaRPr>
          </a:p>
        </p:txBody>
      </p:sp>
      <p:grpSp>
        <p:nvGrpSpPr>
          <p:cNvPr id="11271" name="Group 6"/>
          <p:cNvGrpSpPr>
            <a:grpSpLocks/>
          </p:cNvGrpSpPr>
          <p:nvPr/>
        </p:nvGrpSpPr>
        <p:grpSpPr bwMode="auto">
          <a:xfrm>
            <a:off x="3814763" y="4673600"/>
            <a:ext cx="1308100" cy="646113"/>
            <a:chOff x="2448" y="1071"/>
            <a:chExt cx="824" cy="407"/>
          </a:xfrm>
        </p:grpSpPr>
        <p:sp>
          <p:nvSpPr>
            <p:cNvPr id="11273" name="Text Box 7"/>
            <p:cNvSpPr txBox="1">
              <a:spLocks noChangeArrowheads="1"/>
            </p:cNvSpPr>
            <p:nvPr/>
          </p:nvSpPr>
          <p:spPr bwMode="auto">
            <a:xfrm>
              <a:off x="2448" y="1071"/>
              <a:ext cx="824" cy="407"/>
            </a:xfrm>
            <a:prstGeom prst="rect">
              <a:avLst/>
            </a:prstGeom>
            <a:noFill/>
            <a:ln w="12700" cap="sq">
              <a:noFill/>
              <a:miter lim="800000"/>
              <a:headEnd type="none" w="sm" len="sm"/>
              <a:tailEnd type="none" w="sm" len="sm"/>
            </a:ln>
          </p:spPr>
          <p:txBody>
            <a:bodyPr>
              <a:spAutoFit/>
            </a:bodyPr>
            <a:lstStyle/>
            <a:p>
              <a:pPr algn="ctr" eaLnBrk="0" hangingPunct="0"/>
              <a:r>
                <a:rPr lang="en-US" b="1" i="1">
                  <a:solidFill>
                    <a:srgbClr val="FF0000"/>
                  </a:solidFill>
                  <a:latin typeface="Century Gothic" pitchFamily="34" charset="0"/>
                </a:rPr>
                <a:t>RK</a:t>
              </a:r>
            </a:p>
            <a:p>
              <a:pPr algn="ctr" eaLnBrk="0" hangingPunct="0"/>
              <a:r>
                <a:rPr lang="en-US" b="1" i="1">
                  <a:solidFill>
                    <a:srgbClr val="FF0000"/>
                  </a:solidFill>
                  <a:latin typeface="Century Gothic" pitchFamily="34" charset="0"/>
                </a:rPr>
                <a:t>TK</a:t>
              </a:r>
            </a:p>
          </p:txBody>
        </p:sp>
        <p:sp>
          <p:nvSpPr>
            <p:cNvPr id="11274" name="Line 8"/>
            <p:cNvSpPr>
              <a:spLocks noChangeShapeType="1"/>
            </p:cNvSpPr>
            <p:nvPr/>
          </p:nvSpPr>
          <p:spPr bwMode="auto">
            <a:xfrm flipV="1">
              <a:off x="2608" y="1267"/>
              <a:ext cx="499" cy="0"/>
            </a:xfrm>
            <a:prstGeom prst="line">
              <a:avLst/>
            </a:prstGeom>
            <a:noFill/>
            <a:ln w="9525">
              <a:solidFill>
                <a:srgbClr val="FF0000"/>
              </a:solidFill>
              <a:round/>
              <a:headEnd/>
              <a:tailEnd/>
            </a:ln>
          </p:spPr>
          <p:txBody>
            <a:bodyPr/>
            <a:lstStyle/>
            <a:p>
              <a:endParaRPr lang="en-US"/>
            </a:p>
          </p:txBody>
        </p:sp>
      </p:grpSp>
      <p:sp>
        <p:nvSpPr>
          <p:cNvPr id="11272" name="Rectangle 25"/>
          <p:cNvSpPr>
            <a:spLocks noChangeArrowheads="1"/>
          </p:cNvSpPr>
          <p:nvPr/>
        </p:nvSpPr>
        <p:spPr bwMode="auto">
          <a:xfrm>
            <a:off x="5014913" y="4816475"/>
            <a:ext cx="858837" cy="369888"/>
          </a:xfrm>
          <a:prstGeom prst="rect">
            <a:avLst/>
          </a:prstGeom>
          <a:noFill/>
          <a:ln w="9525">
            <a:noFill/>
            <a:miter lim="800000"/>
            <a:headEnd/>
            <a:tailEnd/>
          </a:ln>
        </p:spPr>
        <p:txBody>
          <a:bodyPr wrap="none">
            <a:spAutoFit/>
          </a:bodyPr>
          <a:lstStyle/>
          <a:p>
            <a:r>
              <a:rPr lang="id-ID" b="1" i="1">
                <a:solidFill>
                  <a:srgbClr val="FF0000"/>
                </a:solidFill>
                <a:latin typeface="Century Gothic" pitchFamily="34" charset="0"/>
                <a:sym typeface="Symbol" pitchFamily="18" charset="2"/>
              </a:rPr>
              <a:t>X  100</a:t>
            </a:r>
            <a:endParaRPr lang="en-US">
              <a:latin typeface="Century Schoolbook" pitchFamily="18"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12290" name="Content Placeholder 2"/>
          <p:cNvSpPr>
            <a:spLocks noGrp="1"/>
          </p:cNvSpPr>
          <p:nvPr>
            <p:ph sz="quarter" idx="2"/>
          </p:nvPr>
        </p:nvSpPr>
        <p:spPr>
          <a:xfrm>
            <a:off x="631825" y="334963"/>
            <a:ext cx="7983538" cy="6291262"/>
          </a:xfrm>
        </p:spPr>
        <p:txBody>
          <a:bodyPr/>
          <a:lstStyle/>
          <a:p>
            <a:pPr marL="225425" indent="-225425" eaLnBrk="1" hangingPunct="1">
              <a:spcBef>
                <a:spcPts val="500"/>
              </a:spcBef>
              <a:buFont typeface="Wingdings" pitchFamily="2" charset="2"/>
              <a:buNone/>
              <a:tabLst>
                <a:tab pos="225425" algn="l"/>
              </a:tabLst>
            </a:pPr>
            <a:endParaRPr lang="en-US" sz="1800" smtClean="0">
              <a:latin typeface="Berlin Sans FB Demi" pitchFamily="34" charset="0"/>
            </a:endParaRPr>
          </a:p>
          <a:p>
            <a:pPr marL="225425" indent="-225425" eaLnBrk="1" hangingPunct="1">
              <a:spcBef>
                <a:spcPts val="500"/>
              </a:spcBef>
              <a:buFont typeface="Wingdings" pitchFamily="2" charset="2"/>
              <a:buNone/>
              <a:tabLst>
                <a:tab pos="225425" algn="l"/>
              </a:tabLst>
            </a:pPr>
            <a:r>
              <a:rPr lang="id-ID" sz="1800" smtClean="0">
                <a:latin typeface="Berlin Sans FB Demi" pitchFamily="34" charset="0"/>
              </a:rPr>
              <a:t>c. waktu</a:t>
            </a:r>
            <a:r>
              <a:rPr lang="en-US" sz="1800" smtClean="0">
                <a:latin typeface="Berlin Sans FB Demi" pitchFamily="34" charset="0"/>
              </a:rPr>
              <a:t>,</a:t>
            </a:r>
            <a:endParaRPr lang="id-ID" sz="1800" smtClean="0">
              <a:latin typeface="Berlin Sans FB Demi" pitchFamily="34" charset="0"/>
            </a:endParaRPr>
          </a:p>
          <a:p>
            <a:pPr marL="225425" indent="-225425" eaLnBrk="1" hangingPunct="1">
              <a:spcBef>
                <a:spcPts val="500"/>
              </a:spcBef>
              <a:buFont typeface="Wingdings" pitchFamily="2" charset="2"/>
              <a:buNone/>
              <a:tabLst>
                <a:tab pos="225425" algn="l"/>
              </a:tabLst>
            </a:pPr>
            <a:r>
              <a:rPr lang="id-ID" sz="1800" smtClean="0">
                <a:latin typeface="Berlin Sans FB Demi" pitchFamily="34" charset="0"/>
              </a:rPr>
              <a:t>         Penilaian SKP </a:t>
            </a:r>
            <a:r>
              <a:rPr lang="id-ID" sz="1800" i="1" smtClean="0">
                <a:latin typeface="Berlin Sans FB Demi" pitchFamily="34" charset="0"/>
              </a:rPr>
              <a:t>(waktu) </a:t>
            </a:r>
            <a:r>
              <a:rPr lang="id-ID" sz="1800" smtClean="0">
                <a:latin typeface="Berlin Sans FB Demi" pitchFamily="34" charset="0"/>
              </a:rPr>
              <a:t>= </a:t>
            </a:r>
          </a:p>
          <a:p>
            <a:pPr marL="225425" indent="-225425" eaLnBrk="1" hangingPunct="1">
              <a:spcBef>
                <a:spcPts val="500"/>
              </a:spcBef>
              <a:buFont typeface="Wingdings" pitchFamily="2" charset="2"/>
              <a:buNone/>
              <a:tabLst>
                <a:tab pos="225425" algn="l"/>
              </a:tabLst>
            </a:pPr>
            <a:r>
              <a:rPr lang="id-ID" sz="1800" b="1" i="1" smtClean="0">
                <a:solidFill>
                  <a:srgbClr val="FF0000"/>
                </a:solidFill>
                <a:latin typeface="Century Gothic" pitchFamily="34" charset="0"/>
                <a:cs typeface="Arial" charset="0"/>
                <a:sym typeface="Symbol" pitchFamily="18" charset="2"/>
              </a:rPr>
              <a:t>        </a:t>
            </a:r>
          </a:p>
          <a:p>
            <a:pPr marL="225425" indent="-225425" eaLnBrk="1" hangingPunct="1">
              <a:spcBef>
                <a:spcPts val="500"/>
              </a:spcBef>
              <a:buFont typeface="Wingdings" pitchFamily="2" charset="2"/>
              <a:buNone/>
              <a:tabLst>
                <a:tab pos="225425" algn="l"/>
              </a:tabLst>
            </a:pPr>
            <a:r>
              <a:rPr lang="id-ID" sz="1800" b="1" i="1" smtClean="0">
                <a:solidFill>
                  <a:srgbClr val="FF0000"/>
                </a:solidFill>
                <a:latin typeface="Century Gothic" pitchFamily="34" charset="0"/>
                <a:cs typeface="Arial" charset="0"/>
                <a:sym typeface="Symbol" pitchFamily="18" charset="2"/>
              </a:rPr>
              <a:t>       Ket : NT = Nilai Tertimbang =1,76</a:t>
            </a:r>
          </a:p>
          <a:p>
            <a:pPr marL="225425" indent="-225425" eaLnBrk="1" hangingPunct="1">
              <a:spcBef>
                <a:spcPts val="500"/>
              </a:spcBef>
              <a:buFont typeface="Wingdings" pitchFamily="2" charset="2"/>
              <a:buNone/>
              <a:tabLst>
                <a:tab pos="225425" algn="l"/>
              </a:tabLst>
            </a:pPr>
            <a:r>
              <a:rPr lang="id-ID" sz="1800" b="1" i="1" smtClean="0">
                <a:solidFill>
                  <a:srgbClr val="FF0000"/>
                </a:solidFill>
                <a:latin typeface="Century Gothic" pitchFamily="34" charset="0"/>
                <a:cs typeface="Arial" charset="0"/>
                <a:sym typeface="Symbol" pitchFamily="18" charset="2"/>
              </a:rPr>
              <a:t>                TW = Target Waktu</a:t>
            </a:r>
          </a:p>
          <a:p>
            <a:pPr marL="225425" indent="-225425" eaLnBrk="1" hangingPunct="1">
              <a:spcBef>
                <a:spcPts val="500"/>
              </a:spcBef>
              <a:buFont typeface="Wingdings" pitchFamily="2" charset="2"/>
              <a:buNone/>
              <a:tabLst>
                <a:tab pos="225425" algn="l"/>
              </a:tabLst>
            </a:pPr>
            <a:r>
              <a:rPr lang="id-ID" sz="1800" b="1" i="1" smtClean="0">
                <a:solidFill>
                  <a:srgbClr val="FF0000"/>
                </a:solidFill>
                <a:latin typeface="Century Gothic" pitchFamily="34" charset="0"/>
                <a:cs typeface="Arial" charset="0"/>
                <a:sym typeface="Symbol" pitchFamily="18" charset="2"/>
              </a:rPr>
              <a:t>                RW = Realisasi Waktu</a:t>
            </a:r>
            <a:endParaRPr lang="en-US" sz="1800" b="1" i="1" smtClean="0">
              <a:solidFill>
                <a:srgbClr val="FF0000"/>
              </a:solidFill>
              <a:latin typeface="Century Gothic" pitchFamily="34" charset="0"/>
              <a:cs typeface="Arial" charset="0"/>
              <a:sym typeface="Symbol" pitchFamily="18" charset="2"/>
            </a:endParaRPr>
          </a:p>
          <a:p>
            <a:pPr marL="225425" indent="-225425" eaLnBrk="1" hangingPunct="1">
              <a:spcBef>
                <a:spcPts val="500"/>
              </a:spcBef>
              <a:buFont typeface="Wingdings" pitchFamily="2" charset="2"/>
              <a:buNone/>
              <a:tabLst>
                <a:tab pos="225425" algn="l"/>
              </a:tabLst>
            </a:pPr>
            <a:endParaRPr lang="id-ID" sz="1800" smtClean="0">
              <a:latin typeface="Berlin Sans FB Demi" pitchFamily="34" charset="0"/>
            </a:endParaRPr>
          </a:p>
          <a:p>
            <a:pPr marL="225425" indent="-225425" eaLnBrk="1" hangingPunct="1">
              <a:spcBef>
                <a:spcPts val="500"/>
              </a:spcBef>
              <a:buFont typeface="Wingdings" pitchFamily="2" charset="2"/>
              <a:buNone/>
              <a:tabLst>
                <a:tab pos="225425" algn="l"/>
              </a:tabLst>
            </a:pPr>
            <a:r>
              <a:rPr lang="id-ID" sz="1800" smtClean="0">
                <a:latin typeface="Berlin Sans FB Demi" pitchFamily="34" charset="0"/>
              </a:rPr>
              <a:t>     d. biaya.</a:t>
            </a:r>
          </a:p>
          <a:p>
            <a:pPr marL="225425" indent="-225425" eaLnBrk="1" hangingPunct="1">
              <a:spcBef>
                <a:spcPts val="500"/>
              </a:spcBef>
              <a:buFont typeface="Wingdings" pitchFamily="2" charset="2"/>
              <a:buNone/>
              <a:tabLst>
                <a:tab pos="225425" algn="l"/>
              </a:tabLst>
            </a:pPr>
            <a:r>
              <a:rPr lang="id-ID" sz="1800" smtClean="0">
                <a:latin typeface="Berlin Sans FB Demi" pitchFamily="34" charset="0"/>
              </a:rPr>
              <a:t>         Penilaian SKP (biaya) =</a:t>
            </a:r>
          </a:p>
          <a:p>
            <a:pPr marL="225425" indent="-225425" eaLnBrk="1" hangingPunct="1">
              <a:spcBef>
                <a:spcPts val="500"/>
              </a:spcBef>
              <a:buFont typeface="Wingdings" pitchFamily="2" charset="2"/>
              <a:buNone/>
              <a:tabLst>
                <a:tab pos="225425" algn="l"/>
              </a:tabLst>
            </a:pPr>
            <a:endParaRPr lang="id-ID" sz="1800" smtClean="0">
              <a:latin typeface="Berlin Sans FB Demi" pitchFamily="34" charset="0"/>
            </a:endParaRPr>
          </a:p>
          <a:p>
            <a:pPr marL="225425" indent="-225425" eaLnBrk="1" hangingPunct="1">
              <a:spcBef>
                <a:spcPts val="500"/>
              </a:spcBef>
              <a:buFont typeface="Wingdings" pitchFamily="2" charset="2"/>
              <a:buNone/>
              <a:tabLst>
                <a:tab pos="225425" algn="l"/>
              </a:tabLst>
            </a:pPr>
            <a:r>
              <a:rPr lang="id-ID" sz="1800" b="1" i="1" smtClean="0">
                <a:solidFill>
                  <a:srgbClr val="FF0000"/>
                </a:solidFill>
                <a:latin typeface="Century Gothic" pitchFamily="34" charset="0"/>
                <a:cs typeface="Arial" charset="0"/>
                <a:sym typeface="Symbol" pitchFamily="18" charset="2"/>
              </a:rPr>
              <a:t>        Ket : NT = Nilai Tertimbang =1,76</a:t>
            </a:r>
          </a:p>
          <a:p>
            <a:pPr marL="225425" indent="-225425" eaLnBrk="1" hangingPunct="1">
              <a:spcBef>
                <a:spcPts val="500"/>
              </a:spcBef>
              <a:buFont typeface="Wingdings" pitchFamily="2" charset="2"/>
              <a:buNone/>
              <a:tabLst>
                <a:tab pos="225425" algn="l"/>
              </a:tabLst>
            </a:pPr>
            <a:r>
              <a:rPr lang="id-ID" sz="1800" b="1" i="1" smtClean="0">
                <a:solidFill>
                  <a:srgbClr val="FF0000"/>
                </a:solidFill>
                <a:latin typeface="Century Gothic" pitchFamily="34" charset="0"/>
                <a:cs typeface="Arial" charset="0"/>
                <a:sym typeface="Symbol" pitchFamily="18" charset="2"/>
              </a:rPr>
              <a:t>                TB = Target Biaya</a:t>
            </a:r>
          </a:p>
          <a:p>
            <a:pPr marL="225425" indent="-225425" eaLnBrk="1" hangingPunct="1">
              <a:spcBef>
                <a:spcPts val="500"/>
              </a:spcBef>
              <a:buFont typeface="Wingdings" pitchFamily="2" charset="2"/>
              <a:buNone/>
              <a:tabLst>
                <a:tab pos="225425" algn="l"/>
              </a:tabLst>
            </a:pPr>
            <a:r>
              <a:rPr lang="id-ID" sz="1800" b="1" i="1" smtClean="0">
                <a:solidFill>
                  <a:srgbClr val="FF0000"/>
                </a:solidFill>
                <a:latin typeface="Century Gothic" pitchFamily="34" charset="0"/>
                <a:cs typeface="Arial" charset="0"/>
                <a:sym typeface="Symbol" pitchFamily="18" charset="2"/>
              </a:rPr>
              <a:t>                RB = Realisasi Biaya</a:t>
            </a:r>
            <a:endParaRPr lang="en-US" sz="1800" b="1" i="1" smtClean="0">
              <a:solidFill>
                <a:srgbClr val="FF0000"/>
              </a:solidFill>
              <a:latin typeface="Century Gothic" pitchFamily="34" charset="0"/>
              <a:cs typeface="Arial" charset="0"/>
              <a:sym typeface="Symbol" pitchFamily="18" charset="2"/>
            </a:endParaRPr>
          </a:p>
        </p:txBody>
      </p:sp>
      <p:grpSp>
        <p:nvGrpSpPr>
          <p:cNvPr id="12291" name="Group 3"/>
          <p:cNvGrpSpPr>
            <a:grpSpLocks/>
          </p:cNvGrpSpPr>
          <p:nvPr/>
        </p:nvGrpSpPr>
        <p:grpSpPr bwMode="auto">
          <a:xfrm>
            <a:off x="3994150" y="963613"/>
            <a:ext cx="2233613" cy="646112"/>
            <a:chOff x="2946" y="-1238"/>
            <a:chExt cx="1570" cy="1319"/>
          </a:xfrm>
        </p:grpSpPr>
        <p:sp>
          <p:nvSpPr>
            <p:cNvPr id="12297" name="Text Box 4"/>
            <p:cNvSpPr txBox="1">
              <a:spLocks noChangeArrowheads="1"/>
            </p:cNvSpPr>
            <p:nvPr/>
          </p:nvSpPr>
          <p:spPr bwMode="auto">
            <a:xfrm>
              <a:off x="2964" y="-1238"/>
              <a:ext cx="1552" cy="1319"/>
            </a:xfrm>
            <a:prstGeom prst="rect">
              <a:avLst/>
            </a:prstGeom>
            <a:noFill/>
            <a:ln w="12700" cap="sq">
              <a:noFill/>
              <a:miter lim="800000"/>
              <a:headEnd type="none" w="sm" len="sm"/>
              <a:tailEnd type="none" w="sm" len="sm"/>
            </a:ln>
          </p:spPr>
          <p:txBody>
            <a:bodyPr>
              <a:spAutoFit/>
            </a:bodyPr>
            <a:lstStyle/>
            <a:p>
              <a:pPr algn="ctr" eaLnBrk="0" hangingPunct="0">
                <a:lnSpc>
                  <a:spcPct val="75000"/>
                </a:lnSpc>
                <a:spcBef>
                  <a:spcPct val="50000"/>
                </a:spcBef>
              </a:pPr>
              <a:r>
                <a:rPr lang="en-US" b="1" i="1">
                  <a:solidFill>
                    <a:srgbClr val="FF0000"/>
                  </a:solidFill>
                  <a:latin typeface="Century Gothic" pitchFamily="34" charset="0"/>
                </a:rPr>
                <a:t>NT.TW – RW</a:t>
              </a:r>
              <a:endParaRPr lang="en-US" b="1" i="1" baseline="30000">
                <a:solidFill>
                  <a:srgbClr val="FF0000"/>
                </a:solidFill>
                <a:latin typeface="Century Gothic" pitchFamily="34" charset="0"/>
              </a:endParaRPr>
            </a:p>
            <a:p>
              <a:pPr algn="ctr" eaLnBrk="0" hangingPunct="0">
                <a:lnSpc>
                  <a:spcPct val="75000"/>
                </a:lnSpc>
                <a:spcBef>
                  <a:spcPct val="50000"/>
                </a:spcBef>
              </a:pPr>
              <a:r>
                <a:rPr lang="en-US" b="1" i="1">
                  <a:solidFill>
                    <a:srgbClr val="FF0000"/>
                  </a:solidFill>
                  <a:latin typeface="Century Gothic" pitchFamily="34" charset="0"/>
                </a:rPr>
                <a:t>TW</a:t>
              </a:r>
            </a:p>
          </p:txBody>
        </p:sp>
        <p:sp>
          <p:nvSpPr>
            <p:cNvPr id="12298" name="Line 5"/>
            <p:cNvSpPr>
              <a:spLocks noChangeShapeType="1"/>
            </p:cNvSpPr>
            <p:nvPr/>
          </p:nvSpPr>
          <p:spPr bwMode="auto">
            <a:xfrm flipV="1">
              <a:off x="2946" y="-704"/>
              <a:ext cx="1497" cy="0"/>
            </a:xfrm>
            <a:prstGeom prst="line">
              <a:avLst/>
            </a:prstGeom>
            <a:noFill/>
            <a:ln w="9525">
              <a:solidFill>
                <a:srgbClr val="FF0000"/>
              </a:solidFill>
              <a:round/>
              <a:headEnd/>
              <a:tailEnd/>
            </a:ln>
          </p:spPr>
          <p:txBody>
            <a:bodyPr/>
            <a:lstStyle/>
            <a:p>
              <a:endParaRPr lang="en-US"/>
            </a:p>
          </p:txBody>
        </p:sp>
      </p:grpSp>
      <p:sp>
        <p:nvSpPr>
          <p:cNvPr id="12292" name="Rectangle 29"/>
          <p:cNvSpPr>
            <a:spLocks noChangeArrowheads="1"/>
          </p:cNvSpPr>
          <p:nvPr/>
        </p:nvSpPr>
        <p:spPr bwMode="auto">
          <a:xfrm>
            <a:off x="6238875" y="1063625"/>
            <a:ext cx="858838" cy="368300"/>
          </a:xfrm>
          <a:prstGeom prst="rect">
            <a:avLst/>
          </a:prstGeom>
          <a:noFill/>
          <a:ln w="9525">
            <a:noFill/>
            <a:miter lim="800000"/>
            <a:headEnd/>
            <a:tailEnd/>
          </a:ln>
        </p:spPr>
        <p:txBody>
          <a:bodyPr wrap="none">
            <a:spAutoFit/>
          </a:bodyPr>
          <a:lstStyle/>
          <a:p>
            <a:r>
              <a:rPr lang="id-ID" b="1" i="1">
                <a:solidFill>
                  <a:srgbClr val="FF0000"/>
                </a:solidFill>
                <a:latin typeface="Century Gothic" pitchFamily="34" charset="0"/>
                <a:sym typeface="Symbol" pitchFamily="18" charset="2"/>
              </a:rPr>
              <a:t>X  100</a:t>
            </a:r>
            <a:endParaRPr lang="en-US">
              <a:latin typeface="Century Schoolbook" pitchFamily="18" charset="0"/>
            </a:endParaRPr>
          </a:p>
        </p:txBody>
      </p:sp>
      <p:grpSp>
        <p:nvGrpSpPr>
          <p:cNvPr id="12293" name="Group 3"/>
          <p:cNvGrpSpPr>
            <a:grpSpLocks/>
          </p:cNvGrpSpPr>
          <p:nvPr/>
        </p:nvGrpSpPr>
        <p:grpSpPr bwMode="auto">
          <a:xfrm>
            <a:off x="3749675" y="3338513"/>
            <a:ext cx="2233613" cy="646112"/>
            <a:chOff x="2946" y="663"/>
            <a:chExt cx="1570" cy="407"/>
          </a:xfrm>
        </p:grpSpPr>
        <p:sp>
          <p:nvSpPr>
            <p:cNvPr id="12295" name="Text Box 4"/>
            <p:cNvSpPr txBox="1">
              <a:spLocks noChangeArrowheads="1"/>
            </p:cNvSpPr>
            <p:nvPr/>
          </p:nvSpPr>
          <p:spPr bwMode="auto">
            <a:xfrm>
              <a:off x="2964" y="663"/>
              <a:ext cx="1552" cy="407"/>
            </a:xfrm>
            <a:prstGeom prst="rect">
              <a:avLst/>
            </a:prstGeom>
            <a:noFill/>
            <a:ln w="12700" cap="sq">
              <a:noFill/>
              <a:miter lim="800000"/>
              <a:headEnd type="none" w="sm" len="sm"/>
              <a:tailEnd type="none" w="sm" len="sm"/>
            </a:ln>
          </p:spPr>
          <p:txBody>
            <a:bodyPr>
              <a:spAutoFit/>
            </a:bodyPr>
            <a:lstStyle/>
            <a:p>
              <a:pPr algn="ctr" eaLnBrk="0" hangingPunct="0">
                <a:lnSpc>
                  <a:spcPct val="75000"/>
                </a:lnSpc>
                <a:spcBef>
                  <a:spcPct val="50000"/>
                </a:spcBef>
              </a:pPr>
              <a:r>
                <a:rPr lang="en-US" b="1" i="1">
                  <a:solidFill>
                    <a:srgbClr val="FF0000"/>
                  </a:solidFill>
                  <a:latin typeface="Century Gothic" pitchFamily="34" charset="0"/>
                </a:rPr>
                <a:t>NT.TB – RB</a:t>
              </a:r>
              <a:endParaRPr lang="en-US" b="1" i="1" baseline="30000">
                <a:solidFill>
                  <a:srgbClr val="FF0000"/>
                </a:solidFill>
                <a:latin typeface="Century Gothic" pitchFamily="34" charset="0"/>
              </a:endParaRPr>
            </a:p>
            <a:p>
              <a:pPr algn="ctr" eaLnBrk="0" hangingPunct="0">
                <a:lnSpc>
                  <a:spcPct val="75000"/>
                </a:lnSpc>
                <a:spcBef>
                  <a:spcPct val="50000"/>
                </a:spcBef>
              </a:pPr>
              <a:r>
                <a:rPr lang="en-US" b="1" i="1">
                  <a:solidFill>
                    <a:srgbClr val="FF0000"/>
                  </a:solidFill>
                  <a:latin typeface="Century Gothic" pitchFamily="34" charset="0"/>
                </a:rPr>
                <a:t>TB</a:t>
              </a:r>
            </a:p>
          </p:txBody>
        </p:sp>
        <p:sp>
          <p:nvSpPr>
            <p:cNvPr id="12296" name="Line 5"/>
            <p:cNvSpPr>
              <a:spLocks noChangeShapeType="1"/>
            </p:cNvSpPr>
            <p:nvPr/>
          </p:nvSpPr>
          <p:spPr bwMode="auto">
            <a:xfrm flipV="1">
              <a:off x="2946" y="804"/>
              <a:ext cx="1497" cy="0"/>
            </a:xfrm>
            <a:prstGeom prst="line">
              <a:avLst/>
            </a:prstGeom>
            <a:noFill/>
            <a:ln w="9525">
              <a:solidFill>
                <a:srgbClr val="FF0000"/>
              </a:solidFill>
              <a:round/>
              <a:headEnd/>
              <a:tailEnd/>
            </a:ln>
          </p:spPr>
          <p:txBody>
            <a:bodyPr/>
            <a:lstStyle/>
            <a:p>
              <a:endParaRPr lang="en-US"/>
            </a:p>
          </p:txBody>
        </p:sp>
      </p:grpSp>
      <p:sp>
        <p:nvSpPr>
          <p:cNvPr id="12294" name="Rectangle 33"/>
          <p:cNvSpPr>
            <a:spLocks noChangeArrowheads="1"/>
          </p:cNvSpPr>
          <p:nvPr/>
        </p:nvSpPr>
        <p:spPr bwMode="auto">
          <a:xfrm>
            <a:off x="6181725" y="3435350"/>
            <a:ext cx="860425" cy="369888"/>
          </a:xfrm>
          <a:prstGeom prst="rect">
            <a:avLst/>
          </a:prstGeom>
          <a:noFill/>
          <a:ln w="9525">
            <a:noFill/>
            <a:miter lim="800000"/>
            <a:headEnd/>
            <a:tailEnd/>
          </a:ln>
        </p:spPr>
        <p:txBody>
          <a:bodyPr wrap="none">
            <a:spAutoFit/>
          </a:bodyPr>
          <a:lstStyle/>
          <a:p>
            <a:r>
              <a:rPr lang="id-ID" b="1" i="1">
                <a:solidFill>
                  <a:srgbClr val="FF0000"/>
                </a:solidFill>
                <a:latin typeface="Century Gothic" pitchFamily="34" charset="0"/>
                <a:sym typeface="Symbol" pitchFamily="18" charset="2"/>
              </a:rPr>
              <a:t>X  100</a:t>
            </a:r>
            <a:endParaRPr lang="en-US">
              <a:latin typeface="Century Schoolbook" pitchFamily="18"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1"/>
          <p:cNvSpPr>
            <a:spLocks noGrp="1"/>
          </p:cNvSpPr>
          <p:nvPr>
            <p:ph type="sldNum" sz="quarter" idx="12"/>
          </p:nvPr>
        </p:nvSpPr>
        <p:spPr/>
        <p:txBody>
          <a:bodyPr/>
          <a:lstStyle/>
          <a:p>
            <a:pPr>
              <a:defRPr/>
            </a:pPr>
            <a:fld id="{74FF9E41-59D9-4F36-BBDC-DACBA79B3359}" type="slidenum">
              <a:rPr lang="en-US" smtClean="0"/>
              <a:pPr>
                <a:defRPr/>
              </a:pPr>
              <a:t>23</a:t>
            </a:fld>
            <a:endParaRPr lang="en-US" smtClean="0"/>
          </a:p>
        </p:txBody>
      </p:sp>
      <p:graphicFrame>
        <p:nvGraphicFramePr>
          <p:cNvPr id="10469" name="Group 229"/>
          <p:cNvGraphicFramePr>
            <a:graphicFrameLocks noGrp="1"/>
          </p:cNvGraphicFramePr>
          <p:nvPr>
            <p:extLst>
              <p:ext uri="{D42A27DB-BD31-4B8C-83A1-F6EECF244321}">
                <p14:modId xmlns:p14="http://schemas.microsoft.com/office/powerpoint/2010/main" val="715111703"/>
              </p:ext>
            </p:extLst>
          </p:nvPr>
        </p:nvGraphicFramePr>
        <p:xfrm>
          <a:off x="80327" y="457200"/>
          <a:ext cx="8964613" cy="1508760"/>
        </p:xfrm>
        <a:graphic>
          <a:graphicData uri="http://schemas.openxmlformats.org/drawingml/2006/table">
            <a:tbl>
              <a:tblPr/>
              <a:tblGrid>
                <a:gridCol w="479425"/>
                <a:gridCol w="1802448"/>
                <a:gridCol w="381000"/>
                <a:gridCol w="533400"/>
                <a:gridCol w="457200"/>
                <a:gridCol w="457200"/>
                <a:gridCol w="457200"/>
                <a:gridCol w="381000"/>
                <a:gridCol w="533400"/>
                <a:gridCol w="457200"/>
                <a:gridCol w="457200"/>
                <a:gridCol w="457200"/>
                <a:gridCol w="1447800"/>
                <a:gridCol w="662940"/>
              </a:tblGrid>
              <a:tr h="243840">
                <a:tc rowSpan="2">
                  <a:txBody>
                    <a:bodyPr/>
                    <a:lstStyle/>
                    <a:p>
                      <a:pPr marL="0" marR="0" lvl="0" indent="0" algn="ctr" defTabSz="914400" rtl="0" eaLnBrk="1" fontAlgn="base" latinLnBrk="0" hangingPunct="1">
                        <a:lnSpc>
                          <a:spcPts val="1000"/>
                        </a:lnSpc>
                        <a:spcBef>
                          <a:spcPts val="0"/>
                        </a:spcBef>
                        <a:spcAft>
                          <a:spcPct val="0"/>
                        </a:spcAft>
                        <a:buClrTx/>
                        <a:buSzTx/>
                        <a:buFontTx/>
                        <a:buNone/>
                        <a:tabLst/>
                      </a:pPr>
                      <a:endParaRPr kumimoji="0" lang="id-ID" sz="1000" b="1" i="0" u="none" strike="noStrike" cap="none" normalizeH="0" baseline="0" dirty="0" smtClean="0">
                        <a:ln>
                          <a:noFill/>
                        </a:ln>
                        <a:solidFill>
                          <a:schemeClr val="tx1"/>
                        </a:solidFill>
                        <a:effectLst/>
                        <a:latin typeface="Arial Narrow" pitchFamily="34" charset="0"/>
                        <a:cs typeface="Times New Roman" pitchFamily="18" charset="0"/>
                      </a:endParaRPr>
                    </a:p>
                    <a:p>
                      <a:pPr marL="0" marR="0" lvl="0" indent="0" algn="ctr" defTabSz="914400" rtl="0" eaLnBrk="0" fontAlgn="base" latinLnBrk="0" hangingPunct="0">
                        <a:lnSpc>
                          <a:spcPts val="1000"/>
                        </a:lnSpc>
                        <a:spcBef>
                          <a:spcPts val="0"/>
                        </a:spcBef>
                        <a:spcAft>
                          <a:spcPct val="0"/>
                        </a:spcAft>
                        <a:buClrTx/>
                        <a:buSzTx/>
                        <a:buFontTx/>
                        <a:buNone/>
                        <a:tabLst/>
                      </a:pPr>
                      <a:r>
                        <a:rPr kumimoji="0" lang="id-ID" sz="1000" b="1" i="0" u="none" strike="noStrike" cap="none" normalizeH="0" baseline="0" dirty="0" smtClean="0">
                          <a:ln>
                            <a:noFill/>
                          </a:ln>
                          <a:solidFill>
                            <a:schemeClr val="tx1"/>
                          </a:solidFill>
                          <a:effectLst/>
                          <a:latin typeface="Arial Narrow" pitchFamily="34" charset="0"/>
                          <a:cs typeface="Times New Roman" pitchFamily="18" charset="0"/>
                        </a:rPr>
                        <a:t>NO</a:t>
                      </a:r>
                      <a:endParaRPr kumimoji="0" lang="id-ID" sz="1000" b="1" i="0" u="none" strike="noStrike" cap="none" normalizeH="0" baseline="0" dirty="0" smtClean="0">
                        <a:ln>
                          <a:noFill/>
                        </a:ln>
                        <a:solidFill>
                          <a:schemeClr val="tx1"/>
                        </a:solidFill>
                        <a:effectLst/>
                        <a:latin typeface="Arial Narrow"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2">
                  <a:txBody>
                    <a:bodyPr/>
                    <a:lstStyle/>
                    <a:p>
                      <a:pPr marL="0" marR="0" lvl="0" indent="0" algn="ctr" defTabSz="914400" rtl="0" eaLnBrk="1" fontAlgn="base" latinLnBrk="0" hangingPunct="1">
                        <a:lnSpc>
                          <a:spcPts val="1000"/>
                        </a:lnSpc>
                        <a:spcBef>
                          <a:spcPts val="0"/>
                        </a:spcBef>
                        <a:spcAft>
                          <a:spcPct val="0"/>
                        </a:spcAft>
                        <a:buClrTx/>
                        <a:buSzTx/>
                        <a:buFontTx/>
                        <a:buNone/>
                        <a:tabLst/>
                      </a:pPr>
                      <a:r>
                        <a:rPr kumimoji="0" lang="id-ID" sz="1000" b="1" i="0" u="none" strike="noStrike" cap="none" normalizeH="0" baseline="0" dirty="0" smtClean="0">
                          <a:ln>
                            <a:noFill/>
                          </a:ln>
                          <a:solidFill>
                            <a:schemeClr val="tx1"/>
                          </a:solidFill>
                          <a:effectLst/>
                          <a:latin typeface="Arial Narrow" pitchFamily="34" charset="0"/>
                          <a:cs typeface="Times New Roman" pitchFamily="18" charset="0"/>
                        </a:rPr>
                        <a:t>I. Kegiatan Tugas Pokok Jabatan</a:t>
                      </a:r>
                      <a:endParaRPr kumimoji="0" lang="id-ID" sz="1000" b="1" i="0" u="none" strike="noStrike" cap="none" normalizeH="0" baseline="0" dirty="0" smtClean="0">
                        <a:ln>
                          <a:noFill/>
                        </a:ln>
                        <a:solidFill>
                          <a:schemeClr val="tx1"/>
                        </a:solidFill>
                        <a:effectLst/>
                        <a:latin typeface="Arial Narrow"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2">
                  <a:txBody>
                    <a:bodyPr/>
                    <a:lstStyle/>
                    <a:p>
                      <a:pPr marL="0" marR="0" lvl="0" indent="0" algn="ctr" defTabSz="914400" rtl="0" eaLnBrk="1" fontAlgn="base" latinLnBrk="0" hangingPunct="1">
                        <a:lnSpc>
                          <a:spcPts val="1000"/>
                        </a:lnSpc>
                        <a:spcBef>
                          <a:spcPts val="0"/>
                        </a:spcBef>
                        <a:spcAft>
                          <a:spcPct val="0"/>
                        </a:spcAft>
                        <a:buClrTx/>
                        <a:buSzTx/>
                        <a:buFontTx/>
                        <a:buNone/>
                        <a:tabLst/>
                      </a:pPr>
                      <a:r>
                        <a:rPr kumimoji="0" lang="id-ID" sz="1000" b="1" i="0" u="none" strike="noStrike" cap="none" normalizeH="0" baseline="0" dirty="0" smtClean="0">
                          <a:ln>
                            <a:noFill/>
                          </a:ln>
                          <a:solidFill>
                            <a:schemeClr val="tx1"/>
                          </a:solidFill>
                          <a:effectLst/>
                          <a:latin typeface="Arial Narrow" pitchFamily="34" charset="0"/>
                          <a:cs typeface="Times New Roman" pitchFamily="18" charset="0"/>
                        </a:rPr>
                        <a:t>AK</a:t>
                      </a:r>
                      <a:endParaRPr kumimoji="0" lang="id-ID" sz="1000" b="1" i="0" u="none" strike="noStrike" cap="none" normalizeH="0" baseline="0" dirty="0" smtClean="0">
                        <a:ln>
                          <a:noFill/>
                        </a:ln>
                        <a:solidFill>
                          <a:schemeClr val="tx1"/>
                        </a:solidFill>
                        <a:effectLst/>
                        <a:latin typeface="Arial Narrow"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4">
                  <a:txBody>
                    <a:bodyPr/>
                    <a:lstStyle/>
                    <a:p>
                      <a:pPr marL="0" marR="0" lvl="0" indent="0" algn="ctr" defTabSz="914400" rtl="0" eaLnBrk="1" fontAlgn="base" latinLnBrk="0" hangingPunct="1">
                        <a:lnSpc>
                          <a:spcPts val="1000"/>
                        </a:lnSpc>
                        <a:spcBef>
                          <a:spcPts val="0"/>
                        </a:spcBef>
                        <a:spcAft>
                          <a:spcPct val="0"/>
                        </a:spcAft>
                        <a:buClrTx/>
                        <a:buSzTx/>
                        <a:buFontTx/>
                        <a:buNone/>
                        <a:tabLst/>
                      </a:pPr>
                      <a:r>
                        <a:rPr kumimoji="0" lang="id-ID" sz="1000" b="1" i="0" u="none" strike="noStrike" cap="none" normalizeH="0" baseline="0" dirty="0" smtClean="0">
                          <a:ln>
                            <a:noFill/>
                          </a:ln>
                          <a:solidFill>
                            <a:schemeClr val="tx1"/>
                          </a:solidFill>
                          <a:effectLst/>
                          <a:latin typeface="Arial Narrow" pitchFamily="34" charset="0"/>
                          <a:cs typeface="Times New Roman" pitchFamily="18" charset="0"/>
                        </a:rPr>
                        <a:t>TARGET</a:t>
                      </a:r>
                      <a:endParaRPr kumimoji="0" lang="id-ID" sz="1000" b="1" i="0" u="none" strike="noStrike" cap="none" normalizeH="0" baseline="0" dirty="0" smtClean="0">
                        <a:ln>
                          <a:noFill/>
                        </a:ln>
                        <a:solidFill>
                          <a:schemeClr val="tx1"/>
                        </a:solidFill>
                        <a:effectLst/>
                        <a:latin typeface="Arial Narrow"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hMerge="1">
                  <a:txBody>
                    <a:bodyPr/>
                    <a:lstStyle/>
                    <a:p>
                      <a:endParaRPr lang="id-ID"/>
                    </a:p>
                  </a:txBody>
                  <a:tcPr/>
                </a:tc>
                <a:tc hMerge="1">
                  <a:txBody>
                    <a:bodyPr/>
                    <a:lstStyle/>
                    <a:p>
                      <a:endParaRPr lang="id-ID"/>
                    </a:p>
                  </a:txBody>
                  <a:tcPr/>
                </a:tc>
                <a:tc hMerge="1">
                  <a:txBody>
                    <a:bodyPr/>
                    <a:lstStyle/>
                    <a:p>
                      <a:endParaRPr lang="id-ID"/>
                    </a:p>
                  </a:txBody>
                  <a:tcPr/>
                </a:tc>
                <a:tc rowSpan="2">
                  <a:txBody>
                    <a:bodyPr/>
                    <a:lstStyle/>
                    <a:p>
                      <a:pPr marL="0" marR="0" lvl="0" indent="0" algn="ctr" defTabSz="914400" rtl="0" eaLnBrk="1" fontAlgn="base" latinLnBrk="0" hangingPunct="1">
                        <a:lnSpc>
                          <a:spcPts val="1000"/>
                        </a:lnSpc>
                        <a:spcBef>
                          <a:spcPts val="0"/>
                        </a:spcBef>
                        <a:spcAft>
                          <a:spcPct val="0"/>
                        </a:spcAft>
                        <a:buClrTx/>
                        <a:buSzTx/>
                        <a:buFontTx/>
                        <a:buNone/>
                        <a:tabLst/>
                      </a:pPr>
                      <a:r>
                        <a:rPr kumimoji="0" lang="id-ID" sz="1000" b="1" i="0" u="none" strike="noStrike" cap="none" normalizeH="0" baseline="0" dirty="0" smtClean="0">
                          <a:ln>
                            <a:noFill/>
                          </a:ln>
                          <a:solidFill>
                            <a:schemeClr val="tx1"/>
                          </a:solidFill>
                          <a:effectLst/>
                          <a:latin typeface="Arial Narrow" pitchFamily="34" charset="0"/>
                          <a:cs typeface="Times New Roman" pitchFamily="18" charset="0"/>
                        </a:rPr>
                        <a:t>AK</a:t>
                      </a:r>
                      <a:endParaRPr kumimoji="0" lang="id-ID" sz="1000" b="1" i="0" u="none" strike="noStrike" cap="none" normalizeH="0" baseline="0" dirty="0" smtClean="0">
                        <a:ln>
                          <a:noFill/>
                        </a:ln>
                        <a:solidFill>
                          <a:schemeClr val="tx1"/>
                        </a:solidFill>
                        <a:effectLst/>
                        <a:latin typeface="Arial Narrow"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4">
                  <a:txBody>
                    <a:bodyPr/>
                    <a:lstStyle/>
                    <a:p>
                      <a:pPr marL="0" marR="0" lvl="0" indent="0" algn="ctr" defTabSz="914400" rtl="0" eaLnBrk="1" fontAlgn="base" latinLnBrk="0" hangingPunct="1">
                        <a:lnSpc>
                          <a:spcPts val="1000"/>
                        </a:lnSpc>
                        <a:spcBef>
                          <a:spcPts val="0"/>
                        </a:spcBef>
                        <a:spcAft>
                          <a:spcPct val="0"/>
                        </a:spcAft>
                        <a:buClrTx/>
                        <a:buSzTx/>
                        <a:buFontTx/>
                        <a:buNone/>
                        <a:tabLst/>
                      </a:pPr>
                      <a:r>
                        <a:rPr kumimoji="0" lang="id-ID" sz="1000" b="1" i="0" u="none" strike="noStrike" cap="none" normalizeH="0" baseline="0" dirty="0" smtClean="0">
                          <a:ln>
                            <a:noFill/>
                          </a:ln>
                          <a:solidFill>
                            <a:schemeClr val="tx1"/>
                          </a:solidFill>
                          <a:effectLst/>
                          <a:latin typeface="Arial Narrow" pitchFamily="34" charset="0"/>
                          <a:cs typeface="Times New Roman" pitchFamily="18" charset="0"/>
                        </a:rPr>
                        <a:t>REALISASI</a:t>
                      </a:r>
                      <a:endParaRPr kumimoji="0" lang="id-ID" sz="1000" b="1" i="0" u="none" strike="noStrike" cap="none" normalizeH="0" baseline="0" dirty="0" smtClean="0">
                        <a:ln>
                          <a:noFill/>
                        </a:ln>
                        <a:solidFill>
                          <a:schemeClr val="tx1"/>
                        </a:solidFill>
                        <a:effectLst/>
                        <a:latin typeface="Arial Narrow"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hMerge="1">
                  <a:txBody>
                    <a:bodyPr/>
                    <a:lstStyle/>
                    <a:p>
                      <a:endParaRPr lang="id-ID"/>
                    </a:p>
                  </a:txBody>
                  <a:tcPr/>
                </a:tc>
                <a:tc hMerge="1">
                  <a:txBody>
                    <a:bodyPr/>
                    <a:lstStyle/>
                    <a:p>
                      <a:endParaRPr lang="id-ID"/>
                    </a:p>
                  </a:txBody>
                  <a:tcPr/>
                </a:tc>
                <a:tc hMerge="1">
                  <a:txBody>
                    <a:bodyPr/>
                    <a:lstStyle/>
                    <a:p>
                      <a:endParaRPr lang="id-ID"/>
                    </a:p>
                  </a:txBody>
                  <a:tcPr/>
                </a:tc>
                <a:tc rowSpan="2">
                  <a:txBody>
                    <a:bodyPr/>
                    <a:lstStyle/>
                    <a:p>
                      <a:pPr marL="0" marR="0" lvl="0" indent="0" algn="ctr" defTabSz="914400" rtl="0" eaLnBrk="1" fontAlgn="base" latinLnBrk="0" hangingPunct="1">
                        <a:lnSpc>
                          <a:spcPts val="1000"/>
                        </a:lnSpc>
                        <a:spcBef>
                          <a:spcPts val="0"/>
                        </a:spcBef>
                        <a:spcAft>
                          <a:spcPct val="0"/>
                        </a:spcAft>
                        <a:buClrTx/>
                        <a:buSzTx/>
                        <a:buFontTx/>
                        <a:buNone/>
                        <a:tabLst/>
                      </a:pPr>
                      <a:r>
                        <a:rPr kumimoji="0" lang="id-ID" sz="1000" b="1" i="0" u="none" strike="noStrike" cap="none" normalizeH="0" baseline="0" dirty="0" smtClean="0">
                          <a:ln>
                            <a:noFill/>
                          </a:ln>
                          <a:solidFill>
                            <a:schemeClr val="tx1"/>
                          </a:solidFill>
                          <a:effectLst/>
                          <a:latin typeface="Arial Narrow" pitchFamily="34" charset="0"/>
                          <a:cs typeface="Times New Roman" pitchFamily="18" charset="0"/>
                        </a:rPr>
                        <a:t>PENGHITUNGAN</a:t>
                      </a:r>
                      <a:endParaRPr kumimoji="0" lang="id-ID" sz="1000" b="1" i="0" u="none" strike="noStrike" cap="none" normalizeH="0" baseline="0" dirty="0" smtClean="0">
                        <a:ln>
                          <a:noFill/>
                        </a:ln>
                        <a:solidFill>
                          <a:schemeClr val="tx1"/>
                        </a:solidFill>
                        <a:effectLst/>
                        <a:latin typeface="Arial Narrow"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2">
                  <a:txBody>
                    <a:bodyPr/>
                    <a:lstStyle/>
                    <a:p>
                      <a:pPr marL="0" marR="0" lvl="0" indent="0" algn="ctr" defTabSz="914400" rtl="0" eaLnBrk="1" fontAlgn="base" latinLnBrk="0" hangingPunct="1">
                        <a:lnSpc>
                          <a:spcPts val="1000"/>
                        </a:lnSpc>
                        <a:spcBef>
                          <a:spcPts val="0"/>
                        </a:spcBef>
                        <a:spcAft>
                          <a:spcPct val="0"/>
                        </a:spcAft>
                        <a:buClrTx/>
                        <a:buSzTx/>
                        <a:buFontTx/>
                        <a:buNone/>
                        <a:tabLst/>
                      </a:pPr>
                      <a:r>
                        <a:rPr kumimoji="0" lang="id-ID" sz="1000" b="1" i="0" u="none" strike="noStrike" cap="none" normalizeH="0" baseline="0" dirty="0" smtClean="0">
                          <a:ln>
                            <a:noFill/>
                          </a:ln>
                          <a:solidFill>
                            <a:schemeClr val="tx1"/>
                          </a:solidFill>
                          <a:effectLst/>
                          <a:latin typeface="Arial Narrow" pitchFamily="34" charset="0"/>
                          <a:cs typeface="Times New Roman" pitchFamily="18" charset="0"/>
                        </a:rPr>
                        <a:t>NILAI</a:t>
                      </a:r>
                    </a:p>
                    <a:p>
                      <a:pPr marL="0" marR="0" lvl="0" indent="0" algn="ctr" defTabSz="914400" rtl="0" eaLnBrk="0" fontAlgn="base" latinLnBrk="0" hangingPunct="0">
                        <a:lnSpc>
                          <a:spcPts val="1000"/>
                        </a:lnSpc>
                        <a:spcBef>
                          <a:spcPts val="0"/>
                        </a:spcBef>
                        <a:spcAft>
                          <a:spcPct val="0"/>
                        </a:spcAft>
                        <a:buClrTx/>
                        <a:buSzTx/>
                        <a:buFontTx/>
                        <a:buNone/>
                        <a:tabLst/>
                      </a:pPr>
                      <a:r>
                        <a:rPr kumimoji="0" lang="id-ID" sz="1000" b="1" i="0" u="none" strike="noStrike" cap="none" normalizeH="0" baseline="0" dirty="0" smtClean="0">
                          <a:ln>
                            <a:noFill/>
                          </a:ln>
                          <a:solidFill>
                            <a:schemeClr val="tx1"/>
                          </a:solidFill>
                          <a:effectLst/>
                          <a:latin typeface="Arial Narrow" pitchFamily="34" charset="0"/>
                          <a:cs typeface="Times New Roman" pitchFamily="18" charset="0"/>
                        </a:rPr>
                        <a:t>CAPAIAN</a:t>
                      </a:r>
                    </a:p>
                    <a:p>
                      <a:pPr marL="0" marR="0" lvl="0" indent="0" algn="ctr" defTabSz="914400" rtl="0" eaLnBrk="0" fontAlgn="base" latinLnBrk="0" hangingPunct="0">
                        <a:lnSpc>
                          <a:spcPts val="1000"/>
                        </a:lnSpc>
                        <a:spcBef>
                          <a:spcPts val="0"/>
                        </a:spcBef>
                        <a:spcAft>
                          <a:spcPct val="0"/>
                        </a:spcAft>
                        <a:buClrTx/>
                        <a:buSzTx/>
                        <a:buFontTx/>
                        <a:buNone/>
                        <a:tabLst/>
                      </a:pPr>
                      <a:r>
                        <a:rPr kumimoji="0" lang="id-ID" sz="1000" b="1" i="0" u="none" strike="noStrike" cap="none" normalizeH="0" baseline="0" dirty="0" smtClean="0">
                          <a:ln>
                            <a:noFill/>
                          </a:ln>
                          <a:solidFill>
                            <a:schemeClr val="tx1"/>
                          </a:solidFill>
                          <a:effectLst/>
                          <a:latin typeface="Arial Narrow" pitchFamily="34" charset="0"/>
                          <a:cs typeface="Times New Roman" pitchFamily="18" charset="0"/>
                        </a:rPr>
                        <a:t>SKP</a:t>
                      </a:r>
                      <a:endParaRPr kumimoji="0" lang="id-ID" sz="1000" b="1" i="0" u="none" strike="noStrike" cap="none" normalizeH="0" baseline="0" dirty="0" smtClean="0">
                        <a:ln>
                          <a:noFill/>
                        </a:ln>
                        <a:solidFill>
                          <a:schemeClr val="tx1"/>
                        </a:solidFill>
                        <a:effectLst/>
                        <a:latin typeface="Arial Narrow"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35280">
                <a:tc vMerge="1">
                  <a:txBody>
                    <a:bodyPr/>
                    <a:lstStyle/>
                    <a:p>
                      <a:endParaRPr lang="id-ID"/>
                    </a:p>
                  </a:txBody>
                  <a:tcPr/>
                </a:tc>
                <a:tc vMerge="1">
                  <a:txBody>
                    <a:bodyPr/>
                    <a:lstStyle/>
                    <a:p>
                      <a:endParaRPr lang="id-ID"/>
                    </a:p>
                  </a:txBody>
                  <a:tcPr/>
                </a:tc>
                <a:tc vMerge="1">
                  <a:txBody>
                    <a:bodyPr/>
                    <a:lstStyle/>
                    <a:p>
                      <a:endParaRPr lang="id-ID"/>
                    </a:p>
                  </a:txBody>
                  <a:tcPr/>
                </a:tc>
                <a:tc>
                  <a:txBody>
                    <a:bodyPr/>
                    <a:lstStyle/>
                    <a:p>
                      <a:pPr marL="0" marR="0" lvl="0" indent="0" algn="ctr" defTabSz="914400" rtl="0" eaLnBrk="1" fontAlgn="base" latinLnBrk="0" hangingPunct="1">
                        <a:lnSpc>
                          <a:spcPts val="1000"/>
                        </a:lnSpc>
                        <a:spcBef>
                          <a:spcPts val="0"/>
                        </a:spcBef>
                        <a:spcAft>
                          <a:spcPct val="0"/>
                        </a:spcAft>
                        <a:buClrTx/>
                        <a:buSzTx/>
                        <a:buFontTx/>
                        <a:buNone/>
                        <a:tabLst/>
                      </a:pPr>
                      <a:r>
                        <a:rPr kumimoji="0" lang="id-ID" sz="1000" b="1" i="0" u="none" strike="noStrike" cap="none" normalizeH="0" baseline="0" dirty="0" smtClean="0">
                          <a:ln>
                            <a:noFill/>
                          </a:ln>
                          <a:solidFill>
                            <a:schemeClr val="tx1"/>
                          </a:solidFill>
                          <a:effectLst/>
                          <a:latin typeface="Arial Narrow" pitchFamily="34" charset="0"/>
                          <a:cs typeface="Times New Roman" pitchFamily="18" charset="0"/>
                        </a:rPr>
                        <a:t>Kuant/ output</a:t>
                      </a:r>
                      <a:endParaRPr kumimoji="0" lang="id-ID" sz="1000" b="1" i="0" u="none" strike="noStrike" cap="none" normalizeH="0" baseline="0" dirty="0" smtClean="0">
                        <a:ln>
                          <a:noFill/>
                        </a:ln>
                        <a:solidFill>
                          <a:schemeClr val="tx1"/>
                        </a:solidFill>
                        <a:effectLst/>
                        <a:latin typeface="Arial Narrow"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ts val="1000"/>
                        </a:lnSpc>
                        <a:spcBef>
                          <a:spcPts val="0"/>
                        </a:spcBef>
                        <a:spcAft>
                          <a:spcPct val="0"/>
                        </a:spcAft>
                        <a:buClrTx/>
                        <a:buSzTx/>
                        <a:buFontTx/>
                        <a:buNone/>
                        <a:tabLst/>
                      </a:pPr>
                      <a:r>
                        <a:rPr kumimoji="0" lang="id-ID" sz="1000" b="1" i="0" u="none" strike="noStrike" cap="none" normalizeH="0" baseline="0" dirty="0" smtClean="0">
                          <a:ln>
                            <a:noFill/>
                          </a:ln>
                          <a:solidFill>
                            <a:schemeClr val="tx1"/>
                          </a:solidFill>
                          <a:effectLst/>
                          <a:latin typeface="Arial Narrow" pitchFamily="34" charset="0"/>
                          <a:cs typeface="Times New Roman" pitchFamily="18" charset="0"/>
                        </a:rPr>
                        <a:t>Kual/ Mutu</a:t>
                      </a:r>
                      <a:endParaRPr kumimoji="0" lang="id-ID" sz="1000" b="1" i="0" u="none" strike="noStrike" cap="none" normalizeH="0" baseline="0" dirty="0" smtClean="0">
                        <a:ln>
                          <a:noFill/>
                        </a:ln>
                        <a:solidFill>
                          <a:schemeClr val="tx1"/>
                        </a:solidFill>
                        <a:effectLst/>
                        <a:latin typeface="Arial Narrow"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ts val="1000"/>
                        </a:lnSpc>
                        <a:spcBef>
                          <a:spcPts val="0"/>
                        </a:spcBef>
                        <a:spcAft>
                          <a:spcPct val="0"/>
                        </a:spcAft>
                        <a:buClrTx/>
                        <a:buSzTx/>
                        <a:buFontTx/>
                        <a:buNone/>
                        <a:tabLst/>
                      </a:pPr>
                      <a:r>
                        <a:rPr kumimoji="0" lang="id-ID" sz="1000" b="1" i="0" u="none" strike="noStrike" cap="none" normalizeH="0" baseline="0" dirty="0" smtClean="0">
                          <a:ln>
                            <a:noFill/>
                          </a:ln>
                          <a:solidFill>
                            <a:schemeClr val="tx1"/>
                          </a:solidFill>
                          <a:effectLst/>
                          <a:latin typeface="Arial Narrow" pitchFamily="34" charset="0"/>
                          <a:cs typeface="Times New Roman" pitchFamily="18" charset="0"/>
                        </a:rPr>
                        <a:t>Waktu</a:t>
                      </a:r>
                      <a:endParaRPr kumimoji="0" lang="id-ID" sz="1000" b="1" i="0" u="none" strike="noStrike" cap="none" normalizeH="0" baseline="0" dirty="0" smtClean="0">
                        <a:ln>
                          <a:noFill/>
                        </a:ln>
                        <a:solidFill>
                          <a:schemeClr val="tx1"/>
                        </a:solidFill>
                        <a:effectLst/>
                        <a:latin typeface="Arial Narrow"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ts val="1000"/>
                        </a:lnSpc>
                        <a:spcBef>
                          <a:spcPts val="0"/>
                        </a:spcBef>
                        <a:spcAft>
                          <a:spcPct val="0"/>
                        </a:spcAft>
                        <a:buClrTx/>
                        <a:buSzTx/>
                        <a:buFontTx/>
                        <a:buNone/>
                        <a:tabLst/>
                      </a:pPr>
                      <a:r>
                        <a:rPr kumimoji="0" lang="id-ID" sz="1000" b="1" i="0" u="none" strike="noStrike" cap="none" normalizeH="0" baseline="0" dirty="0" smtClean="0">
                          <a:ln>
                            <a:noFill/>
                          </a:ln>
                          <a:solidFill>
                            <a:schemeClr val="tx1"/>
                          </a:solidFill>
                          <a:effectLst/>
                          <a:latin typeface="Arial Narrow" pitchFamily="34" charset="0"/>
                          <a:cs typeface="Times New Roman" pitchFamily="18" charset="0"/>
                        </a:rPr>
                        <a:t>Biaya</a:t>
                      </a:r>
                      <a:endParaRPr kumimoji="0" lang="id-ID" sz="1000" b="1" i="0" u="none" strike="noStrike" cap="none" normalizeH="0" baseline="0" dirty="0" smtClean="0">
                        <a:ln>
                          <a:noFill/>
                        </a:ln>
                        <a:solidFill>
                          <a:schemeClr val="tx1"/>
                        </a:solidFill>
                        <a:effectLst/>
                        <a:latin typeface="Arial Narrow"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vMerge="1">
                  <a:txBody>
                    <a:bodyPr/>
                    <a:lstStyle/>
                    <a:p>
                      <a:endParaRPr lang="id-ID"/>
                    </a:p>
                  </a:txBody>
                  <a:tcPr/>
                </a:tc>
                <a:tc>
                  <a:txBody>
                    <a:bodyPr/>
                    <a:lstStyle/>
                    <a:p>
                      <a:pPr marL="0" marR="0" lvl="0" indent="0" algn="ctr" defTabSz="914400" rtl="0" eaLnBrk="1" fontAlgn="base" latinLnBrk="0" hangingPunct="1">
                        <a:lnSpc>
                          <a:spcPts val="1000"/>
                        </a:lnSpc>
                        <a:spcBef>
                          <a:spcPts val="0"/>
                        </a:spcBef>
                        <a:spcAft>
                          <a:spcPct val="0"/>
                        </a:spcAft>
                        <a:buClrTx/>
                        <a:buSzTx/>
                        <a:buFontTx/>
                        <a:buNone/>
                        <a:tabLst/>
                      </a:pPr>
                      <a:r>
                        <a:rPr kumimoji="0" lang="id-ID" sz="1000" b="1" i="0" u="none" strike="noStrike" cap="none" normalizeH="0" baseline="0" dirty="0" smtClean="0">
                          <a:ln>
                            <a:noFill/>
                          </a:ln>
                          <a:solidFill>
                            <a:schemeClr val="tx1"/>
                          </a:solidFill>
                          <a:effectLst/>
                          <a:latin typeface="Arial Narrow" pitchFamily="34" charset="0"/>
                          <a:cs typeface="Times New Roman" pitchFamily="18" charset="0"/>
                        </a:rPr>
                        <a:t>Kuant/ output</a:t>
                      </a:r>
                      <a:endParaRPr kumimoji="0" lang="id-ID" sz="1000" b="1" i="0" u="none" strike="noStrike" cap="none" normalizeH="0" baseline="0" dirty="0" smtClean="0">
                        <a:ln>
                          <a:noFill/>
                        </a:ln>
                        <a:solidFill>
                          <a:schemeClr val="tx1"/>
                        </a:solidFill>
                        <a:effectLst/>
                        <a:latin typeface="Arial Narrow"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ts val="1000"/>
                        </a:lnSpc>
                        <a:spcBef>
                          <a:spcPts val="0"/>
                        </a:spcBef>
                        <a:spcAft>
                          <a:spcPct val="0"/>
                        </a:spcAft>
                        <a:buClrTx/>
                        <a:buSzTx/>
                        <a:buFontTx/>
                        <a:buNone/>
                        <a:tabLst/>
                      </a:pPr>
                      <a:r>
                        <a:rPr kumimoji="0" lang="id-ID" sz="1000" b="1" i="0" u="none" strike="noStrike" cap="none" normalizeH="0" baseline="0" dirty="0" smtClean="0">
                          <a:ln>
                            <a:noFill/>
                          </a:ln>
                          <a:solidFill>
                            <a:schemeClr val="tx1"/>
                          </a:solidFill>
                          <a:effectLst/>
                          <a:latin typeface="Arial Narrow" pitchFamily="34" charset="0"/>
                          <a:cs typeface="Times New Roman" pitchFamily="18" charset="0"/>
                        </a:rPr>
                        <a:t>Kual/ Mutu</a:t>
                      </a:r>
                      <a:endParaRPr kumimoji="0" lang="id-ID" sz="1000" b="1" i="0" u="none" strike="noStrike" cap="none" normalizeH="0" baseline="0" dirty="0" smtClean="0">
                        <a:ln>
                          <a:noFill/>
                        </a:ln>
                        <a:solidFill>
                          <a:schemeClr val="tx1"/>
                        </a:solidFill>
                        <a:effectLst/>
                        <a:latin typeface="Arial Narrow"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ts val="1000"/>
                        </a:lnSpc>
                        <a:spcBef>
                          <a:spcPts val="0"/>
                        </a:spcBef>
                        <a:spcAft>
                          <a:spcPct val="0"/>
                        </a:spcAft>
                        <a:buClrTx/>
                        <a:buSzTx/>
                        <a:buFontTx/>
                        <a:buNone/>
                        <a:tabLst/>
                      </a:pPr>
                      <a:r>
                        <a:rPr kumimoji="0" lang="id-ID" sz="1000" b="1" i="0" u="none" strike="noStrike" cap="none" normalizeH="0" baseline="0" dirty="0" smtClean="0">
                          <a:ln>
                            <a:noFill/>
                          </a:ln>
                          <a:solidFill>
                            <a:schemeClr val="tx1"/>
                          </a:solidFill>
                          <a:effectLst/>
                          <a:latin typeface="Arial Narrow" pitchFamily="34" charset="0"/>
                          <a:cs typeface="Times New Roman" pitchFamily="18" charset="0"/>
                        </a:rPr>
                        <a:t>Waktu</a:t>
                      </a:r>
                      <a:endParaRPr kumimoji="0" lang="id-ID" sz="1000" b="1" i="0" u="none" strike="noStrike" cap="none" normalizeH="0" baseline="0" dirty="0" smtClean="0">
                        <a:ln>
                          <a:noFill/>
                        </a:ln>
                        <a:solidFill>
                          <a:schemeClr val="tx1"/>
                        </a:solidFill>
                        <a:effectLst/>
                        <a:latin typeface="Arial Narrow"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ts val="1000"/>
                        </a:lnSpc>
                        <a:spcBef>
                          <a:spcPts val="0"/>
                        </a:spcBef>
                        <a:spcAft>
                          <a:spcPct val="0"/>
                        </a:spcAft>
                        <a:buClrTx/>
                        <a:buSzTx/>
                        <a:buFontTx/>
                        <a:buNone/>
                        <a:tabLst/>
                      </a:pPr>
                      <a:r>
                        <a:rPr kumimoji="0" lang="id-ID" sz="1000" b="1" i="0" u="none" strike="noStrike" cap="none" normalizeH="0" baseline="0" dirty="0" smtClean="0">
                          <a:ln>
                            <a:noFill/>
                          </a:ln>
                          <a:solidFill>
                            <a:schemeClr val="tx1"/>
                          </a:solidFill>
                          <a:effectLst/>
                          <a:latin typeface="Arial Narrow" pitchFamily="34" charset="0"/>
                          <a:cs typeface="Times New Roman" pitchFamily="18" charset="0"/>
                        </a:rPr>
                        <a:t>Biaya</a:t>
                      </a:r>
                      <a:endParaRPr kumimoji="0" lang="id-ID" sz="1000" b="1" i="0" u="none" strike="noStrike" cap="none" normalizeH="0" baseline="0" dirty="0" smtClean="0">
                        <a:ln>
                          <a:noFill/>
                        </a:ln>
                        <a:solidFill>
                          <a:schemeClr val="tx1"/>
                        </a:solidFill>
                        <a:effectLst/>
                        <a:latin typeface="Arial Narrow"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vMerge="1">
                  <a:txBody>
                    <a:bodyPr/>
                    <a:lstStyle/>
                    <a:p>
                      <a:endParaRPr lang="id-ID"/>
                    </a:p>
                  </a:txBody>
                  <a:tcPr/>
                </a:tc>
                <a:tc vMerge="1">
                  <a:txBody>
                    <a:bodyPr/>
                    <a:lstStyle/>
                    <a:p>
                      <a:endParaRPr lang="id-ID"/>
                    </a:p>
                  </a:txBody>
                  <a:tcPr/>
                </a:tc>
              </a:tr>
              <a:tr h="182880">
                <a:tc>
                  <a:txBody>
                    <a:bodyPr/>
                    <a:lstStyle/>
                    <a:p>
                      <a:pPr marL="0" marR="0" lvl="0" indent="0" algn="ctr" defTabSz="914400" rtl="0" eaLnBrk="1" fontAlgn="base" latinLnBrk="0" hangingPunct="1">
                        <a:lnSpc>
                          <a:spcPts val="1000"/>
                        </a:lnSpc>
                        <a:spcBef>
                          <a:spcPts val="0"/>
                        </a:spcBef>
                        <a:spcAft>
                          <a:spcPct val="0"/>
                        </a:spcAft>
                        <a:buClrTx/>
                        <a:buSzTx/>
                        <a:buFontTx/>
                        <a:buNone/>
                        <a:tabLst/>
                      </a:pPr>
                      <a:r>
                        <a:rPr kumimoji="0" lang="id-ID" sz="1000" b="1" i="0" u="none" strike="noStrike" cap="none" normalizeH="0" baseline="0" smtClean="0">
                          <a:ln>
                            <a:noFill/>
                          </a:ln>
                          <a:solidFill>
                            <a:schemeClr val="tx1"/>
                          </a:solidFill>
                          <a:effectLst/>
                          <a:latin typeface="Arial Narrow" pitchFamily="34" charset="0"/>
                          <a:cs typeface="Times New Roman" pitchFamily="18" charset="0"/>
                        </a:rPr>
                        <a:t>1</a:t>
                      </a:r>
                      <a:endParaRPr kumimoji="0" lang="id-ID" sz="1000" b="1" i="0" u="none" strike="noStrike" cap="none" normalizeH="0" baseline="0" smtClean="0">
                        <a:ln>
                          <a:noFill/>
                        </a:ln>
                        <a:solidFill>
                          <a:schemeClr val="tx1"/>
                        </a:solidFill>
                        <a:effectLst/>
                        <a:latin typeface="Arial Narrow"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ts val="1000"/>
                        </a:lnSpc>
                        <a:spcBef>
                          <a:spcPts val="0"/>
                        </a:spcBef>
                        <a:spcAft>
                          <a:spcPct val="0"/>
                        </a:spcAft>
                        <a:buClrTx/>
                        <a:buSzTx/>
                        <a:buFontTx/>
                        <a:buNone/>
                        <a:tabLst/>
                      </a:pPr>
                      <a:r>
                        <a:rPr kumimoji="0" lang="id-ID" sz="1000" b="1" i="0" u="none" strike="noStrike" cap="none" normalizeH="0" baseline="0" smtClean="0">
                          <a:ln>
                            <a:noFill/>
                          </a:ln>
                          <a:solidFill>
                            <a:schemeClr val="tx1"/>
                          </a:solidFill>
                          <a:effectLst/>
                          <a:latin typeface="Arial Narrow" pitchFamily="34" charset="0"/>
                          <a:cs typeface="Times New Roman" pitchFamily="18" charset="0"/>
                        </a:rPr>
                        <a:t>2</a:t>
                      </a:r>
                      <a:endParaRPr kumimoji="0" lang="id-ID" sz="1000" b="1" i="0" u="none" strike="noStrike" cap="none" normalizeH="0" baseline="0" smtClean="0">
                        <a:ln>
                          <a:noFill/>
                        </a:ln>
                        <a:solidFill>
                          <a:schemeClr val="tx1"/>
                        </a:solidFill>
                        <a:effectLst/>
                        <a:latin typeface="Arial Narrow"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ts val="1000"/>
                        </a:lnSpc>
                        <a:spcBef>
                          <a:spcPts val="0"/>
                        </a:spcBef>
                        <a:spcAft>
                          <a:spcPct val="0"/>
                        </a:spcAft>
                        <a:buClrTx/>
                        <a:buSzTx/>
                        <a:buFontTx/>
                        <a:buNone/>
                        <a:tabLst/>
                      </a:pPr>
                      <a:r>
                        <a:rPr kumimoji="0" lang="id-ID" sz="1000" b="1" i="0" u="none" strike="noStrike" cap="none" normalizeH="0" baseline="0" smtClean="0">
                          <a:ln>
                            <a:noFill/>
                          </a:ln>
                          <a:solidFill>
                            <a:schemeClr val="tx1"/>
                          </a:solidFill>
                          <a:effectLst/>
                          <a:latin typeface="Arial Narrow" pitchFamily="34" charset="0"/>
                          <a:cs typeface="Times New Roman" pitchFamily="18" charset="0"/>
                        </a:rPr>
                        <a:t>3</a:t>
                      </a:r>
                      <a:endParaRPr kumimoji="0" lang="id-ID" sz="1000" b="1" i="0" u="none" strike="noStrike" cap="none" normalizeH="0" baseline="0" smtClean="0">
                        <a:ln>
                          <a:noFill/>
                        </a:ln>
                        <a:solidFill>
                          <a:schemeClr val="tx1"/>
                        </a:solidFill>
                        <a:effectLst/>
                        <a:latin typeface="Arial Narrow"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ts val="1000"/>
                        </a:lnSpc>
                        <a:spcBef>
                          <a:spcPts val="0"/>
                        </a:spcBef>
                        <a:spcAft>
                          <a:spcPct val="0"/>
                        </a:spcAft>
                        <a:buClrTx/>
                        <a:buSzTx/>
                        <a:buFontTx/>
                        <a:buNone/>
                        <a:tabLst/>
                      </a:pPr>
                      <a:r>
                        <a:rPr kumimoji="0" lang="id-ID" sz="1000" b="1" i="0" u="none" strike="noStrike" cap="none" normalizeH="0" baseline="0" smtClean="0">
                          <a:ln>
                            <a:noFill/>
                          </a:ln>
                          <a:solidFill>
                            <a:schemeClr val="tx1"/>
                          </a:solidFill>
                          <a:effectLst/>
                          <a:latin typeface="Arial Narrow" pitchFamily="34" charset="0"/>
                          <a:cs typeface="Times New Roman" pitchFamily="18" charset="0"/>
                        </a:rPr>
                        <a:t>4</a:t>
                      </a:r>
                      <a:endParaRPr kumimoji="0" lang="id-ID" sz="1000" b="1" i="0" u="none" strike="noStrike" cap="none" normalizeH="0" baseline="0" smtClean="0">
                        <a:ln>
                          <a:noFill/>
                        </a:ln>
                        <a:solidFill>
                          <a:schemeClr val="tx1"/>
                        </a:solidFill>
                        <a:effectLst/>
                        <a:latin typeface="Arial Narrow"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ts val="1000"/>
                        </a:lnSpc>
                        <a:spcBef>
                          <a:spcPts val="0"/>
                        </a:spcBef>
                        <a:spcAft>
                          <a:spcPct val="0"/>
                        </a:spcAft>
                        <a:buClrTx/>
                        <a:buSzTx/>
                        <a:buFontTx/>
                        <a:buNone/>
                        <a:tabLst/>
                      </a:pPr>
                      <a:r>
                        <a:rPr kumimoji="0" lang="id-ID" sz="1000" b="1" i="0" u="none" strike="noStrike" cap="none" normalizeH="0" baseline="0" smtClean="0">
                          <a:ln>
                            <a:noFill/>
                          </a:ln>
                          <a:solidFill>
                            <a:schemeClr val="tx1"/>
                          </a:solidFill>
                          <a:effectLst/>
                          <a:latin typeface="Arial Narrow" pitchFamily="34" charset="0"/>
                          <a:cs typeface="Times New Roman" pitchFamily="18" charset="0"/>
                        </a:rPr>
                        <a:t>5</a:t>
                      </a:r>
                      <a:endParaRPr kumimoji="0" lang="id-ID" sz="1000" b="1" i="0" u="none" strike="noStrike" cap="none" normalizeH="0" baseline="0" smtClean="0">
                        <a:ln>
                          <a:noFill/>
                        </a:ln>
                        <a:solidFill>
                          <a:schemeClr val="tx1"/>
                        </a:solidFill>
                        <a:effectLst/>
                        <a:latin typeface="Arial Narrow"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ts val="1000"/>
                        </a:lnSpc>
                        <a:spcBef>
                          <a:spcPts val="0"/>
                        </a:spcBef>
                        <a:spcAft>
                          <a:spcPct val="0"/>
                        </a:spcAft>
                        <a:buClrTx/>
                        <a:buSzTx/>
                        <a:buFontTx/>
                        <a:buNone/>
                        <a:tabLst/>
                      </a:pPr>
                      <a:r>
                        <a:rPr kumimoji="0" lang="id-ID" sz="1000" b="1" i="0" u="none" strike="noStrike" cap="none" normalizeH="0" baseline="0" smtClean="0">
                          <a:ln>
                            <a:noFill/>
                          </a:ln>
                          <a:solidFill>
                            <a:schemeClr val="tx1"/>
                          </a:solidFill>
                          <a:effectLst/>
                          <a:latin typeface="Arial Narrow" pitchFamily="34" charset="0"/>
                          <a:cs typeface="Times New Roman" pitchFamily="18" charset="0"/>
                        </a:rPr>
                        <a:t>6</a:t>
                      </a:r>
                      <a:endParaRPr kumimoji="0" lang="id-ID" sz="1000" b="1" i="0" u="none" strike="noStrike" cap="none" normalizeH="0" baseline="0" smtClean="0">
                        <a:ln>
                          <a:noFill/>
                        </a:ln>
                        <a:solidFill>
                          <a:schemeClr val="tx1"/>
                        </a:solidFill>
                        <a:effectLst/>
                        <a:latin typeface="Arial Narrow"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ts val="1000"/>
                        </a:lnSpc>
                        <a:spcBef>
                          <a:spcPts val="0"/>
                        </a:spcBef>
                        <a:spcAft>
                          <a:spcPct val="0"/>
                        </a:spcAft>
                        <a:buClrTx/>
                        <a:buSzTx/>
                        <a:buFontTx/>
                        <a:buNone/>
                        <a:tabLst/>
                      </a:pPr>
                      <a:r>
                        <a:rPr kumimoji="0" lang="id-ID" sz="1000" b="1" i="0" u="none" strike="noStrike" cap="none" normalizeH="0" baseline="0" dirty="0" smtClean="0">
                          <a:ln>
                            <a:noFill/>
                          </a:ln>
                          <a:solidFill>
                            <a:schemeClr val="tx1"/>
                          </a:solidFill>
                          <a:effectLst/>
                          <a:latin typeface="Arial Narrow" pitchFamily="34" charset="0"/>
                          <a:cs typeface="Times New Roman" pitchFamily="18" charset="0"/>
                        </a:rPr>
                        <a:t>7</a:t>
                      </a:r>
                      <a:endParaRPr kumimoji="0" lang="id-ID" sz="1000" b="1" i="0" u="none" strike="noStrike" cap="none" normalizeH="0" baseline="0" dirty="0" smtClean="0">
                        <a:ln>
                          <a:noFill/>
                        </a:ln>
                        <a:solidFill>
                          <a:schemeClr val="tx1"/>
                        </a:solidFill>
                        <a:effectLst/>
                        <a:latin typeface="Arial Narrow"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ts val="1000"/>
                        </a:lnSpc>
                        <a:spcBef>
                          <a:spcPts val="0"/>
                        </a:spcBef>
                        <a:spcAft>
                          <a:spcPct val="0"/>
                        </a:spcAft>
                        <a:buClrTx/>
                        <a:buSzTx/>
                        <a:buFontTx/>
                        <a:buNone/>
                        <a:tabLst/>
                      </a:pPr>
                      <a:r>
                        <a:rPr kumimoji="0" lang="id-ID" sz="1000" b="1" i="0" u="none" strike="noStrike" cap="none" normalizeH="0" baseline="0" smtClean="0">
                          <a:ln>
                            <a:noFill/>
                          </a:ln>
                          <a:solidFill>
                            <a:schemeClr val="tx1"/>
                          </a:solidFill>
                          <a:effectLst/>
                          <a:latin typeface="Arial Narrow" pitchFamily="34" charset="0"/>
                          <a:cs typeface="Times New Roman" pitchFamily="18" charset="0"/>
                        </a:rPr>
                        <a:t>8</a:t>
                      </a:r>
                      <a:endParaRPr kumimoji="0" lang="id-ID" sz="1000" b="1" i="0" u="none" strike="noStrike" cap="none" normalizeH="0" baseline="0" smtClean="0">
                        <a:ln>
                          <a:noFill/>
                        </a:ln>
                        <a:solidFill>
                          <a:schemeClr val="tx1"/>
                        </a:solidFill>
                        <a:effectLst/>
                        <a:latin typeface="Arial Narrow"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ts val="1000"/>
                        </a:lnSpc>
                        <a:spcBef>
                          <a:spcPts val="0"/>
                        </a:spcBef>
                        <a:spcAft>
                          <a:spcPct val="0"/>
                        </a:spcAft>
                        <a:buClrTx/>
                        <a:buSzTx/>
                        <a:buFontTx/>
                        <a:buNone/>
                        <a:tabLst/>
                      </a:pPr>
                      <a:r>
                        <a:rPr kumimoji="0" lang="id-ID" sz="1000" b="1" i="0" u="none" strike="noStrike" cap="none" normalizeH="0" baseline="0" smtClean="0">
                          <a:ln>
                            <a:noFill/>
                          </a:ln>
                          <a:solidFill>
                            <a:schemeClr val="tx1"/>
                          </a:solidFill>
                          <a:effectLst/>
                          <a:latin typeface="Arial Narrow" pitchFamily="34" charset="0"/>
                          <a:cs typeface="Times New Roman" pitchFamily="18" charset="0"/>
                        </a:rPr>
                        <a:t>9</a:t>
                      </a:r>
                      <a:endParaRPr kumimoji="0" lang="id-ID" sz="1000" b="1" i="0" u="none" strike="noStrike" cap="none" normalizeH="0" baseline="0" smtClean="0">
                        <a:ln>
                          <a:noFill/>
                        </a:ln>
                        <a:solidFill>
                          <a:schemeClr val="tx1"/>
                        </a:solidFill>
                        <a:effectLst/>
                        <a:latin typeface="Arial Narrow"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ts val="1000"/>
                        </a:lnSpc>
                        <a:spcBef>
                          <a:spcPts val="0"/>
                        </a:spcBef>
                        <a:spcAft>
                          <a:spcPct val="0"/>
                        </a:spcAft>
                        <a:buClrTx/>
                        <a:buSzTx/>
                        <a:buFontTx/>
                        <a:buNone/>
                        <a:tabLst/>
                      </a:pPr>
                      <a:r>
                        <a:rPr kumimoji="0" lang="id-ID" sz="1000" b="1" i="0" u="none" strike="noStrike" cap="none" normalizeH="0" baseline="0" dirty="0" smtClean="0">
                          <a:ln>
                            <a:noFill/>
                          </a:ln>
                          <a:solidFill>
                            <a:schemeClr val="tx1"/>
                          </a:solidFill>
                          <a:effectLst/>
                          <a:latin typeface="Arial Narrow" pitchFamily="34" charset="0"/>
                          <a:cs typeface="Times New Roman" pitchFamily="18" charset="0"/>
                        </a:rPr>
                        <a:t>10</a:t>
                      </a:r>
                      <a:endParaRPr kumimoji="0" lang="id-ID" sz="1000" b="1" i="0" u="none" strike="noStrike" cap="none" normalizeH="0" baseline="0" dirty="0" smtClean="0">
                        <a:ln>
                          <a:noFill/>
                        </a:ln>
                        <a:solidFill>
                          <a:schemeClr val="tx1"/>
                        </a:solidFill>
                        <a:effectLst/>
                        <a:latin typeface="Arial Narrow"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ts val="1000"/>
                        </a:lnSpc>
                        <a:spcBef>
                          <a:spcPts val="0"/>
                        </a:spcBef>
                        <a:spcAft>
                          <a:spcPct val="0"/>
                        </a:spcAft>
                        <a:buClrTx/>
                        <a:buSzTx/>
                        <a:buFontTx/>
                        <a:buNone/>
                        <a:tabLst/>
                      </a:pPr>
                      <a:r>
                        <a:rPr kumimoji="0" lang="id-ID" sz="1000" b="1" i="0" u="none" strike="noStrike" cap="none" normalizeH="0" baseline="0" smtClean="0">
                          <a:ln>
                            <a:noFill/>
                          </a:ln>
                          <a:solidFill>
                            <a:schemeClr val="tx1"/>
                          </a:solidFill>
                          <a:effectLst/>
                          <a:latin typeface="Arial Narrow" pitchFamily="34" charset="0"/>
                          <a:cs typeface="Times New Roman" pitchFamily="18" charset="0"/>
                        </a:rPr>
                        <a:t>11</a:t>
                      </a:r>
                      <a:endParaRPr kumimoji="0" lang="id-ID" sz="1000" b="1" i="0" u="none" strike="noStrike" cap="none" normalizeH="0" baseline="0" smtClean="0">
                        <a:ln>
                          <a:noFill/>
                        </a:ln>
                        <a:solidFill>
                          <a:schemeClr val="tx1"/>
                        </a:solidFill>
                        <a:effectLst/>
                        <a:latin typeface="Arial Narrow"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ts val="1000"/>
                        </a:lnSpc>
                        <a:spcBef>
                          <a:spcPts val="0"/>
                        </a:spcBef>
                        <a:spcAft>
                          <a:spcPct val="0"/>
                        </a:spcAft>
                        <a:buClrTx/>
                        <a:buSzTx/>
                        <a:buFontTx/>
                        <a:buNone/>
                        <a:tabLst/>
                      </a:pPr>
                      <a:r>
                        <a:rPr kumimoji="0" lang="id-ID" sz="1000" b="1" i="0" u="none" strike="noStrike" cap="none" normalizeH="0" baseline="0" dirty="0" smtClean="0">
                          <a:ln>
                            <a:noFill/>
                          </a:ln>
                          <a:solidFill>
                            <a:schemeClr val="tx1"/>
                          </a:solidFill>
                          <a:effectLst/>
                          <a:latin typeface="Arial Narrow" pitchFamily="34" charset="0"/>
                          <a:cs typeface="Times New Roman" pitchFamily="18" charset="0"/>
                        </a:rPr>
                        <a:t>12</a:t>
                      </a:r>
                      <a:endParaRPr kumimoji="0" lang="id-ID" sz="1000" b="1" i="0" u="none" strike="noStrike" cap="none" normalizeH="0" baseline="0" dirty="0" smtClean="0">
                        <a:ln>
                          <a:noFill/>
                        </a:ln>
                        <a:solidFill>
                          <a:schemeClr val="tx1"/>
                        </a:solidFill>
                        <a:effectLst/>
                        <a:latin typeface="Arial Narrow"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ts val="1000"/>
                        </a:lnSpc>
                        <a:spcBef>
                          <a:spcPts val="0"/>
                        </a:spcBef>
                        <a:spcAft>
                          <a:spcPct val="0"/>
                        </a:spcAft>
                        <a:buClrTx/>
                        <a:buSzTx/>
                        <a:buFontTx/>
                        <a:buNone/>
                        <a:tabLst/>
                      </a:pPr>
                      <a:r>
                        <a:rPr kumimoji="0" lang="id-ID" sz="1000" b="1" i="0" u="none" strike="noStrike" cap="none" normalizeH="0" baseline="0" smtClean="0">
                          <a:ln>
                            <a:noFill/>
                          </a:ln>
                          <a:solidFill>
                            <a:schemeClr val="tx1"/>
                          </a:solidFill>
                          <a:effectLst/>
                          <a:latin typeface="Arial Narrow" pitchFamily="34" charset="0"/>
                          <a:cs typeface="Times New Roman" pitchFamily="18" charset="0"/>
                        </a:rPr>
                        <a:t>13</a:t>
                      </a:r>
                      <a:endParaRPr kumimoji="0" lang="id-ID" sz="1000" b="1" i="0" u="none" strike="noStrike" cap="none" normalizeH="0" baseline="0" smtClean="0">
                        <a:ln>
                          <a:noFill/>
                        </a:ln>
                        <a:solidFill>
                          <a:schemeClr val="tx1"/>
                        </a:solidFill>
                        <a:effectLst/>
                        <a:latin typeface="Arial Narrow"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ts val="1000"/>
                        </a:lnSpc>
                        <a:spcBef>
                          <a:spcPts val="0"/>
                        </a:spcBef>
                        <a:spcAft>
                          <a:spcPct val="0"/>
                        </a:spcAft>
                        <a:buClrTx/>
                        <a:buSzTx/>
                        <a:buFontTx/>
                        <a:buNone/>
                        <a:tabLst/>
                      </a:pPr>
                      <a:r>
                        <a:rPr kumimoji="0" lang="id-ID" sz="1000" b="1" i="0" u="none" strike="noStrike" cap="none" normalizeH="0" baseline="0" dirty="0" smtClean="0">
                          <a:ln>
                            <a:noFill/>
                          </a:ln>
                          <a:solidFill>
                            <a:schemeClr val="tx1"/>
                          </a:solidFill>
                          <a:effectLst/>
                          <a:latin typeface="Arial Narrow" pitchFamily="34" charset="0"/>
                          <a:cs typeface="Times New Roman" pitchFamily="18" charset="0"/>
                        </a:rPr>
                        <a:t>14</a:t>
                      </a:r>
                      <a:endParaRPr kumimoji="0" lang="id-ID" sz="1000" b="1" i="0" u="none" strike="noStrike" cap="none" normalizeH="0" baseline="0" dirty="0" smtClean="0">
                        <a:ln>
                          <a:noFill/>
                        </a:ln>
                        <a:solidFill>
                          <a:schemeClr val="tx1"/>
                        </a:solidFill>
                        <a:effectLst/>
                        <a:latin typeface="Arial Narrow"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r>
              <a:tr h="444183">
                <a:tc>
                  <a:txBody>
                    <a:bodyPr/>
                    <a:lstStyle/>
                    <a:p>
                      <a:pPr marL="0" marR="0" lvl="0" indent="0" algn="ctr" defTabSz="914400" rtl="0" eaLnBrk="1" fontAlgn="base" latinLnBrk="0" hangingPunct="1">
                        <a:lnSpc>
                          <a:spcPts val="1000"/>
                        </a:lnSpc>
                        <a:spcBef>
                          <a:spcPts val="0"/>
                        </a:spcBef>
                        <a:spcAft>
                          <a:spcPct val="0"/>
                        </a:spcAft>
                        <a:buClrTx/>
                        <a:buSzTx/>
                        <a:buFontTx/>
                        <a:buNone/>
                        <a:tabLst/>
                      </a:pPr>
                      <a:r>
                        <a:rPr kumimoji="0" lang="id-ID" sz="1000" b="1" i="0" u="none" strike="noStrike" cap="none" normalizeH="0" baseline="0" dirty="0" smtClean="0">
                          <a:ln>
                            <a:noFill/>
                          </a:ln>
                          <a:solidFill>
                            <a:schemeClr val="tx1"/>
                          </a:solidFill>
                          <a:effectLst/>
                          <a:latin typeface="Arial Narrow" pitchFamily="34" charset="0"/>
                          <a:cs typeface="Times New Roman" pitchFamily="18" charset="0"/>
                        </a:rPr>
                        <a:t>1</a:t>
                      </a:r>
                      <a:endParaRPr kumimoji="0" lang="id-ID" sz="1000" b="1" i="0" u="none" strike="noStrike" cap="none" normalizeH="0" baseline="0" dirty="0" smtClean="0">
                        <a:ln>
                          <a:noFill/>
                        </a:ln>
                        <a:solidFill>
                          <a:schemeClr val="tx1"/>
                        </a:solidFill>
                        <a:effectLst/>
                        <a:latin typeface="Arial Narrow"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id-ID" sz="1000" b="1" i="0" u="none" strike="noStrike" cap="none" normalizeH="0" baseline="0" dirty="0" smtClean="0">
                          <a:ln>
                            <a:noFill/>
                          </a:ln>
                          <a:solidFill>
                            <a:schemeClr val="tx1"/>
                          </a:solidFill>
                          <a:effectLst/>
                          <a:latin typeface="Arial Narrow" pitchFamily="34" charset="0"/>
                          <a:cs typeface="Times New Roman" pitchFamily="18" charset="0"/>
                        </a:rPr>
                        <a:t>Sosialisasi Peraturan Disiplin PNS di lingkungan 4 Kanwil Kementerian  Tan Tahun 2014</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id-ID" sz="1000" b="1" i="0" u="none" strike="noStrike" cap="none" normalizeH="0" baseline="0" dirty="0" smtClean="0">
                        <a:ln>
                          <a:noFill/>
                        </a:ln>
                        <a:solidFill>
                          <a:schemeClr val="tx1"/>
                        </a:solidFill>
                        <a:effectLst/>
                        <a:latin typeface="Arial Narrow" pitchFamily="34"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ts val="1000"/>
                        </a:lnSpc>
                        <a:spcBef>
                          <a:spcPts val="0"/>
                        </a:spcBef>
                        <a:spcAft>
                          <a:spcPct val="0"/>
                        </a:spcAft>
                        <a:buClrTx/>
                        <a:buSzTx/>
                        <a:buFontTx/>
                        <a:buNone/>
                        <a:tabLst/>
                      </a:pPr>
                      <a:r>
                        <a:rPr kumimoji="0" lang="id-ID" sz="1000" b="1" i="0" u="none" strike="noStrike" cap="none" normalizeH="0" baseline="0" dirty="0" smtClean="0">
                          <a:ln>
                            <a:noFill/>
                          </a:ln>
                          <a:solidFill>
                            <a:schemeClr val="tx1"/>
                          </a:solidFill>
                          <a:effectLst/>
                          <a:latin typeface="Arial Narrow" pitchFamily="34" charset="0"/>
                          <a:cs typeface="Times New Roman" pitchFamily="18" charset="0"/>
                        </a:rPr>
                        <a:t>-</a:t>
                      </a:r>
                      <a:endParaRPr kumimoji="0" lang="id-ID" sz="1000" b="1" i="0" u="none" strike="noStrike" cap="none" normalizeH="0" baseline="0" dirty="0" smtClean="0">
                        <a:ln>
                          <a:noFill/>
                        </a:ln>
                        <a:solidFill>
                          <a:schemeClr val="tx1"/>
                        </a:solidFill>
                        <a:effectLst/>
                        <a:latin typeface="Arial Narrow"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ts val="1000"/>
                        </a:lnSpc>
                        <a:spcBef>
                          <a:spcPts val="0"/>
                        </a:spcBef>
                        <a:spcAft>
                          <a:spcPct val="0"/>
                        </a:spcAft>
                        <a:buClrTx/>
                        <a:buSzTx/>
                        <a:buFontTx/>
                        <a:buNone/>
                        <a:tabLst/>
                      </a:pPr>
                      <a:r>
                        <a:rPr kumimoji="0" lang="id-ID" sz="1000" b="1" i="0" u="none" strike="noStrike" cap="none" normalizeH="0" baseline="0" dirty="0" smtClean="0">
                          <a:ln>
                            <a:noFill/>
                          </a:ln>
                          <a:solidFill>
                            <a:schemeClr val="tx1"/>
                          </a:solidFill>
                          <a:effectLst/>
                          <a:latin typeface="Arial Narrow" pitchFamily="34" charset="0"/>
                          <a:ea typeface="Times New Roman" pitchFamily="18" charset="0"/>
                          <a:cs typeface="Arial" charset="0"/>
                        </a:rPr>
                        <a:t>4 Lap</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ts val="1000"/>
                        </a:lnSpc>
                        <a:spcBef>
                          <a:spcPts val="0"/>
                        </a:spcBef>
                        <a:spcAft>
                          <a:spcPct val="0"/>
                        </a:spcAft>
                        <a:buClrTx/>
                        <a:buSzTx/>
                        <a:buFontTx/>
                        <a:buNone/>
                        <a:tabLst/>
                      </a:pPr>
                      <a:r>
                        <a:rPr kumimoji="0" lang="id-ID" sz="1200" b="1" i="0" u="none" strike="noStrike" cap="none" normalizeH="0" baseline="0" dirty="0" smtClean="0">
                          <a:ln>
                            <a:noFill/>
                          </a:ln>
                          <a:solidFill>
                            <a:schemeClr val="tx1"/>
                          </a:solidFill>
                          <a:effectLst/>
                          <a:latin typeface="Arial Narrow" pitchFamily="34" charset="0"/>
                          <a:cs typeface="Times New Roman" pitchFamily="18" charset="0"/>
                        </a:rPr>
                        <a:t>100</a:t>
                      </a:r>
                      <a:endParaRPr kumimoji="0" lang="id-ID" sz="1200" b="1" i="0" u="none" strike="noStrike" cap="none" normalizeH="0" baseline="0" dirty="0" smtClean="0">
                        <a:ln>
                          <a:noFill/>
                        </a:ln>
                        <a:solidFill>
                          <a:schemeClr val="tx1"/>
                        </a:solidFill>
                        <a:effectLst/>
                        <a:latin typeface="Arial Narrow"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ts val="1000"/>
                        </a:lnSpc>
                        <a:spcBef>
                          <a:spcPts val="0"/>
                        </a:spcBef>
                        <a:spcAft>
                          <a:spcPct val="0"/>
                        </a:spcAft>
                        <a:buClrTx/>
                        <a:buSzTx/>
                        <a:buFontTx/>
                        <a:buNone/>
                        <a:tabLst/>
                      </a:pPr>
                      <a:r>
                        <a:rPr kumimoji="0" lang="id-ID" sz="1200" b="1" i="0" u="none" strike="noStrike" cap="none" normalizeH="0" baseline="0" dirty="0" smtClean="0">
                          <a:ln>
                            <a:noFill/>
                          </a:ln>
                          <a:solidFill>
                            <a:schemeClr val="tx1"/>
                          </a:solidFill>
                          <a:effectLst/>
                          <a:latin typeface="Arial Narrow" pitchFamily="34" charset="0"/>
                          <a:cs typeface="Times New Roman" pitchFamily="18" charset="0"/>
                        </a:rPr>
                        <a:t>12</a:t>
                      </a:r>
                      <a:endParaRPr kumimoji="0" lang="id-ID" sz="1200" b="1" i="0" u="none" strike="noStrike" cap="none" normalizeH="0" baseline="0" dirty="0" smtClean="0">
                        <a:ln>
                          <a:noFill/>
                        </a:ln>
                        <a:solidFill>
                          <a:schemeClr val="tx1"/>
                        </a:solidFill>
                        <a:effectLst/>
                        <a:latin typeface="Arial Narrow"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ts val="1000"/>
                        </a:lnSpc>
                        <a:spcBef>
                          <a:spcPts val="0"/>
                        </a:spcBef>
                        <a:spcAft>
                          <a:spcPct val="0"/>
                        </a:spcAft>
                        <a:buClrTx/>
                        <a:buSzTx/>
                        <a:buFontTx/>
                        <a:buNone/>
                        <a:tabLst/>
                      </a:pPr>
                      <a:r>
                        <a:rPr kumimoji="0" lang="id-ID" sz="1000" b="1" i="0" u="none" strike="noStrike" cap="none" normalizeH="0" baseline="0" dirty="0" smtClean="0">
                          <a:ln>
                            <a:noFill/>
                          </a:ln>
                          <a:solidFill>
                            <a:schemeClr val="tx1"/>
                          </a:solidFill>
                          <a:effectLst/>
                          <a:latin typeface="Arial Narrow" pitchFamily="34" charset="0"/>
                          <a:cs typeface="Times New Roman" pitchFamily="18" charset="0"/>
                        </a:rPr>
                        <a:t>400. 000. 000</a:t>
                      </a:r>
                      <a:endParaRPr kumimoji="0" lang="id-ID" sz="1000" b="1" i="0" u="none" strike="noStrike" cap="none" normalizeH="0" baseline="0" dirty="0" smtClean="0">
                        <a:ln>
                          <a:noFill/>
                        </a:ln>
                        <a:solidFill>
                          <a:schemeClr val="tx1"/>
                        </a:solidFill>
                        <a:effectLst/>
                        <a:latin typeface="Arial Narrow"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ts val="1000"/>
                        </a:lnSpc>
                        <a:spcBef>
                          <a:spcPts val="0"/>
                        </a:spcBef>
                        <a:spcAft>
                          <a:spcPct val="0"/>
                        </a:spcAft>
                        <a:buClrTx/>
                        <a:buSzTx/>
                        <a:buFontTx/>
                        <a:buNone/>
                        <a:tabLst/>
                      </a:pPr>
                      <a:r>
                        <a:rPr kumimoji="0" lang="id-ID" sz="1000" b="1" i="0" u="none" strike="noStrike" cap="none" normalizeH="0" baseline="0" dirty="0" smtClean="0">
                          <a:ln>
                            <a:noFill/>
                          </a:ln>
                          <a:solidFill>
                            <a:schemeClr val="tx1"/>
                          </a:solidFill>
                          <a:effectLst/>
                          <a:latin typeface="Arial Narrow" pitchFamily="34" charset="0"/>
                          <a:cs typeface="Times New Roman" pitchFamily="18" charset="0"/>
                        </a:rPr>
                        <a:t>-</a:t>
                      </a:r>
                      <a:endParaRPr kumimoji="0" lang="id-ID" sz="1000" b="1" i="0" u="none" strike="noStrike" cap="none" normalizeH="0" baseline="0" dirty="0" smtClean="0">
                        <a:ln>
                          <a:noFill/>
                        </a:ln>
                        <a:solidFill>
                          <a:schemeClr val="tx1"/>
                        </a:solidFill>
                        <a:effectLst/>
                        <a:latin typeface="Arial Narrow"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ts val="1000"/>
                        </a:lnSpc>
                        <a:spcBef>
                          <a:spcPts val="0"/>
                        </a:spcBef>
                        <a:spcAft>
                          <a:spcPct val="0"/>
                        </a:spcAft>
                        <a:buClrTx/>
                        <a:buSzTx/>
                        <a:buFontTx/>
                        <a:buNone/>
                        <a:tabLst/>
                      </a:pPr>
                      <a:r>
                        <a:rPr kumimoji="0" lang="id-ID" sz="1000" b="1" i="0" u="none" strike="noStrike" cap="none" normalizeH="0" baseline="0" dirty="0" smtClean="0">
                          <a:ln>
                            <a:noFill/>
                          </a:ln>
                          <a:solidFill>
                            <a:schemeClr val="tx1"/>
                          </a:solidFill>
                          <a:effectLst/>
                          <a:latin typeface="Arial Narrow" pitchFamily="34" charset="0"/>
                          <a:ea typeface="Times New Roman" pitchFamily="18" charset="0"/>
                          <a:cs typeface="Arial" charset="0"/>
                        </a:rPr>
                        <a:t>4 Lap</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ts val="1000"/>
                        </a:lnSpc>
                        <a:spcBef>
                          <a:spcPts val="0"/>
                        </a:spcBef>
                        <a:spcAft>
                          <a:spcPct val="0"/>
                        </a:spcAft>
                        <a:buClrTx/>
                        <a:buSzTx/>
                        <a:buFontTx/>
                        <a:buNone/>
                        <a:tabLst/>
                      </a:pPr>
                      <a:r>
                        <a:rPr kumimoji="0" lang="id-ID" sz="1200" b="1" i="0" u="none" strike="noStrike" cap="none" normalizeH="0" baseline="0" dirty="0" smtClean="0">
                          <a:ln>
                            <a:noFill/>
                          </a:ln>
                          <a:solidFill>
                            <a:schemeClr val="tx1"/>
                          </a:solidFill>
                          <a:effectLst/>
                          <a:latin typeface="Arial Narrow" pitchFamily="34" charset="0"/>
                          <a:cs typeface="Times New Roman" pitchFamily="18" charset="0"/>
                        </a:rPr>
                        <a:t>90</a:t>
                      </a:r>
                      <a:endParaRPr kumimoji="0" lang="id-ID" sz="1200" b="1" i="0" u="none" strike="noStrike" cap="none" normalizeH="0" baseline="0" dirty="0" smtClean="0">
                        <a:ln>
                          <a:noFill/>
                        </a:ln>
                        <a:solidFill>
                          <a:schemeClr val="tx1"/>
                        </a:solidFill>
                        <a:effectLst/>
                        <a:latin typeface="Arial Narrow"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ts val="1000"/>
                        </a:lnSpc>
                        <a:spcBef>
                          <a:spcPts val="0"/>
                        </a:spcBef>
                        <a:spcAft>
                          <a:spcPct val="0"/>
                        </a:spcAft>
                        <a:buClrTx/>
                        <a:buSzTx/>
                        <a:buFontTx/>
                        <a:buNone/>
                        <a:tabLst/>
                      </a:pPr>
                      <a:r>
                        <a:rPr kumimoji="0" lang="id-ID" sz="1200" b="1" i="0" u="none" strike="noStrike" cap="none" normalizeH="0" baseline="0" dirty="0" smtClean="0">
                          <a:ln>
                            <a:noFill/>
                          </a:ln>
                          <a:solidFill>
                            <a:schemeClr val="tx1"/>
                          </a:solidFill>
                          <a:effectLst/>
                          <a:latin typeface="Arial Narrow" pitchFamily="34" charset="0"/>
                          <a:cs typeface="Times New Roman" pitchFamily="18" charset="0"/>
                        </a:rPr>
                        <a:t>10</a:t>
                      </a:r>
                      <a:endParaRPr kumimoji="0" lang="id-ID" sz="1200" b="1" i="0" u="none" strike="noStrike" cap="none" normalizeH="0" baseline="0" dirty="0" smtClean="0">
                        <a:ln>
                          <a:noFill/>
                        </a:ln>
                        <a:solidFill>
                          <a:schemeClr val="tx1"/>
                        </a:solidFill>
                        <a:effectLst/>
                        <a:latin typeface="Arial Narrow"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ts val="1000"/>
                        </a:lnSpc>
                        <a:spcBef>
                          <a:spcPts val="0"/>
                        </a:spcBef>
                        <a:spcAft>
                          <a:spcPct val="0"/>
                        </a:spcAft>
                        <a:buClrTx/>
                        <a:buSzTx/>
                        <a:buFontTx/>
                        <a:buNone/>
                        <a:tabLst/>
                      </a:pPr>
                      <a:r>
                        <a:rPr kumimoji="0" lang="id-ID" sz="1000" b="1" i="0" u="none" strike="noStrike" cap="none" normalizeH="0" baseline="0" dirty="0" smtClean="0">
                          <a:ln>
                            <a:noFill/>
                          </a:ln>
                          <a:solidFill>
                            <a:schemeClr val="tx1"/>
                          </a:solidFill>
                          <a:effectLst/>
                          <a:latin typeface="Arial Narrow" pitchFamily="34" charset="0"/>
                          <a:cs typeface="Times New Roman" pitchFamily="18" charset="0"/>
                        </a:rPr>
                        <a:t>360. 000. 000</a:t>
                      </a:r>
                      <a:endParaRPr kumimoji="0" lang="id-ID" sz="1000" b="1" i="0" u="none" strike="noStrike" cap="none" normalizeH="0" baseline="0" dirty="0" smtClean="0">
                        <a:ln>
                          <a:noFill/>
                        </a:ln>
                        <a:solidFill>
                          <a:schemeClr val="tx1"/>
                        </a:solidFill>
                        <a:effectLst/>
                        <a:latin typeface="Arial Narrow"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ts val="1000"/>
                        </a:lnSpc>
                        <a:spcBef>
                          <a:spcPts val="0"/>
                        </a:spcBef>
                        <a:spcAft>
                          <a:spcPct val="0"/>
                        </a:spcAft>
                        <a:buClrTx/>
                        <a:buSzTx/>
                        <a:buFontTx/>
                        <a:buNone/>
                        <a:tabLst/>
                      </a:pPr>
                      <a:r>
                        <a:rPr kumimoji="0" lang="id-ID" sz="1600" b="1" i="0" u="none" strike="noStrike" cap="none" normalizeH="0" baseline="0" dirty="0" smtClean="0">
                          <a:ln>
                            <a:noFill/>
                          </a:ln>
                          <a:solidFill>
                            <a:schemeClr val="tx1"/>
                          </a:solidFill>
                          <a:effectLst/>
                          <a:latin typeface="Arial Narrow" pitchFamily="34" charset="0"/>
                          <a:cs typeface="Times New Roman" pitchFamily="18" charset="0"/>
                        </a:rPr>
                        <a:t>368,66</a:t>
                      </a:r>
                      <a:endParaRPr kumimoji="0" lang="en-AU" sz="1600" b="1" i="0" u="none" strike="noStrike" cap="none" normalizeH="0" baseline="0" dirty="0" smtClean="0">
                        <a:ln>
                          <a:noFill/>
                        </a:ln>
                        <a:solidFill>
                          <a:schemeClr val="tx1"/>
                        </a:solidFill>
                        <a:effectLst/>
                        <a:latin typeface="Arial Narrow" pitchFamily="34" charset="0"/>
                        <a:cs typeface="Times New Roman" pitchFamily="18" charset="0"/>
                      </a:endParaRPr>
                    </a:p>
                    <a:p>
                      <a:pPr marL="0" marR="0" lvl="0" indent="0" algn="ctr" defTabSz="914400" rtl="0" eaLnBrk="1" fontAlgn="base" latinLnBrk="0" hangingPunct="1">
                        <a:lnSpc>
                          <a:spcPts val="1000"/>
                        </a:lnSpc>
                        <a:spcBef>
                          <a:spcPts val="0"/>
                        </a:spcBef>
                        <a:spcAft>
                          <a:spcPct val="0"/>
                        </a:spcAft>
                        <a:buClrTx/>
                        <a:buSzTx/>
                        <a:buFontTx/>
                        <a:buNone/>
                        <a:tabLst/>
                      </a:pPr>
                      <a:endParaRPr kumimoji="0" lang="en-AU" sz="1000" b="1" i="0" u="none" strike="noStrike" cap="none" normalizeH="0" baseline="0" dirty="0" smtClean="0">
                        <a:ln>
                          <a:noFill/>
                        </a:ln>
                        <a:solidFill>
                          <a:schemeClr val="tx1"/>
                        </a:solidFill>
                        <a:effectLst/>
                        <a:latin typeface="Arial Narrow" pitchFamily="34" charset="0"/>
                        <a:cs typeface="Times New Roman" pitchFamily="18" charset="0"/>
                      </a:endParaRPr>
                    </a:p>
                    <a:p>
                      <a:pPr marL="0" marR="0" lvl="0" indent="0" algn="ctr" defTabSz="914400" rtl="0" eaLnBrk="1" fontAlgn="base" latinLnBrk="0" hangingPunct="1">
                        <a:lnSpc>
                          <a:spcPts val="1000"/>
                        </a:lnSpc>
                        <a:spcBef>
                          <a:spcPts val="0"/>
                        </a:spcBef>
                        <a:spcAft>
                          <a:spcPct val="0"/>
                        </a:spcAft>
                        <a:buClrTx/>
                        <a:buSzTx/>
                        <a:buFontTx/>
                        <a:buNone/>
                        <a:tabLst/>
                      </a:pPr>
                      <a:r>
                        <a:rPr kumimoji="0" lang="id-ID" sz="1300" b="1" i="0" u="none" strike="noStrike" cap="none" normalizeH="0" baseline="0" dirty="0" smtClean="0">
                          <a:ln>
                            <a:noFill/>
                          </a:ln>
                          <a:solidFill>
                            <a:schemeClr val="tx1"/>
                          </a:solidFill>
                          <a:effectLst/>
                          <a:latin typeface="Arial Narrow" pitchFamily="34" charset="0"/>
                          <a:cs typeface="Times New Roman" pitchFamily="18" charset="0"/>
                        </a:rPr>
                        <a:t>(</a:t>
                      </a:r>
                      <a:r>
                        <a:rPr kumimoji="0" lang="en-AU" sz="1300" b="1" i="0" u="none" strike="noStrike" cap="none" normalizeH="0" baseline="0" dirty="0" smtClean="0">
                          <a:ln>
                            <a:noFill/>
                          </a:ln>
                          <a:solidFill>
                            <a:schemeClr val="tx1"/>
                          </a:solidFill>
                          <a:effectLst/>
                          <a:latin typeface="Arial Narrow" pitchFamily="34" charset="0"/>
                          <a:cs typeface="Times New Roman" pitchFamily="18" charset="0"/>
                        </a:rPr>
                        <a:t>100+</a:t>
                      </a:r>
                      <a:r>
                        <a:rPr kumimoji="0" lang="id-ID" sz="1300" b="1" i="0" u="none" strike="noStrike" cap="none" normalizeH="0" baseline="0" dirty="0" smtClean="0">
                          <a:ln>
                            <a:noFill/>
                          </a:ln>
                          <a:solidFill>
                            <a:schemeClr val="tx1"/>
                          </a:solidFill>
                          <a:effectLst/>
                          <a:latin typeface="Arial Narrow" pitchFamily="34" charset="0"/>
                          <a:cs typeface="Times New Roman" pitchFamily="18" charset="0"/>
                        </a:rPr>
                        <a:t>90</a:t>
                      </a:r>
                      <a:r>
                        <a:rPr kumimoji="0" lang="en-AU" sz="1300" b="1" i="0" u="none" strike="noStrike" cap="none" normalizeH="0" baseline="0" dirty="0" smtClean="0">
                          <a:ln>
                            <a:noFill/>
                          </a:ln>
                          <a:solidFill>
                            <a:schemeClr val="tx1"/>
                          </a:solidFill>
                          <a:effectLst/>
                          <a:latin typeface="Arial Narrow" pitchFamily="34" charset="0"/>
                          <a:cs typeface="Times New Roman" pitchFamily="18" charset="0"/>
                        </a:rPr>
                        <a:t>+</a:t>
                      </a:r>
                      <a:r>
                        <a:rPr kumimoji="0" lang="id-ID" sz="1300" b="1" i="0" u="none" strike="noStrike" cap="none" normalizeH="0" baseline="0" dirty="0" smtClean="0">
                          <a:ln>
                            <a:noFill/>
                          </a:ln>
                          <a:solidFill>
                            <a:schemeClr val="tx1"/>
                          </a:solidFill>
                          <a:effectLst/>
                          <a:latin typeface="Arial Narrow" pitchFamily="34" charset="0"/>
                          <a:cs typeface="Times New Roman" pitchFamily="18" charset="0"/>
                        </a:rPr>
                        <a:t>92,66+86) </a:t>
                      </a:r>
                      <a:endParaRPr kumimoji="0" lang="id-ID" sz="1300" b="1" i="0" u="none" strike="noStrike" cap="none" normalizeH="0" baseline="0" dirty="0" smtClean="0">
                        <a:ln>
                          <a:noFill/>
                        </a:ln>
                        <a:solidFill>
                          <a:schemeClr val="tx1"/>
                        </a:solidFill>
                        <a:effectLst/>
                        <a:latin typeface="Arial Narrow"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FF00"/>
                    </a:solidFill>
                  </a:tcPr>
                </a:tc>
                <a:tc>
                  <a:txBody>
                    <a:bodyPr/>
                    <a:lstStyle/>
                    <a:p>
                      <a:pPr marL="0" marR="0" lvl="0" indent="0" algn="ctr" defTabSz="914400" rtl="0" eaLnBrk="1" fontAlgn="base" latinLnBrk="0" hangingPunct="1">
                        <a:lnSpc>
                          <a:spcPts val="1000"/>
                        </a:lnSpc>
                        <a:spcBef>
                          <a:spcPts val="0"/>
                        </a:spcBef>
                        <a:spcAft>
                          <a:spcPct val="0"/>
                        </a:spcAft>
                        <a:buClrTx/>
                        <a:buSzTx/>
                        <a:buFontTx/>
                        <a:buNone/>
                        <a:tabLst/>
                      </a:pPr>
                      <a:r>
                        <a:rPr kumimoji="0" lang="id-ID" sz="1400" b="1" i="0" u="none" strike="noStrike" cap="none" normalizeH="0" baseline="0" dirty="0" smtClean="0">
                          <a:ln>
                            <a:noFill/>
                          </a:ln>
                          <a:solidFill>
                            <a:schemeClr val="tx1"/>
                          </a:solidFill>
                          <a:effectLst/>
                          <a:latin typeface="Arial Narrow" pitchFamily="34" charset="0"/>
                          <a:cs typeface="Times New Roman" pitchFamily="18" charset="0"/>
                        </a:rPr>
                        <a:t>92,165</a:t>
                      </a:r>
                      <a:endParaRPr kumimoji="0" lang="en-AU" sz="1400" b="1" i="0" u="none" strike="noStrike" cap="none" normalizeH="0" baseline="0" dirty="0" smtClean="0">
                        <a:ln>
                          <a:noFill/>
                        </a:ln>
                        <a:solidFill>
                          <a:schemeClr val="tx1"/>
                        </a:solidFill>
                        <a:effectLst/>
                        <a:latin typeface="Arial Narrow" pitchFamily="34" charset="0"/>
                        <a:cs typeface="Times New Roman" pitchFamily="18" charset="0"/>
                      </a:endParaRPr>
                    </a:p>
                    <a:p>
                      <a:pPr marL="0" marR="0" lvl="0" indent="0" algn="ctr" defTabSz="914400" rtl="0" eaLnBrk="1" fontAlgn="base" latinLnBrk="0" hangingPunct="1">
                        <a:lnSpc>
                          <a:spcPts val="1000"/>
                        </a:lnSpc>
                        <a:spcBef>
                          <a:spcPts val="0"/>
                        </a:spcBef>
                        <a:spcAft>
                          <a:spcPct val="0"/>
                        </a:spcAft>
                        <a:buClrTx/>
                        <a:buSzTx/>
                        <a:buFontTx/>
                        <a:buNone/>
                        <a:tabLst/>
                      </a:pPr>
                      <a:endParaRPr kumimoji="0" lang="en-AU" sz="1100" b="1" i="0" u="none" strike="noStrike" cap="none" normalizeH="0" baseline="0" dirty="0" smtClean="0">
                        <a:ln>
                          <a:noFill/>
                        </a:ln>
                        <a:solidFill>
                          <a:schemeClr val="tx1"/>
                        </a:solidFill>
                        <a:effectLst/>
                        <a:latin typeface="Arial Narrow" pitchFamily="34" charset="0"/>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FF00"/>
                    </a:solidFill>
                  </a:tcPr>
                </a:tc>
              </a:tr>
            </a:tbl>
          </a:graphicData>
        </a:graphic>
      </p:graphicFrame>
      <p:sp>
        <p:nvSpPr>
          <p:cNvPr id="32945" name="Text Box 1057"/>
          <p:cNvSpPr txBox="1">
            <a:spLocks noChangeArrowheads="1"/>
          </p:cNvSpPr>
          <p:nvPr/>
        </p:nvSpPr>
        <p:spPr bwMode="auto">
          <a:xfrm>
            <a:off x="-20638" y="97036"/>
            <a:ext cx="437673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id-ID" sz="1400" b="1" dirty="0">
                <a:latin typeface="Arial Narrow" pitchFamily="34" charset="0"/>
              </a:rPr>
              <a:t>Jangka waktu penilaian </a:t>
            </a:r>
            <a:r>
              <a:rPr lang="id-ID" sz="1400" b="1" dirty="0" smtClean="0">
                <a:latin typeface="Arial Narrow" pitchFamily="34" charset="0"/>
              </a:rPr>
              <a:t>1 </a:t>
            </a:r>
            <a:r>
              <a:rPr lang="id-ID" sz="1400" b="1" dirty="0">
                <a:latin typeface="Arial Narrow" pitchFamily="34" charset="0"/>
              </a:rPr>
              <a:t>Januari s/d 31 Desember </a:t>
            </a:r>
            <a:r>
              <a:rPr lang="id-ID" sz="1400" b="1" dirty="0" smtClean="0">
                <a:latin typeface="Arial Narrow" pitchFamily="34" charset="0"/>
              </a:rPr>
              <a:t>201</a:t>
            </a:r>
            <a:r>
              <a:rPr lang="en-US" sz="1400" b="1" dirty="0" smtClean="0">
                <a:latin typeface="Arial Narrow" pitchFamily="34" charset="0"/>
              </a:rPr>
              <a:t>4</a:t>
            </a:r>
            <a:endParaRPr lang="id-ID" sz="1400" b="1" dirty="0">
              <a:latin typeface="Arial Narrow" pitchFamily="34" charset="0"/>
            </a:endParaRPr>
          </a:p>
        </p:txBody>
      </p:sp>
      <p:sp>
        <p:nvSpPr>
          <p:cNvPr id="8" name="Rectangle 4"/>
          <p:cNvSpPr>
            <a:spLocks noChangeArrowheads="1"/>
          </p:cNvSpPr>
          <p:nvPr/>
        </p:nvSpPr>
        <p:spPr bwMode="auto">
          <a:xfrm>
            <a:off x="4839565" y="61793"/>
            <a:ext cx="4152035" cy="307777"/>
          </a:xfrm>
          <a:prstGeom prst="rect">
            <a:avLst/>
          </a:prstGeom>
          <a:solidFill>
            <a:srgbClr val="FFFF00"/>
          </a:solidFill>
          <a:ln>
            <a:solidFill>
              <a:schemeClr val="tx1"/>
            </a:solidFill>
          </a:ln>
        </p:spPr>
        <p:txBody>
          <a:bodyPr wrap="none" anchor="ctr">
            <a:spAutoFit/>
          </a:bodyPr>
          <a:lstStyle/>
          <a:p>
            <a:pPr algn="ctr"/>
            <a:r>
              <a:rPr lang="id-ID" sz="1400" b="1" dirty="0" smtClean="0">
                <a:latin typeface="Arial Rounded MT Bold" pitchFamily="34" charset="0"/>
                <a:cs typeface="Times New Roman" pitchFamily="18" charset="0"/>
              </a:rPr>
              <a:t>CARA PENGHITUNGAN PENILAIAN SKP ES.II</a:t>
            </a:r>
            <a:endParaRPr lang="en-US" sz="1400" dirty="0">
              <a:latin typeface="Arial Rounded MT Bold" pitchFamily="34" charset="0"/>
            </a:endParaRPr>
          </a:p>
        </p:txBody>
      </p:sp>
      <p:sp>
        <p:nvSpPr>
          <p:cNvPr id="12" name="TextBox 11"/>
          <p:cNvSpPr txBox="1"/>
          <p:nvPr/>
        </p:nvSpPr>
        <p:spPr>
          <a:xfrm>
            <a:off x="277970" y="2843730"/>
            <a:ext cx="1550829" cy="523220"/>
          </a:xfrm>
          <a:prstGeom prst="rect">
            <a:avLst/>
          </a:prstGeom>
          <a:solidFill>
            <a:srgbClr val="000066"/>
          </a:solidFill>
          <a:ln>
            <a:solidFill>
              <a:schemeClr val="tx1"/>
            </a:solidFill>
          </a:ln>
        </p:spPr>
        <p:txBody>
          <a:bodyPr wrap="square" rtlCol="0">
            <a:spAutoFit/>
          </a:bodyPr>
          <a:lstStyle/>
          <a:p>
            <a:r>
              <a:rPr lang="id-ID" sz="1400" b="1" dirty="0" smtClean="0">
                <a:solidFill>
                  <a:schemeClr val="bg1"/>
                </a:solidFill>
              </a:rPr>
              <a:t>  </a:t>
            </a:r>
            <a:r>
              <a:rPr lang="id-ID" sz="1400" b="1" u="sng" dirty="0" smtClean="0">
                <a:solidFill>
                  <a:schemeClr val="bg1"/>
                </a:solidFill>
              </a:rPr>
              <a:t>4  </a:t>
            </a:r>
          </a:p>
          <a:p>
            <a:r>
              <a:rPr lang="id-ID" sz="1400" b="1" dirty="0" smtClean="0">
                <a:solidFill>
                  <a:schemeClr val="bg1"/>
                </a:solidFill>
              </a:rPr>
              <a:t>  </a:t>
            </a:r>
            <a:r>
              <a:rPr lang="id-ID" sz="1400" b="1" dirty="0">
                <a:solidFill>
                  <a:schemeClr val="bg1"/>
                </a:solidFill>
              </a:rPr>
              <a:t>4</a:t>
            </a:r>
            <a:endParaRPr lang="id-ID" b="1" dirty="0">
              <a:solidFill>
                <a:schemeClr val="bg1"/>
              </a:solidFill>
            </a:endParaRPr>
          </a:p>
        </p:txBody>
      </p:sp>
      <p:sp>
        <p:nvSpPr>
          <p:cNvPr id="13" name="TextBox 12"/>
          <p:cNvSpPr txBox="1"/>
          <p:nvPr/>
        </p:nvSpPr>
        <p:spPr>
          <a:xfrm>
            <a:off x="609600" y="2923103"/>
            <a:ext cx="1167813" cy="307777"/>
          </a:xfrm>
          <a:prstGeom prst="rect">
            <a:avLst/>
          </a:prstGeom>
          <a:solidFill>
            <a:srgbClr val="000066"/>
          </a:solidFill>
          <a:ln>
            <a:solidFill>
              <a:srgbClr val="000066"/>
            </a:solidFill>
          </a:ln>
        </p:spPr>
        <p:txBody>
          <a:bodyPr wrap="square" rtlCol="0">
            <a:spAutoFit/>
          </a:bodyPr>
          <a:lstStyle/>
          <a:p>
            <a:r>
              <a:rPr lang="id-ID" sz="1400" b="1" dirty="0" smtClean="0">
                <a:solidFill>
                  <a:schemeClr val="bg1"/>
                </a:solidFill>
              </a:rPr>
              <a:t>x 100 = 100</a:t>
            </a:r>
            <a:endParaRPr lang="id-ID" b="1" dirty="0">
              <a:solidFill>
                <a:schemeClr val="bg1"/>
              </a:solidFill>
            </a:endParaRPr>
          </a:p>
        </p:txBody>
      </p:sp>
      <p:cxnSp>
        <p:nvCxnSpPr>
          <p:cNvPr id="16" name="Straight Arrow Connector 15"/>
          <p:cNvCxnSpPr/>
          <p:nvPr/>
        </p:nvCxnSpPr>
        <p:spPr>
          <a:xfrm flipH="1">
            <a:off x="1600200" y="1727419"/>
            <a:ext cx="5479368" cy="1396781"/>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277970" y="2535953"/>
            <a:ext cx="1550829" cy="307777"/>
          </a:xfrm>
          <a:prstGeom prst="rect">
            <a:avLst/>
          </a:prstGeom>
          <a:solidFill>
            <a:srgbClr val="00FF00"/>
          </a:solidFill>
          <a:ln>
            <a:solidFill>
              <a:schemeClr val="tx1"/>
            </a:solidFill>
          </a:ln>
        </p:spPr>
        <p:txBody>
          <a:bodyPr wrap="square" rtlCol="0">
            <a:spAutoFit/>
          </a:bodyPr>
          <a:lstStyle/>
          <a:p>
            <a:pPr algn="ctr"/>
            <a:r>
              <a:rPr lang="id-ID" sz="1400" b="1" dirty="0" smtClean="0"/>
              <a:t>  Aspek Output</a:t>
            </a:r>
            <a:endParaRPr lang="id-ID" b="1" dirty="0"/>
          </a:p>
        </p:txBody>
      </p:sp>
      <p:sp>
        <p:nvSpPr>
          <p:cNvPr id="18" name="TextBox 17"/>
          <p:cNvSpPr txBox="1"/>
          <p:nvPr/>
        </p:nvSpPr>
        <p:spPr>
          <a:xfrm>
            <a:off x="277970" y="4038600"/>
            <a:ext cx="1779430" cy="523220"/>
          </a:xfrm>
          <a:prstGeom prst="rect">
            <a:avLst/>
          </a:prstGeom>
          <a:solidFill>
            <a:srgbClr val="000066"/>
          </a:solidFill>
          <a:ln>
            <a:solidFill>
              <a:srgbClr val="000066"/>
            </a:solidFill>
          </a:ln>
        </p:spPr>
        <p:txBody>
          <a:bodyPr wrap="square" rtlCol="0">
            <a:spAutoFit/>
          </a:bodyPr>
          <a:lstStyle/>
          <a:p>
            <a:r>
              <a:rPr lang="id-ID" sz="1400" b="1" dirty="0" smtClean="0">
                <a:solidFill>
                  <a:schemeClr val="bg1"/>
                </a:solidFill>
              </a:rPr>
              <a:t>   </a:t>
            </a:r>
            <a:r>
              <a:rPr lang="id-ID" sz="1400" b="1" u="sng" dirty="0" smtClean="0">
                <a:solidFill>
                  <a:schemeClr val="bg1"/>
                </a:solidFill>
              </a:rPr>
              <a:t>90 </a:t>
            </a:r>
          </a:p>
          <a:p>
            <a:r>
              <a:rPr lang="id-ID" sz="1400" b="1" dirty="0" smtClean="0">
                <a:solidFill>
                  <a:schemeClr val="bg1"/>
                </a:solidFill>
              </a:rPr>
              <a:t>  100</a:t>
            </a:r>
            <a:endParaRPr lang="id-ID" b="1" dirty="0">
              <a:solidFill>
                <a:schemeClr val="bg1"/>
              </a:solidFill>
            </a:endParaRPr>
          </a:p>
        </p:txBody>
      </p:sp>
      <p:sp>
        <p:nvSpPr>
          <p:cNvPr id="19" name="TextBox 18"/>
          <p:cNvSpPr txBox="1"/>
          <p:nvPr/>
        </p:nvSpPr>
        <p:spPr>
          <a:xfrm>
            <a:off x="838200" y="4126230"/>
            <a:ext cx="1101088" cy="307777"/>
          </a:xfrm>
          <a:prstGeom prst="rect">
            <a:avLst/>
          </a:prstGeom>
          <a:solidFill>
            <a:srgbClr val="000066"/>
          </a:solidFill>
          <a:ln>
            <a:solidFill>
              <a:srgbClr val="000066"/>
            </a:solidFill>
          </a:ln>
        </p:spPr>
        <p:txBody>
          <a:bodyPr wrap="square" rtlCol="0">
            <a:spAutoFit/>
          </a:bodyPr>
          <a:lstStyle/>
          <a:p>
            <a:r>
              <a:rPr lang="id-ID" sz="1400" b="1" dirty="0" smtClean="0">
                <a:solidFill>
                  <a:schemeClr val="bg1"/>
                </a:solidFill>
              </a:rPr>
              <a:t>x 100 = 90</a:t>
            </a:r>
            <a:endParaRPr lang="id-ID" b="1" dirty="0">
              <a:solidFill>
                <a:schemeClr val="bg1"/>
              </a:solidFill>
            </a:endParaRPr>
          </a:p>
        </p:txBody>
      </p:sp>
      <p:sp>
        <p:nvSpPr>
          <p:cNvPr id="20" name="TextBox 19"/>
          <p:cNvSpPr txBox="1"/>
          <p:nvPr/>
        </p:nvSpPr>
        <p:spPr>
          <a:xfrm>
            <a:off x="277970" y="3719393"/>
            <a:ext cx="1779430" cy="307777"/>
          </a:xfrm>
          <a:prstGeom prst="rect">
            <a:avLst/>
          </a:prstGeom>
          <a:solidFill>
            <a:srgbClr val="00FFFF"/>
          </a:solidFill>
          <a:ln>
            <a:solidFill>
              <a:schemeClr val="tx1"/>
            </a:solidFill>
          </a:ln>
        </p:spPr>
        <p:txBody>
          <a:bodyPr wrap="square" rtlCol="0">
            <a:spAutoFit/>
          </a:bodyPr>
          <a:lstStyle/>
          <a:p>
            <a:pPr algn="ctr"/>
            <a:r>
              <a:rPr lang="id-ID" sz="1400" b="1" dirty="0" smtClean="0"/>
              <a:t>  Aspek Kualitas</a:t>
            </a:r>
            <a:endParaRPr lang="id-ID" b="1" dirty="0"/>
          </a:p>
        </p:txBody>
      </p:sp>
      <p:cxnSp>
        <p:nvCxnSpPr>
          <p:cNvPr id="22" name="Straight Arrow Connector 21"/>
          <p:cNvCxnSpPr/>
          <p:nvPr/>
        </p:nvCxnSpPr>
        <p:spPr>
          <a:xfrm flipH="1">
            <a:off x="1752600" y="1821180"/>
            <a:ext cx="5661660" cy="2419331"/>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2590800" y="3962400"/>
            <a:ext cx="2161845" cy="523220"/>
          </a:xfrm>
          <a:prstGeom prst="rect">
            <a:avLst/>
          </a:prstGeom>
          <a:solidFill>
            <a:srgbClr val="000066"/>
          </a:solidFill>
          <a:ln>
            <a:solidFill>
              <a:schemeClr val="tx1"/>
            </a:solidFill>
          </a:ln>
        </p:spPr>
        <p:txBody>
          <a:bodyPr wrap="square" rtlCol="0">
            <a:spAutoFit/>
          </a:bodyPr>
          <a:lstStyle/>
          <a:p>
            <a:r>
              <a:rPr lang="id-ID" sz="1400" b="1" dirty="0" smtClean="0">
                <a:solidFill>
                  <a:schemeClr val="bg1"/>
                </a:solidFill>
              </a:rPr>
              <a:t> </a:t>
            </a:r>
            <a:r>
              <a:rPr lang="id-ID" sz="1400" b="1" u="sng" dirty="0" smtClean="0">
                <a:solidFill>
                  <a:schemeClr val="bg1"/>
                </a:solidFill>
              </a:rPr>
              <a:t>(1,76 x 12 ) – 10 x 100 </a:t>
            </a:r>
          </a:p>
          <a:p>
            <a:r>
              <a:rPr lang="id-ID" sz="1400" b="1" dirty="0" smtClean="0">
                <a:solidFill>
                  <a:schemeClr val="bg1"/>
                </a:solidFill>
              </a:rPr>
              <a:t>                12</a:t>
            </a:r>
            <a:endParaRPr lang="id-ID" b="1" dirty="0">
              <a:solidFill>
                <a:schemeClr val="bg1"/>
              </a:solidFill>
            </a:endParaRPr>
          </a:p>
        </p:txBody>
      </p:sp>
      <p:sp>
        <p:nvSpPr>
          <p:cNvPr id="25" name="TextBox 24"/>
          <p:cNvSpPr txBox="1"/>
          <p:nvPr/>
        </p:nvSpPr>
        <p:spPr>
          <a:xfrm>
            <a:off x="2590801" y="4518660"/>
            <a:ext cx="1600200" cy="523220"/>
          </a:xfrm>
          <a:prstGeom prst="rect">
            <a:avLst/>
          </a:prstGeom>
          <a:solidFill>
            <a:srgbClr val="000066"/>
          </a:solidFill>
          <a:ln>
            <a:solidFill>
              <a:schemeClr val="tx1"/>
            </a:solidFill>
          </a:ln>
        </p:spPr>
        <p:txBody>
          <a:bodyPr wrap="square" rtlCol="0">
            <a:spAutoFit/>
          </a:bodyPr>
          <a:lstStyle/>
          <a:p>
            <a:r>
              <a:rPr lang="id-ID" sz="1400" b="1" dirty="0" smtClean="0">
                <a:solidFill>
                  <a:schemeClr val="bg1"/>
                </a:solidFill>
              </a:rPr>
              <a:t> </a:t>
            </a:r>
            <a:r>
              <a:rPr lang="id-ID" sz="1400" b="1" u="sng" dirty="0" smtClean="0">
                <a:solidFill>
                  <a:schemeClr val="bg1"/>
                </a:solidFill>
              </a:rPr>
              <a:t>21,12 – 10 x 100 </a:t>
            </a:r>
          </a:p>
          <a:p>
            <a:r>
              <a:rPr lang="id-ID" sz="1400" b="1" dirty="0" smtClean="0">
                <a:solidFill>
                  <a:schemeClr val="bg1"/>
                </a:solidFill>
              </a:rPr>
              <a:t>             12</a:t>
            </a:r>
            <a:endParaRPr lang="id-ID" b="1" dirty="0">
              <a:solidFill>
                <a:schemeClr val="bg1"/>
              </a:solidFill>
            </a:endParaRPr>
          </a:p>
        </p:txBody>
      </p:sp>
      <p:sp>
        <p:nvSpPr>
          <p:cNvPr id="26" name="TextBox 25"/>
          <p:cNvSpPr txBox="1"/>
          <p:nvPr/>
        </p:nvSpPr>
        <p:spPr>
          <a:xfrm>
            <a:off x="2593692" y="5081290"/>
            <a:ext cx="1597308" cy="523220"/>
          </a:xfrm>
          <a:prstGeom prst="rect">
            <a:avLst/>
          </a:prstGeom>
          <a:solidFill>
            <a:srgbClr val="000066"/>
          </a:solidFill>
          <a:ln>
            <a:solidFill>
              <a:schemeClr val="tx1"/>
            </a:solidFill>
          </a:ln>
        </p:spPr>
        <p:txBody>
          <a:bodyPr wrap="square" rtlCol="0">
            <a:spAutoFit/>
          </a:bodyPr>
          <a:lstStyle/>
          <a:p>
            <a:r>
              <a:rPr lang="id-ID" sz="1400" b="1" dirty="0" smtClean="0">
                <a:solidFill>
                  <a:schemeClr val="bg1"/>
                </a:solidFill>
              </a:rPr>
              <a:t> </a:t>
            </a:r>
            <a:r>
              <a:rPr lang="id-ID" sz="1400" b="1" u="sng" dirty="0" smtClean="0">
                <a:solidFill>
                  <a:schemeClr val="bg1"/>
                </a:solidFill>
              </a:rPr>
              <a:t>11,12 x 100</a:t>
            </a:r>
          </a:p>
          <a:p>
            <a:r>
              <a:rPr lang="id-ID" sz="1400" b="1" dirty="0" smtClean="0">
                <a:solidFill>
                  <a:schemeClr val="bg1"/>
                </a:solidFill>
              </a:rPr>
              <a:t>        12</a:t>
            </a:r>
            <a:endParaRPr lang="id-ID" b="1" dirty="0">
              <a:solidFill>
                <a:schemeClr val="bg1"/>
              </a:solidFill>
            </a:endParaRPr>
          </a:p>
        </p:txBody>
      </p:sp>
      <p:sp>
        <p:nvSpPr>
          <p:cNvPr id="27" name="TextBox 26"/>
          <p:cNvSpPr txBox="1"/>
          <p:nvPr/>
        </p:nvSpPr>
        <p:spPr>
          <a:xfrm>
            <a:off x="2602230" y="5648980"/>
            <a:ext cx="1753870" cy="523220"/>
          </a:xfrm>
          <a:prstGeom prst="rect">
            <a:avLst/>
          </a:prstGeom>
          <a:solidFill>
            <a:srgbClr val="000066"/>
          </a:solidFill>
          <a:ln>
            <a:solidFill>
              <a:srgbClr val="000066"/>
            </a:solidFill>
          </a:ln>
        </p:spPr>
        <p:txBody>
          <a:bodyPr wrap="square" rtlCol="0">
            <a:spAutoFit/>
          </a:bodyPr>
          <a:lstStyle/>
          <a:p>
            <a:r>
              <a:rPr lang="id-ID" sz="1400" b="1" dirty="0" smtClean="0">
                <a:solidFill>
                  <a:schemeClr val="bg1"/>
                </a:solidFill>
              </a:rPr>
              <a:t> </a:t>
            </a:r>
            <a:r>
              <a:rPr lang="id-ID" sz="1400" b="1" u="sng" dirty="0" smtClean="0">
                <a:solidFill>
                  <a:schemeClr val="bg1"/>
                </a:solidFill>
              </a:rPr>
              <a:t>1112</a:t>
            </a:r>
          </a:p>
          <a:p>
            <a:r>
              <a:rPr lang="id-ID" sz="1400" b="1" dirty="0" smtClean="0">
                <a:solidFill>
                  <a:schemeClr val="bg1"/>
                </a:solidFill>
              </a:rPr>
              <a:t>  12</a:t>
            </a:r>
            <a:endParaRPr lang="id-ID" b="1" dirty="0">
              <a:solidFill>
                <a:schemeClr val="bg1"/>
              </a:solidFill>
            </a:endParaRPr>
          </a:p>
        </p:txBody>
      </p:sp>
      <p:sp>
        <p:nvSpPr>
          <p:cNvPr id="28" name="TextBox 27"/>
          <p:cNvSpPr txBox="1"/>
          <p:nvPr/>
        </p:nvSpPr>
        <p:spPr>
          <a:xfrm>
            <a:off x="2636521" y="6222563"/>
            <a:ext cx="1719580" cy="307777"/>
          </a:xfrm>
          <a:prstGeom prst="rect">
            <a:avLst/>
          </a:prstGeom>
          <a:solidFill>
            <a:srgbClr val="FF0000"/>
          </a:solidFill>
          <a:ln>
            <a:solidFill>
              <a:schemeClr val="tx1"/>
            </a:solidFill>
          </a:ln>
        </p:spPr>
        <p:txBody>
          <a:bodyPr wrap="square" rtlCol="0">
            <a:spAutoFit/>
          </a:bodyPr>
          <a:lstStyle/>
          <a:p>
            <a:pPr algn="ctr"/>
            <a:r>
              <a:rPr lang="id-ID" sz="1400" b="1" dirty="0" smtClean="0">
                <a:solidFill>
                  <a:schemeClr val="bg1"/>
                </a:solidFill>
              </a:rPr>
              <a:t>  Aspek Waktu</a:t>
            </a:r>
            <a:endParaRPr lang="id-ID" b="1" dirty="0">
              <a:solidFill>
                <a:schemeClr val="bg1"/>
              </a:solidFill>
            </a:endParaRPr>
          </a:p>
        </p:txBody>
      </p:sp>
      <p:sp>
        <p:nvSpPr>
          <p:cNvPr id="32" name="TextBox 31"/>
          <p:cNvSpPr txBox="1"/>
          <p:nvPr/>
        </p:nvSpPr>
        <p:spPr>
          <a:xfrm>
            <a:off x="3211830" y="5749290"/>
            <a:ext cx="979170" cy="307777"/>
          </a:xfrm>
          <a:prstGeom prst="rect">
            <a:avLst/>
          </a:prstGeom>
          <a:solidFill>
            <a:srgbClr val="000066"/>
          </a:solidFill>
          <a:ln>
            <a:solidFill>
              <a:srgbClr val="000066"/>
            </a:solidFill>
          </a:ln>
        </p:spPr>
        <p:txBody>
          <a:bodyPr wrap="square" rtlCol="0">
            <a:spAutoFit/>
          </a:bodyPr>
          <a:lstStyle/>
          <a:p>
            <a:r>
              <a:rPr lang="id-ID" sz="1400" b="1" dirty="0">
                <a:solidFill>
                  <a:schemeClr val="bg1"/>
                </a:solidFill>
              </a:rPr>
              <a:t>=</a:t>
            </a:r>
            <a:r>
              <a:rPr lang="id-ID" sz="1400" b="1" dirty="0" smtClean="0">
                <a:solidFill>
                  <a:schemeClr val="bg1"/>
                </a:solidFill>
              </a:rPr>
              <a:t>     92,66 </a:t>
            </a:r>
            <a:endParaRPr lang="id-ID" b="1" dirty="0">
              <a:solidFill>
                <a:schemeClr val="bg1"/>
              </a:solidFill>
            </a:endParaRPr>
          </a:p>
        </p:txBody>
      </p:sp>
      <p:sp>
        <p:nvSpPr>
          <p:cNvPr id="37" name="TextBox 36"/>
          <p:cNvSpPr txBox="1"/>
          <p:nvPr/>
        </p:nvSpPr>
        <p:spPr>
          <a:xfrm>
            <a:off x="5257799" y="3977640"/>
            <a:ext cx="2788231" cy="523220"/>
          </a:xfrm>
          <a:prstGeom prst="rect">
            <a:avLst/>
          </a:prstGeom>
          <a:solidFill>
            <a:srgbClr val="FFFF00"/>
          </a:solidFill>
          <a:ln>
            <a:solidFill>
              <a:schemeClr val="tx1"/>
            </a:solidFill>
          </a:ln>
        </p:spPr>
        <p:txBody>
          <a:bodyPr wrap="square" rtlCol="0">
            <a:spAutoFit/>
          </a:bodyPr>
          <a:lstStyle/>
          <a:p>
            <a:r>
              <a:rPr lang="id-ID" sz="1400" b="1" dirty="0" smtClean="0"/>
              <a:t> </a:t>
            </a:r>
            <a:r>
              <a:rPr lang="id-ID" sz="1400" b="1" u="sng" dirty="0" smtClean="0"/>
              <a:t>(1,76 x 400 Jt ) – 360 Jt  x  100 </a:t>
            </a:r>
          </a:p>
          <a:p>
            <a:r>
              <a:rPr lang="id-ID" sz="1400" b="1" dirty="0" smtClean="0"/>
              <a:t>                       400 Jt</a:t>
            </a:r>
            <a:endParaRPr lang="id-ID" b="1" dirty="0"/>
          </a:p>
        </p:txBody>
      </p:sp>
      <p:sp>
        <p:nvSpPr>
          <p:cNvPr id="39" name="TextBox 38"/>
          <p:cNvSpPr txBox="1"/>
          <p:nvPr/>
        </p:nvSpPr>
        <p:spPr>
          <a:xfrm>
            <a:off x="5257800" y="4537710"/>
            <a:ext cx="2788230" cy="523220"/>
          </a:xfrm>
          <a:prstGeom prst="rect">
            <a:avLst/>
          </a:prstGeom>
          <a:solidFill>
            <a:srgbClr val="FFFF00"/>
          </a:solidFill>
          <a:ln>
            <a:solidFill>
              <a:schemeClr val="tx1"/>
            </a:solidFill>
          </a:ln>
        </p:spPr>
        <p:txBody>
          <a:bodyPr wrap="square" rtlCol="0">
            <a:spAutoFit/>
          </a:bodyPr>
          <a:lstStyle/>
          <a:p>
            <a:r>
              <a:rPr lang="id-ID" sz="1400" b="1" dirty="0" smtClean="0"/>
              <a:t> </a:t>
            </a:r>
            <a:r>
              <a:rPr lang="id-ID" sz="1400" b="1" u="sng" dirty="0" smtClean="0"/>
              <a:t>704 Jt  –  360 Jt    x  100</a:t>
            </a:r>
          </a:p>
          <a:p>
            <a:r>
              <a:rPr lang="id-ID" sz="1400" b="1" dirty="0" smtClean="0"/>
              <a:t>                400 Jt</a:t>
            </a:r>
            <a:endParaRPr lang="id-ID" b="1" dirty="0"/>
          </a:p>
        </p:txBody>
      </p:sp>
      <p:cxnSp>
        <p:nvCxnSpPr>
          <p:cNvPr id="41" name="Straight Arrow Connector 40"/>
          <p:cNvCxnSpPr/>
          <p:nvPr/>
        </p:nvCxnSpPr>
        <p:spPr>
          <a:xfrm flipH="1">
            <a:off x="3962400" y="1821180"/>
            <a:ext cx="3788183" cy="3955613"/>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5257800" y="5104150"/>
            <a:ext cx="2788230" cy="523220"/>
          </a:xfrm>
          <a:prstGeom prst="rect">
            <a:avLst/>
          </a:prstGeom>
          <a:solidFill>
            <a:srgbClr val="FFFF00"/>
          </a:solidFill>
          <a:ln>
            <a:solidFill>
              <a:schemeClr val="tx1"/>
            </a:solidFill>
          </a:ln>
        </p:spPr>
        <p:txBody>
          <a:bodyPr wrap="square" rtlCol="0">
            <a:spAutoFit/>
          </a:bodyPr>
          <a:lstStyle/>
          <a:p>
            <a:r>
              <a:rPr lang="id-ID" sz="1400" b="1" dirty="0" smtClean="0"/>
              <a:t> </a:t>
            </a:r>
            <a:r>
              <a:rPr lang="id-ID" sz="1400" b="1" u="sng" dirty="0" smtClean="0"/>
              <a:t>344 Jt  x  100</a:t>
            </a:r>
          </a:p>
          <a:p>
            <a:r>
              <a:rPr lang="id-ID" sz="1400" b="1" dirty="0" smtClean="0"/>
              <a:t>        400 Jt</a:t>
            </a:r>
            <a:endParaRPr lang="id-ID" b="1" dirty="0"/>
          </a:p>
        </p:txBody>
      </p:sp>
      <p:sp>
        <p:nvSpPr>
          <p:cNvPr id="44" name="TextBox 43"/>
          <p:cNvSpPr txBox="1"/>
          <p:nvPr/>
        </p:nvSpPr>
        <p:spPr>
          <a:xfrm>
            <a:off x="5246370" y="5668030"/>
            <a:ext cx="2799661" cy="523220"/>
          </a:xfrm>
          <a:prstGeom prst="rect">
            <a:avLst/>
          </a:prstGeom>
          <a:solidFill>
            <a:srgbClr val="FFFF00"/>
          </a:solidFill>
          <a:ln>
            <a:solidFill>
              <a:schemeClr val="tx1"/>
            </a:solidFill>
          </a:ln>
        </p:spPr>
        <p:txBody>
          <a:bodyPr wrap="square" rtlCol="0">
            <a:spAutoFit/>
          </a:bodyPr>
          <a:lstStyle/>
          <a:p>
            <a:r>
              <a:rPr lang="id-ID" sz="1400" b="1" dirty="0" smtClean="0"/>
              <a:t> </a:t>
            </a:r>
            <a:r>
              <a:rPr lang="id-ID" sz="1400" b="1" u="sng" dirty="0" smtClean="0"/>
              <a:t>34.400.000.000  </a:t>
            </a:r>
          </a:p>
          <a:p>
            <a:r>
              <a:rPr lang="id-ID" sz="1400" b="1" dirty="0" smtClean="0"/>
              <a:t>    400.000.000</a:t>
            </a:r>
            <a:endParaRPr lang="id-ID" b="1" dirty="0"/>
          </a:p>
        </p:txBody>
      </p:sp>
      <p:sp>
        <p:nvSpPr>
          <p:cNvPr id="45" name="TextBox 44"/>
          <p:cNvSpPr txBox="1"/>
          <p:nvPr/>
        </p:nvSpPr>
        <p:spPr>
          <a:xfrm>
            <a:off x="6705600" y="5776793"/>
            <a:ext cx="979170" cy="307777"/>
          </a:xfrm>
          <a:prstGeom prst="rect">
            <a:avLst/>
          </a:prstGeom>
          <a:solidFill>
            <a:srgbClr val="FFFF00"/>
          </a:solidFill>
          <a:ln>
            <a:solidFill>
              <a:srgbClr val="FFFF00"/>
            </a:solidFill>
          </a:ln>
        </p:spPr>
        <p:txBody>
          <a:bodyPr wrap="square" rtlCol="0">
            <a:spAutoFit/>
          </a:bodyPr>
          <a:lstStyle/>
          <a:p>
            <a:r>
              <a:rPr lang="id-ID" sz="1400" b="1" dirty="0"/>
              <a:t>=</a:t>
            </a:r>
            <a:r>
              <a:rPr lang="id-ID" sz="1400" b="1" dirty="0" smtClean="0"/>
              <a:t> 86 </a:t>
            </a:r>
            <a:endParaRPr lang="id-ID" b="1" dirty="0"/>
          </a:p>
        </p:txBody>
      </p:sp>
      <p:sp>
        <p:nvSpPr>
          <p:cNvPr id="49" name="TextBox 48"/>
          <p:cNvSpPr txBox="1"/>
          <p:nvPr/>
        </p:nvSpPr>
        <p:spPr>
          <a:xfrm>
            <a:off x="5222659" y="6225540"/>
            <a:ext cx="2823371" cy="307777"/>
          </a:xfrm>
          <a:prstGeom prst="rect">
            <a:avLst/>
          </a:prstGeom>
          <a:solidFill>
            <a:srgbClr val="800000"/>
          </a:solidFill>
          <a:ln>
            <a:solidFill>
              <a:schemeClr val="tx1"/>
            </a:solidFill>
          </a:ln>
        </p:spPr>
        <p:txBody>
          <a:bodyPr wrap="square" rtlCol="0">
            <a:spAutoFit/>
          </a:bodyPr>
          <a:lstStyle/>
          <a:p>
            <a:pPr algn="ctr"/>
            <a:r>
              <a:rPr lang="id-ID" sz="1400" b="1" dirty="0" smtClean="0">
                <a:solidFill>
                  <a:schemeClr val="bg1"/>
                </a:solidFill>
              </a:rPr>
              <a:t>  Aspek Biaya</a:t>
            </a:r>
            <a:endParaRPr lang="id-ID" b="1" dirty="0">
              <a:solidFill>
                <a:schemeClr val="bg1"/>
              </a:solidFill>
            </a:endParaRPr>
          </a:p>
        </p:txBody>
      </p:sp>
      <p:sp>
        <p:nvSpPr>
          <p:cNvPr id="50" name="TextBox 49"/>
          <p:cNvSpPr txBox="1"/>
          <p:nvPr/>
        </p:nvSpPr>
        <p:spPr>
          <a:xfrm>
            <a:off x="7079568" y="2590692"/>
            <a:ext cx="1932927" cy="523220"/>
          </a:xfrm>
          <a:prstGeom prst="rect">
            <a:avLst/>
          </a:prstGeom>
          <a:solidFill>
            <a:srgbClr val="000066"/>
          </a:solidFill>
          <a:ln>
            <a:solidFill>
              <a:schemeClr val="tx1"/>
            </a:solidFill>
          </a:ln>
        </p:spPr>
        <p:txBody>
          <a:bodyPr wrap="square" rtlCol="0">
            <a:spAutoFit/>
          </a:bodyPr>
          <a:lstStyle/>
          <a:p>
            <a:r>
              <a:rPr lang="id-ID" sz="1400" b="1" dirty="0" smtClean="0">
                <a:solidFill>
                  <a:schemeClr val="bg1"/>
                </a:solidFill>
              </a:rPr>
              <a:t> </a:t>
            </a:r>
            <a:r>
              <a:rPr lang="id-ID" sz="1400" b="1" u="sng" dirty="0" smtClean="0">
                <a:solidFill>
                  <a:schemeClr val="bg1"/>
                </a:solidFill>
              </a:rPr>
              <a:t>368,66</a:t>
            </a:r>
          </a:p>
          <a:p>
            <a:r>
              <a:rPr lang="id-ID" sz="1400" b="1" dirty="0" smtClean="0">
                <a:solidFill>
                  <a:schemeClr val="bg1"/>
                </a:solidFill>
              </a:rPr>
              <a:t>     4</a:t>
            </a:r>
            <a:endParaRPr lang="id-ID" b="1" dirty="0">
              <a:solidFill>
                <a:schemeClr val="bg1"/>
              </a:solidFill>
            </a:endParaRPr>
          </a:p>
        </p:txBody>
      </p:sp>
      <p:sp>
        <p:nvSpPr>
          <p:cNvPr id="51" name="TextBox 50"/>
          <p:cNvSpPr txBox="1"/>
          <p:nvPr/>
        </p:nvSpPr>
        <p:spPr>
          <a:xfrm>
            <a:off x="7844792" y="2671633"/>
            <a:ext cx="1105419" cy="307777"/>
          </a:xfrm>
          <a:prstGeom prst="rect">
            <a:avLst/>
          </a:prstGeom>
          <a:solidFill>
            <a:srgbClr val="000066"/>
          </a:solidFill>
          <a:ln>
            <a:solidFill>
              <a:srgbClr val="000066"/>
            </a:solidFill>
          </a:ln>
        </p:spPr>
        <p:txBody>
          <a:bodyPr wrap="square" rtlCol="0">
            <a:spAutoFit/>
          </a:bodyPr>
          <a:lstStyle/>
          <a:p>
            <a:r>
              <a:rPr lang="id-ID" sz="1400" b="1" dirty="0">
                <a:solidFill>
                  <a:schemeClr val="bg1"/>
                </a:solidFill>
              </a:rPr>
              <a:t>=</a:t>
            </a:r>
            <a:r>
              <a:rPr lang="id-ID" sz="1400" b="1" dirty="0" smtClean="0">
                <a:solidFill>
                  <a:schemeClr val="bg1"/>
                </a:solidFill>
              </a:rPr>
              <a:t>  92,165 </a:t>
            </a:r>
            <a:endParaRPr lang="id-ID" b="1" dirty="0">
              <a:solidFill>
                <a:schemeClr val="bg1"/>
              </a:solidFill>
            </a:endParaRPr>
          </a:p>
        </p:txBody>
      </p:sp>
      <p:cxnSp>
        <p:nvCxnSpPr>
          <p:cNvPr id="54" name="Straight Arrow Connector 53"/>
          <p:cNvCxnSpPr/>
          <p:nvPr/>
        </p:nvCxnSpPr>
        <p:spPr>
          <a:xfrm flipH="1">
            <a:off x="8563756" y="1564671"/>
            <a:ext cx="137982" cy="1178529"/>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7079568" y="3142736"/>
            <a:ext cx="1932927" cy="307777"/>
          </a:xfrm>
          <a:prstGeom prst="rect">
            <a:avLst/>
          </a:prstGeom>
          <a:solidFill>
            <a:srgbClr val="1505EB"/>
          </a:solidFill>
          <a:ln>
            <a:solidFill>
              <a:schemeClr val="tx1"/>
            </a:solidFill>
          </a:ln>
        </p:spPr>
        <p:txBody>
          <a:bodyPr wrap="square" rtlCol="0">
            <a:spAutoFit/>
          </a:bodyPr>
          <a:lstStyle/>
          <a:p>
            <a:pPr algn="ctr"/>
            <a:r>
              <a:rPr lang="id-ID" sz="1400" b="1" dirty="0" smtClean="0">
                <a:solidFill>
                  <a:schemeClr val="bg1"/>
                </a:solidFill>
              </a:rPr>
              <a:t>  Nilai Capaian SKP</a:t>
            </a:r>
            <a:endParaRPr lang="id-ID" b="1" dirty="0">
              <a:solidFill>
                <a:schemeClr val="bg1"/>
              </a:solidFill>
            </a:endParaRPr>
          </a:p>
        </p:txBody>
      </p:sp>
      <p:cxnSp>
        <p:nvCxnSpPr>
          <p:cNvPr id="47" name="Straight Arrow Connector 46"/>
          <p:cNvCxnSpPr/>
          <p:nvPr/>
        </p:nvCxnSpPr>
        <p:spPr>
          <a:xfrm flipH="1">
            <a:off x="7052932" y="1818167"/>
            <a:ext cx="1074353" cy="4004726"/>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0169720"/>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1"/>
          <p:cNvSpPr>
            <a:spLocks noGrp="1"/>
          </p:cNvSpPr>
          <p:nvPr>
            <p:ph type="sldNum" sz="quarter" idx="12"/>
          </p:nvPr>
        </p:nvSpPr>
        <p:spPr/>
        <p:txBody>
          <a:bodyPr/>
          <a:lstStyle/>
          <a:p>
            <a:pPr>
              <a:defRPr/>
            </a:pPr>
            <a:fld id="{A636F66D-15D3-4509-B190-8DD087A498C1}" type="slidenum">
              <a:rPr lang="en-US" smtClean="0"/>
              <a:pPr>
                <a:defRPr/>
              </a:pPr>
              <a:t>24</a:t>
            </a:fld>
            <a:endParaRPr lang="en-US" smtClean="0"/>
          </a:p>
        </p:txBody>
      </p:sp>
      <p:sp>
        <p:nvSpPr>
          <p:cNvPr id="45059" name="Rectangle 4"/>
          <p:cNvSpPr>
            <a:spLocks noChangeArrowheads="1"/>
          </p:cNvSpPr>
          <p:nvPr/>
        </p:nvSpPr>
        <p:spPr bwMode="auto">
          <a:xfrm>
            <a:off x="3348038" y="30163"/>
            <a:ext cx="2398712" cy="457200"/>
          </a:xfrm>
          <a:prstGeom prst="rect">
            <a:avLst/>
          </a:prstGeom>
          <a:noFill/>
          <a:ln w="9525">
            <a:noFill/>
            <a:miter lim="800000"/>
            <a:headEnd/>
            <a:tailEnd/>
          </a:ln>
        </p:spPr>
        <p:txBody>
          <a:bodyPr wrap="none" anchor="ctr">
            <a:spAutoFit/>
          </a:bodyPr>
          <a:lstStyle/>
          <a:p>
            <a:pPr algn="ctr"/>
            <a:r>
              <a:rPr lang="id-ID" sz="1200" b="1">
                <a:solidFill>
                  <a:srgbClr val="0033CC"/>
                </a:solidFill>
                <a:cs typeface="Times New Roman" pitchFamily="18" charset="0"/>
              </a:rPr>
              <a:t>PENILAIAN SASARAN KERJA </a:t>
            </a:r>
            <a:endParaRPr lang="en-US" sz="1200">
              <a:solidFill>
                <a:srgbClr val="0033CC"/>
              </a:solidFill>
            </a:endParaRPr>
          </a:p>
          <a:p>
            <a:pPr algn="ctr" eaLnBrk="0" hangingPunct="0"/>
            <a:r>
              <a:rPr lang="id-ID" sz="1200" b="1">
                <a:solidFill>
                  <a:srgbClr val="0033CC"/>
                </a:solidFill>
                <a:cs typeface="Times New Roman" pitchFamily="18" charset="0"/>
              </a:rPr>
              <a:t>PEGAWAI NEGERI SIPIL</a:t>
            </a:r>
            <a:endParaRPr lang="en-US" sz="1200">
              <a:solidFill>
                <a:srgbClr val="0033CC"/>
              </a:solidFill>
            </a:endParaRPr>
          </a:p>
        </p:txBody>
      </p:sp>
      <p:pic>
        <p:nvPicPr>
          <p:cNvPr id="307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438" y="548680"/>
            <a:ext cx="9001125" cy="621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6622604"/>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4"/>
          <p:cNvSpPr>
            <a:spLocks noChangeArrowheads="1"/>
          </p:cNvSpPr>
          <p:nvPr/>
        </p:nvSpPr>
        <p:spPr bwMode="auto">
          <a:xfrm>
            <a:off x="1509713" y="260350"/>
            <a:ext cx="6591300" cy="563563"/>
          </a:xfrm>
          <a:prstGeom prst="rect">
            <a:avLst/>
          </a:prstGeom>
          <a:noFill/>
          <a:ln w="9525">
            <a:noFill/>
            <a:miter lim="800000"/>
            <a:headEnd/>
            <a:tailEnd/>
          </a:ln>
        </p:spPr>
        <p:txBody>
          <a:bodyPr bIns="0" anchor="ctr">
            <a:spAutoFit/>
          </a:bodyPr>
          <a:lstStyle/>
          <a:p>
            <a:pPr algn="ctr" eaLnBrk="0" hangingPunct="0"/>
            <a:r>
              <a:rPr lang="sv-SE" sz="1700" b="1">
                <a:solidFill>
                  <a:srgbClr val="FF00FF"/>
                </a:solidFill>
              </a:rPr>
              <a:t>PETUNJUK PENGISIAN PENGUKURAN CAPAIAN </a:t>
            </a:r>
            <a:endParaRPr lang="en-US" sz="1700" b="1">
              <a:solidFill>
                <a:srgbClr val="FF00FF"/>
              </a:solidFill>
            </a:endParaRPr>
          </a:p>
          <a:p>
            <a:pPr algn="ctr" eaLnBrk="0" hangingPunct="0"/>
            <a:r>
              <a:rPr lang="sv-SE" sz="1700" b="1">
                <a:solidFill>
                  <a:srgbClr val="FF00FF"/>
                </a:solidFill>
              </a:rPr>
              <a:t>SASARAN KERJA PEGAWAI NEGERI SIPIL</a:t>
            </a:r>
            <a:endParaRPr lang="en-US" sz="1700" b="1">
              <a:solidFill>
                <a:srgbClr val="FF00FF"/>
              </a:solidFill>
            </a:endParaRPr>
          </a:p>
        </p:txBody>
      </p:sp>
      <p:graphicFrame>
        <p:nvGraphicFramePr>
          <p:cNvPr id="46373" name="Group 293"/>
          <p:cNvGraphicFramePr>
            <a:graphicFrameLocks noGrp="1"/>
          </p:cNvGraphicFramePr>
          <p:nvPr/>
        </p:nvGraphicFramePr>
        <p:xfrm>
          <a:off x="971550" y="1052513"/>
          <a:ext cx="7629525" cy="4625994"/>
        </p:xfrm>
        <a:graphic>
          <a:graphicData uri="http://schemas.openxmlformats.org/drawingml/2006/table">
            <a:tbl>
              <a:tblPr/>
              <a:tblGrid>
                <a:gridCol w="863600"/>
                <a:gridCol w="792163"/>
                <a:gridCol w="5973762"/>
              </a:tblGrid>
              <a:tr h="426696">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sv-SE" sz="1100" b="1" i="0" u="none" strike="noStrike" cap="none" normalizeH="0" baseline="0" smtClean="0">
                          <a:ln>
                            <a:noFill/>
                          </a:ln>
                          <a:solidFill>
                            <a:schemeClr val="tx1"/>
                          </a:solidFill>
                          <a:effectLst/>
                          <a:latin typeface="Arial" charset="0"/>
                          <a:ea typeface="Times New Roman" pitchFamily="18" charset="0"/>
                          <a:cs typeface="Arial" charset="0"/>
                        </a:rPr>
                        <a:t>NOMOR (KOLOM)</a:t>
                      </a:r>
                    </a:p>
                  </a:txBody>
                  <a:tcPr marT="45709" marB="4570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sv-SE" sz="1100" b="1" i="0" u="none" strike="noStrike" cap="none" normalizeH="0" baseline="0" smtClean="0">
                          <a:ln>
                            <a:noFill/>
                          </a:ln>
                          <a:solidFill>
                            <a:schemeClr val="tx1"/>
                          </a:solidFill>
                          <a:effectLst/>
                          <a:latin typeface="Arial" charset="0"/>
                          <a:ea typeface="Times New Roman" pitchFamily="18" charset="0"/>
                          <a:cs typeface="Arial" charset="0"/>
                        </a:rPr>
                        <a:t>NOMOR KODE</a:t>
                      </a:r>
                    </a:p>
                  </a:txBody>
                  <a:tcPr marT="45709" marB="4570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sv-SE" sz="1100" b="1" i="0" u="none" strike="noStrike" cap="none" normalizeH="0" baseline="0" smtClean="0">
                          <a:ln>
                            <a:noFill/>
                          </a:ln>
                          <a:solidFill>
                            <a:schemeClr val="tx1"/>
                          </a:solidFill>
                          <a:effectLst/>
                          <a:latin typeface="Arial" charset="0"/>
                          <a:ea typeface="Times New Roman" pitchFamily="18" charset="0"/>
                          <a:cs typeface="Arial" charset="0"/>
                        </a:rPr>
                        <a:t>URAIAN</a:t>
                      </a:r>
                    </a:p>
                  </a:txBody>
                  <a:tcPr marT="45709" marB="4570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3817">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sz="1000" b="1" i="0" u="none" strike="noStrike" cap="none" normalizeH="0" baseline="0" smtClean="0">
                          <a:ln>
                            <a:noFill/>
                          </a:ln>
                          <a:solidFill>
                            <a:schemeClr val="tx1"/>
                          </a:solidFill>
                          <a:effectLst/>
                          <a:latin typeface="Arial" charset="0"/>
                          <a:ea typeface="Times New Roman" pitchFamily="18" charset="0"/>
                          <a:cs typeface="Arial" charset="0"/>
                        </a:rPr>
                        <a:t>1</a:t>
                      </a:r>
                    </a:p>
                  </a:txBody>
                  <a:tcPr marT="45709" marB="4570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sz="1000" b="1" i="0" u="none" strike="noStrike" cap="none" normalizeH="0" baseline="0" smtClean="0">
                          <a:ln>
                            <a:noFill/>
                          </a:ln>
                          <a:solidFill>
                            <a:schemeClr val="tx1"/>
                          </a:solidFill>
                          <a:effectLst/>
                          <a:latin typeface="Arial" charset="0"/>
                          <a:ea typeface="Times New Roman" pitchFamily="18" charset="0"/>
                          <a:cs typeface="Arial" charset="0"/>
                        </a:rPr>
                        <a:t>2</a:t>
                      </a:r>
                    </a:p>
                  </a:txBody>
                  <a:tcPr marT="45709" marB="4570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sz="1000" b="1" i="0" u="none" strike="noStrike" cap="none" normalizeH="0" baseline="0" smtClean="0">
                          <a:ln>
                            <a:noFill/>
                          </a:ln>
                          <a:solidFill>
                            <a:schemeClr val="tx1"/>
                          </a:solidFill>
                          <a:effectLst/>
                          <a:latin typeface="Arial" charset="0"/>
                          <a:ea typeface="Times New Roman" pitchFamily="18" charset="0"/>
                          <a:cs typeface="Arial" charset="0"/>
                        </a:rPr>
                        <a:t>3</a:t>
                      </a:r>
                    </a:p>
                  </a:txBody>
                  <a:tcPr marT="45709" marB="4570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r>
              <a:tr h="260284">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sz="1100" b="1" i="0" u="none" strike="noStrike" cap="none" normalizeH="0" baseline="0" smtClean="0">
                          <a:ln>
                            <a:noFill/>
                          </a:ln>
                          <a:solidFill>
                            <a:srgbClr val="0033CC"/>
                          </a:solidFill>
                          <a:effectLst/>
                          <a:latin typeface="Arial" charset="0"/>
                          <a:ea typeface="Times New Roman" pitchFamily="18" charset="0"/>
                          <a:cs typeface="Arial" charset="0"/>
                        </a:rPr>
                        <a:t>1</a:t>
                      </a:r>
                    </a:p>
                  </a:txBody>
                  <a:tcPr marT="45709" marB="457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sz="1100" b="1" i="0" u="none" strike="noStrike" cap="none" normalizeH="0" baseline="0" smtClean="0">
                          <a:ln>
                            <a:noFill/>
                          </a:ln>
                          <a:solidFill>
                            <a:schemeClr val="tx1"/>
                          </a:solidFill>
                          <a:effectLst/>
                          <a:latin typeface="Arial" charset="0"/>
                          <a:ea typeface="Times New Roman" pitchFamily="18" charset="0"/>
                          <a:cs typeface="Arial" charset="0"/>
                        </a:rPr>
                        <a:t>-</a:t>
                      </a:r>
                    </a:p>
                  </a:txBody>
                  <a:tcPr marT="45709" marB="457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sz="1100" b="1" i="0" u="none" strike="noStrike" cap="none" normalizeH="0" baseline="0" smtClean="0">
                          <a:ln>
                            <a:noFill/>
                          </a:ln>
                          <a:solidFill>
                            <a:srgbClr val="0033CC"/>
                          </a:solidFill>
                          <a:effectLst/>
                          <a:latin typeface="Arial" charset="0"/>
                          <a:ea typeface="Times New Roman" pitchFamily="18" charset="0"/>
                          <a:cs typeface="Arial" charset="0"/>
                        </a:rPr>
                        <a:t>Cukup jelas</a:t>
                      </a:r>
                    </a:p>
                  </a:txBody>
                  <a:tcPr marT="45709" marB="457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0284">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sz="1100" b="1" i="0" u="none" strike="noStrike" cap="none" normalizeH="0" baseline="0" smtClean="0">
                          <a:ln>
                            <a:noFill/>
                          </a:ln>
                          <a:solidFill>
                            <a:srgbClr val="0033CC"/>
                          </a:solidFill>
                          <a:effectLst/>
                          <a:latin typeface="Arial" charset="0"/>
                          <a:ea typeface="Times New Roman" pitchFamily="18" charset="0"/>
                          <a:cs typeface="Arial" charset="0"/>
                        </a:rPr>
                        <a:t>2</a:t>
                      </a:r>
                    </a:p>
                  </a:txBody>
                  <a:tcPr marT="45709" marB="457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sz="1100" b="1" i="0" u="none" strike="noStrike" cap="none" normalizeH="0" baseline="0" smtClean="0">
                          <a:ln>
                            <a:noFill/>
                          </a:ln>
                          <a:solidFill>
                            <a:schemeClr val="tx1"/>
                          </a:solidFill>
                          <a:effectLst/>
                          <a:latin typeface="Arial" charset="0"/>
                          <a:ea typeface="Times New Roman" pitchFamily="18" charset="0"/>
                          <a:cs typeface="Arial" charset="0"/>
                        </a:rPr>
                        <a:t>-</a:t>
                      </a:r>
                    </a:p>
                  </a:txBody>
                  <a:tcPr marT="45709" marB="457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sz="1100" b="1" i="0" u="none" strike="noStrike" cap="none" normalizeH="0" baseline="0" smtClean="0">
                          <a:ln>
                            <a:noFill/>
                          </a:ln>
                          <a:solidFill>
                            <a:srgbClr val="0033CC"/>
                          </a:solidFill>
                          <a:effectLst/>
                          <a:latin typeface="Arial" charset="0"/>
                          <a:ea typeface="Times New Roman" pitchFamily="18" charset="0"/>
                          <a:cs typeface="Arial" charset="0"/>
                        </a:rPr>
                        <a:t>Tulislah Kegiatan Tugas Jabatan </a:t>
                      </a:r>
                    </a:p>
                  </a:txBody>
                  <a:tcPr marT="45709" marB="457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26696">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sz="1100" b="1" i="0" u="none" strike="noStrike" cap="none" normalizeH="0" baseline="0" smtClean="0">
                          <a:ln>
                            <a:noFill/>
                          </a:ln>
                          <a:solidFill>
                            <a:srgbClr val="0033CC"/>
                          </a:solidFill>
                          <a:effectLst/>
                          <a:latin typeface="Arial" charset="0"/>
                          <a:ea typeface="Times New Roman" pitchFamily="18" charset="0"/>
                          <a:cs typeface="Arial" charset="0"/>
                        </a:rPr>
                        <a:t>3</a:t>
                      </a:r>
                    </a:p>
                  </a:txBody>
                  <a:tcPr marT="45709" marB="457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sz="1100" b="1" i="0" u="none" strike="noStrike" cap="none" normalizeH="0" baseline="0" smtClean="0">
                          <a:ln>
                            <a:noFill/>
                          </a:ln>
                          <a:solidFill>
                            <a:schemeClr val="tx1"/>
                          </a:solidFill>
                          <a:effectLst/>
                          <a:latin typeface="Arial" charset="0"/>
                          <a:ea typeface="Times New Roman" pitchFamily="18" charset="0"/>
                          <a:cs typeface="Arial" charset="0"/>
                        </a:rPr>
                        <a:t>-</a:t>
                      </a:r>
                    </a:p>
                  </a:txBody>
                  <a:tcPr marT="45709" marB="457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sz="1100" b="1" i="0" u="none" strike="noStrike" cap="none" normalizeH="0" baseline="0" smtClean="0">
                          <a:ln>
                            <a:noFill/>
                          </a:ln>
                          <a:solidFill>
                            <a:srgbClr val="0033CC"/>
                          </a:solidFill>
                          <a:effectLst/>
                          <a:latin typeface="Arial" charset="0"/>
                          <a:ea typeface="Times New Roman" pitchFamily="18" charset="0"/>
                          <a:cs typeface="Arial" charset="0"/>
                        </a:rPr>
                        <a:t>Tulislah target angka kredit untuk masing-masing Kegiatan Tugas Jabatan Pegawai Negeri Sipil yang menduduki jabatan fungsional tertentu.</a:t>
                      </a:r>
                    </a:p>
                  </a:txBody>
                  <a:tcPr marT="45709" marB="457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0284">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sz="1100" b="1" i="0" u="none" strike="noStrike" cap="none" normalizeH="0" baseline="0" smtClean="0">
                          <a:ln>
                            <a:noFill/>
                          </a:ln>
                          <a:solidFill>
                            <a:srgbClr val="0033CC"/>
                          </a:solidFill>
                          <a:effectLst/>
                          <a:latin typeface="Arial" charset="0"/>
                          <a:ea typeface="Times New Roman" pitchFamily="18" charset="0"/>
                          <a:cs typeface="Arial" charset="0"/>
                        </a:rPr>
                        <a:t>4</a:t>
                      </a:r>
                    </a:p>
                  </a:txBody>
                  <a:tcPr marT="45709" marB="457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sz="1100" b="1" i="0" u="none" strike="noStrike" cap="none" normalizeH="0" baseline="0" smtClean="0">
                          <a:ln>
                            <a:noFill/>
                          </a:ln>
                          <a:solidFill>
                            <a:schemeClr val="tx1"/>
                          </a:solidFill>
                          <a:effectLst/>
                          <a:latin typeface="Arial" charset="0"/>
                          <a:ea typeface="Times New Roman" pitchFamily="18" charset="0"/>
                          <a:cs typeface="Arial" charset="0"/>
                        </a:rPr>
                        <a:t>-</a:t>
                      </a:r>
                    </a:p>
                  </a:txBody>
                  <a:tcPr marT="45709" marB="457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sz="1100" b="1" i="0" u="none" strike="noStrike" cap="none" normalizeH="0" baseline="0" smtClean="0">
                          <a:ln>
                            <a:noFill/>
                          </a:ln>
                          <a:solidFill>
                            <a:srgbClr val="0033CC"/>
                          </a:solidFill>
                          <a:effectLst/>
                          <a:latin typeface="Arial" charset="0"/>
                          <a:ea typeface="Times New Roman" pitchFamily="18" charset="0"/>
                          <a:cs typeface="Arial" charset="0"/>
                        </a:rPr>
                        <a:t>Tulislah target kuantitas/output (TO) untuk masing-masing Kegiatan Tugas Jabatan. </a:t>
                      </a:r>
                    </a:p>
                  </a:txBody>
                  <a:tcPr marT="45709" marB="457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0284">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sz="1100" b="1" i="0" u="none" strike="noStrike" cap="none" normalizeH="0" baseline="0" smtClean="0">
                          <a:ln>
                            <a:noFill/>
                          </a:ln>
                          <a:solidFill>
                            <a:srgbClr val="0033CC"/>
                          </a:solidFill>
                          <a:effectLst/>
                          <a:latin typeface="Arial" charset="0"/>
                          <a:ea typeface="Times New Roman" pitchFamily="18" charset="0"/>
                          <a:cs typeface="Arial" charset="0"/>
                        </a:rPr>
                        <a:t>5</a:t>
                      </a:r>
                    </a:p>
                  </a:txBody>
                  <a:tcPr marT="45709" marB="457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sz="1100" b="1" i="0" u="none" strike="noStrike" cap="none" normalizeH="0" baseline="0" smtClean="0">
                          <a:ln>
                            <a:noFill/>
                          </a:ln>
                          <a:solidFill>
                            <a:schemeClr val="tx1"/>
                          </a:solidFill>
                          <a:effectLst/>
                          <a:latin typeface="Arial" charset="0"/>
                          <a:ea typeface="Times New Roman" pitchFamily="18" charset="0"/>
                          <a:cs typeface="Arial" charset="0"/>
                        </a:rPr>
                        <a:t>-</a:t>
                      </a:r>
                    </a:p>
                  </a:txBody>
                  <a:tcPr marT="45709" marB="457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sz="1100" b="1" i="0" u="none" strike="noStrike" cap="none" normalizeH="0" baseline="0" smtClean="0">
                          <a:ln>
                            <a:noFill/>
                          </a:ln>
                          <a:solidFill>
                            <a:srgbClr val="0033CC"/>
                          </a:solidFill>
                          <a:effectLst/>
                          <a:latin typeface="Arial" charset="0"/>
                          <a:ea typeface="Times New Roman" pitchFamily="18" charset="0"/>
                          <a:cs typeface="Arial" charset="0"/>
                        </a:rPr>
                        <a:t>Tulislah target kualitas/mutu (TK) untuk masing-masing Kegiatan Tugas Jabatan. </a:t>
                      </a:r>
                    </a:p>
                  </a:txBody>
                  <a:tcPr marT="45709" marB="457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0284">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sz="1100" b="1" i="0" u="none" strike="noStrike" cap="none" normalizeH="0" baseline="0" smtClean="0">
                          <a:ln>
                            <a:noFill/>
                          </a:ln>
                          <a:solidFill>
                            <a:srgbClr val="0033CC"/>
                          </a:solidFill>
                          <a:effectLst/>
                          <a:latin typeface="Arial" charset="0"/>
                          <a:ea typeface="Times New Roman" pitchFamily="18" charset="0"/>
                          <a:cs typeface="Arial" charset="0"/>
                        </a:rPr>
                        <a:t>6</a:t>
                      </a:r>
                    </a:p>
                  </a:txBody>
                  <a:tcPr marT="45709" marB="457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sz="1100" b="1" i="0" u="none" strike="noStrike" cap="none" normalizeH="0" baseline="0" smtClean="0">
                          <a:ln>
                            <a:noFill/>
                          </a:ln>
                          <a:solidFill>
                            <a:schemeClr val="tx1"/>
                          </a:solidFill>
                          <a:effectLst/>
                          <a:latin typeface="Arial" charset="0"/>
                          <a:ea typeface="Times New Roman" pitchFamily="18" charset="0"/>
                          <a:cs typeface="Arial" charset="0"/>
                        </a:rPr>
                        <a:t>-</a:t>
                      </a:r>
                    </a:p>
                  </a:txBody>
                  <a:tcPr marT="45709" marB="457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sv-SE" sz="1100" b="1" i="0" u="none" strike="noStrike" cap="none" normalizeH="0" baseline="0" smtClean="0">
                          <a:ln>
                            <a:noFill/>
                          </a:ln>
                          <a:solidFill>
                            <a:srgbClr val="0033CC"/>
                          </a:solidFill>
                          <a:effectLst/>
                          <a:latin typeface="Arial" charset="0"/>
                          <a:ea typeface="Times New Roman" pitchFamily="18" charset="0"/>
                          <a:cs typeface="Arial" charset="0"/>
                        </a:rPr>
                        <a:t>Tulislah target waktu (TW) untuk masing-masing Kegiatan Tugas Jabatan. </a:t>
                      </a:r>
                    </a:p>
                  </a:txBody>
                  <a:tcPr marT="45709" marB="457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0284">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sz="1100" b="1" i="0" u="none" strike="noStrike" cap="none" normalizeH="0" baseline="0" smtClean="0">
                          <a:ln>
                            <a:noFill/>
                          </a:ln>
                          <a:solidFill>
                            <a:srgbClr val="0033CC"/>
                          </a:solidFill>
                          <a:effectLst/>
                          <a:latin typeface="Arial" charset="0"/>
                          <a:ea typeface="Times New Roman" pitchFamily="18" charset="0"/>
                          <a:cs typeface="Arial" charset="0"/>
                        </a:rPr>
                        <a:t>7</a:t>
                      </a:r>
                    </a:p>
                  </a:txBody>
                  <a:tcPr marT="45709" marB="457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sz="1100" b="1" i="0" u="none" strike="noStrike" cap="none" normalizeH="0" baseline="0" smtClean="0">
                          <a:ln>
                            <a:noFill/>
                          </a:ln>
                          <a:solidFill>
                            <a:schemeClr val="tx1"/>
                          </a:solidFill>
                          <a:effectLst/>
                          <a:latin typeface="Arial" charset="0"/>
                          <a:ea typeface="Times New Roman" pitchFamily="18" charset="0"/>
                          <a:cs typeface="Arial" charset="0"/>
                        </a:rPr>
                        <a:t>-</a:t>
                      </a:r>
                    </a:p>
                  </a:txBody>
                  <a:tcPr marT="45709" marB="457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sz="1100" b="1" i="0" u="none" strike="noStrike" cap="none" normalizeH="0" baseline="0" smtClean="0">
                          <a:ln>
                            <a:noFill/>
                          </a:ln>
                          <a:solidFill>
                            <a:srgbClr val="0033CC"/>
                          </a:solidFill>
                          <a:effectLst/>
                          <a:latin typeface="Arial" charset="0"/>
                          <a:ea typeface="Times New Roman" pitchFamily="18" charset="0"/>
                          <a:cs typeface="Arial" charset="0"/>
                        </a:rPr>
                        <a:t>Tulislah target biaya (TB) untuk masing-masing Kegiatan Tugas Jabatan. </a:t>
                      </a:r>
                    </a:p>
                  </a:txBody>
                  <a:tcPr marT="45709" marB="457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0284">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sz="1100" b="1" i="0" u="none" strike="noStrike" cap="none" normalizeH="0" baseline="0" smtClean="0">
                          <a:ln>
                            <a:noFill/>
                          </a:ln>
                          <a:solidFill>
                            <a:schemeClr val="tx1"/>
                          </a:solidFill>
                          <a:effectLst/>
                          <a:latin typeface="Arial" charset="0"/>
                          <a:ea typeface="Times New Roman" pitchFamily="18" charset="0"/>
                          <a:cs typeface="Arial" charset="0"/>
                        </a:rPr>
                        <a:t>8</a:t>
                      </a:r>
                    </a:p>
                  </a:txBody>
                  <a:tcPr marT="45709" marB="457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id-ID" sz="1100" b="1" i="0" u="none" strike="noStrike" cap="none" normalizeH="0" baseline="0" smtClean="0">
                        <a:ln>
                          <a:noFill/>
                        </a:ln>
                        <a:solidFill>
                          <a:schemeClr val="tx1"/>
                        </a:solidFill>
                        <a:effectLst/>
                        <a:latin typeface="Arial" charset="0"/>
                      </a:endParaRPr>
                    </a:p>
                  </a:txBody>
                  <a:tcPr marT="45709" marB="457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sv-SE" sz="1100" b="1" i="0" u="none" strike="noStrike" cap="none" normalizeH="0" baseline="0" smtClean="0">
                          <a:ln>
                            <a:noFill/>
                          </a:ln>
                          <a:solidFill>
                            <a:schemeClr val="tx1"/>
                          </a:solidFill>
                          <a:effectLst/>
                          <a:latin typeface="Arial" charset="0"/>
                          <a:ea typeface="Times New Roman" pitchFamily="18" charset="0"/>
                          <a:cs typeface="Arial" charset="0"/>
                        </a:rPr>
                        <a:t>Tulislah realisasi angka kredit untuk masing-masing Kegiatan Tugas Jabatan. </a:t>
                      </a:r>
                    </a:p>
                  </a:txBody>
                  <a:tcPr marT="45709" marB="457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26696">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sz="1100" b="1" i="0" u="none" strike="noStrike" cap="none" normalizeH="0" baseline="0" smtClean="0">
                          <a:ln>
                            <a:noFill/>
                          </a:ln>
                          <a:solidFill>
                            <a:schemeClr val="tx1"/>
                          </a:solidFill>
                          <a:effectLst/>
                          <a:latin typeface="Arial" charset="0"/>
                          <a:ea typeface="Times New Roman" pitchFamily="18" charset="0"/>
                          <a:cs typeface="Arial" charset="0"/>
                        </a:rPr>
                        <a:t>9</a:t>
                      </a:r>
                    </a:p>
                  </a:txBody>
                  <a:tcPr marT="45709" marB="457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sz="1100" b="1" i="0" u="none" strike="noStrike" cap="none" normalizeH="0" baseline="0" smtClean="0">
                          <a:ln>
                            <a:noFill/>
                          </a:ln>
                          <a:solidFill>
                            <a:schemeClr val="tx1"/>
                          </a:solidFill>
                          <a:effectLst/>
                          <a:latin typeface="Arial" charset="0"/>
                          <a:ea typeface="Times New Roman" pitchFamily="18" charset="0"/>
                          <a:cs typeface="Arial" charset="0"/>
                        </a:rPr>
                        <a:t>-</a:t>
                      </a:r>
                    </a:p>
                  </a:txBody>
                  <a:tcPr marT="45709" marB="457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sz="1100" b="1" i="0" u="none" strike="noStrike" cap="none" normalizeH="0" baseline="0" smtClean="0">
                          <a:ln>
                            <a:noFill/>
                          </a:ln>
                          <a:solidFill>
                            <a:schemeClr val="tx1"/>
                          </a:solidFill>
                          <a:effectLst/>
                          <a:latin typeface="Arial" charset="0"/>
                          <a:ea typeface="Times New Roman" pitchFamily="18" charset="0"/>
                          <a:cs typeface="Arial" charset="0"/>
                        </a:rPr>
                        <a:t>Tulislah realisasi kuantitas/output (RO) yang telah dihasilkan untuk masing-masing Kegiatan Tugas Jabatan.</a:t>
                      </a:r>
                    </a:p>
                  </a:txBody>
                  <a:tcPr marT="45709" marB="457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26696">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sz="1100" b="1" i="0" u="none" strike="noStrike" cap="none" normalizeH="0" baseline="0" smtClean="0">
                          <a:ln>
                            <a:noFill/>
                          </a:ln>
                          <a:solidFill>
                            <a:schemeClr val="tx1"/>
                          </a:solidFill>
                          <a:effectLst/>
                          <a:latin typeface="Arial" charset="0"/>
                          <a:ea typeface="Times New Roman" pitchFamily="18" charset="0"/>
                          <a:cs typeface="Arial" charset="0"/>
                        </a:rPr>
                        <a:t>10</a:t>
                      </a:r>
                    </a:p>
                  </a:txBody>
                  <a:tcPr marT="45709" marB="457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sz="1100" b="1" i="0" u="none" strike="noStrike" cap="none" normalizeH="0" baseline="0" smtClean="0">
                          <a:ln>
                            <a:noFill/>
                          </a:ln>
                          <a:solidFill>
                            <a:schemeClr val="tx1"/>
                          </a:solidFill>
                          <a:effectLst/>
                          <a:latin typeface="Arial" charset="0"/>
                          <a:ea typeface="Times New Roman" pitchFamily="18" charset="0"/>
                          <a:cs typeface="Arial" charset="0"/>
                        </a:rPr>
                        <a:t>-</a:t>
                      </a:r>
                    </a:p>
                  </a:txBody>
                  <a:tcPr marT="45709" marB="457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sz="1100" b="1" i="0" u="none" strike="noStrike" cap="none" normalizeH="0" baseline="0" smtClean="0">
                          <a:ln>
                            <a:noFill/>
                          </a:ln>
                          <a:solidFill>
                            <a:schemeClr val="tx1"/>
                          </a:solidFill>
                          <a:effectLst/>
                          <a:latin typeface="Arial" charset="0"/>
                          <a:ea typeface="Times New Roman" pitchFamily="18" charset="0"/>
                          <a:cs typeface="Arial" charset="0"/>
                        </a:rPr>
                        <a:t>Tulislah realisasi kualitas/mutu (RK) yang telah dihasilkan untuk masing-masing Kegiatan Tugas Jabatan. </a:t>
                      </a:r>
                    </a:p>
                  </a:txBody>
                  <a:tcPr marT="45709" marB="457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26696">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sz="1100" b="1" i="0" u="none" strike="noStrike" cap="none" normalizeH="0" baseline="0" smtClean="0">
                          <a:ln>
                            <a:noFill/>
                          </a:ln>
                          <a:solidFill>
                            <a:schemeClr val="tx1"/>
                          </a:solidFill>
                          <a:effectLst/>
                          <a:latin typeface="Arial" charset="0"/>
                          <a:ea typeface="Times New Roman" pitchFamily="18" charset="0"/>
                          <a:cs typeface="Arial" charset="0"/>
                        </a:rPr>
                        <a:t>11</a:t>
                      </a:r>
                    </a:p>
                  </a:txBody>
                  <a:tcPr marT="45709" marB="457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sz="1100" b="1" i="0" u="none" strike="noStrike" cap="none" normalizeH="0" baseline="0" smtClean="0">
                          <a:ln>
                            <a:noFill/>
                          </a:ln>
                          <a:solidFill>
                            <a:schemeClr val="tx1"/>
                          </a:solidFill>
                          <a:effectLst/>
                          <a:latin typeface="Arial" charset="0"/>
                          <a:ea typeface="Times New Roman" pitchFamily="18" charset="0"/>
                          <a:cs typeface="Arial" charset="0"/>
                        </a:rPr>
                        <a:t>-</a:t>
                      </a:r>
                    </a:p>
                  </a:txBody>
                  <a:tcPr marT="45709" marB="457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sv-SE" sz="1100" b="1" i="0" u="none" strike="noStrike" cap="none" normalizeH="0" baseline="0" smtClean="0">
                          <a:ln>
                            <a:noFill/>
                          </a:ln>
                          <a:solidFill>
                            <a:schemeClr val="tx1"/>
                          </a:solidFill>
                          <a:effectLst/>
                          <a:latin typeface="Arial" charset="0"/>
                          <a:ea typeface="Times New Roman" pitchFamily="18" charset="0"/>
                          <a:cs typeface="Arial" charset="0"/>
                        </a:rPr>
                        <a:t>Tulislah realisasi waktu (RW) yang telah digunakan untuk masing-masing Kegiatan Tugas Jabatan. </a:t>
                      </a:r>
                    </a:p>
                  </a:txBody>
                  <a:tcPr marT="45709" marB="457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26696">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sz="1100" b="1" i="0" u="none" strike="noStrike" cap="none" normalizeH="0" baseline="0" smtClean="0">
                          <a:ln>
                            <a:noFill/>
                          </a:ln>
                          <a:solidFill>
                            <a:schemeClr val="tx1"/>
                          </a:solidFill>
                          <a:effectLst/>
                          <a:latin typeface="Arial" charset="0"/>
                          <a:ea typeface="Times New Roman" pitchFamily="18" charset="0"/>
                          <a:cs typeface="Arial" charset="0"/>
                        </a:rPr>
                        <a:t>12</a:t>
                      </a:r>
                      <a:endParaRPr kumimoji="0" lang="en-US" sz="1100" b="1"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marT="45709" marB="457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sz="1100" b="1" i="0" u="none" strike="noStrike" cap="none" normalizeH="0" baseline="0" smtClean="0">
                          <a:ln>
                            <a:noFill/>
                          </a:ln>
                          <a:solidFill>
                            <a:schemeClr val="tx1"/>
                          </a:solidFill>
                          <a:effectLst/>
                          <a:latin typeface="Arial" charset="0"/>
                          <a:ea typeface="Times New Roman" pitchFamily="18" charset="0"/>
                          <a:cs typeface="Arial" charset="0"/>
                        </a:rPr>
                        <a:t>-</a:t>
                      </a:r>
                      <a:endParaRPr kumimoji="0" lang="en-US" sz="1100" b="1"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marT="45709" marB="457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sv-SE" sz="1100" b="1" i="0" u="none" strike="noStrike" cap="none" normalizeH="0" baseline="0" smtClean="0">
                          <a:ln>
                            <a:noFill/>
                          </a:ln>
                          <a:solidFill>
                            <a:schemeClr val="tx1"/>
                          </a:solidFill>
                          <a:effectLst/>
                          <a:latin typeface="Arial" charset="0"/>
                          <a:ea typeface="Times New Roman" pitchFamily="18" charset="0"/>
                          <a:cs typeface="Arial" charset="0"/>
                        </a:rPr>
                        <a:t>Tulislah realisasi biaya  (RB) yang telah digunakan untuk masing-masing Kegiatan Tugas Jabatan. </a:t>
                      </a:r>
                    </a:p>
                  </a:txBody>
                  <a:tcPr marT="45709" marB="457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43073" name="Text Box 290"/>
          <p:cNvSpPr txBox="1">
            <a:spLocks noChangeArrowheads="1"/>
          </p:cNvSpPr>
          <p:nvPr/>
        </p:nvSpPr>
        <p:spPr bwMode="auto">
          <a:xfrm>
            <a:off x="1311275" y="6329363"/>
            <a:ext cx="184150" cy="366712"/>
          </a:xfrm>
          <a:prstGeom prst="rect">
            <a:avLst/>
          </a:prstGeom>
          <a:noFill/>
          <a:ln w="9525">
            <a:noFill/>
            <a:miter lim="800000"/>
            <a:headEnd/>
            <a:tailEnd/>
          </a:ln>
        </p:spPr>
        <p:txBody>
          <a:bodyPr wrap="none">
            <a:spAutoFit/>
          </a:bodyPr>
          <a:lstStyle/>
          <a:p>
            <a:endParaRPr lang="id-ID"/>
          </a:p>
        </p:txBody>
      </p:sp>
      <p:sp>
        <p:nvSpPr>
          <p:cNvPr id="43074" name="Text Box 291"/>
          <p:cNvSpPr txBox="1">
            <a:spLocks noChangeArrowheads="1"/>
          </p:cNvSpPr>
          <p:nvPr/>
        </p:nvSpPr>
        <p:spPr bwMode="auto">
          <a:xfrm>
            <a:off x="1187450" y="5729288"/>
            <a:ext cx="7345363" cy="579437"/>
          </a:xfrm>
          <a:prstGeom prst="rect">
            <a:avLst/>
          </a:prstGeom>
          <a:noFill/>
          <a:ln w="9525">
            <a:noFill/>
            <a:miter lim="800000"/>
            <a:headEnd/>
            <a:tailEnd/>
          </a:ln>
        </p:spPr>
        <p:txBody>
          <a:bodyPr>
            <a:spAutoFit/>
          </a:bodyPr>
          <a:lstStyle/>
          <a:p>
            <a:pPr marL="534988" indent="-534988"/>
            <a:r>
              <a:rPr lang="fr-FR" b="1">
                <a:solidFill>
                  <a:srgbClr val="FF00FF"/>
                </a:solidFill>
              </a:rPr>
              <a:t>Cat.  </a:t>
            </a:r>
            <a:r>
              <a:rPr lang="fr-FR" sz="1400" b="1">
                <a:solidFill>
                  <a:schemeClr val="tx2"/>
                </a:solidFill>
              </a:rPr>
              <a:t>Pada kolom 1 s/d 7 pada </a:t>
            </a:r>
            <a:r>
              <a:rPr lang="id-ID" sz="1400" b="1">
                <a:solidFill>
                  <a:schemeClr val="tx2"/>
                </a:solidFill>
              </a:rPr>
              <a:t>Penilaian Sasaran Kerja </a:t>
            </a:r>
            <a:r>
              <a:rPr lang="en-US" sz="1400" b="1">
                <a:solidFill>
                  <a:schemeClr val="tx2"/>
                </a:solidFill>
              </a:rPr>
              <a:t>PNS</a:t>
            </a:r>
            <a:r>
              <a:rPr lang="en-US" sz="1400" b="1">
                <a:solidFill>
                  <a:srgbClr val="FF00FF"/>
                </a:solidFill>
              </a:rPr>
              <a:t> </a:t>
            </a:r>
            <a:r>
              <a:rPr lang="fr-FR" sz="1400" b="1">
                <a:solidFill>
                  <a:srgbClr val="FF00FF"/>
                </a:solidFill>
              </a:rPr>
              <a:t>tanpa diketik keluar secara otomatis </a:t>
            </a:r>
            <a:r>
              <a:rPr lang="fr-FR" sz="1400" b="1"/>
              <a:t>karena ada file khusus.</a:t>
            </a:r>
            <a:endParaRPr lang="en-US" sz="1400" b="1"/>
          </a:p>
        </p:txBody>
      </p:sp>
    </p:spTree>
    <p:extLst>
      <p:ext uri="{BB962C8B-B14F-4D97-AF65-F5344CB8AC3E}">
        <p14:creationId xmlns:p14="http://schemas.microsoft.com/office/powerpoint/2010/main" val="389256937"/>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66FF66"/>
        </a:solidFill>
        <a:effectLst/>
      </p:bgPr>
    </p:bg>
    <p:spTree>
      <p:nvGrpSpPr>
        <p:cNvPr id="1" name=""/>
        <p:cNvGrpSpPr/>
        <p:nvPr/>
      </p:nvGrpSpPr>
      <p:grpSpPr>
        <a:xfrm>
          <a:off x="0" y="0"/>
          <a:ext cx="0" cy="0"/>
          <a:chOff x="0" y="0"/>
          <a:chExt cx="0" cy="0"/>
        </a:xfrm>
      </p:grpSpPr>
      <p:sp>
        <p:nvSpPr>
          <p:cNvPr id="16386" name="TextBox 17"/>
          <p:cNvSpPr txBox="1">
            <a:spLocks noChangeArrowheads="1"/>
          </p:cNvSpPr>
          <p:nvPr/>
        </p:nvSpPr>
        <p:spPr bwMode="auto">
          <a:xfrm>
            <a:off x="428625" y="4110038"/>
            <a:ext cx="7272338" cy="1014412"/>
          </a:xfrm>
          <a:prstGeom prst="rect">
            <a:avLst/>
          </a:prstGeom>
          <a:noFill/>
          <a:ln w="9525">
            <a:noFill/>
            <a:miter lim="800000"/>
            <a:headEnd/>
            <a:tailEnd/>
          </a:ln>
        </p:spPr>
        <p:txBody>
          <a:bodyPr>
            <a:spAutoFit/>
          </a:bodyPr>
          <a:lstStyle/>
          <a:p>
            <a:pPr algn="just"/>
            <a:r>
              <a:rPr lang="id-ID" sz="2000">
                <a:latin typeface="Berlin Sans FB Demi" pitchFamily="34" charset="0"/>
              </a:rPr>
              <a:t>Dalam hal SKP tidak tercapai yang diak</a:t>
            </a:r>
            <a:r>
              <a:rPr lang="en-US" sz="2000">
                <a:latin typeface="Berlin Sans FB Demi" pitchFamily="34" charset="0"/>
              </a:rPr>
              <a:t>i</a:t>
            </a:r>
            <a:r>
              <a:rPr lang="id-ID" sz="2000">
                <a:latin typeface="Berlin Sans FB Demi" pitchFamily="34" charset="0"/>
              </a:rPr>
              <a:t>batkan oleh faktor diluar kemampuan individu PNS maka penilaian didasarkan pada pertimbangan kondisi penyebabnya</a:t>
            </a:r>
          </a:p>
        </p:txBody>
      </p:sp>
      <p:sp>
        <p:nvSpPr>
          <p:cNvPr id="16387" name="TextBox 24"/>
          <p:cNvSpPr txBox="1">
            <a:spLocks noChangeArrowheads="1"/>
          </p:cNvSpPr>
          <p:nvPr/>
        </p:nvSpPr>
        <p:spPr bwMode="auto">
          <a:xfrm>
            <a:off x="473075" y="5186363"/>
            <a:ext cx="7272338" cy="1016000"/>
          </a:xfrm>
          <a:prstGeom prst="rect">
            <a:avLst/>
          </a:prstGeom>
          <a:noFill/>
          <a:ln w="9525">
            <a:noFill/>
            <a:miter lim="800000"/>
            <a:headEnd/>
            <a:tailEnd/>
          </a:ln>
        </p:spPr>
        <p:txBody>
          <a:bodyPr>
            <a:spAutoFit/>
          </a:bodyPr>
          <a:lstStyle/>
          <a:p>
            <a:pPr algn="just"/>
            <a:r>
              <a:rPr lang="id-ID" sz="2000">
                <a:latin typeface="Berlin Sans FB Demi" pitchFamily="34" charset="0"/>
              </a:rPr>
              <a:t>Ketentuan lebih lanjut mengenai pedoman penyusunan dan penilaian SKP diatur dengan Peraturan Kepala Badan Kepegawaian Negara.</a:t>
            </a:r>
          </a:p>
        </p:txBody>
      </p:sp>
      <p:sp>
        <p:nvSpPr>
          <p:cNvPr id="26" name="Right Arrow 25"/>
          <p:cNvSpPr/>
          <p:nvPr/>
        </p:nvSpPr>
        <p:spPr>
          <a:xfrm>
            <a:off x="184150" y="3400425"/>
            <a:ext cx="214313" cy="428625"/>
          </a:xfrm>
          <a:prstGeom prst="rightArrow">
            <a:avLst/>
          </a:prstGeom>
          <a:solidFill>
            <a:srgbClr val="C000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7" name="Right Arrow 26"/>
          <p:cNvSpPr/>
          <p:nvPr/>
        </p:nvSpPr>
        <p:spPr>
          <a:xfrm>
            <a:off x="171450" y="4321175"/>
            <a:ext cx="214313" cy="428625"/>
          </a:xfrm>
          <a:prstGeom prst="rightArrow">
            <a:avLst/>
          </a:prstGeom>
          <a:solidFill>
            <a:srgbClr val="C000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8" name="Right Arrow 27"/>
          <p:cNvSpPr/>
          <p:nvPr/>
        </p:nvSpPr>
        <p:spPr>
          <a:xfrm>
            <a:off x="201613" y="5300663"/>
            <a:ext cx="214312" cy="428625"/>
          </a:xfrm>
          <a:prstGeom prst="rightArrow">
            <a:avLst/>
          </a:prstGeom>
          <a:solidFill>
            <a:srgbClr val="C000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9" name="Right Arrow 28"/>
          <p:cNvSpPr/>
          <p:nvPr/>
        </p:nvSpPr>
        <p:spPr>
          <a:xfrm>
            <a:off x="184150" y="366713"/>
            <a:ext cx="214313" cy="428625"/>
          </a:xfrm>
          <a:prstGeom prst="rightArrow">
            <a:avLst/>
          </a:prstGeom>
          <a:solidFill>
            <a:srgbClr val="C000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6392" name="TextBox 29"/>
          <p:cNvSpPr txBox="1">
            <a:spLocks noChangeArrowheads="1"/>
          </p:cNvSpPr>
          <p:nvPr/>
        </p:nvSpPr>
        <p:spPr bwMode="auto">
          <a:xfrm>
            <a:off x="460375" y="3235325"/>
            <a:ext cx="7273925" cy="708025"/>
          </a:xfrm>
          <a:prstGeom prst="rect">
            <a:avLst/>
          </a:prstGeom>
          <a:noFill/>
          <a:ln w="9525">
            <a:noFill/>
            <a:miter lim="800000"/>
            <a:headEnd/>
            <a:tailEnd/>
          </a:ln>
        </p:spPr>
        <p:txBody>
          <a:bodyPr>
            <a:spAutoFit/>
          </a:bodyPr>
          <a:lstStyle/>
          <a:p>
            <a:pPr algn="just"/>
            <a:r>
              <a:rPr lang="id-ID" sz="2000">
                <a:latin typeface="Berlin Sans FB Demi" pitchFamily="34" charset="0"/>
              </a:rPr>
              <a:t>Dalam hal realisasi kerja melebihi dari target maka penilaian SKP capaiannya dapat lebih dari 100 (seratus)</a:t>
            </a:r>
          </a:p>
        </p:txBody>
      </p:sp>
      <p:sp>
        <p:nvSpPr>
          <p:cNvPr id="16393" name="Rectangle 9"/>
          <p:cNvSpPr>
            <a:spLocks noChangeArrowheads="1"/>
          </p:cNvSpPr>
          <p:nvPr/>
        </p:nvSpPr>
        <p:spPr bwMode="auto">
          <a:xfrm>
            <a:off x="455613" y="260350"/>
            <a:ext cx="7920037" cy="2708275"/>
          </a:xfrm>
          <a:prstGeom prst="rect">
            <a:avLst/>
          </a:prstGeom>
          <a:noFill/>
          <a:ln w="9525">
            <a:noFill/>
            <a:miter lim="800000"/>
            <a:headEnd/>
            <a:tailEnd/>
          </a:ln>
        </p:spPr>
        <p:txBody>
          <a:bodyPr>
            <a:spAutoFit/>
          </a:bodyPr>
          <a:lstStyle/>
          <a:p>
            <a:pPr>
              <a:spcBef>
                <a:spcPts val="600"/>
              </a:spcBef>
            </a:pPr>
            <a:r>
              <a:rPr lang="id-ID" sz="2000">
                <a:latin typeface="Berlin Sans FB Demi" pitchFamily="34" charset="0"/>
              </a:rPr>
              <a:t>Dalam hal kegiatan tugas jabatan didukung oleh anggaran maka penilaian meliputi aspek biaya.</a:t>
            </a:r>
          </a:p>
          <a:p>
            <a:pPr>
              <a:spcBef>
                <a:spcPts val="600"/>
              </a:spcBef>
            </a:pPr>
            <a:r>
              <a:rPr lang="id-ID" sz="2000">
                <a:latin typeface="Berlin Sans FB Demi" pitchFamily="34" charset="0"/>
              </a:rPr>
              <a:t>Setiap instansi menyusun dan menetapkan standar teknis kegiatan sesuai dengan karakteristik, sifat, jenis kegiatan, dan kebutuhan tugas masing-masing jabatan.</a:t>
            </a:r>
          </a:p>
          <a:p>
            <a:pPr>
              <a:spcBef>
                <a:spcPts val="600"/>
              </a:spcBef>
            </a:pPr>
            <a:r>
              <a:rPr lang="id-ID" sz="2000">
                <a:latin typeface="Berlin Sans FB Demi" pitchFamily="34" charset="0"/>
              </a:rPr>
              <a:t>Instansi dalam menyusun standar teknis kegiatan dilakukan berdasarkan pedoman yang ditetapkan oleh Kepala Badan Kepegawaian Negara</a:t>
            </a:r>
          </a:p>
        </p:txBody>
      </p:sp>
      <p:sp>
        <p:nvSpPr>
          <p:cNvPr id="11" name="Right Arrow 10"/>
          <p:cNvSpPr/>
          <p:nvPr/>
        </p:nvSpPr>
        <p:spPr>
          <a:xfrm>
            <a:off x="203200" y="1035050"/>
            <a:ext cx="214313" cy="428625"/>
          </a:xfrm>
          <a:prstGeom prst="rightArrow">
            <a:avLst/>
          </a:prstGeom>
          <a:solidFill>
            <a:srgbClr val="C000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Right Arrow 11"/>
          <p:cNvSpPr/>
          <p:nvPr/>
        </p:nvSpPr>
        <p:spPr>
          <a:xfrm>
            <a:off x="233363" y="1949450"/>
            <a:ext cx="214312" cy="428625"/>
          </a:xfrm>
          <a:prstGeom prst="rightArrow">
            <a:avLst/>
          </a:prstGeom>
          <a:solidFill>
            <a:srgbClr val="C000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928662" y="214290"/>
            <a:ext cx="5572164" cy="1077218"/>
          </a:xfrm>
          <a:prstGeom prst="rect">
            <a:avLst/>
          </a:prstGeom>
          <a:noFill/>
        </p:spPr>
        <p:txBody>
          <a:bodyPr wrap="square" rtlCol="0">
            <a:spAutoFit/>
          </a:bodyPr>
          <a:lstStyle/>
          <a:p>
            <a:r>
              <a:rPr lang="en-US" sz="3200" i="1" dirty="0" smtClean="0"/>
              <a:t>4. ASPEK PERILAKU </a:t>
            </a:r>
          </a:p>
          <a:p>
            <a:r>
              <a:rPr lang="en-US" sz="3200" i="1" dirty="0" smtClean="0"/>
              <a:t>   DALAM SKP</a:t>
            </a:r>
            <a:endParaRPr lang="en-US" sz="3200" i="1" dirty="0"/>
          </a:p>
        </p:txBody>
      </p:sp>
      <p:pic>
        <p:nvPicPr>
          <p:cNvPr id="4" name="Picture 3" descr="Animasi bergerak untuk powerpoint (15) goal tujuan.gif"/>
          <p:cNvPicPr>
            <a:picLocks noChangeAspect="1"/>
          </p:cNvPicPr>
          <p:nvPr/>
        </p:nvPicPr>
        <p:blipFill>
          <a:blip r:embed="rId2"/>
          <a:stretch>
            <a:fillRect/>
          </a:stretch>
        </p:blipFill>
        <p:spPr>
          <a:xfrm>
            <a:off x="571472" y="1857364"/>
            <a:ext cx="8072494" cy="3786214"/>
          </a:xfrm>
          <a:prstGeom prst="rect">
            <a:avLst/>
          </a:prstGeom>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165100"/>
            <a:ext cx="7543800" cy="704850"/>
          </a:xfrm>
        </p:spPr>
        <p:txBody>
          <a:bodyPr>
            <a:noAutofit/>
          </a:bodyPr>
          <a:lstStyle/>
          <a:p>
            <a:pPr algn="ctr" eaLnBrk="1" fontAlgn="auto" hangingPunct="1">
              <a:spcAft>
                <a:spcPts val="0"/>
              </a:spcAft>
              <a:defRPr/>
            </a:pPr>
            <a:r>
              <a:rPr lang="en-US" sz="2800" dirty="0" smtClean="0">
                <a:solidFill>
                  <a:srgbClr val="002060"/>
                </a:solidFill>
                <a:latin typeface="Berlin Sans FB Demi" pitchFamily="34" charset="0"/>
              </a:rPr>
              <a:t/>
            </a:r>
            <a:br>
              <a:rPr lang="en-US" sz="2800" dirty="0" smtClean="0">
                <a:solidFill>
                  <a:srgbClr val="002060"/>
                </a:solidFill>
                <a:latin typeface="Berlin Sans FB Demi" pitchFamily="34" charset="0"/>
              </a:rPr>
            </a:br>
            <a:r>
              <a:rPr lang="en-US" sz="2800" dirty="0" smtClean="0">
                <a:solidFill>
                  <a:srgbClr val="002060"/>
                </a:solidFill>
                <a:latin typeface="Berlin Sans FB Demi" pitchFamily="34" charset="0"/>
              </a:rPr>
              <a:t>ASPEK PERILAKU KERJA DALAM SKP</a:t>
            </a:r>
            <a:endParaRPr lang="en-US" sz="2800" dirty="0">
              <a:solidFill>
                <a:srgbClr val="002060"/>
              </a:solidFill>
              <a:latin typeface="Berlin Sans FB Demi" pitchFamily="34" charset="0"/>
            </a:endParaRPr>
          </a:p>
        </p:txBody>
      </p:sp>
      <p:sp>
        <p:nvSpPr>
          <p:cNvPr id="17411" name="Content Placeholder 2"/>
          <p:cNvSpPr>
            <a:spLocks noGrp="1"/>
          </p:cNvSpPr>
          <p:nvPr>
            <p:ph sz="quarter" idx="2"/>
          </p:nvPr>
        </p:nvSpPr>
        <p:spPr>
          <a:xfrm>
            <a:off x="26988" y="1127125"/>
            <a:ext cx="8786812" cy="1781175"/>
          </a:xfrm>
        </p:spPr>
        <p:txBody>
          <a:bodyPr/>
          <a:lstStyle/>
          <a:p>
            <a:pPr algn="just" eaLnBrk="1" hangingPunct="1">
              <a:buFont typeface="Wingdings" pitchFamily="2" charset="2"/>
              <a:buNone/>
              <a:tabLst>
                <a:tab pos="265113" algn="l"/>
              </a:tabLst>
            </a:pPr>
            <a:r>
              <a:rPr lang="id-ID" smtClean="0">
                <a:solidFill>
                  <a:srgbClr val="002060"/>
                </a:solidFill>
                <a:latin typeface="Berlin Sans FB Demi" pitchFamily="34" charset="0"/>
              </a:rPr>
              <a:t>•</a:t>
            </a:r>
            <a:r>
              <a:rPr lang="en-US" smtClean="0">
                <a:solidFill>
                  <a:srgbClr val="002060"/>
                </a:solidFill>
                <a:latin typeface="Berlin Sans FB Demi" pitchFamily="34" charset="0"/>
              </a:rPr>
              <a:t>	</a:t>
            </a:r>
            <a:r>
              <a:rPr lang="id-ID" smtClean="0">
                <a:solidFill>
                  <a:srgbClr val="002060"/>
                </a:solidFill>
                <a:latin typeface="Berlin Sans FB Demi" pitchFamily="34" charset="0"/>
              </a:rPr>
              <a:t>Penilaian perilaku kerja meliputi aspek : orientasi pelayanan, integritas, komitmen, disiplin, kerjasama; dan kepemimpinan.</a:t>
            </a:r>
          </a:p>
          <a:p>
            <a:pPr algn="just" eaLnBrk="1" hangingPunct="1">
              <a:buFont typeface="Wingdings" pitchFamily="2" charset="2"/>
              <a:buNone/>
              <a:tabLst>
                <a:tab pos="265113" algn="l"/>
              </a:tabLst>
            </a:pPr>
            <a:r>
              <a:rPr lang="en-US" smtClean="0">
                <a:solidFill>
                  <a:srgbClr val="002060"/>
                </a:solidFill>
                <a:latin typeface="Berlin Sans FB Demi" pitchFamily="34" charset="0"/>
              </a:rPr>
              <a:t>•	</a:t>
            </a:r>
            <a:r>
              <a:rPr lang="id-ID" smtClean="0">
                <a:solidFill>
                  <a:srgbClr val="002060"/>
                </a:solidFill>
                <a:latin typeface="Berlin Sans FB Demi" pitchFamily="34" charset="0"/>
              </a:rPr>
              <a:t>Penilaian kepemimpinan hanya dilakukan bagi PNS yang menduduki jabatan struktural.</a:t>
            </a:r>
          </a:p>
        </p:txBody>
      </p:sp>
      <p:sp>
        <p:nvSpPr>
          <p:cNvPr id="17412" name="Content Placeholder 3"/>
          <p:cNvSpPr>
            <a:spLocks noGrp="1"/>
          </p:cNvSpPr>
          <p:nvPr>
            <p:ph sz="quarter" idx="4"/>
          </p:nvPr>
        </p:nvSpPr>
        <p:spPr>
          <a:xfrm>
            <a:off x="3175" y="3167063"/>
            <a:ext cx="8783638" cy="2100262"/>
          </a:xfrm>
        </p:spPr>
        <p:txBody>
          <a:bodyPr/>
          <a:lstStyle/>
          <a:p>
            <a:pPr algn="just" eaLnBrk="1" hangingPunct="1">
              <a:buFont typeface="Wingdings" pitchFamily="2" charset="2"/>
              <a:buNone/>
              <a:tabLst>
                <a:tab pos="265113" algn="l"/>
              </a:tabLst>
            </a:pPr>
            <a:r>
              <a:rPr lang="id-ID" smtClean="0">
                <a:solidFill>
                  <a:srgbClr val="002060"/>
                </a:solidFill>
                <a:latin typeface="Berlin Sans FB Demi" pitchFamily="34" charset="0"/>
                <a:cs typeface="Aharoni" pitchFamily="2" charset="-79"/>
              </a:rPr>
              <a:t>•	Penilaian perilaku dilakukan melalui pengamatan oleh pejabat penilai terhadap PNS sesuai kriteria yang ditentukan.</a:t>
            </a:r>
          </a:p>
          <a:p>
            <a:pPr algn="just" eaLnBrk="1" hangingPunct="1">
              <a:buFont typeface="Wingdings" pitchFamily="2" charset="2"/>
              <a:buNone/>
              <a:tabLst>
                <a:tab pos="265113" algn="l"/>
              </a:tabLst>
            </a:pPr>
            <a:r>
              <a:rPr lang="id-ID" smtClean="0">
                <a:solidFill>
                  <a:srgbClr val="002060"/>
                </a:solidFill>
                <a:latin typeface="Berlin Sans FB Demi" pitchFamily="34" charset="0"/>
                <a:cs typeface="Aharoni" pitchFamily="2" charset="-79"/>
              </a:rPr>
              <a:t>• 	Pejabat penilai dalam melakukan penilaian perilaku kerja PNS dapat mempertimbangkan masukan dari pejabat penilai lain yang setingkat di lingkungan unit kerja masing-masing.</a:t>
            </a:r>
          </a:p>
          <a:p>
            <a:pPr algn="just" eaLnBrk="1" hangingPunct="1">
              <a:buFont typeface="Wingdings" pitchFamily="2" charset="2"/>
              <a:buNone/>
              <a:tabLst>
                <a:tab pos="265113" algn="l"/>
              </a:tabLst>
            </a:pPr>
            <a:r>
              <a:rPr lang="id-ID" smtClean="0">
                <a:solidFill>
                  <a:srgbClr val="002060"/>
                </a:solidFill>
                <a:latin typeface="Berlin Sans FB Demi" pitchFamily="34" charset="0"/>
                <a:cs typeface="Aharoni" pitchFamily="2" charset="-79"/>
              </a:rPr>
              <a:t>• 	Nilai perilaku kerja dapat diberikan paling tinggi 100 (seratus).</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p:cNvSpPr>
            <a:spLocks noGrp="1"/>
          </p:cNvSpPr>
          <p:nvPr>
            <p:ph type="title"/>
          </p:nvPr>
        </p:nvSpPr>
        <p:spPr>
          <a:xfrm>
            <a:off x="457200" y="274638"/>
            <a:ext cx="8229600" cy="715962"/>
          </a:xfrm>
          <a:blipFill dpi="0" rotWithShape="1">
            <a:blip r:embed="rId2"/>
            <a:srcRect/>
            <a:tile tx="0" ty="0" sx="100000" sy="100000" flip="none" algn="tl"/>
          </a:blipFill>
        </p:spPr>
        <p:txBody>
          <a:bodyPr/>
          <a:lstStyle/>
          <a:p>
            <a:pPr eaLnBrk="1" hangingPunct="1"/>
            <a:r>
              <a:rPr lang="en-US" sz="3600" smtClean="0">
                <a:solidFill>
                  <a:srgbClr val="002060"/>
                </a:solidFill>
                <a:latin typeface="Berlin Sans FB Demi" pitchFamily="34" charset="0"/>
              </a:rPr>
              <a:t>PENILAIAN PERILAKU KERJA</a:t>
            </a:r>
          </a:p>
        </p:txBody>
      </p:sp>
      <p:sp>
        <p:nvSpPr>
          <p:cNvPr id="3" name="Content Placeholder 2"/>
          <p:cNvSpPr>
            <a:spLocks noGrp="1"/>
          </p:cNvSpPr>
          <p:nvPr>
            <p:ph idx="1"/>
          </p:nvPr>
        </p:nvSpPr>
        <p:spPr>
          <a:xfrm>
            <a:off x="457200" y="1295400"/>
            <a:ext cx="8229600" cy="5029200"/>
          </a:xfrm>
          <a:solidFill>
            <a:srgbClr val="CC99FF"/>
          </a:solidFill>
        </p:spPr>
        <p:txBody>
          <a:bodyPr/>
          <a:lstStyle/>
          <a:p>
            <a:pPr marL="355600" indent="-355600" eaLnBrk="1" fontAlgn="auto" hangingPunct="1">
              <a:spcAft>
                <a:spcPts val="0"/>
              </a:spcAft>
              <a:buFont typeface="Arial" pitchFamily="34" charset="0"/>
              <a:buAutoNum type="arabicPeriod"/>
              <a:tabLst>
                <a:tab pos="355600" algn="l"/>
              </a:tabLst>
              <a:defRPr/>
            </a:pPr>
            <a:r>
              <a:rPr lang="id-ID" sz="2000" dirty="0" smtClean="0"/>
              <a:t> Nilai perilaku kerja PNS dinyatakan dengan angka dan keterangan sbb:</a:t>
            </a:r>
          </a:p>
          <a:p>
            <a:pPr marL="857250" lvl="1" indent="-457200" eaLnBrk="1" fontAlgn="auto" hangingPunct="1">
              <a:spcAft>
                <a:spcPts val="0"/>
              </a:spcAft>
              <a:buFont typeface="+mj-lt"/>
              <a:buAutoNum type="alphaLcParenR"/>
              <a:defRPr/>
            </a:pPr>
            <a:r>
              <a:rPr lang="id-ID" sz="2000" b="1" dirty="0" smtClean="0"/>
              <a:t>91 – </a:t>
            </a:r>
            <a:r>
              <a:rPr lang="en-US" sz="2000" b="1" dirty="0" smtClean="0"/>
              <a:t>100 </a:t>
            </a:r>
            <a:r>
              <a:rPr lang="id-ID" sz="2000" b="1" dirty="0" smtClean="0"/>
              <a:t>: Sangat baik</a:t>
            </a:r>
          </a:p>
          <a:p>
            <a:pPr marL="857250" lvl="1" indent="-457200" eaLnBrk="1" fontAlgn="auto" hangingPunct="1">
              <a:spcAft>
                <a:spcPts val="0"/>
              </a:spcAft>
              <a:buFont typeface="+mj-lt"/>
              <a:buAutoNum type="alphaLcParenR"/>
              <a:defRPr/>
            </a:pPr>
            <a:r>
              <a:rPr lang="id-ID" sz="2000" b="1" dirty="0" smtClean="0"/>
              <a:t>76 – 90 : Baik</a:t>
            </a:r>
          </a:p>
          <a:p>
            <a:pPr marL="857250" lvl="1" indent="-457200" eaLnBrk="1" fontAlgn="auto" hangingPunct="1">
              <a:spcAft>
                <a:spcPts val="0"/>
              </a:spcAft>
              <a:buFont typeface="+mj-lt"/>
              <a:buAutoNum type="alphaLcParenR"/>
              <a:defRPr/>
            </a:pPr>
            <a:r>
              <a:rPr lang="id-ID" sz="2000" b="1" dirty="0" smtClean="0"/>
              <a:t>61 – 75 : Cukup</a:t>
            </a:r>
          </a:p>
          <a:p>
            <a:pPr marL="857250" lvl="1" indent="-457200" eaLnBrk="1" fontAlgn="auto" hangingPunct="1">
              <a:spcAft>
                <a:spcPts val="0"/>
              </a:spcAft>
              <a:buFont typeface="+mj-lt"/>
              <a:buAutoNum type="alphaLcParenR"/>
              <a:defRPr/>
            </a:pPr>
            <a:r>
              <a:rPr lang="id-ID" sz="2000" b="1" dirty="0" smtClean="0"/>
              <a:t>51 – 60 : Kurang</a:t>
            </a:r>
          </a:p>
          <a:p>
            <a:pPr marL="857250" lvl="1" indent="-457200" eaLnBrk="1" fontAlgn="auto" hangingPunct="1">
              <a:spcAft>
                <a:spcPts val="0"/>
              </a:spcAft>
              <a:buFont typeface="+mj-lt"/>
              <a:buAutoNum type="alphaLcParenR"/>
              <a:defRPr/>
            </a:pPr>
            <a:r>
              <a:rPr lang="id-ID" sz="2000" b="1" dirty="0" smtClean="0"/>
              <a:t>50 – ke bawah : Buruk</a:t>
            </a:r>
          </a:p>
          <a:p>
            <a:pPr marL="514350" indent="-514350" eaLnBrk="1" fontAlgn="auto" hangingPunct="1">
              <a:spcAft>
                <a:spcPts val="0"/>
              </a:spcAft>
              <a:buFont typeface="Arial" pitchFamily="34" charset="0"/>
              <a:buNone/>
              <a:defRPr/>
            </a:pPr>
            <a:r>
              <a:rPr lang="id-ID" sz="2000" dirty="0" smtClean="0"/>
              <a:t>2</a:t>
            </a:r>
            <a:r>
              <a:rPr lang="id-ID" dirty="0" smtClean="0"/>
              <a:t>. </a:t>
            </a:r>
            <a:r>
              <a:rPr lang="id-ID" sz="2000" dirty="0" smtClean="0"/>
              <a:t>Penilaian perilaku kerja meliputi aspek:</a:t>
            </a:r>
          </a:p>
          <a:p>
            <a:pPr marL="914400" lvl="1" indent="-514350" eaLnBrk="1" fontAlgn="auto" hangingPunct="1">
              <a:spcAft>
                <a:spcPts val="0"/>
              </a:spcAft>
              <a:buFont typeface="+mj-lt"/>
              <a:buAutoNum type="alphaLcParenR"/>
              <a:defRPr/>
            </a:pPr>
            <a:r>
              <a:rPr lang="id-ID" sz="2000" dirty="0" smtClean="0"/>
              <a:t>Orientasi pelayanan</a:t>
            </a:r>
          </a:p>
          <a:p>
            <a:pPr marL="914400" lvl="1" indent="-514350" eaLnBrk="1" fontAlgn="auto" hangingPunct="1">
              <a:spcAft>
                <a:spcPts val="0"/>
              </a:spcAft>
              <a:buFont typeface="+mj-lt"/>
              <a:buAutoNum type="alphaLcParenR"/>
              <a:defRPr/>
            </a:pPr>
            <a:r>
              <a:rPr lang="id-ID" sz="2000" dirty="0" smtClean="0"/>
              <a:t>Integritas</a:t>
            </a:r>
          </a:p>
          <a:p>
            <a:pPr marL="914400" lvl="1" indent="-514350" eaLnBrk="1" fontAlgn="auto" hangingPunct="1">
              <a:spcAft>
                <a:spcPts val="0"/>
              </a:spcAft>
              <a:buFont typeface="+mj-lt"/>
              <a:buAutoNum type="alphaLcParenR"/>
              <a:defRPr/>
            </a:pPr>
            <a:r>
              <a:rPr lang="id-ID" sz="2000" dirty="0" smtClean="0"/>
              <a:t>Komitmen</a:t>
            </a:r>
          </a:p>
          <a:p>
            <a:pPr marL="914400" lvl="1" indent="-514350" eaLnBrk="1" fontAlgn="auto" hangingPunct="1">
              <a:spcAft>
                <a:spcPts val="0"/>
              </a:spcAft>
              <a:buFont typeface="+mj-lt"/>
              <a:buAutoNum type="alphaLcParenR"/>
              <a:defRPr/>
            </a:pPr>
            <a:r>
              <a:rPr lang="id-ID" sz="2000" dirty="0" smtClean="0"/>
              <a:t>Disiplin</a:t>
            </a:r>
          </a:p>
          <a:p>
            <a:pPr marL="914400" lvl="1" indent="-514350" eaLnBrk="1" fontAlgn="auto" hangingPunct="1">
              <a:spcAft>
                <a:spcPts val="0"/>
              </a:spcAft>
              <a:buFont typeface="+mj-lt"/>
              <a:buAutoNum type="alphaLcParenR"/>
              <a:defRPr/>
            </a:pPr>
            <a:r>
              <a:rPr lang="id-ID" sz="2000" dirty="0" smtClean="0"/>
              <a:t>Kerja sama</a:t>
            </a:r>
          </a:p>
          <a:p>
            <a:pPr marL="914400" lvl="1" indent="-514350" eaLnBrk="1" fontAlgn="auto" hangingPunct="1">
              <a:spcAft>
                <a:spcPts val="0"/>
              </a:spcAft>
              <a:buFont typeface="+mj-lt"/>
              <a:buAutoNum type="alphaLcParenR"/>
              <a:defRPr/>
            </a:pPr>
            <a:r>
              <a:rPr lang="id-ID" sz="2000" dirty="0" smtClean="0"/>
              <a:t>Kepemimpinan</a:t>
            </a:r>
            <a:r>
              <a:rPr lang="id-ID" sz="1600" dirty="0" smtClean="0"/>
              <a:t>	</a:t>
            </a:r>
          </a:p>
          <a:p>
            <a:pPr marL="514350" indent="-514350" eaLnBrk="1" fontAlgn="auto" hangingPunct="1">
              <a:spcAft>
                <a:spcPts val="0"/>
              </a:spcAft>
              <a:buFont typeface="Arial" pitchFamily="34" charset="0"/>
              <a:buNone/>
              <a:defRPr/>
            </a:pPr>
            <a:r>
              <a:rPr lang="id-ID" dirty="0" smtClean="0"/>
              <a:t>	 </a:t>
            </a:r>
          </a:p>
        </p:txBody>
      </p:sp>
    </p:spTree>
    <p:extLst>
      <p:ext uri="{BB962C8B-B14F-4D97-AF65-F5344CB8AC3E}">
        <p14:creationId xmlns:p14="http://schemas.microsoft.com/office/powerpoint/2010/main" val="27943003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390780" y="2071678"/>
            <a:ext cx="6967566" cy="1257296"/>
          </a:xfrm>
        </p:spPr>
        <p:txBody>
          <a:bodyPr/>
          <a:lstStyle/>
          <a:p>
            <a:pPr>
              <a:buNone/>
            </a:pPr>
            <a:r>
              <a:rPr lang="en-US" sz="2800" i="1" dirty="0" smtClean="0"/>
              <a:t>1. Why Performance Appraisal ????</a:t>
            </a:r>
          </a:p>
          <a:p>
            <a:pPr>
              <a:buNone/>
            </a:pPr>
            <a:r>
              <a:rPr lang="en-US" sz="2800" i="1" dirty="0" smtClean="0"/>
              <a:t>    </a:t>
            </a:r>
            <a:r>
              <a:rPr lang="en-US" sz="2800" i="1" dirty="0" err="1" smtClean="0"/>
              <a:t>Mengapa</a:t>
            </a:r>
            <a:r>
              <a:rPr lang="en-US" sz="2800" i="1" dirty="0" smtClean="0"/>
              <a:t> </a:t>
            </a:r>
            <a:r>
              <a:rPr lang="en-US" sz="2800" i="1" dirty="0" err="1" smtClean="0"/>
              <a:t>Penilaian</a:t>
            </a:r>
            <a:r>
              <a:rPr lang="en-US" sz="2800" i="1" dirty="0" smtClean="0"/>
              <a:t> </a:t>
            </a:r>
            <a:r>
              <a:rPr lang="en-US" sz="2800" i="1" dirty="0" err="1" smtClean="0"/>
              <a:t>Kinerja</a:t>
            </a:r>
            <a:endParaRPr lang="en-US" sz="2800" i="1" dirty="0"/>
          </a:p>
        </p:txBody>
      </p:sp>
      <p:pic>
        <p:nvPicPr>
          <p:cNvPr id="5" name="Picture 4" descr="95.gif"/>
          <p:cNvPicPr>
            <a:picLocks noChangeAspect="1"/>
          </p:cNvPicPr>
          <p:nvPr/>
        </p:nvPicPr>
        <p:blipFill>
          <a:blip r:embed="rId2"/>
          <a:stretch>
            <a:fillRect/>
          </a:stretch>
        </p:blipFill>
        <p:spPr>
          <a:xfrm>
            <a:off x="0" y="0"/>
            <a:ext cx="2286000" cy="6858000"/>
          </a:xfrm>
          <a:prstGeom prst="rect">
            <a:avLst/>
          </a:prstGeom>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p:nvPr/>
        </p:nvSpPr>
        <p:spPr>
          <a:xfrm>
            <a:off x="928662" y="119698"/>
            <a:ext cx="7572428" cy="523220"/>
          </a:xfrm>
          <a:prstGeom prst="rect">
            <a:avLst/>
          </a:prstGeom>
          <a:noFill/>
        </p:spPr>
        <p:txBody>
          <a:bodyPr>
            <a:spAutoFit/>
          </a:bodyPr>
          <a:lstStyle/>
          <a:p>
            <a:pPr algn="ctr">
              <a:defRPr/>
            </a:pPr>
            <a:r>
              <a:rPr lang="id-ID" sz="2800" b="1" dirty="0">
                <a:ln w="1905"/>
                <a:solidFill>
                  <a:srgbClr val="FF0000"/>
                </a:solidFill>
                <a:effectLst>
                  <a:innerShdw blurRad="69850" dist="43180" dir="5400000">
                    <a:srgbClr val="000000">
                      <a:alpha val="65000"/>
                    </a:srgbClr>
                  </a:innerShdw>
                </a:effectLst>
                <a:latin typeface="Calibri" pitchFamily="34" charset="0"/>
              </a:rPr>
              <a:t>KRITERIA PENILAIAN UNSUR PERILAKU KERJA PNS</a:t>
            </a:r>
            <a:endParaRPr lang="en-US" sz="2800" b="1" dirty="0">
              <a:ln w="1905"/>
              <a:solidFill>
                <a:srgbClr val="FF0000"/>
              </a:solidFill>
              <a:effectLst>
                <a:innerShdw blurRad="69850" dist="43180" dir="5400000">
                  <a:srgbClr val="000000">
                    <a:alpha val="65000"/>
                  </a:srgbClr>
                </a:innerShdw>
              </a:effectLst>
              <a:latin typeface="Calibri" pitchFamily="34" charset="0"/>
            </a:endParaRPr>
          </a:p>
        </p:txBody>
      </p:sp>
      <p:graphicFrame>
        <p:nvGraphicFramePr>
          <p:cNvPr id="4" name="Group 55"/>
          <p:cNvGraphicFramePr>
            <a:graphicFrameLocks noGrp="1"/>
          </p:cNvGraphicFramePr>
          <p:nvPr>
            <p:ph/>
            <p:extLst>
              <p:ext uri="{D42A27DB-BD31-4B8C-83A1-F6EECF244321}">
                <p14:modId xmlns:p14="http://schemas.microsoft.com/office/powerpoint/2010/main" val="2517701421"/>
              </p:ext>
            </p:extLst>
          </p:nvPr>
        </p:nvGraphicFramePr>
        <p:xfrm>
          <a:off x="122238" y="838200"/>
          <a:ext cx="8842375" cy="5573714"/>
        </p:xfrm>
        <a:graphic>
          <a:graphicData uri="http://schemas.openxmlformats.org/drawingml/2006/table">
            <a:tbl>
              <a:tblPr/>
              <a:tblGrid>
                <a:gridCol w="407987"/>
                <a:gridCol w="1333500"/>
                <a:gridCol w="287338"/>
                <a:gridCol w="4651375"/>
                <a:gridCol w="936625"/>
                <a:gridCol w="1225550"/>
              </a:tblGrid>
              <a:tr h="342920">
                <a:tc row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id-ID" sz="1500" b="1" i="0" u="none" strike="noStrike" cap="none" normalizeH="0" baseline="0" dirty="0" smtClean="0">
                          <a:ln>
                            <a:noFill/>
                          </a:ln>
                          <a:solidFill>
                            <a:srgbClr val="002060"/>
                          </a:solidFill>
                          <a:effectLst/>
                          <a:latin typeface="Arial" charset="0"/>
                          <a:cs typeface="Arial" charset="0"/>
                        </a:rPr>
                        <a:t>NO</a:t>
                      </a:r>
                    </a:p>
                  </a:txBody>
                  <a:tcPr marT="45723" marB="4572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id-ID" sz="1500" b="1" i="0" u="none" strike="noStrike" cap="none" normalizeH="0" baseline="0" dirty="0" smtClean="0">
                          <a:ln>
                            <a:noFill/>
                          </a:ln>
                          <a:solidFill>
                            <a:srgbClr val="002060"/>
                          </a:solidFill>
                          <a:effectLst/>
                          <a:latin typeface="Arial" charset="0"/>
                          <a:cs typeface="Arial" charset="0"/>
                        </a:rPr>
                        <a:t>UNSUR YG DINILAI</a:t>
                      </a:r>
                    </a:p>
                  </a:txBody>
                  <a:tcPr marT="45723" marB="4572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id-ID" sz="1500" b="1" i="0" u="none" strike="noStrike" cap="none" normalizeH="0" baseline="0" dirty="0" smtClean="0">
                        <a:ln>
                          <a:noFill/>
                        </a:ln>
                        <a:solidFill>
                          <a:srgbClr val="002060"/>
                        </a:solidFill>
                        <a:effectLst/>
                        <a:latin typeface="Arial" charset="0"/>
                        <a:cs typeface="Arial" charset="0"/>
                      </a:endParaRPr>
                    </a:p>
                  </a:txBody>
                  <a:tcPr marT="45723" marB="4572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id-ID" sz="1500" b="1" i="0" u="none" strike="noStrike" cap="none" normalizeH="0" baseline="0" dirty="0" smtClean="0">
                          <a:ln>
                            <a:noFill/>
                          </a:ln>
                          <a:solidFill>
                            <a:srgbClr val="002060"/>
                          </a:solidFill>
                          <a:effectLst/>
                          <a:latin typeface="Arial" charset="0"/>
                          <a:cs typeface="Arial" charset="0"/>
                        </a:rPr>
                        <a:t>URAIAN</a:t>
                      </a:r>
                    </a:p>
                  </a:txBody>
                  <a:tcPr marT="45723" marB="4572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id-ID" sz="1200" b="1" i="0" u="none" strike="noStrike" cap="none" normalizeH="0" baseline="0" smtClean="0">
                          <a:ln>
                            <a:noFill/>
                          </a:ln>
                          <a:solidFill>
                            <a:srgbClr val="002060"/>
                          </a:solidFill>
                          <a:effectLst/>
                          <a:latin typeface="Arial" charset="0"/>
                          <a:cs typeface="Arial" charset="0"/>
                        </a:rPr>
                        <a:t>NILAI</a:t>
                      </a:r>
                    </a:p>
                  </a:txBody>
                  <a:tcPr marT="45723" marB="4572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274336">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id-ID" sz="1200" b="1" i="0" u="none" strike="noStrike" cap="none" normalizeH="0" baseline="0" smtClean="0">
                          <a:ln>
                            <a:noFill/>
                          </a:ln>
                          <a:solidFill>
                            <a:srgbClr val="002060"/>
                          </a:solidFill>
                          <a:effectLst/>
                          <a:latin typeface="Arial" charset="0"/>
                          <a:cs typeface="Arial" charset="0"/>
                        </a:rPr>
                        <a:t>ANGKA</a:t>
                      </a:r>
                    </a:p>
                  </a:txBody>
                  <a:tcPr marT="45723" marB="4572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id-ID" sz="1200" b="1" i="0" u="none" strike="noStrike" cap="none" normalizeH="0" baseline="0" smtClean="0">
                          <a:ln>
                            <a:noFill/>
                          </a:ln>
                          <a:solidFill>
                            <a:srgbClr val="002060"/>
                          </a:solidFill>
                          <a:effectLst/>
                          <a:latin typeface="Arial" charset="0"/>
                          <a:cs typeface="Arial" charset="0"/>
                        </a:rPr>
                        <a:t>SEBUTAN</a:t>
                      </a:r>
                    </a:p>
                  </a:txBody>
                  <a:tcPr marT="45723" marB="4572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909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id-ID" sz="1100" b="0" i="0" u="none" strike="noStrike" cap="none" normalizeH="0" baseline="0" smtClean="0">
                          <a:ln>
                            <a:noFill/>
                          </a:ln>
                          <a:solidFill>
                            <a:srgbClr val="002060"/>
                          </a:solidFill>
                          <a:effectLst/>
                          <a:latin typeface="Arial" charset="0"/>
                          <a:cs typeface="Arial" charset="0"/>
                        </a:rPr>
                        <a:t>1</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id-ID" sz="1100" b="0" i="0" u="none" strike="noStrike" cap="none" normalizeH="0" baseline="0" smtClean="0">
                          <a:ln>
                            <a:noFill/>
                          </a:ln>
                          <a:solidFill>
                            <a:srgbClr val="002060"/>
                          </a:solidFill>
                          <a:effectLst/>
                          <a:latin typeface="Arial" charset="0"/>
                          <a:cs typeface="Arial" charset="0"/>
                        </a:rPr>
                        <a:t>2</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id-ID" sz="1100" b="0" i="0" u="none" strike="noStrike" cap="none" normalizeH="0" baseline="0" smtClean="0">
                          <a:ln>
                            <a:noFill/>
                          </a:ln>
                          <a:solidFill>
                            <a:srgbClr val="002060"/>
                          </a:solidFill>
                          <a:effectLst/>
                          <a:latin typeface="Arial" charset="0"/>
                          <a:cs typeface="Arial" charset="0"/>
                        </a:rPr>
                        <a:t>3</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id-ID" sz="1100" b="0" i="0" u="none" strike="noStrike" cap="none" normalizeH="0" baseline="0" dirty="0" smtClean="0">
                          <a:ln>
                            <a:noFill/>
                          </a:ln>
                          <a:solidFill>
                            <a:srgbClr val="002060"/>
                          </a:solidFill>
                          <a:effectLst/>
                          <a:latin typeface="Arial" charset="0"/>
                          <a:cs typeface="Arial" charset="0"/>
                        </a:rPr>
                        <a:t>4</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id-ID" sz="1100" b="0" i="0" u="none" strike="noStrike" cap="none" normalizeH="0" baseline="0" smtClean="0">
                          <a:ln>
                            <a:noFill/>
                          </a:ln>
                          <a:solidFill>
                            <a:srgbClr val="002060"/>
                          </a:solidFill>
                          <a:effectLst/>
                          <a:latin typeface="Arial" charset="0"/>
                          <a:cs typeface="Arial" charset="0"/>
                        </a:rPr>
                        <a:t>5</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id-ID" sz="1100" b="0" i="0" u="none" strike="noStrike" cap="none" normalizeH="0" baseline="0" smtClean="0">
                          <a:ln>
                            <a:noFill/>
                          </a:ln>
                          <a:solidFill>
                            <a:srgbClr val="002060"/>
                          </a:solidFill>
                          <a:effectLst/>
                          <a:latin typeface="Arial" charset="0"/>
                          <a:cs typeface="Arial" charset="0"/>
                        </a:rPr>
                        <a:t>6</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44934">
                <a:tc rowSpan="5">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id-ID" sz="1700" b="0" i="0" u="none" strike="noStrike" cap="none" normalizeH="0" baseline="0" smtClean="0">
                          <a:ln>
                            <a:noFill/>
                          </a:ln>
                          <a:solidFill>
                            <a:srgbClr val="002060"/>
                          </a:solidFill>
                          <a:effectLst/>
                          <a:latin typeface="Arial" charset="0"/>
                          <a:cs typeface="Arial" charset="0"/>
                        </a:rPr>
                        <a:t>1</a:t>
                      </a:r>
                    </a:p>
                  </a:txBody>
                  <a:tcPr marT="45723" marB="4572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rowSpan="5">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id-ID" sz="1700" b="1" i="0" u="none" strike="noStrike" cap="none" normalizeH="0" baseline="0" smtClean="0">
                          <a:ln>
                            <a:noFill/>
                          </a:ln>
                          <a:solidFill>
                            <a:srgbClr val="002060"/>
                          </a:solidFill>
                          <a:effectLst/>
                          <a:latin typeface="Arial" charset="0"/>
                          <a:cs typeface="Arial" charset="0"/>
                        </a:rPr>
                        <a:t>Orientasi Pelayanan</a:t>
                      </a:r>
                      <a:r>
                        <a:rPr kumimoji="0" lang="id-ID" sz="1700" b="0" i="0" u="none" strike="noStrike" cap="none" normalizeH="0" baseline="0" smtClean="0">
                          <a:ln>
                            <a:noFill/>
                          </a:ln>
                          <a:solidFill>
                            <a:srgbClr val="002060"/>
                          </a:solidFill>
                          <a:effectLst/>
                          <a:latin typeface="Arial" charset="0"/>
                          <a:cs typeface="Arial" charset="0"/>
                        </a:rPr>
                        <a:t> </a:t>
                      </a:r>
                    </a:p>
                  </a:txBody>
                  <a:tcPr marT="45723" marB="457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id-ID" sz="1400" b="0" i="0" u="none" strike="noStrike" cap="none" normalizeH="0" baseline="0" smtClean="0">
                          <a:ln>
                            <a:noFill/>
                          </a:ln>
                          <a:solidFill>
                            <a:srgbClr val="002060"/>
                          </a:solidFill>
                          <a:effectLst/>
                          <a:latin typeface="Arial" charset="0"/>
                          <a:cs typeface="Arial" charset="0"/>
                        </a:rPr>
                        <a:t>1</a:t>
                      </a:r>
                    </a:p>
                  </a:txBody>
                  <a:tcPr marT="45723" marB="457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id-ID" sz="1400" b="1" i="0" u="none" strike="noStrike" cap="none" normalizeH="0" baseline="0" dirty="0" smtClean="0">
                          <a:ln>
                            <a:noFill/>
                          </a:ln>
                          <a:solidFill>
                            <a:srgbClr val="FF00FF"/>
                          </a:solidFill>
                          <a:effectLst/>
                          <a:latin typeface="Arial" charset="0"/>
                          <a:cs typeface="Arial" charset="0"/>
                        </a:rPr>
                        <a:t>Selalu </a:t>
                      </a:r>
                      <a:r>
                        <a:rPr kumimoji="0" lang="id-ID" sz="1400" b="0" i="0" u="none" strike="noStrike" cap="none" normalizeH="0" baseline="0" dirty="0" smtClean="0">
                          <a:ln>
                            <a:noFill/>
                          </a:ln>
                          <a:solidFill>
                            <a:srgbClr val="002060"/>
                          </a:solidFill>
                          <a:effectLst/>
                          <a:latin typeface="Arial" charset="0"/>
                          <a:cs typeface="Arial" charset="0"/>
                        </a:rPr>
                        <a:t>dapat menyelesaikan tugas pelayanan sebaik-baiknya dengan sikap sopan dan sangat memuaskan baik untuk pelayanan internal maupun eksternal organisasi. </a:t>
                      </a:r>
                    </a:p>
                  </a:txBody>
                  <a:tcPr marT="45723" marB="457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id-ID" sz="1400" b="0" i="0" u="none" strike="noStrike" cap="none" normalizeH="0" baseline="0" dirty="0" smtClean="0">
                          <a:ln>
                            <a:noFill/>
                          </a:ln>
                          <a:solidFill>
                            <a:srgbClr val="002060"/>
                          </a:solidFill>
                          <a:effectLst/>
                          <a:latin typeface="Arial" charset="0"/>
                          <a:cs typeface="Arial" charset="0"/>
                        </a:rPr>
                        <a:t>91 - 100 </a:t>
                      </a:r>
                    </a:p>
                  </a:txBody>
                  <a:tcPr marT="45723" marB="457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id-ID" sz="1400" b="0" i="0" u="none" strike="noStrike" cap="none" normalizeH="0" baseline="0" dirty="0" smtClean="0">
                          <a:ln>
                            <a:noFill/>
                          </a:ln>
                          <a:solidFill>
                            <a:srgbClr val="002060"/>
                          </a:solidFill>
                          <a:effectLst/>
                          <a:latin typeface="Arial" charset="0"/>
                          <a:cs typeface="Arial" charset="0"/>
                        </a:rPr>
                        <a:t>Sangat baik </a:t>
                      </a:r>
                    </a:p>
                  </a:txBody>
                  <a:tcPr marT="45723" marB="4572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17627">
                <a:tc vMerge="1">
                  <a:txBody>
                    <a:bodyPr/>
                    <a:lstStyle/>
                    <a:p>
                      <a:endParaRPr lang="en-US"/>
                    </a:p>
                  </a:txBody>
                  <a:tcPr/>
                </a:tc>
                <a:tc v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id-ID" sz="1400" b="0" i="0" u="none" strike="noStrike" cap="none" normalizeH="0" baseline="0" smtClean="0">
                          <a:ln>
                            <a:noFill/>
                          </a:ln>
                          <a:solidFill>
                            <a:srgbClr val="002060"/>
                          </a:solidFill>
                          <a:effectLst/>
                          <a:latin typeface="Arial" charset="0"/>
                          <a:cs typeface="Arial" charset="0"/>
                        </a:rPr>
                        <a:t>2</a:t>
                      </a:r>
                    </a:p>
                  </a:txBody>
                  <a:tcPr marT="45723" marB="457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id-ID" sz="1400" b="1" i="0" u="none" strike="noStrike" cap="none" normalizeH="0" baseline="0" dirty="0" smtClean="0">
                          <a:ln>
                            <a:noFill/>
                          </a:ln>
                          <a:solidFill>
                            <a:srgbClr val="FF00FF"/>
                          </a:solidFill>
                          <a:effectLst/>
                          <a:latin typeface="Arial" charset="0"/>
                          <a:cs typeface="Arial" charset="0"/>
                        </a:rPr>
                        <a:t>Pada umumnya </a:t>
                      </a:r>
                      <a:r>
                        <a:rPr kumimoji="0" lang="id-ID" sz="1400" b="0" i="0" u="none" strike="noStrike" cap="none" normalizeH="0" baseline="0" dirty="0" smtClean="0">
                          <a:ln>
                            <a:noFill/>
                          </a:ln>
                          <a:solidFill>
                            <a:srgbClr val="002060"/>
                          </a:solidFill>
                          <a:effectLst/>
                          <a:latin typeface="Arial" charset="0"/>
                          <a:cs typeface="Arial" charset="0"/>
                        </a:rPr>
                        <a:t>dapat menyelesaikan tugas pelayanan dengan baik dan sikap sopan serta memuaskan baik untuk pelayanan internal maupun eksternal organisasi </a:t>
                      </a:r>
                    </a:p>
                  </a:txBody>
                  <a:tcPr marT="45723" marB="457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id-ID" sz="1400" b="0" i="0" u="none" strike="noStrike" cap="none" normalizeH="0" baseline="0" smtClean="0">
                          <a:ln>
                            <a:noFill/>
                          </a:ln>
                          <a:solidFill>
                            <a:srgbClr val="002060"/>
                          </a:solidFill>
                          <a:effectLst/>
                          <a:latin typeface="Arial" charset="0"/>
                          <a:cs typeface="Arial" charset="0"/>
                        </a:rPr>
                        <a:t>76 - 90 </a:t>
                      </a:r>
                    </a:p>
                  </a:txBody>
                  <a:tcPr marT="45723" marB="457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id-ID" sz="1400" b="0" i="0" u="none" strike="noStrike" cap="none" normalizeH="0" baseline="0" dirty="0" smtClean="0">
                          <a:ln>
                            <a:noFill/>
                          </a:ln>
                          <a:solidFill>
                            <a:srgbClr val="002060"/>
                          </a:solidFill>
                          <a:effectLst/>
                          <a:latin typeface="Arial" charset="0"/>
                          <a:cs typeface="Arial" charset="0"/>
                        </a:rPr>
                        <a:t>Baik </a:t>
                      </a:r>
                    </a:p>
                  </a:txBody>
                  <a:tcPr marT="45723" marB="4572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44934">
                <a:tc vMerge="1">
                  <a:txBody>
                    <a:bodyPr/>
                    <a:lstStyle/>
                    <a:p>
                      <a:endParaRPr lang="en-US"/>
                    </a:p>
                  </a:txBody>
                  <a:tcPr/>
                </a:tc>
                <a:tc v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id-ID" sz="1400" b="0" i="0" u="none" strike="noStrike" cap="none" normalizeH="0" baseline="0" smtClean="0">
                          <a:ln>
                            <a:noFill/>
                          </a:ln>
                          <a:solidFill>
                            <a:srgbClr val="002060"/>
                          </a:solidFill>
                          <a:effectLst/>
                          <a:latin typeface="Arial" charset="0"/>
                          <a:cs typeface="Arial" charset="0"/>
                        </a:rPr>
                        <a:t>3</a:t>
                      </a:r>
                    </a:p>
                  </a:txBody>
                  <a:tcPr marT="45723" marB="457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id-ID" sz="1400" b="1" i="0" u="none" strike="noStrike" cap="none" normalizeH="0" baseline="0" dirty="0" smtClean="0">
                          <a:ln>
                            <a:noFill/>
                          </a:ln>
                          <a:solidFill>
                            <a:srgbClr val="FF00FF"/>
                          </a:solidFill>
                          <a:effectLst/>
                          <a:latin typeface="Arial" charset="0"/>
                          <a:cs typeface="Arial" charset="0"/>
                        </a:rPr>
                        <a:t>Adakalanya</a:t>
                      </a:r>
                      <a:r>
                        <a:rPr kumimoji="0" lang="id-ID" sz="1400" b="0" i="0" u="none" strike="noStrike" cap="none" normalizeH="0" baseline="0" dirty="0" smtClean="0">
                          <a:ln>
                            <a:noFill/>
                          </a:ln>
                          <a:solidFill>
                            <a:srgbClr val="002060"/>
                          </a:solidFill>
                          <a:effectLst/>
                          <a:latin typeface="Arial" charset="0"/>
                          <a:cs typeface="Arial" charset="0"/>
                        </a:rPr>
                        <a:t> dapat menyelesaikan tugas pelayanan dengan cukup baik dan sikap cukup sopan serta cukup memuaskan baik untuk pelayanan internal maupun eksternal organisasi. </a:t>
                      </a:r>
                    </a:p>
                  </a:txBody>
                  <a:tcPr marT="45723" marB="457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id-ID" sz="1400" b="0" i="0" u="none" strike="noStrike" cap="none" normalizeH="0" baseline="0" smtClean="0">
                          <a:ln>
                            <a:noFill/>
                          </a:ln>
                          <a:solidFill>
                            <a:srgbClr val="002060"/>
                          </a:solidFill>
                          <a:effectLst/>
                          <a:latin typeface="Arial" charset="0"/>
                          <a:cs typeface="Arial" charset="0"/>
                        </a:rPr>
                        <a:t>61 - 75 </a:t>
                      </a:r>
                    </a:p>
                  </a:txBody>
                  <a:tcPr marT="45723" marB="457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id-ID" sz="1400" b="0" i="0" u="none" strike="noStrike" cap="none" normalizeH="0" baseline="0" dirty="0" smtClean="0">
                          <a:ln>
                            <a:noFill/>
                          </a:ln>
                          <a:solidFill>
                            <a:srgbClr val="002060"/>
                          </a:solidFill>
                          <a:effectLst/>
                          <a:latin typeface="Arial" charset="0"/>
                          <a:cs typeface="Arial" charset="0"/>
                        </a:rPr>
                        <a:t>Cukup </a:t>
                      </a:r>
                    </a:p>
                  </a:txBody>
                  <a:tcPr marT="45723" marB="4572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44934">
                <a:tc vMerge="1">
                  <a:txBody>
                    <a:bodyPr/>
                    <a:lstStyle/>
                    <a:p>
                      <a:endParaRPr lang="en-US"/>
                    </a:p>
                  </a:txBody>
                  <a:tcPr/>
                </a:tc>
                <a:tc v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id-ID" sz="1400" b="0" i="0" u="none" strike="noStrike" cap="none" normalizeH="0" baseline="0" smtClean="0">
                          <a:ln>
                            <a:noFill/>
                          </a:ln>
                          <a:solidFill>
                            <a:srgbClr val="002060"/>
                          </a:solidFill>
                          <a:effectLst/>
                          <a:latin typeface="Arial" charset="0"/>
                          <a:cs typeface="Arial" charset="0"/>
                        </a:rPr>
                        <a:t>4</a:t>
                      </a:r>
                    </a:p>
                  </a:txBody>
                  <a:tcPr marT="45723" marB="457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id-ID" sz="1400" b="1" i="0" u="none" strike="noStrike" cap="none" normalizeH="0" baseline="0" dirty="0" smtClean="0">
                          <a:ln>
                            <a:noFill/>
                          </a:ln>
                          <a:solidFill>
                            <a:srgbClr val="FF00FF"/>
                          </a:solidFill>
                          <a:effectLst/>
                          <a:latin typeface="Arial" charset="0"/>
                          <a:cs typeface="Arial" charset="0"/>
                        </a:rPr>
                        <a:t>Kurang dapat </a:t>
                      </a:r>
                      <a:r>
                        <a:rPr kumimoji="0" lang="id-ID" sz="1400" b="0" i="0" u="none" strike="noStrike" cap="none" normalizeH="0" baseline="0" dirty="0" smtClean="0">
                          <a:ln>
                            <a:noFill/>
                          </a:ln>
                          <a:solidFill>
                            <a:srgbClr val="002060"/>
                          </a:solidFill>
                          <a:effectLst/>
                          <a:latin typeface="Arial" charset="0"/>
                          <a:cs typeface="Arial" charset="0"/>
                        </a:rPr>
                        <a:t>menyelesaikan tugas pelayanan dengan baik dan sikap kurang sopan serta kurang memuaskan baik untuk pelayanan internal maupun eksternal organisasi. </a:t>
                      </a:r>
                    </a:p>
                  </a:txBody>
                  <a:tcPr marT="45723" marB="457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id-ID" sz="1400" b="0" i="0" u="none" strike="noStrike" cap="none" normalizeH="0" baseline="0" smtClean="0">
                          <a:ln>
                            <a:noFill/>
                          </a:ln>
                          <a:solidFill>
                            <a:srgbClr val="002060"/>
                          </a:solidFill>
                          <a:effectLst/>
                          <a:latin typeface="Arial" charset="0"/>
                          <a:cs typeface="Arial" charset="0"/>
                        </a:rPr>
                        <a:t>51 - 60 </a:t>
                      </a:r>
                    </a:p>
                  </a:txBody>
                  <a:tcPr marT="45723" marB="457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id-ID" sz="1400" b="0" i="0" u="none" strike="noStrike" cap="none" normalizeH="0" baseline="0" dirty="0" smtClean="0">
                          <a:ln>
                            <a:noFill/>
                          </a:ln>
                          <a:solidFill>
                            <a:srgbClr val="002060"/>
                          </a:solidFill>
                          <a:effectLst/>
                          <a:latin typeface="Arial" charset="0"/>
                          <a:cs typeface="Arial" charset="0"/>
                        </a:rPr>
                        <a:t>Kurang </a:t>
                      </a:r>
                    </a:p>
                  </a:txBody>
                  <a:tcPr marT="45723" marB="4572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44934">
                <a:tc vMerge="1">
                  <a:txBody>
                    <a:bodyPr/>
                    <a:lstStyle/>
                    <a:p>
                      <a:endParaRPr lang="en-US"/>
                    </a:p>
                  </a:txBody>
                  <a:tcPr/>
                </a:tc>
                <a:tc v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id-ID" sz="1400" b="0" i="0" u="none" strike="noStrike" cap="none" normalizeH="0" baseline="0" smtClean="0">
                          <a:ln>
                            <a:noFill/>
                          </a:ln>
                          <a:solidFill>
                            <a:srgbClr val="002060"/>
                          </a:solidFill>
                          <a:effectLst/>
                          <a:latin typeface="Arial" charset="0"/>
                          <a:cs typeface="Arial" charset="0"/>
                        </a:rPr>
                        <a:t>5</a:t>
                      </a:r>
                    </a:p>
                  </a:txBody>
                  <a:tcPr marT="45723" marB="457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id-ID" sz="1400" b="1" i="0" u="none" strike="noStrike" cap="none" normalizeH="0" baseline="0" noProof="0" dirty="0" smtClean="0">
                          <a:ln>
                            <a:noFill/>
                          </a:ln>
                          <a:solidFill>
                            <a:srgbClr val="FF00FF"/>
                          </a:solidFill>
                          <a:effectLst/>
                          <a:latin typeface="Arial" charset="0"/>
                          <a:cs typeface="Arial" charset="0"/>
                        </a:rPr>
                        <a:t>Tidak</a:t>
                      </a:r>
                      <a:r>
                        <a:rPr kumimoji="0" lang="en-US" sz="1400" b="1" i="0" u="none" strike="noStrike" cap="none" normalizeH="0" baseline="0" noProof="0" dirty="0" smtClean="0">
                          <a:ln>
                            <a:noFill/>
                          </a:ln>
                          <a:solidFill>
                            <a:srgbClr val="FF00FF"/>
                          </a:solidFill>
                          <a:effectLst/>
                          <a:latin typeface="Arial" charset="0"/>
                          <a:cs typeface="Arial" charset="0"/>
                        </a:rPr>
                        <a:t> </a:t>
                      </a:r>
                      <a:r>
                        <a:rPr kumimoji="0" lang="en-US" sz="1400" b="1" i="0" u="none" strike="noStrike" cap="none" normalizeH="0" baseline="0" noProof="0" dirty="0" err="1" smtClean="0">
                          <a:ln>
                            <a:noFill/>
                          </a:ln>
                          <a:solidFill>
                            <a:srgbClr val="FF00FF"/>
                          </a:solidFill>
                          <a:effectLst/>
                          <a:latin typeface="Arial" charset="0"/>
                          <a:cs typeface="Arial" charset="0"/>
                        </a:rPr>
                        <a:t>pernah</a:t>
                      </a:r>
                      <a:r>
                        <a:rPr kumimoji="0" lang="id-ID" sz="1400" b="1" i="0" u="none" strike="noStrike" cap="none" normalizeH="0" baseline="0" noProof="0" dirty="0" smtClean="0">
                          <a:ln>
                            <a:noFill/>
                          </a:ln>
                          <a:solidFill>
                            <a:srgbClr val="FF00FF"/>
                          </a:solidFill>
                          <a:effectLst/>
                          <a:latin typeface="Arial" charset="0"/>
                          <a:cs typeface="Arial" charset="0"/>
                        </a:rPr>
                        <a:t> </a:t>
                      </a:r>
                      <a:r>
                        <a:rPr kumimoji="0" lang="id-ID" sz="1400" b="0" i="0" u="none" strike="noStrike" cap="none" normalizeH="0" baseline="0" noProof="0" dirty="0" smtClean="0">
                          <a:ln>
                            <a:noFill/>
                          </a:ln>
                          <a:solidFill>
                            <a:srgbClr val="002060"/>
                          </a:solidFill>
                          <a:effectLst/>
                          <a:latin typeface="Arial" charset="0"/>
                          <a:cs typeface="Arial" charset="0"/>
                        </a:rPr>
                        <a:t>dapat menyelesaikan tugas pelayanan dengan baik dan sikap tidak sopan serta tidak memuaskan baik untuk pelayanan internal maupun eksternal organisasi. </a:t>
                      </a:r>
                    </a:p>
                  </a:txBody>
                  <a:tcPr marT="45723" marB="457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id-ID" sz="1400" b="0" i="0" u="none" strike="noStrike" cap="none" normalizeH="0" baseline="0" smtClean="0">
                          <a:ln>
                            <a:noFill/>
                          </a:ln>
                          <a:solidFill>
                            <a:srgbClr val="002060"/>
                          </a:solidFill>
                          <a:effectLst/>
                          <a:latin typeface="Arial" charset="0"/>
                          <a:cs typeface="Arial" charset="0"/>
                        </a:rPr>
                        <a:t>50 ke bawah </a:t>
                      </a:r>
                    </a:p>
                  </a:txBody>
                  <a:tcPr marT="45723" marB="457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id-ID" sz="1400" b="0" i="0" u="none" strike="noStrike" cap="none" normalizeH="0" baseline="0" dirty="0" smtClean="0">
                          <a:ln>
                            <a:noFill/>
                          </a:ln>
                          <a:solidFill>
                            <a:srgbClr val="002060"/>
                          </a:solidFill>
                          <a:effectLst/>
                          <a:latin typeface="Arial" charset="0"/>
                          <a:cs typeface="Arial" charset="0"/>
                        </a:rPr>
                        <a:t>Buruk </a:t>
                      </a:r>
                    </a:p>
                  </a:txBody>
                  <a:tcPr marT="45723" marB="4572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6085942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Group 55"/>
          <p:cNvGraphicFramePr>
            <a:graphicFrameLocks noGrp="1"/>
          </p:cNvGraphicFramePr>
          <p:nvPr>
            <p:ph/>
            <p:extLst>
              <p:ext uri="{D42A27DB-BD31-4B8C-83A1-F6EECF244321}">
                <p14:modId xmlns:p14="http://schemas.microsoft.com/office/powerpoint/2010/main" val="1795696240"/>
              </p:ext>
            </p:extLst>
          </p:nvPr>
        </p:nvGraphicFramePr>
        <p:xfrm>
          <a:off x="73025" y="507833"/>
          <a:ext cx="8994775" cy="5816767"/>
        </p:xfrm>
        <a:graphic>
          <a:graphicData uri="http://schemas.openxmlformats.org/drawingml/2006/table">
            <a:tbl>
              <a:tblPr/>
              <a:tblGrid>
                <a:gridCol w="567069"/>
                <a:gridCol w="1185187"/>
                <a:gridCol w="228618"/>
                <a:gridCol w="5020550"/>
                <a:gridCol w="926551"/>
                <a:gridCol w="1066800"/>
              </a:tblGrid>
              <a:tr h="350482">
                <a:tc row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id-ID" sz="1700" b="1" i="0" u="none" strike="noStrike" cap="none" normalizeH="0" baseline="0" dirty="0" smtClean="0">
                          <a:ln>
                            <a:noFill/>
                          </a:ln>
                          <a:solidFill>
                            <a:schemeClr val="tx1"/>
                          </a:solidFill>
                          <a:effectLst/>
                          <a:latin typeface="Arial" charset="0"/>
                          <a:cs typeface="Arial" charset="0"/>
                        </a:rPr>
                        <a:t>NO</a:t>
                      </a:r>
                    </a:p>
                  </a:txBody>
                  <a:tcPr marL="91447" marR="91447" marT="45715" marB="45715"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id-ID" sz="1400" b="1" i="0" u="none" strike="noStrike" cap="none" normalizeH="0" baseline="0" dirty="0" smtClean="0">
                          <a:ln>
                            <a:noFill/>
                          </a:ln>
                          <a:solidFill>
                            <a:schemeClr val="tx1"/>
                          </a:solidFill>
                          <a:effectLst/>
                          <a:latin typeface="Arial" charset="0"/>
                          <a:cs typeface="Arial" charset="0"/>
                        </a:rPr>
                        <a:t>UNSUR YG DINILAI</a:t>
                      </a:r>
                    </a:p>
                  </a:txBody>
                  <a:tcPr marL="91447" marR="91447" marT="45715" marB="45715"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id-ID" sz="1700" b="1" i="0" u="none" strike="noStrike" cap="none" normalizeH="0" baseline="0" smtClean="0">
                        <a:ln>
                          <a:noFill/>
                        </a:ln>
                        <a:solidFill>
                          <a:schemeClr val="tx1"/>
                        </a:solidFill>
                        <a:effectLst/>
                        <a:latin typeface="Arial" charset="0"/>
                        <a:cs typeface="Arial" charset="0"/>
                      </a:endParaRPr>
                    </a:p>
                  </a:txBody>
                  <a:tcPr marL="91447" marR="91447" marT="45715" marB="45715"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id-ID" sz="1700" b="1" i="0" u="none" strike="noStrike" cap="none" normalizeH="0" baseline="0" dirty="0" smtClean="0">
                          <a:ln>
                            <a:noFill/>
                          </a:ln>
                          <a:solidFill>
                            <a:schemeClr val="tx1"/>
                          </a:solidFill>
                          <a:effectLst/>
                          <a:latin typeface="Arial" charset="0"/>
                          <a:cs typeface="Arial" charset="0"/>
                        </a:rPr>
                        <a:t>URAIAN</a:t>
                      </a:r>
                    </a:p>
                  </a:txBody>
                  <a:tcPr marL="91447" marR="91447" marT="45715" marB="45715"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id-ID" sz="1700" b="1" i="0" u="none" strike="noStrike" cap="none" normalizeH="0" baseline="0" smtClean="0">
                          <a:ln>
                            <a:noFill/>
                          </a:ln>
                          <a:solidFill>
                            <a:schemeClr val="tx1"/>
                          </a:solidFill>
                          <a:effectLst/>
                          <a:latin typeface="Arial" charset="0"/>
                          <a:cs typeface="Arial" charset="0"/>
                        </a:rPr>
                        <a:t>NILAI</a:t>
                      </a:r>
                    </a:p>
                  </a:txBody>
                  <a:tcPr marL="91447" marR="91447" marT="45715" marB="45715"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304767">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id-ID" sz="1400" b="1" i="0" u="none" strike="noStrike" cap="none" normalizeH="0" baseline="0" dirty="0" smtClean="0">
                          <a:ln>
                            <a:noFill/>
                          </a:ln>
                          <a:solidFill>
                            <a:schemeClr val="tx1"/>
                          </a:solidFill>
                          <a:effectLst/>
                          <a:latin typeface="Arial" charset="0"/>
                          <a:cs typeface="Arial" charset="0"/>
                        </a:rPr>
                        <a:t>ANGKA</a:t>
                      </a:r>
                    </a:p>
                  </a:txBody>
                  <a:tcPr marL="91447" marR="91447" marT="45715" marB="45715"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id-ID" sz="1400" b="1" i="0" u="none" strike="noStrike" cap="none" normalizeH="0" baseline="0" dirty="0" smtClean="0">
                          <a:ln>
                            <a:noFill/>
                          </a:ln>
                          <a:solidFill>
                            <a:schemeClr val="tx1"/>
                          </a:solidFill>
                          <a:effectLst/>
                          <a:latin typeface="Arial" charset="0"/>
                          <a:cs typeface="Arial" charset="0"/>
                        </a:rPr>
                        <a:t>SEBUTAN</a:t>
                      </a:r>
                    </a:p>
                  </a:txBody>
                  <a:tcPr marL="91447" marR="91447" marT="45715" marB="45715"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952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id-ID" sz="1300" b="0" i="0" u="none" strike="noStrike" cap="none" normalizeH="0" baseline="0" dirty="0" smtClean="0">
                          <a:ln>
                            <a:noFill/>
                          </a:ln>
                          <a:solidFill>
                            <a:schemeClr val="tx1"/>
                          </a:solidFill>
                          <a:effectLst/>
                          <a:latin typeface="Arial" charset="0"/>
                          <a:cs typeface="Arial" charset="0"/>
                        </a:rPr>
                        <a:t>1</a:t>
                      </a:r>
                    </a:p>
                  </a:txBody>
                  <a:tcPr marL="91447" marR="91447"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id-ID" sz="1300" b="0" i="0" u="none" strike="noStrike" cap="none" normalizeH="0" baseline="0" dirty="0" smtClean="0">
                          <a:ln>
                            <a:noFill/>
                          </a:ln>
                          <a:solidFill>
                            <a:schemeClr val="tx1"/>
                          </a:solidFill>
                          <a:effectLst/>
                          <a:latin typeface="Arial" charset="0"/>
                          <a:cs typeface="Arial" charset="0"/>
                        </a:rPr>
                        <a:t>2</a:t>
                      </a:r>
                    </a:p>
                  </a:txBody>
                  <a:tcPr marL="91447" marR="91447"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id-ID" sz="1300" b="0" i="0" u="none" strike="noStrike" cap="none" normalizeH="0" baseline="0" smtClean="0">
                          <a:ln>
                            <a:noFill/>
                          </a:ln>
                          <a:solidFill>
                            <a:schemeClr val="tx1"/>
                          </a:solidFill>
                          <a:effectLst/>
                          <a:latin typeface="Arial" charset="0"/>
                          <a:cs typeface="Arial" charset="0"/>
                        </a:rPr>
                        <a:t>3</a:t>
                      </a:r>
                    </a:p>
                  </a:txBody>
                  <a:tcPr marL="91447" marR="91447"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id-ID" sz="1300" b="0" i="0" u="none" strike="noStrike" cap="none" normalizeH="0" baseline="0" smtClean="0">
                          <a:ln>
                            <a:noFill/>
                          </a:ln>
                          <a:solidFill>
                            <a:schemeClr val="tx1"/>
                          </a:solidFill>
                          <a:effectLst/>
                          <a:latin typeface="Arial" charset="0"/>
                          <a:cs typeface="Arial" charset="0"/>
                        </a:rPr>
                        <a:t>4</a:t>
                      </a:r>
                    </a:p>
                  </a:txBody>
                  <a:tcPr marL="91447" marR="91447"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id-ID" sz="1300" b="0" i="0" u="none" strike="noStrike" cap="none" normalizeH="0" baseline="0" dirty="0" smtClean="0">
                          <a:ln>
                            <a:noFill/>
                          </a:ln>
                          <a:solidFill>
                            <a:schemeClr val="tx1"/>
                          </a:solidFill>
                          <a:effectLst/>
                          <a:latin typeface="Arial" charset="0"/>
                          <a:cs typeface="Arial" charset="0"/>
                        </a:rPr>
                        <a:t>5</a:t>
                      </a:r>
                    </a:p>
                  </a:txBody>
                  <a:tcPr marL="91447" marR="91447"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id-ID" sz="1300" b="0" i="0" u="none" strike="noStrike" cap="none" normalizeH="0" baseline="0" dirty="0" smtClean="0">
                          <a:ln>
                            <a:noFill/>
                          </a:ln>
                          <a:solidFill>
                            <a:schemeClr val="tx1"/>
                          </a:solidFill>
                          <a:effectLst/>
                          <a:latin typeface="Arial" charset="0"/>
                          <a:cs typeface="Arial" charset="0"/>
                        </a:rPr>
                        <a:t>6</a:t>
                      </a:r>
                    </a:p>
                  </a:txBody>
                  <a:tcPr marL="91447" marR="91447"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93663">
                <a:tc rowSpan="5">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id-ID" sz="1700" b="0" i="0" u="none" strike="noStrike" cap="none" normalizeH="0" baseline="0" smtClean="0">
                          <a:ln>
                            <a:noFill/>
                          </a:ln>
                          <a:solidFill>
                            <a:schemeClr val="tx1"/>
                          </a:solidFill>
                          <a:effectLst/>
                          <a:latin typeface="Arial" charset="0"/>
                          <a:cs typeface="Arial" charset="0"/>
                        </a:rPr>
                        <a:t>2</a:t>
                      </a:r>
                    </a:p>
                  </a:txBody>
                  <a:tcPr marL="91447" marR="91447" marT="45715" marB="4571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rowSpan="5">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id-ID" sz="1700" b="1" i="0" u="none" strike="noStrike" cap="none" normalizeH="0" baseline="0" dirty="0" smtClean="0">
                          <a:ln>
                            <a:noFill/>
                          </a:ln>
                          <a:solidFill>
                            <a:srgbClr val="000000"/>
                          </a:solidFill>
                          <a:effectLst/>
                          <a:latin typeface="Arial" charset="0"/>
                          <a:cs typeface="Times New Roman" pitchFamily="18" charset="0"/>
                        </a:rPr>
                        <a:t>Integritas</a:t>
                      </a:r>
                      <a:r>
                        <a:rPr kumimoji="0" lang="id-ID" sz="1700" b="0" i="0" u="none" strike="noStrike" cap="none" normalizeH="0" baseline="0" dirty="0" smtClean="0">
                          <a:ln>
                            <a:noFill/>
                          </a:ln>
                          <a:solidFill>
                            <a:srgbClr val="000000"/>
                          </a:solidFill>
                          <a:effectLst/>
                          <a:latin typeface="Arial" charset="0"/>
                          <a:cs typeface="Arial" charset="0"/>
                        </a:rPr>
                        <a:t> </a:t>
                      </a:r>
                    </a:p>
                  </a:txBody>
                  <a:tcPr marL="91447" marR="91447" marT="45715" marB="457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id-ID" sz="1400" b="0" i="0" u="none" strike="noStrike" cap="none" normalizeH="0" baseline="0" smtClean="0">
                          <a:ln>
                            <a:noFill/>
                          </a:ln>
                          <a:solidFill>
                            <a:schemeClr val="tx1"/>
                          </a:solidFill>
                          <a:effectLst/>
                          <a:latin typeface="Arial" charset="0"/>
                          <a:cs typeface="Arial" charset="0"/>
                        </a:rPr>
                        <a:t>1</a:t>
                      </a:r>
                    </a:p>
                  </a:txBody>
                  <a:tcPr marL="91447" marR="91447" marT="45715" marB="457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id-ID" sz="1400" b="1" i="0" u="none" strike="noStrike" cap="none" normalizeH="0" baseline="0" dirty="0" smtClean="0">
                          <a:ln>
                            <a:noFill/>
                          </a:ln>
                          <a:solidFill>
                            <a:srgbClr val="FF00FF"/>
                          </a:solidFill>
                          <a:effectLst/>
                          <a:latin typeface="Arial" charset="0"/>
                          <a:cs typeface="Times New Roman" pitchFamily="18" charset="0"/>
                        </a:rPr>
                        <a:t>Selalu</a:t>
                      </a:r>
                      <a:r>
                        <a:rPr kumimoji="0" lang="id-ID" sz="1400" b="0" i="0" u="none" strike="noStrike" cap="none" normalizeH="0" baseline="0" dirty="0" smtClean="0">
                          <a:ln>
                            <a:noFill/>
                          </a:ln>
                          <a:solidFill>
                            <a:srgbClr val="000000"/>
                          </a:solidFill>
                          <a:effectLst/>
                          <a:latin typeface="Arial" charset="0"/>
                          <a:cs typeface="Times New Roman" pitchFamily="18" charset="0"/>
                        </a:rPr>
                        <a:t> dalam melaksanakan tugas bersikap jujur, ikhlas, dan tidak pernah menyalahgunakan wewenangnya serta berani menanggung resiko dari tindakan yang dilakukannya.</a:t>
                      </a:r>
                    </a:p>
                  </a:txBody>
                  <a:tcPr marL="91447" marR="91447" marT="45715" marB="457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id-ID" sz="1400" b="0" i="0" u="none" strike="noStrike" cap="none" normalizeH="0" baseline="0" dirty="0" smtClean="0">
                          <a:ln>
                            <a:noFill/>
                          </a:ln>
                          <a:solidFill>
                            <a:schemeClr val="tx1"/>
                          </a:solidFill>
                          <a:effectLst/>
                          <a:latin typeface="Arial" charset="0"/>
                          <a:cs typeface="Arial" charset="0"/>
                        </a:rPr>
                        <a:t>91 - 100 </a:t>
                      </a:r>
                    </a:p>
                  </a:txBody>
                  <a:tcPr marL="91447" marR="91447" marT="45715" marB="457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id-ID" sz="1400" b="0" i="0" u="none" strike="noStrike" cap="none" normalizeH="0" baseline="0" dirty="0" smtClean="0">
                          <a:ln>
                            <a:noFill/>
                          </a:ln>
                          <a:solidFill>
                            <a:schemeClr val="tx1"/>
                          </a:solidFill>
                          <a:effectLst/>
                          <a:latin typeface="Arial" charset="0"/>
                          <a:cs typeface="Arial" charset="0"/>
                        </a:rPr>
                        <a:t>Sangat baik </a:t>
                      </a:r>
                    </a:p>
                  </a:txBody>
                  <a:tcPr marL="91447" marR="91447" marT="45715" marB="4571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44777">
                <a:tc vMerge="1">
                  <a:txBody>
                    <a:bodyPr/>
                    <a:lstStyle/>
                    <a:p>
                      <a:endParaRPr lang="en-US"/>
                    </a:p>
                  </a:txBody>
                  <a:tcPr/>
                </a:tc>
                <a:tc v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id-ID" sz="1400" b="0" i="0" u="none" strike="noStrike" cap="none" normalizeH="0" baseline="0" smtClean="0">
                          <a:ln>
                            <a:noFill/>
                          </a:ln>
                          <a:solidFill>
                            <a:schemeClr val="tx1"/>
                          </a:solidFill>
                          <a:effectLst/>
                          <a:latin typeface="Arial" charset="0"/>
                          <a:cs typeface="Arial" charset="0"/>
                        </a:rPr>
                        <a:t>2</a:t>
                      </a:r>
                    </a:p>
                  </a:txBody>
                  <a:tcPr marL="91447" marR="91447" marT="45715" marB="457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id-ID" sz="1400" b="1" i="0" u="none" strike="noStrike" cap="none" normalizeH="0" baseline="0" dirty="0" smtClean="0">
                          <a:ln>
                            <a:noFill/>
                          </a:ln>
                          <a:solidFill>
                            <a:srgbClr val="FF00FF"/>
                          </a:solidFill>
                          <a:effectLst/>
                          <a:latin typeface="Arial" charset="0"/>
                          <a:cs typeface="Times New Roman" pitchFamily="18" charset="0"/>
                        </a:rPr>
                        <a:t>Pada umumnya </a:t>
                      </a:r>
                      <a:r>
                        <a:rPr kumimoji="0" lang="id-ID" sz="1400" b="0" i="0" u="none" strike="noStrike" cap="none" normalizeH="0" baseline="0" dirty="0" smtClean="0">
                          <a:ln>
                            <a:noFill/>
                          </a:ln>
                          <a:solidFill>
                            <a:srgbClr val="000000"/>
                          </a:solidFill>
                          <a:effectLst/>
                          <a:latin typeface="Arial" charset="0"/>
                          <a:cs typeface="Times New Roman" pitchFamily="18" charset="0"/>
                        </a:rPr>
                        <a:t>dalam melaksanakan tugas bersikap jujur, ikhlas, dan tidak pernah </a:t>
                      </a:r>
                      <a:r>
                        <a:rPr kumimoji="0" lang="id-ID" sz="1400" b="0" i="0" u="none" strike="noStrike" cap="none" normalizeH="0" baseline="0" dirty="0" err="1" smtClean="0">
                          <a:ln>
                            <a:noFill/>
                          </a:ln>
                          <a:solidFill>
                            <a:srgbClr val="000000"/>
                          </a:solidFill>
                          <a:effectLst/>
                          <a:latin typeface="Arial" charset="0"/>
                          <a:cs typeface="Times New Roman" pitchFamily="18" charset="0"/>
                        </a:rPr>
                        <a:t>menya</a:t>
                      </a:r>
                      <a:r>
                        <a:rPr kumimoji="0" lang="en-US" sz="1400" b="0" i="0" u="none" strike="noStrike" cap="none" normalizeH="0" baseline="0" dirty="0" smtClean="0">
                          <a:ln>
                            <a:noFill/>
                          </a:ln>
                          <a:solidFill>
                            <a:srgbClr val="000000"/>
                          </a:solidFill>
                          <a:effectLst/>
                          <a:latin typeface="Arial" charset="0"/>
                          <a:cs typeface="Times New Roman" pitchFamily="18" charset="0"/>
                        </a:rPr>
                        <a:t>-</a:t>
                      </a:r>
                      <a:r>
                        <a:rPr kumimoji="0" lang="id-ID" sz="1400" b="0" i="0" u="none" strike="noStrike" cap="none" normalizeH="0" baseline="0" dirty="0" err="1" smtClean="0">
                          <a:ln>
                            <a:noFill/>
                          </a:ln>
                          <a:solidFill>
                            <a:srgbClr val="000000"/>
                          </a:solidFill>
                          <a:effectLst/>
                          <a:latin typeface="Arial" charset="0"/>
                          <a:cs typeface="Times New Roman" pitchFamily="18" charset="0"/>
                        </a:rPr>
                        <a:t>lahgunakan</a:t>
                      </a:r>
                      <a:r>
                        <a:rPr kumimoji="0" lang="id-ID" sz="1400" b="0" i="0" u="none" strike="noStrike" cap="none" normalizeH="0" baseline="0" dirty="0" smtClean="0">
                          <a:ln>
                            <a:noFill/>
                          </a:ln>
                          <a:solidFill>
                            <a:srgbClr val="000000"/>
                          </a:solidFill>
                          <a:effectLst/>
                          <a:latin typeface="Arial" charset="0"/>
                          <a:cs typeface="Times New Roman" pitchFamily="18" charset="0"/>
                        </a:rPr>
                        <a:t> wewenangnya tetapi berani menang</a:t>
                      </a:r>
                      <a:r>
                        <a:rPr kumimoji="0" lang="en-US" sz="1400" b="0" i="0" u="none" strike="noStrike" cap="none" normalizeH="0" baseline="0" dirty="0" smtClean="0">
                          <a:ln>
                            <a:noFill/>
                          </a:ln>
                          <a:solidFill>
                            <a:srgbClr val="000000"/>
                          </a:solidFill>
                          <a:effectLst/>
                          <a:latin typeface="Arial" charset="0"/>
                          <a:cs typeface="Times New Roman" pitchFamily="18" charset="0"/>
                        </a:rPr>
                        <a:t>-</a:t>
                      </a:r>
                      <a:r>
                        <a:rPr kumimoji="0" lang="id-ID" sz="1400" b="0" i="0" u="none" strike="noStrike" cap="none" normalizeH="0" baseline="0" dirty="0" err="1" smtClean="0">
                          <a:ln>
                            <a:noFill/>
                          </a:ln>
                          <a:solidFill>
                            <a:srgbClr val="000000"/>
                          </a:solidFill>
                          <a:effectLst/>
                          <a:latin typeface="Arial" charset="0"/>
                          <a:cs typeface="Times New Roman" pitchFamily="18" charset="0"/>
                        </a:rPr>
                        <a:t>gung</a:t>
                      </a:r>
                      <a:r>
                        <a:rPr kumimoji="0" lang="id-ID" sz="1400" b="0" i="0" u="none" strike="noStrike" cap="none" normalizeH="0" baseline="0" dirty="0" smtClean="0">
                          <a:ln>
                            <a:noFill/>
                          </a:ln>
                          <a:solidFill>
                            <a:srgbClr val="000000"/>
                          </a:solidFill>
                          <a:effectLst/>
                          <a:latin typeface="Arial" charset="0"/>
                          <a:cs typeface="Times New Roman" pitchFamily="18" charset="0"/>
                        </a:rPr>
                        <a:t> </a:t>
                      </a:r>
                      <a:r>
                        <a:rPr kumimoji="0" lang="id-ID" sz="1400" b="0" i="0" u="none" strike="noStrike" cap="none" normalizeH="0" baseline="0" dirty="0" err="1" smtClean="0">
                          <a:ln>
                            <a:noFill/>
                          </a:ln>
                          <a:solidFill>
                            <a:srgbClr val="000000"/>
                          </a:solidFill>
                          <a:effectLst/>
                          <a:latin typeface="Arial" charset="0"/>
                          <a:cs typeface="Times New Roman" pitchFamily="18" charset="0"/>
                        </a:rPr>
                        <a:t>resiko</a:t>
                      </a:r>
                      <a:r>
                        <a:rPr kumimoji="0" lang="id-ID" sz="1400" b="0" i="0" u="none" strike="noStrike" cap="none" normalizeH="0" baseline="0" dirty="0" smtClean="0">
                          <a:ln>
                            <a:noFill/>
                          </a:ln>
                          <a:solidFill>
                            <a:srgbClr val="000000"/>
                          </a:solidFill>
                          <a:effectLst/>
                          <a:latin typeface="Arial" charset="0"/>
                          <a:cs typeface="Times New Roman" pitchFamily="18" charset="0"/>
                        </a:rPr>
                        <a:t> dari tindakan yang dilakukannya.</a:t>
                      </a:r>
                    </a:p>
                  </a:txBody>
                  <a:tcPr marL="91447" marR="91447" marT="45715" marB="457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id-ID" sz="1400" b="0" i="0" u="none" strike="noStrike" cap="none" normalizeH="0" baseline="0" smtClean="0">
                          <a:ln>
                            <a:noFill/>
                          </a:ln>
                          <a:solidFill>
                            <a:schemeClr val="tx1"/>
                          </a:solidFill>
                          <a:effectLst/>
                          <a:latin typeface="Arial" charset="0"/>
                          <a:cs typeface="Arial" charset="0"/>
                        </a:rPr>
                        <a:t>76 - 90 </a:t>
                      </a:r>
                    </a:p>
                  </a:txBody>
                  <a:tcPr marL="91447" marR="91447" marT="45715" marB="457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id-ID" sz="1400" b="0" i="0" u="none" strike="noStrike" cap="none" normalizeH="0" baseline="0" dirty="0" smtClean="0">
                          <a:ln>
                            <a:noFill/>
                          </a:ln>
                          <a:solidFill>
                            <a:schemeClr val="tx1"/>
                          </a:solidFill>
                          <a:effectLst/>
                          <a:latin typeface="Arial" charset="0"/>
                          <a:cs typeface="Arial" charset="0"/>
                        </a:rPr>
                        <a:t>Baik </a:t>
                      </a:r>
                    </a:p>
                  </a:txBody>
                  <a:tcPr marL="91447" marR="91447" marT="45715" marB="4571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41286">
                <a:tc vMerge="1">
                  <a:txBody>
                    <a:bodyPr/>
                    <a:lstStyle/>
                    <a:p>
                      <a:endParaRPr lang="en-US"/>
                    </a:p>
                  </a:txBody>
                  <a:tcPr/>
                </a:tc>
                <a:tc v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id-ID" sz="1400" b="0" i="0" u="none" strike="noStrike" cap="none" normalizeH="0" baseline="0" dirty="0" smtClean="0">
                          <a:ln>
                            <a:noFill/>
                          </a:ln>
                          <a:solidFill>
                            <a:schemeClr val="tx1"/>
                          </a:solidFill>
                          <a:effectLst/>
                          <a:latin typeface="Arial" charset="0"/>
                          <a:cs typeface="Arial" charset="0"/>
                        </a:rPr>
                        <a:t>3</a:t>
                      </a:r>
                    </a:p>
                  </a:txBody>
                  <a:tcPr marL="91447" marR="91447" marT="45715" marB="457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id-ID" sz="1400" b="1" i="0" u="none" strike="noStrike" cap="none" normalizeH="0" baseline="0" dirty="0" smtClean="0">
                          <a:ln>
                            <a:noFill/>
                          </a:ln>
                          <a:solidFill>
                            <a:srgbClr val="FF00FF"/>
                          </a:solidFill>
                          <a:effectLst/>
                          <a:latin typeface="Arial" charset="0"/>
                          <a:cs typeface="Times New Roman" pitchFamily="18" charset="0"/>
                        </a:rPr>
                        <a:t>Adakalanya/kadang-kadang</a:t>
                      </a:r>
                      <a:r>
                        <a:rPr kumimoji="0" lang="id-ID" sz="1400" b="0" i="0" u="none" strike="noStrike" cap="none" normalizeH="0" baseline="0" dirty="0" smtClean="0">
                          <a:ln>
                            <a:noFill/>
                          </a:ln>
                          <a:solidFill>
                            <a:srgbClr val="000000"/>
                          </a:solidFill>
                          <a:effectLst/>
                          <a:latin typeface="Arial" charset="0"/>
                          <a:cs typeface="Times New Roman" pitchFamily="18" charset="0"/>
                        </a:rPr>
                        <a:t> dalam melaksanakan tugas bersikap cukup jujur, cukup ikhlas, dan kadang-kadang menyalahgunakan wewenang</a:t>
                      </a:r>
                      <a:r>
                        <a:rPr kumimoji="0" lang="en-US" sz="1400" b="0" i="0" u="none" strike="noStrike" cap="none" normalizeH="0" baseline="0" dirty="0" smtClean="0">
                          <a:ln>
                            <a:noFill/>
                          </a:ln>
                          <a:solidFill>
                            <a:srgbClr val="000000"/>
                          </a:solidFill>
                          <a:effectLst/>
                          <a:latin typeface="Arial" charset="0"/>
                          <a:cs typeface="Times New Roman" pitchFamily="18" charset="0"/>
                        </a:rPr>
                        <a:t>-</a:t>
                      </a:r>
                      <a:r>
                        <a:rPr kumimoji="0" lang="id-ID" sz="1400" b="0" i="0" u="none" strike="noStrike" cap="none" normalizeH="0" baseline="0" dirty="0" err="1" smtClean="0">
                          <a:ln>
                            <a:noFill/>
                          </a:ln>
                          <a:solidFill>
                            <a:srgbClr val="000000"/>
                          </a:solidFill>
                          <a:effectLst/>
                          <a:latin typeface="Arial" charset="0"/>
                          <a:cs typeface="Times New Roman" pitchFamily="18" charset="0"/>
                        </a:rPr>
                        <a:t>nya</a:t>
                      </a:r>
                      <a:r>
                        <a:rPr kumimoji="0" lang="id-ID" sz="1400" b="0" i="0" u="none" strike="noStrike" cap="none" normalizeH="0" baseline="0" dirty="0" smtClean="0">
                          <a:ln>
                            <a:noFill/>
                          </a:ln>
                          <a:solidFill>
                            <a:srgbClr val="000000"/>
                          </a:solidFill>
                          <a:effectLst/>
                          <a:latin typeface="Arial" charset="0"/>
                          <a:cs typeface="Times New Roman" pitchFamily="18" charset="0"/>
                        </a:rPr>
                        <a:t> serta cukup berani menanggung </a:t>
                      </a:r>
                      <a:r>
                        <a:rPr kumimoji="0" lang="id-ID" sz="1400" b="0" i="0" u="none" strike="noStrike" cap="none" normalizeH="0" baseline="0" dirty="0" err="1" smtClean="0">
                          <a:ln>
                            <a:noFill/>
                          </a:ln>
                          <a:solidFill>
                            <a:srgbClr val="000000"/>
                          </a:solidFill>
                          <a:effectLst/>
                          <a:latin typeface="Arial" charset="0"/>
                          <a:cs typeface="Times New Roman" pitchFamily="18" charset="0"/>
                        </a:rPr>
                        <a:t>resiko</a:t>
                      </a:r>
                      <a:r>
                        <a:rPr kumimoji="0" lang="id-ID" sz="1400" b="0" i="0" u="none" strike="noStrike" cap="none" normalizeH="0" baseline="0" dirty="0" smtClean="0">
                          <a:ln>
                            <a:noFill/>
                          </a:ln>
                          <a:solidFill>
                            <a:srgbClr val="000000"/>
                          </a:solidFill>
                          <a:effectLst/>
                          <a:latin typeface="Arial" charset="0"/>
                          <a:cs typeface="Times New Roman" pitchFamily="18" charset="0"/>
                        </a:rPr>
                        <a:t> dari tindakan yang dilakukannya.</a:t>
                      </a:r>
                    </a:p>
                  </a:txBody>
                  <a:tcPr marL="91447" marR="91447" marT="45715" marB="457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id-ID" sz="1400" b="0" i="0" u="none" strike="noStrike" cap="none" normalizeH="0" baseline="0" dirty="0" smtClean="0">
                          <a:ln>
                            <a:noFill/>
                          </a:ln>
                          <a:solidFill>
                            <a:schemeClr val="tx1"/>
                          </a:solidFill>
                          <a:effectLst/>
                          <a:latin typeface="Arial" charset="0"/>
                          <a:cs typeface="Arial" charset="0"/>
                        </a:rPr>
                        <a:t>61 - 75 </a:t>
                      </a:r>
                    </a:p>
                  </a:txBody>
                  <a:tcPr marL="91447" marR="91447" marT="45715" marB="457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id-ID" sz="1400" b="0" i="0" u="none" strike="noStrike" cap="none" normalizeH="0" baseline="0" dirty="0" smtClean="0">
                          <a:ln>
                            <a:noFill/>
                          </a:ln>
                          <a:solidFill>
                            <a:schemeClr val="tx1"/>
                          </a:solidFill>
                          <a:effectLst/>
                          <a:latin typeface="Arial" charset="0"/>
                          <a:cs typeface="Arial" charset="0"/>
                        </a:rPr>
                        <a:t>Cukup </a:t>
                      </a:r>
                    </a:p>
                  </a:txBody>
                  <a:tcPr marL="91447" marR="91447" marT="45715" marB="4571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46049">
                <a:tc vMerge="1">
                  <a:txBody>
                    <a:bodyPr/>
                    <a:lstStyle/>
                    <a:p>
                      <a:endParaRPr lang="en-US"/>
                    </a:p>
                  </a:txBody>
                  <a:tcPr/>
                </a:tc>
                <a:tc v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id-ID" sz="1400" b="0" i="0" u="none" strike="noStrike" cap="none" normalizeH="0" baseline="0" smtClean="0">
                          <a:ln>
                            <a:noFill/>
                          </a:ln>
                          <a:solidFill>
                            <a:schemeClr val="tx1"/>
                          </a:solidFill>
                          <a:effectLst/>
                          <a:latin typeface="Arial" charset="0"/>
                          <a:cs typeface="Arial" charset="0"/>
                        </a:rPr>
                        <a:t>4</a:t>
                      </a:r>
                    </a:p>
                  </a:txBody>
                  <a:tcPr marL="91447" marR="91447" marT="45715" marB="457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id-ID" sz="1400" b="1" i="0" u="none" strike="noStrike" cap="none" normalizeH="0" baseline="0" dirty="0" smtClean="0">
                          <a:ln>
                            <a:noFill/>
                          </a:ln>
                          <a:solidFill>
                            <a:srgbClr val="FF00FF"/>
                          </a:solidFill>
                          <a:effectLst/>
                          <a:latin typeface="Arial" charset="0"/>
                          <a:cs typeface="Times New Roman" pitchFamily="18" charset="0"/>
                        </a:rPr>
                        <a:t>Kurang </a:t>
                      </a:r>
                      <a:r>
                        <a:rPr kumimoji="0" lang="id-ID" sz="1400" b="0" i="0" u="none" strike="noStrike" cap="none" normalizeH="0" baseline="0" dirty="0" smtClean="0">
                          <a:ln>
                            <a:noFill/>
                          </a:ln>
                          <a:solidFill>
                            <a:schemeClr val="tx1"/>
                          </a:solidFill>
                          <a:effectLst/>
                          <a:latin typeface="Arial" charset="0"/>
                          <a:cs typeface="Times New Roman" pitchFamily="18" charset="0"/>
                        </a:rPr>
                        <a:t>jujur, kurang ikhlas, </a:t>
                      </a:r>
                      <a:r>
                        <a:rPr kumimoji="0" lang="id-ID" sz="1400" b="0" i="0" u="none" strike="noStrike" cap="none" normalizeH="0" baseline="0" dirty="0" smtClean="0">
                          <a:ln>
                            <a:noFill/>
                          </a:ln>
                          <a:solidFill>
                            <a:srgbClr val="000000"/>
                          </a:solidFill>
                          <a:effectLst/>
                          <a:latin typeface="Arial" charset="0"/>
                          <a:cs typeface="Times New Roman" pitchFamily="18" charset="0"/>
                        </a:rPr>
                        <a:t>dalam melaksanakan tugas dan sering menyalahgunakan </a:t>
                      </a:r>
                      <a:r>
                        <a:rPr kumimoji="0" lang="id-ID" sz="1400" b="0" i="0" u="none" strike="noStrike" cap="none" normalizeH="0" baseline="0" dirty="0" err="1" smtClean="0">
                          <a:ln>
                            <a:noFill/>
                          </a:ln>
                          <a:solidFill>
                            <a:srgbClr val="000000"/>
                          </a:solidFill>
                          <a:effectLst/>
                          <a:latin typeface="Arial" charset="0"/>
                          <a:cs typeface="Times New Roman" pitchFamily="18" charset="0"/>
                        </a:rPr>
                        <a:t>wewe</a:t>
                      </a:r>
                      <a:r>
                        <a:rPr kumimoji="0" lang="en-US" sz="1400" b="0" i="0" u="none" strike="noStrike" cap="none" normalizeH="0" baseline="0" dirty="0" smtClean="0">
                          <a:ln>
                            <a:noFill/>
                          </a:ln>
                          <a:solidFill>
                            <a:srgbClr val="000000"/>
                          </a:solidFill>
                          <a:effectLst/>
                          <a:latin typeface="Arial" charset="0"/>
                          <a:cs typeface="Times New Roman" pitchFamily="18" charset="0"/>
                        </a:rPr>
                        <a:t>n</a:t>
                      </a:r>
                      <a:r>
                        <a:rPr kumimoji="0" lang="id-ID" sz="1400" b="0" i="0" u="none" strike="noStrike" cap="none" normalizeH="0" baseline="0" dirty="0" err="1" smtClean="0">
                          <a:ln>
                            <a:noFill/>
                          </a:ln>
                          <a:solidFill>
                            <a:srgbClr val="000000"/>
                          </a:solidFill>
                          <a:effectLst/>
                          <a:latin typeface="Arial" charset="0"/>
                          <a:cs typeface="Times New Roman" pitchFamily="18" charset="0"/>
                        </a:rPr>
                        <a:t>angnya</a:t>
                      </a:r>
                      <a:r>
                        <a:rPr kumimoji="0" lang="id-ID" sz="1400" b="0" i="0" u="none" strike="noStrike" cap="none" normalizeH="0" baseline="0" dirty="0" smtClean="0">
                          <a:ln>
                            <a:noFill/>
                          </a:ln>
                          <a:solidFill>
                            <a:srgbClr val="000000"/>
                          </a:solidFill>
                          <a:effectLst/>
                          <a:latin typeface="Arial" charset="0"/>
                          <a:cs typeface="Times New Roman" pitchFamily="18" charset="0"/>
                        </a:rPr>
                        <a:t> tetapi kurang berani menanggung </a:t>
                      </a:r>
                      <a:r>
                        <a:rPr kumimoji="0" lang="id-ID" sz="1400" b="0" i="0" u="none" strike="noStrike" cap="none" normalizeH="0" baseline="0" dirty="0" err="1" smtClean="0">
                          <a:ln>
                            <a:noFill/>
                          </a:ln>
                          <a:solidFill>
                            <a:srgbClr val="000000"/>
                          </a:solidFill>
                          <a:effectLst/>
                          <a:latin typeface="Arial" charset="0"/>
                          <a:cs typeface="Times New Roman" pitchFamily="18" charset="0"/>
                        </a:rPr>
                        <a:t>resiko</a:t>
                      </a:r>
                      <a:r>
                        <a:rPr kumimoji="0" lang="id-ID" sz="1400" b="0" i="0" u="none" strike="noStrike" cap="none" normalizeH="0" baseline="0" dirty="0" smtClean="0">
                          <a:ln>
                            <a:noFill/>
                          </a:ln>
                          <a:solidFill>
                            <a:srgbClr val="000000"/>
                          </a:solidFill>
                          <a:effectLst/>
                          <a:latin typeface="Arial" charset="0"/>
                          <a:cs typeface="Times New Roman" pitchFamily="18" charset="0"/>
                        </a:rPr>
                        <a:t> dari tindakan yang dilakukannya.</a:t>
                      </a:r>
                    </a:p>
                  </a:txBody>
                  <a:tcPr marL="91447" marR="91447" marT="45715" marB="457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id-ID" sz="1400" b="0" i="0" u="none" strike="noStrike" cap="none" normalizeH="0" baseline="0" smtClean="0">
                          <a:ln>
                            <a:noFill/>
                          </a:ln>
                          <a:solidFill>
                            <a:schemeClr val="tx1"/>
                          </a:solidFill>
                          <a:effectLst/>
                          <a:latin typeface="Arial" charset="0"/>
                          <a:cs typeface="Arial" charset="0"/>
                        </a:rPr>
                        <a:t>51 - 60 </a:t>
                      </a:r>
                    </a:p>
                  </a:txBody>
                  <a:tcPr marL="91447" marR="91447" marT="45715" marB="457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id-ID" sz="1400" b="0" i="0" u="none" strike="noStrike" cap="none" normalizeH="0" baseline="0" dirty="0" smtClean="0">
                          <a:ln>
                            <a:noFill/>
                          </a:ln>
                          <a:solidFill>
                            <a:schemeClr val="tx1"/>
                          </a:solidFill>
                          <a:effectLst/>
                          <a:latin typeface="Arial" charset="0"/>
                          <a:cs typeface="Arial" charset="0"/>
                        </a:rPr>
                        <a:t>Kurang </a:t>
                      </a:r>
                    </a:p>
                  </a:txBody>
                  <a:tcPr marL="91447" marR="91447" marT="45715" marB="4571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46049">
                <a:tc vMerge="1">
                  <a:txBody>
                    <a:bodyPr/>
                    <a:lstStyle/>
                    <a:p>
                      <a:endParaRPr lang="en-US"/>
                    </a:p>
                  </a:txBody>
                  <a:tcPr/>
                </a:tc>
                <a:tc v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id-ID" sz="1400" b="0" i="0" u="none" strike="noStrike" cap="none" normalizeH="0" baseline="0" smtClean="0">
                          <a:ln>
                            <a:noFill/>
                          </a:ln>
                          <a:solidFill>
                            <a:schemeClr val="tx1"/>
                          </a:solidFill>
                          <a:effectLst/>
                          <a:latin typeface="Arial" charset="0"/>
                          <a:cs typeface="Arial" charset="0"/>
                        </a:rPr>
                        <a:t>5</a:t>
                      </a:r>
                    </a:p>
                  </a:txBody>
                  <a:tcPr marL="91447" marR="91447" marT="45715" marB="457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id-ID" sz="1400" b="1" i="0" u="none" strike="noStrike" cap="none" normalizeH="0" baseline="0" noProof="0" dirty="0" smtClean="0">
                          <a:ln>
                            <a:noFill/>
                          </a:ln>
                          <a:solidFill>
                            <a:srgbClr val="FF00FF"/>
                          </a:solidFill>
                          <a:effectLst/>
                          <a:latin typeface="Arial" charset="0"/>
                          <a:cs typeface="Times New Roman" pitchFamily="18" charset="0"/>
                        </a:rPr>
                        <a:t>Tidak</a:t>
                      </a:r>
                      <a:r>
                        <a:rPr kumimoji="0" lang="en-US" sz="1400" b="1" i="0" u="none" strike="noStrike" cap="none" normalizeH="0" baseline="0" noProof="0" dirty="0" smtClean="0">
                          <a:ln>
                            <a:noFill/>
                          </a:ln>
                          <a:solidFill>
                            <a:srgbClr val="FF00FF"/>
                          </a:solidFill>
                          <a:effectLst/>
                          <a:latin typeface="Arial" charset="0"/>
                          <a:cs typeface="Times New Roman" pitchFamily="18" charset="0"/>
                        </a:rPr>
                        <a:t> </a:t>
                      </a:r>
                      <a:r>
                        <a:rPr kumimoji="0" lang="en-US" sz="1400" b="1" i="0" u="none" strike="noStrike" cap="none" normalizeH="0" baseline="0" noProof="0" dirty="0" err="1" smtClean="0">
                          <a:ln>
                            <a:noFill/>
                          </a:ln>
                          <a:solidFill>
                            <a:srgbClr val="FF00FF"/>
                          </a:solidFill>
                          <a:effectLst/>
                          <a:latin typeface="Arial" charset="0"/>
                          <a:cs typeface="Times New Roman" pitchFamily="18" charset="0"/>
                        </a:rPr>
                        <a:t>pernah</a:t>
                      </a:r>
                      <a:r>
                        <a:rPr kumimoji="0" lang="id-ID" sz="1400" b="1" i="0" u="none" strike="noStrike" cap="none" normalizeH="0" baseline="0" noProof="0" dirty="0" smtClean="0">
                          <a:ln>
                            <a:noFill/>
                          </a:ln>
                          <a:solidFill>
                            <a:srgbClr val="FF00FF"/>
                          </a:solidFill>
                          <a:effectLst/>
                          <a:latin typeface="Arial" charset="0"/>
                          <a:cs typeface="Times New Roman" pitchFamily="18" charset="0"/>
                        </a:rPr>
                        <a:t> </a:t>
                      </a:r>
                      <a:r>
                        <a:rPr kumimoji="0" lang="id-ID" sz="1400" b="0" i="0" u="none" strike="noStrike" cap="none" normalizeH="0" baseline="0" noProof="0" dirty="0" smtClean="0">
                          <a:ln>
                            <a:noFill/>
                          </a:ln>
                          <a:solidFill>
                            <a:schemeClr val="tx1"/>
                          </a:solidFill>
                          <a:effectLst/>
                          <a:latin typeface="Arial" charset="0"/>
                          <a:cs typeface="Times New Roman" pitchFamily="18" charset="0"/>
                        </a:rPr>
                        <a:t>jujur, tidak ikhlas</a:t>
                      </a:r>
                      <a:r>
                        <a:rPr kumimoji="0" lang="id-ID" sz="1400" b="1" i="0" u="none" strike="noStrike" cap="none" normalizeH="0" baseline="0" noProof="0" dirty="0" smtClean="0">
                          <a:ln>
                            <a:noFill/>
                          </a:ln>
                          <a:solidFill>
                            <a:srgbClr val="FF00FF"/>
                          </a:solidFill>
                          <a:effectLst/>
                          <a:latin typeface="Arial" charset="0"/>
                          <a:cs typeface="Times New Roman" pitchFamily="18" charset="0"/>
                        </a:rPr>
                        <a:t>, </a:t>
                      </a:r>
                      <a:r>
                        <a:rPr kumimoji="0" lang="id-ID" sz="1400" b="0" i="0" u="none" strike="noStrike" cap="none" normalizeH="0" baseline="0" noProof="0" dirty="0" smtClean="0">
                          <a:ln>
                            <a:noFill/>
                          </a:ln>
                          <a:solidFill>
                            <a:srgbClr val="000000"/>
                          </a:solidFill>
                          <a:effectLst/>
                          <a:latin typeface="Arial" charset="0"/>
                          <a:cs typeface="Times New Roman" pitchFamily="18" charset="0"/>
                        </a:rPr>
                        <a:t>dalam melaksanakan tugas, dan selalu  menyalahgunakan wewenangnya serta tidak berani menanggung resiko dari tindakan yang dilakukannya.</a:t>
                      </a:r>
                    </a:p>
                  </a:txBody>
                  <a:tcPr marL="91447" marR="91447" marT="45715" marB="457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id-ID" sz="1400" b="0" i="0" u="none" strike="noStrike" cap="none" normalizeH="0" baseline="0" smtClean="0">
                          <a:ln>
                            <a:noFill/>
                          </a:ln>
                          <a:solidFill>
                            <a:schemeClr val="tx1"/>
                          </a:solidFill>
                          <a:effectLst/>
                          <a:latin typeface="Arial" charset="0"/>
                          <a:cs typeface="Arial" charset="0"/>
                        </a:rPr>
                        <a:t>50 ke bawah </a:t>
                      </a:r>
                    </a:p>
                  </a:txBody>
                  <a:tcPr marL="91447" marR="91447" marT="45715" marB="457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id-ID" sz="1400" b="0" i="0" u="none" strike="noStrike" cap="none" normalizeH="0" baseline="0" dirty="0" smtClean="0">
                          <a:ln>
                            <a:noFill/>
                          </a:ln>
                          <a:solidFill>
                            <a:schemeClr val="tx1"/>
                          </a:solidFill>
                          <a:effectLst/>
                          <a:latin typeface="Arial" charset="0"/>
                          <a:cs typeface="Arial" charset="0"/>
                        </a:rPr>
                        <a:t>Buruk </a:t>
                      </a:r>
                    </a:p>
                  </a:txBody>
                  <a:tcPr marL="91447" marR="91447" marT="45715" marB="4571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47145458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Group 54"/>
          <p:cNvGraphicFramePr>
            <a:graphicFrameLocks noGrp="1"/>
          </p:cNvGraphicFramePr>
          <p:nvPr>
            <p:ph/>
            <p:extLst>
              <p:ext uri="{D42A27DB-BD31-4B8C-83A1-F6EECF244321}">
                <p14:modId xmlns:p14="http://schemas.microsoft.com/office/powerpoint/2010/main" val="2620378207"/>
              </p:ext>
            </p:extLst>
          </p:nvPr>
        </p:nvGraphicFramePr>
        <p:xfrm>
          <a:off x="-34925" y="14288"/>
          <a:ext cx="9178925" cy="6778882"/>
        </p:xfrm>
        <a:graphic>
          <a:graphicData uri="http://schemas.openxmlformats.org/drawingml/2006/table">
            <a:tbl>
              <a:tblPr/>
              <a:tblGrid>
                <a:gridCol w="416509"/>
                <a:gridCol w="994719"/>
                <a:gridCol w="258346"/>
                <a:gridCol w="6170580"/>
                <a:gridCol w="627213"/>
                <a:gridCol w="711558"/>
              </a:tblGrid>
              <a:tr h="383748">
                <a:tc row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smtClean="0">
                          <a:ln>
                            <a:noFill/>
                          </a:ln>
                          <a:solidFill>
                            <a:schemeClr val="tx1"/>
                          </a:solidFill>
                          <a:effectLst/>
                          <a:latin typeface="Arial" charset="0"/>
                          <a:cs typeface="Arial" charset="0"/>
                        </a:rPr>
                        <a:t>NO</a:t>
                      </a:r>
                    </a:p>
                  </a:txBody>
                  <a:tcPr marT="45716" marB="45716"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smtClean="0">
                          <a:ln>
                            <a:noFill/>
                          </a:ln>
                          <a:solidFill>
                            <a:schemeClr val="tx1"/>
                          </a:solidFill>
                          <a:effectLst/>
                          <a:latin typeface="Arial" charset="0"/>
                          <a:cs typeface="Arial" charset="0"/>
                        </a:rPr>
                        <a:t>UNSUR YG DINILAI</a:t>
                      </a:r>
                    </a:p>
                  </a:txBody>
                  <a:tcPr marT="45716" marB="4571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200" b="1" i="0" u="none" strike="noStrike" cap="none" normalizeH="0" baseline="0" dirty="0" smtClean="0">
                        <a:ln>
                          <a:noFill/>
                        </a:ln>
                        <a:solidFill>
                          <a:schemeClr val="tx1"/>
                        </a:solidFill>
                        <a:effectLst/>
                        <a:latin typeface="Arial" charset="0"/>
                        <a:cs typeface="Arial" charset="0"/>
                      </a:endParaRPr>
                    </a:p>
                  </a:txBody>
                  <a:tcPr marT="45716" marB="4571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smtClean="0">
                          <a:ln>
                            <a:noFill/>
                          </a:ln>
                          <a:solidFill>
                            <a:schemeClr val="tx1"/>
                          </a:solidFill>
                          <a:effectLst/>
                          <a:latin typeface="Arial" charset="0"/>
                          <a:cs typeface="Arial" charset="0"/>
                        </a:rPr>
                        <a:t>URAIAN</a:t>
                      </a:r>
                    </a:p>
                  </a:txBody>
                  <a:tcPr marT="45716" marB="4571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smtClean="0">
                          <a:ln>
                            <a:noFill/>
                          </a:ln>
                          <a:solidFill>
                            <a:schemeClr val="tx1"/>
                          </a:solidFill>
                          <a:effectLst/>
                          <a:latin typeface="Arial" charset="0"/>
                          <a:cs typeface="Arial" charset="0"/>
                        </a:rPr>
                        <a:t>NILAI</a:t>
                      </a:r>
                    </a:p>
                  </a:txBody>
                  <a:tcPr marT="45716" marB="45716"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457158">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smtClean="0">
                          <a:ln>
                            <a:noFill/>
                          </a:ln>
                          <a:solidFill>
                            <a:schemeClr val="tx1"/>
                          </a:solidFill>
                          <a:effectLst/>
                          <a:latin typeface="Arial" charset="0"/>
                          <a:cs typeface="Arial" charset="0"/>
                        </a:rPr>
                        <a:t>ANGKA</a:t>
                      </a:r>
                    </a:p>
                  </a:txBody>
                  <a:tcPr marT="45716" marB="4571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smtClean="0">
                          <a:ln>
                            <a:noFill/>
                          </a:ln>
                          <a:solidFill>
                            <a:schemeClr val="tx1"/>
                          </a:solidFill>
                          <a:effectLst/>
                          <a:latin typeface="Arial" charset="0"/>
                          <a:cs typeface="Arial" charset="0"/>
                        </a:rPr>
                        <a:t>SEBUTAN</a:t>
                      </a:r>
                    </a:p>
                  </a:txBody>
                  <a:tcPr marT="45716" marB="45716"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953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300" b="0" i="0" u="none" strike="noStrike" cap="none" normalizeH="0" baseline="0" dirty="0" smtClean="0">
                          <a:ln>
                            <a:noFill/>
                          </a:ln>
                          <a:solidFill>
                            <a:schemeClr val="tx1"/>
                          </a:solidFill>
                          <a:effectLst/>
                          <a:latin typeface="Arial" charset="0"/>
                          <a:cs typeface="Arial" charset="0"/>
                        </a:rPr>
                        <a:t>1</a:t>
                      </a: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300" b="0" i="0" u="none" strike="noStrike" cap="none" normalizeH="0" baseline="0" dirty="0" smtClean="0">
                          <a:ln>
                            <a:noFill/>
                          </a:ln>
                          <a:solidFill>
                            <a:schemeClr val="tx1"/>
                          </a:solidFill>
                          <a:effectLst/>
                          <a:latin typeface="Arial" charset="0"/>
                          <a:cs typeface="Arial" charset="0"/>
                        </a:rPr>
                        <a:t>2</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300" b="0" i="0" u="none" strike="noStrike" cap="none" normalizeH="0" baseline="0" dirty="0" smtClean="0">
                          <a:ln>
                            <a:noFill/>
                          </a:ln>
                          <a:solidFill>
                            <a:schemeClr val="tx1"/>
                          </a:solidFill>
                          <a:effectLst/>
                          <a:latin typeface="Arial" charset="0"/>
                          <a:cs typeface="Arial" charset="0"/>
                        </a:rPr>
                        <a:t>3</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300" b="0" i="0" u="none" strike="noStrike" cap="none" normalizeH="0" baseline="0" dirty="0" smtClean="0">
                          <a:ln>
                            <a:noFill/>
                          </a:ln>
                          <a:solidFill>
                            <a:schemeClr val="tx1"/>
                          </a:solidFill>
                          <a:effectLst/>
                          <a:latin typeface="Arial" charset="0"/>
                          <a:cs typeface="Arial" charset="0"/>
                        </a:rPr>
                        <a:t>4</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300" b="0" i="0" u="none" strike="noStrike" cap="none" normalizeH="0" baseline="0" dirty="0" smtClean="0">
                          <a:ln>
                            <a:noFill/>
                          </a:ln>
                          <a:solidFill>
                            <a:schemeClr val="tx1"/>
                          </a:solidFill>
                          <a:effectLst/>
                          <a:latin typeface="Arial" charset="0"/>
                          <a:cs typeface="Arial" charset="0"/>
                        </a:rPr>
                        <a:t>5</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300" b="0" i="0" u="none" strike="noStrike" cap="none" normalizeH="0" baseline="0" dirty="0" smtClean="0">
                          <a:ln>
                            <a:noFill/>
                          </a:ln>
                          <a:solidFill>
                            <a:schemeClr val="tx1"/>
                          </a:solidFill>
                          <a:effectLst/>
                          <a:latin typeface="Arial" charset="0"/>
                          <a:cs typeface="Arial" charset="0"/>
                        </a:rPr>
                        <a:t>6</a:t>
                      </a:r>
                    </a:p>
                  </a:txBody>
                  <a:tcPr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90322">
                <a:tc rowSpan="5">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id-ID" sz="1700" b="0" i="0" u="none" strike="noStrike" cap="none" normalizeH="0" baseline="0" smtClean="0">
                          <a:ln>
                            <a:noFill/>
                          </a:ln>
                          <a:solidFill>
                            <a:schemeClr val="tx1"/>
                          </a:solidFill>
                          <a:effectLst/>
                          <a:latin typeface="Arial" charset="0"/>
                          <a:cs typeface="Arial" charset="0"/>
                        </a:rPr>
                        <a:t>3</a:t>
                      </a:r>
                    </a:p>
                  </a:txBody>
                  <a:tcPr marT="45716" marB="45716"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rowSpan="5">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id-ID" sz="1200" b="1" i="0" u="none" strike="noStrike" cap="none" normalizeH="0" baseline="0" dirty="0" smtClean="0">
                          <a:ln>
                            <a:noFill/>
                          </a:ln>
                          <a:solidFill>
                            <a:srgbClr val="000000"/>
                          </a:solidFill>
                          <a:effectLst/>
                          <a:latin typeface="Arial" charset="0"/>
                          <a:cs typeface="Times New Roman" pitchFamily="18" charset="0"/>
                        </a:rPr>
                        <a:t>Komitmen</a:t>
                      </a:r>
                      <a:r>
                        <a:rPr kumimoji="0" lang="id-ID" sz="1200" b="0" i="0" u="none" strike="noStrike" cap="none" normalizeH="0" baseline="0" dirty="0" smtClean="0">
                          <a:ln>
                            <a:noFill/>
                          </a:ln>
                          <a:solidFill>
                            <a:srgbClr val="000000"/>
                          </a:solidFill>
                          <a:effectLst/>
                          <a:latin typeface="Arial" charset="0"/>
                          <a:cs typeface="Arial" charset="0"/>
                        </a:rPr>
                        <a:t> </a:t>
                      </a:r>
                    </a:p>
                  </a:txBody>
                  <a:tcPr marT="45716" marB="4571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id-ID" sz="1200" b="0" i="0" u="none" strike="noStrike" cap="none" normalizeH="0" baseline="0" dirty="0" smtClean="0">
                          <a:ln>
                            <a:noFill/>
                          </a:ln>
                          <a:solidFill>
                            <a:schemeClr val="tx1"/>
                          </a:solidFill>
                          <a:effectLst/>
                          <a:latin typeface="Arial Narrow" pitchFamily="34" charset="0"/>
                          <a:cs typeface="Arial" charset="0"/>
                        </a:rPr>
                        <a:t>1</a:t>
                      </a:r>
                    </a:p>
                  </a:txBody>
                  <a:tcPr marT="45716" marB="4571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id-ID" sz="1200" b="1" i="0" u="none" strike="noStrike" cap="none" normalizeH="0" baseline="0" dirty="0" smtClean="0">
                          <a:ln>
                            <a:noFill/>
                          </a:ln>
                          <a:solidFill>
                            <a:srgbClr val="FF00FF"/>
                          </a:solidFill>
                          <a:effectLst/>
                          <a:latin typeface="Arial Narrow" pitchFamily="34" charset="0"/>
                          <a:cs typeface="Times New Roman" pitchFamily="18" charset="0"/>
                        </a:rPr>
                        <a:t>Selalu</a:t>
                      </a:r>
                      <a:r>
                        <a:rPr kumimoji="0" lang="id-ID" sz="1200" b="1" i="0" u="none" strike="noStrike" cap="none" normalizeH="0" baseline="0" dirty="0" smtClean="0">
                          <a:ln>
                            <a:noFill/>
                          </a:ln>
                          <a:solidFill>
                            <a:srgbClr val="000000"/>
                          </a:solidFill>
                          <a:effectLst/>
                          <a:latin typeface="Arial Narrow" pitchFamily="34" charset="0"/>
                          <a:cs typeface="Times New Roman" pitchFamily="18" charset="0"/>
                        </a:rPr>
                        <a:t> </a:t>
                      </a:r>
                      <a:r>
                        <a:rPr kumimoji="0" lang="en-US" sz="1200" b="0" i="0" u="none" strike="noStrike" cap="none" normalizeH="0" baseline="0" dirty="0" err="1" smtClean="0">
                          <a:ln>
                            <a:noFill/>
                          </a:ln>
                          <a:solidFill>
                            <a:srgbClr val="000000"/>
                          </a:solidFill>
                          <a:effectLst/>
                          <a:latin typeface="Arial Narrow" pitchFamily="34" charset="0"/>
                          <a:cs typeface="Times New Roman" pitchFamily="18" charset="0"/>
                        </a:rPr>
                        <a:t>berusaha</a:t>
                      </a:r>
                      <a:r>
                        <a:rPr kumimoji="0" lang="en-US" sz="1200" b="0" i="0" u="none" strike="noStrike" cap="none" normalizeH="0" baseline="0" dirty="0" smtClean="0">
                          <a:ln>
                            <a:noFill/>
                          </a:ln>
                          <a:solidFill>
                            <a:srgbClr val="000000"/>
                          </a:solidFill>
                          <a:effectLst/>
                          <a:latin typeface="Arial Narrow" pitchFamily="34" charset="0"/>
                          <a:cs typeface="Times New Roman" pitchFamily="18" charset="0"/>
                        </a:rPr>
                        <a:t> </a:t>
                      </a:r>
                      <a:r>
                        <a:rPr kumimoji="0" lang="en-US" sz="1200" b="0" i="0" u="none" strike="noStrike" cap="none" normalizeH="0" baseline="0" dirty="0" err="1" smtClean="0">
                          <a:ln>
                            <a:noFill/>
                          </a:ln>
                          <a:solidFill>
                            <a:srgbClr val="000000"/>
                          </a:solidFill>
                          <a:effectLst/>
                          <a:latin typeface="Arial Narrow" pitchFamily="34" charset="0"/>
                          <a:cs typeface="Times New Roman" pitchFamily="18" charset="0"/>
                        </a:rPr>
                        <a:t>dengan</a:t>
                      </a:r>
                      <a:r>
                        <a:rPr kumimoji="0" lang="en-US" sz="1200" b="0" i="0" u="none" strike="noStrike" cap="none" normalizeH="0" baseline="0" dirty="0" smtClean="0">
                          <a:ln>
                            <a:noFill/>
                          </a:ln>
                          <a:solidFill>
                            <a:srgbClr val="000000"/>
                          </a:solidFill>
                          <a:effectLst/>
                          <a:latin typeface="Arial Narrow" pitchFamily="34" charset="0"/>
                          <a:cs typeface="Times New Roman" pitchFamily="18" charset="0"/>
                        </a:rPr>
                        <a:t> </a:t>
                      </a:r>
                      <a:r>
                        <a:rPr kumimoji="0" lang="en-US" sz="1200" b="0" i="0" u="none" strike="noStrike" cap="none" normalizeH="0" baseline="0" dirty="0" err="1" smtClean="0">
                          <a:ln>
                            <a:noFill/>
                          </a:ln>
                          <a:solidFill>
                            <a:srgbClr val="000000"/>
                          </a:solidFill>
                          <a:effectLst/>
                          <a:latin typeface="Arial Narrow" pitchFamily="34" charset="0"/>
                          <a:cs typeface="Times New Roman" pitchFamily="18" charset="0"/>
                        </a:rPr>
                        <a:t>sungguh-sungguh</a:t>
                      </a:r>
                      <a:r>
                        <a:rPr kumimoji="0" lang="en-US" sz="1200" b="0" i="0" u="none" strike="noStrike" cap="none" normalizeH="0" baseline="0" dirty="0" smtClean="0">
                          <a:ln>
                            <a:noFill/>
                          </a:ln>
                          <a:solidFill>
                            <a:srgbClr val="000000"/>
                          </a:solidFill>
                          <a:effectLst/>
                          <a:latin typeface="Arial Narrow" pitchFamily="34" charset="0"/>
                          <a:cs typeface="Times New Roman" pitchFamily="18" charset="0"/>
                        </a:rPr>
                        <a:t> </a:t>
                      </a:r>
                      <a:r>
                        <a:rPr kumimoji="0" lang="en-US" sz="1200" b="0" i="0" u="none" strike="noStrike" cap="none" normalizeH="0" baseline="0" dirty="0" err="1" smtClean="0">
                          <a:ln>
                            <a:noFill/>
                          </a:ln>
                          <a:solidFill>
                            <a:srgbClr val="000000"/>
                          </a:solidFill>
                          <a:effectLst/>
                          <a:latin typeface="Arial Narrow" pitchFamily="34" charset="0"/>
                          <a:cs typeface="Times New Roman" pitchFamily="18" charset="0"/>
                        </a:rPr>
                        <a:t>menegakkan</a:t>
                      </a:r>
                      <a:r>
                        <a:rPr kumimoji="0" lang="en-US" sz="1200" b="0" i="0" u="none" strike="noStrike" cap="none" normalizeH="0" baseline="0" dirty="0" smtClean="0">
                          <a:ln>
                            <a:noFill/>
                          </a:ln>
                          <a:solidFill>
                            <a:srgbClr val="000000"/>
                          </a:solidFill>
                          <a:effectLst/>
                          <a:latin typeface="Arial Narrow" pitchFamily="34" charset="0"/>
                          <a:cs typeface="Times New Roman" pitchFamily="18" charset="0"/>
                        </a:rPr>
                        <a:t> </a:t>
                      </a:r>
                      <a:r>
                        <a:rPr kumimoji="0" lang="en-US" sz="1200" b="0" i="0" u="none" strike="noStrike" cap="none" normalizeH="0" baseline="0" dirty="0" err="1" smtClean="0">
                          <a:ln>
                            <a:noFill/>
                          </a:ln>
                          <a:solidFill>
                            <a:srgbClr val="000000"/>
                          </a:solidFill>
                          <a:effectLst/>
                          <a:latin typeface="Arial Narrow" pitchFamily="34" charset="0"/>
                          <a:cs typeface="Times New Roman" pitchFamily="18" charset="0"/>
                        </a:rPr>
                        <a:t>ideologi</a:t>
                      </a:r>
                      <a:r>
                        <a:rPr kumimoji="0" lang="en-US" sz="1200" b="0" i="0" u="none" strike="noStrike" cap="none" normalizeH="0" baseline="0" dirty="0" smtClean="0">
                          <a:ln>
                            <a:noFill/>
                          </a:ln>
                          <a:solidFill>
                            <a:srgbClr val="000000"/>
                          </a:solidFill>
                          <a:effectLst/>
                          <a:latin typeface="Arial Narrow" pitchFamily="34" charset="0"/>
                          <a:cs typeface="Times New Roman" pitchFamily="18" charset="0"/>
                        </a:rPr>
                        <a:t> </a:t>
                      </a:r>
                      <a:r>
                        <a:rPr kumimoji="0" lang="en-US" sz="1200" b="0" i="0" u="none" strike="noStrike" cap="none" normalizeH="0" baseline="0" dirty="0" err="1" smtClean="0">
                          <a:ln>
                            <a:noFill/>
                          </a:ln>
                          <a:solidFill>
                            <a:srgbClr val="000000"/>
                          </a:solidFill>
                          <a:effectLst/>
                          <a:latin typeface="Arial Narrow" pitchFamily="34" charset="0"/>
                          <a:cs typeface="Times New Roman" pitchFamily="18" charset="0"/>
                        </a:rPr>
                        <a:t>negara</a:t>
                      </a:r>
                      <a:r>
                        <a:rPr kumimoji="0" lang="en-US" sz="1200" b="0" i="0" u="none" strike="noStrike" cap="none" normalizeH="0" baseline="0" dirty="0" smtClean="0">
                          <a:ln>
                            <a:noFill/>
                          </a:ln>
                          <a:solidFill>
                            <a:srgbClr val="000000"/>
                          </a:solidFill>
                          <a:effectLst/>
                          <a:latin typeface="Arial Narrow" pitchFamily="34" charset="0"/>
                          <a:cs typeface="Times New Roman" pitchFamily="18" charset="0"/>
                        </a:rPr>
                        <a:t> </a:t>
                      </a:r>
                      <a:r>
                        <a:rPr kumimoji="0" lang="en-US" sz="1200" b="0" i="0" u="none" strike="noStrike" cap="none" normalizeH="0" baseline="0" dirty="0" err="1" smtClean="0">
                          <a:ln>
                            <a:noFill/>
                          </a:ln>
                          <a:solidFill>
                            <a:srgbClr val="000000"/>
                          </a:solidFill>
                          <a:effectLst/>
                          <a:latin typeface="Arial Narrow" pitchFamily="34" charset="0"/>
                          <a:cs typeface="Times New Roman" pitchFamily="18" charset="0"/>
                        </a:rPr>
                        <a:t>pancasila</a:t>
                      </a:r>
                      <a:r>
                        <a:rPr kumimoji="0" lang="en-US" sz="1200" b="0" i="0" u="none" strike="noStrike" cap="none" normalizeH="0" baseline="0" dirty="0" smtClean="0">
                          <a:ln>
                            <a:noFill/>
                          </a:ln>
                          <a:solidFill>
                            <a:srgbClr val="000000"/>
                          </a:solidFill>
                          <a:effectLst/>
                          <a:latin typeface="Arial Narrow" pitchFamily="34" charset="0"/>
                          <a:cs typeface="Times New Roman" pitchFamily="18" charset="0"/>
                        </a:rPr>
                        <a:t>, UUD 1945, Negara </a:t>
                      </a:r>
                      <a:r>
                        <a:rPr kumimoji="0" lang="id-ID" sz="1200" b="0" i="0" u="none" strike="noStrike" cap="none" normalizeH="0" baseline="0" noProof="0" dirty="0" smtClean="0">
                          <a:ln>
                            <a:noFill/>
                          </a:ln>
                          <a:solidFill>
                            <a:srgbClr val="000000"/>
                          </a:solidFill>
                          <a:effectLst/>
                          <a:latin typeface="Arial Narrow" pitchFamily="34" charset="0"/>
                          <a:cs typeface="Times New Roman" pitchFamily="18" charset="0"/>
                        </a:rPr>
                        <a:t>Kesatuan</a:t>
                      </a:r>
                      <a:r>
                        <a:rPr kumimoji="0" lang="en-US" sz="1200" b="0" i="0" u="none" strike="noStrike" cap="none" normalizeH="0" baseline="0" dirty="0" smtClean="0">
                          <a:ln>
                            <a:noFill/>
                          </a:ln>
                          <a:solidFill>
                            <a:srgbClr val="000000"/>
                          </a:solidFill>
                          <a:effectLst/>
                          <a:latin typeface="Arial Narrow" pitchFamily="34" charset="0"/>
                          <a:cs typeface="Times New Roman" pitchFamily="18" charset="0"/>
                        </a:rPr>
                        <a:t> </a:t>
                      </a:r>
                      <a:r>
                        <a:rPr kumimoji="0" lang="en-US" sz="1200" b="0" i="0" u="none" strike="noStrike" cap="none" normalizeH="0" baseline="0" dirty="0" err="1" smtClean="0">
                          <a:ln>
                            <a:noFill/>
                          </a:ln>
                          <a:solidFill>
                            <a:srgbClr val="000000"/>
                          </a:solidFill>
                          <a:effectLst/>
                          <a:latin typeface="Arial Narrow" pitchFamily="34" charset="0"/>
                          <a:cs typeface="Times New Roman" pitchFamily="18" charset="0"/>
                        </a:rPr>
                        <a:t>Republik</a:t>
                      </a:r>
                      <a:r>
                        <a:rPr kumimoji="0" lang="en-US" sz="1200" b="0" i="0" u="none" strike="noStrike" cap="none" normalizeH="0" baseline="0" dirty="0" smtClean="0">
                          <a:ln>
                            <a:noFill/>
                          </a:ln>
                          <a:solidFill>
                            <a:srgbClr val="000000"/>
                          </a:solidFill>
                          <a:effectLst/>
                          <a:latin typeface="Arial Narrow" pitchFamily="34" charset="0"/>
                          <a:cs typeface="Times New Roman" pitchFamily="18" charset="0"/>
                        </a:rPr>
                        <a:t> Indonesia (NKRI), </a:t>
                      </a:r>
                      <a:r>
                        <a:rPr kumimoji="0" lang="en-US" sz="1200" b="0" i="0" u="none" strike="noStrike" cap="none" normalizeH="0" baseline="0" dirty="0" err="1" smtClean="0">
                          <a:ln>
                            <a:noFill/>
                          </a:ln>
                          <a:solidFill>
                            <a:srgbClr val="000000"/>
                          </a:solidFill>
                          <a:effectLst/>
                          <a:latin typeface="Arial Narrow" pitchFamily="34" charset="0"/>
                          <a:cs typeface="Times New Roman" pitchFamily="18" charset="0"/>
                        </a:rPr>
                        <a:t>Bhineka</a:t>
                      </a:r>
                      <a:r>
                        <a:rPr kumimoji="0" lang="en-US" sz="1200" b="0" i="0" u="none" strike="noStrike" cap="none" normalizeH="0" baseline="0" dirty="0" smtClean="0">
                          <a:ln>
                            <a:noFill/>
                          </a:ln>
                          <a:solidFill>
                            <a:srgbClr val="000000"/>
                          </a:solidFill>
                          <a:effectLst/>
                          <a:latin typeface="Arial Narrow" pitchFamily="34" charset="0"/>
                          <a:cs typeface="Times New Roman" pitchFamily="18" charset="0"/>
                        </a:rPr>
                        <a:t> Tunggal </a:t>
                      </a:r>
                      <a:r>
                        <a:rPr kumimoji="0" lang="en-US" sz="1200" b="0" i="0" u="none" strike="noStrike" cap="none" normalizeH="0" baseline="0" dirty="0" err="1" smtClean="0">
                          <a:ln>
                            <a:noFill/>
                          </a:ln>
                          <a:solidFill>
                            <a:srgbClr val="000000"/>
                          </a:solidFill>
                          <a:effectLst/>
                          <a:latin typeface="Arial Narrow" pitchFamily="34" charset="0"/>
                          <a:cs typeface="Times New Roman" pitchFamily="18" charset="0"/>
                        </a:rPr>
                        <a:t>Ika</a:t>
                      </a:r>
                      <a:r>
                        <a:rPr kumimoji="0" lang="en-US" sz="1200" b="0" i="0" u="none" strike="noStrike" cap="none" normalizeH="0" baseline="0" dirty="0" smtClean="0">
                          <a:ln>
                            <a:noFill/>
                          </a:ln>
                          <a:solidFill>
                            <a:srgbClr val="000000"/>
                          </a:solidFill>
                          <a:effectLst/>
                          <a:latin typeface="Arial Narrow" pitchFamily="34" charset="0"/>
                          <a:cs typeface="Times New Roman" pitchFamily="18" charset="0"/>
                        </a:rPr>
                        <a:t> </a:t>
                      </a:r>
                      <a:r>
                        <a:rPr kumimoji="0" lang="en-US" sz="1200" b="0" i="0" u="none" strike="noStrike" cap="none" normalizeH="0" baseline="0" dirty="0" err="1" smtClean="0">
                          <a:ln>
                            <a:noFill/>
                          </a:ln>
                          <a:solidFill>
                            <a:srgbClr val="000000"/>
                          </a:solidFill>
                          <a:effectLst/>
                          <a:latin typeface="Arial Narrow" pitchFamily="34" charset="0"/>
                          <a:cs typeface="Times New Roman" pitchFamily="18" charset="0"/>
                        </a:rPr>
                        <a:t>dan</a:t>
                      </a:r>
                      <a:r>
                        <a:rPr kumimoji="0" lang="en-US" sz="1200" b="0" i="0" u="none" strike="noStrike" cap="none" normalizeH="0" baseline="0" dirty="0" smtClean="0">
                          <a:ln>
                            <a:noFill/>
                          </a:ln>
                          <a:solidFill>
                            <a:srgbClr val="000000"/>
                          </a:solidFill>
                          <a:effectLst/>
                          <a:latin typeface="Arial Narrow" pitchFamily="34" charset="0"/>
                          <a:cs typeface="Times New Roman" pitchFamily="18" charset="0"/>
                        </a:rPr>
                        <a:t> </a:t>
                      </a:r>
                      <a:r>
                        <a:rPr kumimoji="0" lang="en-US" sz="1200" b="0" i="0" u="none" strike="noStrike" cap="none" normalizeH="0" baseline="0" dirty="0" err="1" smtClean="0">
                          <a:ln>
                            <a:noFill/>
                          </a:ln>
                          <a:solidFill>
                            <a:srgbClr val="000000"/>
                          </a:solidFill>
                          <a:effectLst/>
                          <a:latin typeface="Arial Narrow" pitchFamily="34" charset="0"/>
                          <a:cs typeface="Times New Roman" pitchFamily="18" charset="0"/>
                        </a:rPr>
                        <a:t>rencana-rencana</a:t>
                      </a:r>
                      <a:r>
                        <a:rPr kumimoji="0" lang="en-US" sz="1200" b="0" i="0" u="none" strike="noStrike" cap="none" normalizeH="0" baseline="0" dirty="0" smtClean="0">
                          <a:ln>
                            <a:noFill/>
                          </a:ln>
                          <a:solidFill>
                            <a:srgbClr val="000000"/>
                          </a:solidFill>
                          <a:effectLst/>
                          <a:latin typeface="Arial Narrow" pitchFamily="34" charset="0"/>
                          <a:cs typeface="Times New Roman" pitchFamily="18" charset="0"/>
                        </a:rPr>
                        <a:t> </a:t>
                      </a:r>
                      <a:r>
                        <a:rPr kumimoji="0" lang="en-US" sz="1200" b="0" i="0" u="none" strike="noStrike" cap="none" normalizeH="0" baseline="0" dirty="0" err="1" smtClean="0">
                          <a:ln>
                            <a:noFill/>
                          </a:ln>
                          <a:solidFill>
                            <a:srgbClr val="000000"/>
                          </a:solidFill>
                          <a:effectLst/>
                          <a:latin typeface="Arial Narrow" pitchFamily="34" charset="0"/>
                          <a:cs typeface="Times New Roman" pitchFamily="18" charset="0"/>
                        </a:rPr>
                        <a:t>pemerintah</a:t>
                      </a:r>
                      <a:r>
                        <a:rPr kumimoji="0" lang="en-US" sz="1200" b="0" i="0" u="none" strike="noStrike" cap="none" normalizeH="0" baseline="0" dirty="0" smtClean="0">
                          <a:ln>
                            <a:noFill/>
                          </a:ln>
                          <a:solidFill>
                            <a:srgbClr val="000000"/>
                          </a:solidFill>
                          <a:effectLst/>
                          <a:latin typeface="Arial Narrow" pitchFamily="34" charset="0"/>
                          <a:cs typeface="Times New Roman" pitchFamily="18" charset="0"/>
                        </a:rPr>
                        <a:t> </a:t>
                      </a:r>
                      <a:r>
                        <a:rPr kumimoji="0" lang="en-US" sz="1200" b="0" i="0" u="none" strike="noStrike" cap="none" normalizeH="0" baseline="0" dirty="0" err="1" smtClean="0">
                          <a:ln>
                            <a:noFill/>
                          </a:ln>
                          <a:solidFill>
                            <a:srgbClr val="000000"/>
                          </a:solidFill>
                          <a:effectLst/>
                          <a:latin typeface="Arial Narrow" pitchFamily="34" charset="0"/>
                          <a:cs typeface="Times New Roman" pitchFamily="18" charset="0"/>
                        </a:rPr>
                        <a:t>dengan</a:t>
                      </a:r>
                      <a:r>
                        <a:rPr kumimoji="0" lang="en-US" sz="1200" b="0" i="0" u="none" strike="noStrike" cap="none" normalizeH="0" baseline="0" dirty="0" smtClean="0">
                          <a:ln>
                            <a:noFill/>
                          </a:ln>
                          <a:solidFill>
                            <a:srgbClr val="000000"/>
                          </a:solidFill>
                          <a:effectLst/>
                          <a:latin typeface="Arial Narrow" pitchFamily="34" charset="0"/>
                          <a:cs typeface="Times New Roman" pitchFamily="18" charset="0"/>
                        </a:rPr>
                        <a:t> </a:t>
                      </a:r>
                      <a:r>
                        <a:rPr kumimoji="0" lang="en-US" sz="1200" b="0" i="0" u="none" strike="noStrike" cap="none" normalizeH="0" baseline="0" dirty="0" err="1" smtClean="0">
                          <a:ln>
                            <a:noFill/>
                          </a:ln>
                          <a:solidFill>
                            <a:srgbClr val="000000"/>
                          </a:solidFill>
                          <a:effectLst/>
                          <a:latin typeface="Arial Narrow" pitchFamily="34" charset="0"/>
                          <a:cs typeface="Times New Roman" pitchFamily="18" charset="0"/>
                        </a:rPr>
                        <a:t>tujuan</a:t>
                      </a:r>
                      <a:r>
                        <a:rPr kumimoji="0" lang="en-US" sz="1200" b="0" i="0" u="none" strike="noStrike" cap="none" normalizeH="0" baseline="0" dirty="0" smtClean="0">
                          <a:ln>
                            <a:noFill/>
                          </a:ln>
                          <a:solidFill>
                            <a:srgbClr val="000000"/>
                          </a:solidFill>
                          <a:effectLst/>
                          <a:latin typeface="Arial Narrow" pitchFamily="34" charset="0"/>
                          <a:cs typeface="Times New Roman" pitchFamily="18" charset="0"/>
                        </a:rPr>
                        <a:t> </a:t>
                      </a:r>
                      <a:r>
                        <a:rPr kumimoji="0" lang="en-US" sz="1200" b="0" i="0" u="none" strike="noStrike" cap="none" normalizeH="0" baseline="0" dirty="0" err="1" smtClean="0">
                          <a:ln>
                            <a:noFill/>
                          </a:ln>
                          <a:solidFill>
                            <a:srgbClr val="000000"/>
                          </a:solidFill>
                          <a:effectLst/>
                          <a:latin typeface="Arial Narrow" pitchFamily="34" charset="0"/>
                          <a:cs typeface="Times New Roman" pitchFamily="18" charset="0"/>
                        </a:rPr>
                        <a:t>untuk</a:t>
                      </a:r>
                      <a:r>
                        <a:rPr kumimoji="0" lang="en-US" sz="1200" b="0" i="0" u="none" strike="noStrike" cap="none" normalizeH="0" baseline="0" dirty="0" smtClean="0">
                          <a:ln>
                            <a:noFill/>
                          </a:ln>
                          <a:solidFill>
                            <a:srgbClr val="000000"/>
                          </a:solidFill>
                          <a:effectLst/>
                          <a:latin typeface="Arial Narrow" pitchFamily="34" charset="0"/>
                          <a:cs typeface="Times New Roman" pitchFamily="18" charset="0"/>
                        </a:rPr>
                        <a:t> </a:t>
                      </a:r>
                      <a:r>
                        <a:rPr kumimoji="0" lang="en-US" sz="1200" b="0" i="0" u="none" strike="noStrike" cap="none" normalizeH="0" baseline="0" dirty="0" err="1" smtClean="0">
                          <a:ln>
                            <a:noFill/>
                          </a:ln>
                          <a:solidFill>
                            <a:srgbClr val="000000"/>
                          </a:solidFill>
                          <a:effectLst/>
                          <a:latin typeface="Arial Narrow" pitchFamily="34" charset="0"/>
                          <a:cs typeface="Times New Roman" pitchFamily="18" charset="0"/>
                        </a:rPr>
                        <a:t>dapat</a:t>
                      </a:r>
                      <a:r>
                        <a:rPr kumimoji="0" lang="en-US" sz="1200" b="0" i="0" u="none" strike="noStrike" cap="none" normalizeH="0" baseline="0" dirty="0" smtClean="0">
                          <a:ln>
                            <a:noFill/>
                          </a:ln>
                          <a:solidFill>
                            <a:srgbClr val="000000"/>
                          </a:solidFill>
                          <a:effectLst/>
                          <a:latin typeface="Arial Narrow" pitchFamily="34" charset="0"/>
                          <a:cs typeface="Times New Roman" pitchFamily="18" charset="0"/>
                        </a:rPr>
                        <a:t> </a:t>
                      </a:r>
                      <a:r>
                        <a:rPr kumimoji="0" lang="en-US" sz="1200" b="0" i="0" u="none" strike="noStrike" cap="none" normalizeH="0" baseline="0" dirty="0" err="1" smtClean="0">
                          <a:ln>
                            <a:noFill/>
                          </a:ln>
                          <a:solidFill>
                            <a:srgbClr val="000000"/>
                          </a:solidFill>
                          <a:effectLst/>
                          <a:latin typeface="Arial Narrow" pitchFamily="34" charset="0"/>
                          <a:cs typeface="Times New Roman" pitchFamily="18" charset="0"/>
                        </a:rPr>
                        <a:t>melaksanakan</a:t>
                      </a:r>
                      <a:r>
                        <a:rPr kumimoji="0" lang="en-US" sz="1200" b="0" i="0" u="none" strike="noStrike" cap="none" normalizeH="0" baseline="0" dirty="0" smtClean="0">
                          <a:ln>
                            <a:noFill/>
                          </a:ln>
                          <a:solidFill>
                            <a:srgbClr val="000000"/>
                          </a:solidFill>
                          <a:effectLst/>
                          <a:latin typeface="Arial Narrow" pitchFamily="34" charset="0"/>
                          <a:cs typeface="Times New Roman" pitchFamily="18" charset="0"/>
                        </a:rPr>
                        <a:t> </a:t>
                      </a:r>
                      <a:r>
                        <a:rPr kumimoji="0" lang="en-US" sz="1200" b="0" i="0" u="none" strike="noStrike" cap="none" normalizeH="0" baseline="0" dirty="0" err="1" smtClean="0">
                          <a:ln>
                            <a:noFill/>
                          </a:ln>
                          <a:solidFill>
                            <a:srgbClr val="000000"/>
                          </a:solidFill>
                          <a:effectLst/>
                          <a:latin typeface="Arial Narrow" pitchFamily="34" charset="0"/>
                          <a:cs typeface="Times New Roman" pitchFamily="18" charset="0"/>
                        </a:rPr>
                        <a:t>tugasnya</a:t>
                      </a:r>
                      <a:r>
                        <a:rPr kumimoji="0" lang="en-US" sz="1200" b="0" i="0" u="none" strike="noStrike" cap="none" normalizeH="0" baseline="0" dirty="0" smtClean="0">
                          <a:ln>
                            <a:noFill/>
                          </a:ln>
                          <a:solidFill>
                            <a:srgbClr val="000000"/>
                          </a:solidFill>
                          <a:effectLst/>
                          <a:latin typeface="Arial Narrow" pitchFamily="34" charset="0"/>
                          <a:cs typeface="Times New Roman" pitchFamily="18" charset="0"/>
                        </a:rPr>
                        <a:t> </a:t>
                      </a:r>
                      <a:r>
                        <a:rPr kumimoji="0" lang="en-US" sz="1200" b="0" i="0" u="none" strike="noStrike" cap="none" normalizeH="0" baseline="0" dirty="0" err="1" smtClean="0">
                          <a:ln>
                            <a:noFill/>
                          </a:ln>
                          <a:solidFill>
                            <a:srgbClr val="000000"/>
                          </a:solidFill>
                          <a:effectLst/>
                          <a:latin typeface="Arial Narrow" pitchFamily="34" charset="0"/>
                          <a:cs typeface="Times New Roman" pitchFamily="18" charset="0"/>
                        </a:rPr>
                        <a:t>secara</a:t>
                      </a:r>
                      <a:r>
                        <a:rPr kumimoji="0" lang="en-US" sz="1200" b="0" i="0" u="none" strike="noStrike" cap="none" normalizeH="0" baseline="0" dirty="0" smtClean="0">
                          <a:ln>
                            <a:noFill/>
                          </a:ln>
                          <a:solidFill>
                            <a:srgbClr val="000000"/>
                          </a:solidFill>
                          <a:effectLst/>
                          <a:latin typeface="Arial Narrow" pitchFamily="34" charset="0"/>
                          <a:cs typeface="Times New Roman" pitchFamily="18" charset="0"/>
                        </a:rPr>
                        <a:t> </a:t>
                      </a:r>
                      <a:r>
                        <a:rPr kumimoji="0" lang="en-US" sz="1200" b="0" i="0" u="none" strike="noStrike" cap="none" normalizeH="0" baseline="0" dirty="0" err="1" smtClean="0">
                          <a:ln>
                            <a:noFill/>
                          </a:ln>
                          <a:solidFill>
                            <a:srgbClr val="000000"/>
                          </a:solidFill>
                          <a:effectLst/>
                          <a:latin typeface="Arial Narrow" pitchFamily="34" charset="0"/>
                          <a:cs typeface="Times New Roman" pitchFamily="18" charset="0"/>
                        </a:rPr>
                        <a:t>berdaya</a:t>
                      </a:r>
                      <a:r>
                        <a:rPr kumimoji="0" lang="en-US" sz="1200" b="0" i="0" u="none" strike="noStrike" cap="none" normalizeH="0" baseline="0" dirty="0" smtClean="0">
                          <a:ln>
                            <a:noFill/>
                          </a:ln>
                          <a:solidFill>
                            <a:srgbClr val="000000"/>
                          </a:solidFill>
                          <a:effectLst/>
                          <a:latin typeface="Arial Narrow" pitchFamily="34" charset="0"/>
                          <a:cs typeface="Times New Roman" pitchFamily="18" charset="0"/>
                        </a:rPr>
                        <a:t> </a:t>
                      </a:r>
                      <a:r>
                        <a:rPr kumimoji="0" lang="en-US" sz="1200" b="0" i="0" u="none" strike="noStrike" cap="none" normalizeH="0" baseline="0" dirty="0" err="1" smtClean="0">
                          <a:ln>
                            <a:noFill/>
                          </a:ln>
                          <a:solidFill>
                            <a:srgbClr val="000000"/>
                          </a:solidFill>
                          <a:effectLst/>
                          <a:latin typeface="Arial Narrow" pitchFamily="34" charset="0"/>
                          <a:cs typeface="Times New Roman" pitchFamily="18" charset="0"/>
                        </a:rPr>
                        <a:t>guna</a:t>
                      </a:r>
                      <a:r>
                        <a:rPr kumimoji="0" lang="en-US" sz="1200" b="0" i="0" u="none" strike="noStrike" cap="none" normalizeH="0" baseline="0" dirty="0" smtClean="0">
                          <a:ln>
                            <a:noFill/>
                          </a:ln>
                          <a:solidFill>
                            <a:srgbClr val="000000"/>
                          </a:solidFill>
                          <a:effectLst/>
                          <a:latin typeface="Arial Narrow" pitchFamily="34" charset="0"/>
                          <a:cs typeface="Times New Roman" pitchFamily="18" charset="0"/>
                        </a:rPr>
                        <a:t> </a:t>
                      </a:r>
                      <a:r>
                        <a:rPr kumimoji="0" lang="en-US" sz="1200" b="0" i="0" u="none" strike="noStrike" cap="none" normalizeH="0" baseline="0" dirty="0" err="1" smtClean="0">
                          <a:ln>
                            <a:noFill/>
                          </a:ln>
                          <a:solidFill>
                            <a:srgbClr val="000000"/>
                          </a:solidFill>
                          <a:effectLst/>
                          <a:latin typeface="Arial Narrow" pitchFamily="34" charset="0"/>
                          <a:cs typeface="Times New Roman" pitchFamily="18" charset="0"/>
                        </a:rPr>
                        <a:t>dan</a:t>
                      </a:r>
                      <a:r>
                        <a:rPr kumimoji="0" lang="en-US" sz="1200" b="0" i="0" u="none" strike="noStrike" cap="none" normalizeH="0" baseline="0" dirty="0" smtClean="0">
                          <a:ln>
                            <a:noFill/>
                          </a:ln>
                          <a:solidFill>
                            <a:srgbClr val="000000"/>
                          </a:solidFill>
                          <a:effectLst/>
                          <a:latin typeface="Arial Narrow" pitchFamily="34" charset="0"/>
                          <a:cs typeface="Times New Roman" pitchFamily="18" charset="0"/>
                        </a:rPr>
                        <a:t> </a:t>
                      </a:r>
                      <a:r>
                        <a:rPr kumimoji="0" lang="en-US" sz="1200" b="0" i="0" u="none" strike="noStrike" cap="none" normalizeH="0" baseline="0" dirty="0" err="1" smtClean="0">
                          <a:ln>
                            <a:noFill/>
                          </a:ln>
                          <a:solidFill>
                            <a:srgbClr val="000000"/>
                          </a:solidFill>
                          <a:effectLst/>
                          <a:latin typeface="Arial Narrow" pitchFamily="34" charset="0"/>
                          <a:cs typeface="Times New Roman" pitchFamily="18" charset="0"/>
                        </a:rPr>
                        <a:t>berhasil</a:t>
                      </a:r>
                      <a:r>
                        <a:rPr kumimoji="0" lang="en-US" sz="1200" b="0" i="0" u="none" strike="noStrike" cap="none" normalizeH="0" baseline="0" dirty="0" smtClean="0">
                          <a:ln>
                            <a:noFill/>
                          </a:ln>
                          <a:solidFill>
                            <a:srgbClr val="000000"/>
                          </a:solidFill>
                          <a:effectLst/>
                          <a:latin typeface="Arial Narrow" pitchFamily="34" charset="0"/>
                          <a:cs typeface="Times New Roman" pitchFamily="18" charset="0"/>
                        </a:rPr>
                        <a:t> </a:t>
                      </a:r>
                      <a:r>
                        <a:rPr kumimoji="0" lang="en-US" sz="1200" b="0" i="0" u="none" strike="noStrike" cap="none" normalizeH="0" baseline="0" dirty="0" err="1" smtClean="0">
                          <a:ln>
                            <a:noFill/>
                          </a:ln>
                          <a:solidFill>
                            <a:srgbClr val="000000"/>
                          </a:solidFill>
                          <a:effectLst/>
                          <a:latin typeface="Arial Narrow" pitchFamily="34" charset="0"/>
                          <a:cs typeface="Times New Roman" pitchFamily="18" charset="0"/>
                        </a:rPr>
                        <a:t>guna</a:t>
                      </a:r>
                      <a:r>
                        <a:rPr kumimoji="0" lang="en-US" sz="1200" b="0" i="0" u="none" strike="noStrike" cap="none" normalizeH="0" baseline="0" dirty="0" smtClean="0">
                          <a:ln>
                            <a:noFill/>
                          </a:ln>
                          <a:solidFill>
                            <a:srgbClr val="000000"/>
                          </a:solidFill>
                          <a:effectLst/>
                          <a:latin typeface="Arial Narrow" pitchFamily="34" charset="0"/>
                          <a:cs typeface="Times New Roman" pitchFamily="18" charset="0"/>
                        </a:rPr>
                        <a:t> </a:t>
                      </a:r>
                      <a:r>
                        <a:rPr kumimoji="0" lang="en-US" sz="1200" b="0" i="0" u="none" strike="noStrike" cap="none" normalizeH="0" baseline="0" dirty="0" err="1" smtClean="0">
                          <a:ln>
                            <a:noFill/>
                          </a:ln>
                          <a:solidFill>
                            <a:srgbClr val="000000"/>
                          </a:solidFill>
                          <a:effectLst/>
                          <a:latin typeface="Arial Narrow" pitchFamily="34" charset="0"/>
                          <a:cs typeface="Times New Roman" pitchFamily="18" charset="0"/>
                        </a:rPr>
                        <a:t>serta</a:t>
                      </a:r>
                      <a:r>
                        <a:rPr kumimoji="0" lang="en-US" sz="1200" b="0" i="0" u="none" strike="noStrike" cap="none" normalizeH="0" baseline="0" dirty="0" smtClean="0">
                          <a:ln>
                            <a:noFill/>
                          </a:ln>
                          <a:solidFill>
                            <a:srgbClr val="000000"/>
                          </a:solidFill>
                          <a:effectLst/>
                          <a:latin typeface="Arial Narrow" pitchFamily="34" charset="0"/>
                          <a:cs typeface="Times New Roman" pitchFamily="18" charset="0"/>
                        </a:rPr>
                        <a:t> </a:t>
                      </a:r>
                      <a:r>
                        <a:rPr kumimoji="0" lang="id-ID" sz="1200" b="0" i="0" u="none" strike="noStrike" cap="none" normalizeH="0" baseline="0" dirty="0" smtClean="0">
                          <a:ln>
                            <a:noFill/>
                          </a:ln>
                          <a:solidFill>
                            <a:srgbClr val="000000"/>
                          </a:solidFill>
                          <a:effectLst/>
                          <a:latin typeface="Arial Narrow" pitchFamily="34" charset="0"/>
                          <a:cs typeface="Times New Roman" pitchFamily="18" charset="0"/>
                        </a:rPr>
                        <a:t>mengutamakan kepentingan kedinasan daripada kepentingan pribadi dan/atau golongan sesuai dengan tugas, fungsi, dan tanggungjawabnya sebagai unsur aparatur negara terhadap organisasi tempat dimana ia bekerja. </a:t>
                      </a:r>
                    </a:p>
                  </a:txBody>
                  <a:tcPr marT="45716" marB="4571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id-ID" sz="1200" b="0" i="0" u="none" strike="noStrike" cap="none" normalizeH="0" baseline="0" dirty="0" smtClean="0">
                          <a:ln>
                            <a:noFill/>
                          </a:ln>
                          <a:solidFill>
                            <a:schemeClr val="tx1"/>
                          </a:solidFill>
                          <a:effectLst/>
                          <a:latin typeface="Arial Narrow" pitchFamily="34" charset="0"/>
                          <a:cs typeface="Arial" charset="0"/>
                        </a:rPr>
                        <a:t>91 - 100 </a:t>
                      </a:r>
                    </a:p>
                  </a:txBody>
                  <a:tcPr marT="45716" marB="4571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id-ID" sz="1200" b="0" i="0" u="none" strike="noStrike" cap="none" normalizeH="0" baseline="0" dirty="0" smtClean="0">
                          <a:ln>
                            <a:noFill/>
                          </a:ln>
                          <a:solidFill>
                            <a:schemeClr val="tx1"/>
                          </a:solidFill>
                          <a:effectLst/>
                          <a:latin typeface="Arial Narrow" pitchFamily="34" charset="0"/>
                          <a:cs typeface="Arial" charset="0"/>
                        </a:rPr>
                        <a:t>Sangat baik </a:t>
                      </a:r>
                    </a:p>
                  </a:txBody>
                  <a:tcPr marT="45716" marB="45716"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188610">
                <a:tc vMerge="1">
                  <a:txBody>
                    <a:bodyPr/>
                    <a:lstStyle/>
                    <a:p>
                      <a:endParaRPr lang="en-US"/>
                    </a:p>
                  </a:txBody>
                  <a:tcPr/>
                </a:tc>
                <a:tc vMerge="1">
                  <a:txBody>
                    <a:bodyPr/>
                    <a:lstStyle/>
                    <a:p>
                      <a:endParaRPr 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id-ID" sz="1200" b="0" i="0" u="none" strike="noStrike" cap="none" normalizeH="0" baseline="0" dirty="0" smtClean="0">
                          <a:ln>
                            <a:noFill/>
                          </a:ln>
                          <a:solidFill>
                            <a:schemeClr val="tx1"/>
                          </a:solidFill>
                          <a:effectLst/>
                          <a:latin typeface="Arial Narrow" pitchFamily="34" charset="0"/>
                          <a:cs typeface="Arial" charset="0"/>
                        </a:rPr>
                        <a:t>2</a:t>
                      </a:r>
                    </a:p>
                  </a:txBody>
                  <a:tcPr marT="45716" marB="4571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id-ID" sz="1200" b="1" i="0" u="none" strike="noStrike" cap="none" normalizeH="0" baseline="0" dirty="0" smtClean="0">
                          <a:ln>
                            <a:noFill/>
                          </a:ln>
                          <a:solidFill>
                            <a:srgbClr val="FF00FF"/>
                          </a:solidFill>
                          <a:effectLst/>
                          <a:latin typeface="Arial Narrow" pitchFamily="34" charset="0"/>
                          <a:cs typeface="Times New Roman" pitchFamily="18" charset="0"/>
                        </a:rPr>
                        <a:t>Pada umumnya</a:t>
                      </a:r>
                      <a:r>
                        <a:rPr kumimoji="0" lang="en-US" sz="1200" b="1" i="0" u="none" strike="noStrike" cap="none" normalizeH="0" baseline="0" dirty="0" smtClean="0">
                          <a:ln>
                            <a:noFill/>
                          </a:ln>
                          <a:solidFill>
                            <a:srgbClr val="FF00FF"/>
                          </a:solidFill>
                          <a:effectLst/>
                          <a:latin typeface="Arial Narrow" pitchFamily="34" charset="0"/>
                          <a:cs typeface="Times New Roman" pitchFamily="18" charset="0"/>
                        </a:rPr>
                        <a:t> </a:t>
                      </a:r>
                      <a:r>
                        <a:rPr kumimoji="0" lang="en-US" sz="1200" b="0" i="0" u="none" strike="noStrike" cap="none" normalizeH="0" baseline="0" dirty="0" err="1" smtClean="0">
                          <a:ln>
                            <a:noFill/>
                          </a:ln>
                          <a:solidFill>
                            <a:srgbClr val="000000"/>
                          </a:solidFill>
                          <a:effectLst/>
                          <a:latin typeface="Arial Narrow" pitchFamily="34" charset="0"/>
                          <a:cs typeface="Times New Roman" pitchFamily="18" charset="0"/>
                        </a:rPr>
                        <a:t>berusaha</a:t>
                      </a:r>
                      <a:r>
                        <a:rPr kumimoji="0" lang="en-US" sz="1200" b="0" i="0" u="none" strike="noStrike" cap="none" normalizeH="0" baseline="0" dirty="0" smtClean="0">
                          <a:ln>
                            <a:noFill/>
                          </a:ln>
                          <a:solidFill>
                            <a:srgbClr val="000000"/>
                          </a:solidFill>
                          <a:effectLst/>
                          <a:latin typeface="Arial Narrow" pitchFamily="34" charset="0"/>
                          <a:cs typeface="Times New Roman" pitchFamily="18" charset="0"/>
                        </a:rPr>
                        <a:t> </a:t>
                      </a:r>
                      <a:r>
                        <a:rPr kumimoji="0" lang="en-US" sz="1200" b="0" i="0" u="none" strike="noStrike" cap="none" normalizeH="0" baseline="0" dirty="0" err="1" smtClean="0">
                          <a:ln>
                            <a:noFill/>
                          </a:ln>
                          <a:solidFill>
                            <a:srgbClr val="000000"/>
                          </a:solidFill>
                          <a:effectLst/>
                          <a:latin typeface="Arial Narrow" pitchFamily="34" charset="0"/>
                          <a:cs typeface="Times New Roman" pitchFamily="18" charset="0"/>
                        </a:rPr>
                        <a:t>dengan</a:t>
                      </a:r>
                      <a:r>
                        <a:rPr kumimoji="0" lang="en-US" sz="1200" b="0" i="0" u="none" strike="noStrike" cap="none" normalizeH="0" baseline="0" dirty="0" smtClean="0">
                          <a:ln>
                            <a:noFill/>
                          </a:ln>
                          <a:solidFill>
                            <a:srgbClr val="000000"/>
                          </a:solidFill>
                          <a:effectLst/>
                          <a:latin typeface="Arial Narrow" pitchFamily="34" charset="0"/>
                          <a:cs typeface="Times New Roman" pitchFamily="18" charset="0"/>
                        </a:rPr>
                        <a:t> </a:t>
                      </a:r>
                      <a:r>
                        <a:rPr kumimoji="0" lang="en-US" sz="1200" b="0" i="0" u="none" strike="noStrike" cap="none" normalizeH="0" baseline="0" dirty="0" err="1" smtClean="0">
                          <a:ln>
                            <a:noFill/>
                          </a:ln>
                          <a:solidFill>
                            <a:srgbClr val="000000"/>
                          </a:solidFill>
                          <a:effectLst/>
                          <a:latin typeface="Arial Narrow" pitchFamily="34" charset="0"/>
                          <a:cs typeface="Times New Roman" pitchFamily="18" charset="0"/>
                        </a:rPr>
                        <a:t>sungguh-sungguh</a:t>
                      </a:r>
                      <a:r>
                        <a:rPr kumimoji="0" lang="en-US" sz="1200" b="0" i="0" u="none" strike="noStrike" cap="none" normalizeH="0" baseline="0" dirty="0" smtClean="0">
                          <a:ln>
                            <a:noFill/>
                          </a:ln>
                          <a:solidFill>
                            <a:srgbClr val="000000"/>
                          </a:solidFill>
                          <a:effectLst/>
                          <a:latin typeface="Arial Narrow" pitchFamily="34" charset="0"/>
                          <a:cs typeface="Times New Roman" pitchFamily="18" charset="0"/>
                        </a:rPr>
                        <a:t> </a:t>
                      </a:r>
                      <a:r>
                        <a:rPr kumimoji="0" lang="en-US" sz="1200" b="0" i="0" u="none" strike="noStrike" cap="none" normalizeH="0" baseline="0" dirty="0" err="1" smtClean="0">
                          <a:ln>
                            <a:noFill/>
                          </a:ln>
                          <a:solidFill>
                            <a:srgbClr val="000000"/>
                          </a:solidFill>
                          <a:effectLst/>
                          <a:latin typeface="Arial Narrow" pitchFamily="34" charset="0"/>
                          <a:cs typeface="Times New Roman" pitchFamily="18" charset="0"/>
                        </a:rPr>
                        <a:t>menegakkan</a:t>
                      </a:r>
                      <a:r>
                        <a:rPr kumimoji="0" lang="en-US" sz="1200" b="0" i="0" u="none" strike="noStrike" cap="none" normalizeH="0" baseline="0" dirty="0" smtClean="0">
                          <a:ln>
                            <a:noFill/>
                          </a:ln>
                          <a:solidFill>
                            <a:srgbClr val="000000"/>
                          </a:solidFill>
                          <a:effectLst/>
                          <a:latin typeface="Arial Narrow" pitchFamily="34" charset="0"/>
                          <a:cs typeface="Times New Roman" pitchFamily="18" charset="0"/>
                        </a:rPr>
                        <a:t> </a:t>
                      </a:r>
                      <a:r>
                        <a:rPr kumimoji="0" lang="en-US" sz="1200" b="0" i="0" u="none" strike="noStrike" cap="none" normalizeH="0" baseline="0" dirty="0" err="1" smtClean="0">
                          <a:ln>
                            <a:noFill/>
                          </a:ln>
                          <a:solidFill>
                            <a:srgbClr val="000000"/>
                          </a:solidFill>
                          <a:effectLst/>
                          <a:latin typeface="Arial Narrow" pitchFamily="34" charset="0"/>
                          <a:cs typeface="Times New Roman" pitchFamily="18" charset="0"/>
                        </a:rPr>
                        <a:t>ideologi</a:t>
                      </a:r>
                      <a:r>
                        <a:rPr kumimoji="0" lang="en-US" sz="1200" b="0" i="0" u="none" strike="noStrike" cap="none" normalizeH="0" baseline="0" dirty="0" smtClean="0">
                          <a:ln>
                            <a:noFill/>
                          </a:ln>
                          <a:solidFill>
                            <a:srgbClr val="000000"/>
                          </a:solidFill>
                          <a:effectLst/>
                          <a:latin typeface="Arial Narrow" pitchFamily="34" charset="0"/>
                          <a:cs typeface="Times New Roman" pitchFamily="18" charset="0"/>
                        </a:rPr>
                        <a:t> </a:t>
                      </a:r>
                      <a:r>
                        <a:rPr kumimoji="0" lang="en-US" sz="1200" b="0" i="0" u="none" strike="noStrike" cap="none" normalizeH="0" baseline="0" dirty="0" err="1" smtClean="0">
                          <a:ln>
                            <a:noFill/>
                          </a:ln>
                          <a:solidFill>
                            <a:srgbClr val="000000"/>
                          </a:solidFill>
                          <a:effectLst/>
                          <a:latin typeface="Arial Narrow" pitchFamily="34" charset="0"/>
                          <a:cs typeface="Times New Roman" pitchFamily="18" charset="0"/>
                        </a:rPr>
                        <a:t>negara</a:t>
                      </a:r>
                      <a:r>
                        <a:rPr kumimoji="0" lang="en-US" sz="1200" b="0" i="0" u="none" strike="noStrike" cap="none" normalizeH="0" baseline="0" dirty="0" smtClean="0">
                          <a:ln>
                            <a:noFill/>
                          </a:ln>
                          <a:solidFill>
                            <a:srgbClr val="000000"/>
                          </a:solidFill>
                          <a:effectLst/>
                          <a:latin typeface="Arial Narrow" pitchFamily="34" charset="0"/>
                          <a:cs typeface="Times New Roman" pitchFamily="18" charset="0"/>
                        </a:rPr>
                        <a:t> </a:t>
                      </a:r>
                      <a:r>
                        <a:rPr kumimoji="0" lang="en-US" sz="1200" b="0" i="0" u="none" strike="noStrike" cap="none" normalizeH="0" baseline="0" dirty="0" err="1" smtClean="0">
                          <a:ln>
                            <a:noFill/>
                          </a:ln>
                          <a:solidFill>
                            <a:srgbClr val="000000"/>
                          </a:solidFill>
                          <a:effectLst/>
                          <a:latin typeface="Arial Narrow" pitchFamily="34" charset="0"/>
                          <a:cs typeface="Times New Roman" pitchFamily="18" charset="0"/>
                        </a:rPr>
                        <a:t>pancasila</a:t>
                      </a:r>
                      <a:r>
                        <a:rPr kumimoji="0" lang="en-US" sz="1200" b="0" i="0" u="none" strike="noStrike" cap="none" normalizeH="0" baseline="0" dirty="0" smtClean="0">
                          <a:ln>
                            <a:noFill/>
                          </a:ln>
                          <a:solidFill>
                            <a:srgbClr val="000000"/>
                          </a:solidFill>
                          <a:effectLst/>
                          <a:latin typeface="Arial Narrow" pitchFamily="34" charset="0"/>
                          <a:cs typeface="Times New Roman" pitchFamily="18" charset="0"/>
                        </a:rPr>
                        <a:t>, UUD 1945, Negara </a:t>
                      </a:r>
                      <a:r>
                        <a:rPr kumimoji="0" lang="en-US" sz="1200" b="0" i="0" u="none" strike="noStrike" cap="none" normalizeH="0" baseline="0" dirty="0" err="1" smtClean="0">
                          <a:ln>
                            <a:noFill/>
                          </a:ln>
                          <a:solidFill>
                            <a:srgbClr val="000000"/>
                          </a:solidFill>
                          <a:effectLst/>
                          <a:latin typeface="Arial Narrow" pitchFamily="34" charset="0"/>
                          <a:cs typeface="Times New Roman" pitchFamily="18" charset="0"/>
                        </a:rPr>
                        <a:t>Kesatuan</a:t>
                      </a:r>
                      <a:r>
                        <a:rPr kumimoji="0" lang="en-US" sz="1200" b="0" i="0" u="none" strike="noStrike" cap="none" normalizeH="0" baseline="0" dirty="0" smtClean="0">
                          <a:ln>
                            <a:noFill/>
                          </a:ln>
                          <a:solidFill>
                            <a:srgbClr val="000000"/>
                          </a:solidFill>
                          <a:effectLst/>
                          <a:latin typeface="Arial Narrow" pitchFamily="34" charset="0"/>
                          <a:cs typeface="Times New Roman" pitchFamily="18" charset="0"/>
                        </a:rPr>
                        <a:t> </a:t>
                      </a:r>
                      <a:r>
                        <a:rPr kumimoji="0" lang="en-US" sz="1200" b="0" i="0" u="none" strike="noStrike" cap="none" normalizeH="0" baseline="0" dirty="0" err="1" smtClean="0">
                          <a:ln>
                            <a:noFill/>
                          </a:ln>
                          <a:solidFill>
                            <a:srgbClr val="000000"/>
                          </a:solidFill>
                          <a:effectLst/>
                          <a:latin typeface="Arial Narrow" pitchFamily="34" charset="0"/>
                          <a:cs typeface="Times New Roman" pitchFamily="18" charset="0"/>
                        </a:rPr>
                        <a:t>Republik</a:t>
                      </a:r>
                      <a:r>
                        <a:rPr kumimoji="0" lang="en-US" sz="1200" b="0" i="0" u="none" strike="noStrike" cap="none" normalizeH="0" baseline="0" dirty="0" smtClean="0">
                          <a:ln>
                            <a:noFill/>
                          </a:ln>
                          <a:solidFill>
                            <a:srgbClr val="000000"/>
                          </a:solidFill>
                          <a:effectLst/>
                          <a:latin typeface="Arial Narrow" pitchFamily="34" charset="0"/>
                          <a:cs typeface="Times New Roman" pitchFamily="18" charset="0"/>
                        </a:rPr>
                        <a:t> Indonesia (NKRI), </a:t>
                      </a:r>
                      <a:r>
                        <a:rPr kumimoji="0" lang="en-US" sz="1200" b="0" i="0" u="none" strike="noStrike" cap="none" normalizeH="0" baseline="0" dirty="0" err="1" smtClean="0">
                          <a:ln>
                            <a:noFill/>
                          </a:ln>
                          <a:solidFill>
                            <a:srgbClr val="000000"/>
                          </a:solidFill>
                          <a:effectLst/>
                          <a:latin typeface="Arial Narrow" pitchFamily="34" charset="0"/>
                          <a:cs typeface="Times New Roman" pitchFamily="18" charset="0"/>
                        </a:rPr>
                        <a:t>Bhineka</a:t>
                      </a:r>
                      <a:r>
                        <a:rPr kumimoji="0" lang="en-US" sz="1200" b="0" i="0" u="none" strike="noStrike" cap="none" normalizeH="0" baseline="0" dirty="0" smtClean="0">
                          <a:ln>
                            <a:noFill/>
                          </a:ln>
                          <a:solidFill>
                            <a:srgbClr val="000000"/>
                          </a:solidFill>
                          <a:effectLst/>
                          <a:latin typeface="Arial Narrow" pitchFamily="34" charset="0"/>
                          <a:cs typeface="Times New Roman" pitchFamily="18" charset="0"/>
                        </a:rPr>
                        <a:t> Tunggal </a:t>
                      </a:r>
                      <a:r>
                        <a:rPr kumimoji="0" lang="en-US" sz="1200" b="0" i="0" u="none" strike="noStrike" cap="none" normalizeH="0" baseline="0" dirty="0" err="1" smtClean="0">
                          <a:ln>
                            <a:noFill/>
                          </a:ln>
                          <a:solidFill>
                            <a:srgbClr val="000000"/>
                          </a:solidFill>
                          <a:effectLst/>
                          <a:latin typeface="Arial Narrow" pitchFamily="34" charset="0"/>
                          <a:cs typeface="Times New Roman" pitchFamily="18" charset="0"/>
                        </a:rPr>
                        <a:t>Ika</a:t>
                      </a:r>
                      <a:r>
                        <a:rPr kumimoji="0" lang="en-US" sz="1200" b="0" i="0" u="none" strike="noStrike" cap="none" normalizeH="0" baseline="0" dirty="0" smtClean="0">
                          <a:ln>
                            <a:noFill/>
                          </a:ln>
                          <a:solidFill>
                            <a:srgbClr val="000000"/>
                          </a:solidFill>
                          <a:effectLst/>
                          <a:latin typeface="Arial Narrow" pitchFamily="34" charset="0"/>
                          <a:cs typeface="Times New Roman" pitchFamily="18" charset="0"/>
                        </a:rPr>
                        <a:t> </a:t>
                      </a:r>
                      <a:r>
                        <a:rPr kumimoji="0" lang="en-US" sz="1200" b="0" i="0" u="none" strike="noStrike" cap="none" normalizeH="0" baseline="0" dirty="0" err="1" smtClean="0">
                          <a:ln>
                            <a:noFill/>
                          </a:ln>
                          <a:solidFill>
                            <a:srgbClr val="000000"/>
                          </a:solidFill>
                          <a:effectLst/>
                          <a:latin typeface="Arial Narrow" pitchFamily="34" charset="0"/>
                          <a:cs typeface="Times New Roman" pitchFamily="18" charset="0"/>
                        </a:rPr>
                        <a:t>dan</a:t>
                      </a:r>
                      <a:r>
                        <a:rPr kumimoji="0" lang="en-US" sz="1200" b="0" i="0" u="none" strike="noStrike" cap="none" normalizeH="0" baseline="0" dirty="0" smtClean="0">
                          <a:ln>
                            <a:noFill/>
                          </a:ln>
                          <a:solidFill>
                            <a:srgbClr val="000000"/>
                          </a:solidFill>
                          <a:effectLst/>
                          <a:latin typeface="Arial Narrow" pitchFamily="34" charset="0"/>
                          <a:cs typeface="Times New Roman" pitchFamily="18" charset="0"/>
                        </a:rPr>
                        <a:t> </a:t>
                      </a:r>
                      <a:r>
                        <a:rPr kumimoji="0" lang="en-US" sz="1200" b="0" i="0" u="none" strike="noStrike" cap="none" normalizeH="0" baseline="0" dirty="0" err="1" smtClean="0">
                          <a:ln>
                            <a:noFill/>
                          </a:ln>
                          <a:solidFill>
                            <a:srgbClr val="000000"/>
                          </a:solidFill>
                          <a:effectLst/>
                          <a:latin typeface="Arial Narrow" pitchFamily="34" charset="0"/>
                          <a:cs typeface="Times New Roman" pitchFamily="18" charset="0"/>
                        </a:rPr>
                        <a:t>rencana-rencana</a:t>
                      </a:r>
                      <a:r>
                        <a:rPr kumimoji="0" lang="en-US" sz="1200" b="0" i="0" u="none" strike="noStrike" cap="none" normalizeH="0" baseline="0" dirty="0" smtClean="0">
                          <a:ln>
                            <a:noFill/>
                          </a:ln>
                          <a:solidFill>
                            <a:srgbClr val="000000"/>
                          </a:solidFill>
                          <a:effectLst/>
                          <a:latin typeface="Arial Narrow" pitchFamily="34" charset="0"/>
                          <a:cs typeface="Times New Roman" pitchFamily="18" charset="0"/>
                        </a:rPr>
                        <a:t> </a:t>
                      </a:r>
                      <a:r>
                        <a:rPr kumimoji="0" lang="en-US" sz="1200" b="0" i="0" u="none" strike="noStrike" cap="none" normalizeH="0" baseline="0" dirty="0" err="1" smtClean="0">
                          <a:ln>
                            <a:noFill/>
                          </a:ln>
                          <a:solidFill>
                            <a:srgbClr val="000000"/>
                          </a:solidFill>
                          <a:effectLst/>
                          <a:latin typeface="Arial Narrow" pitchFamily="34" charset="0"/>
                          <a:cs typeface="Times New Roman" pitchFamily="18" charset="0"/>
                        </a:rPr>
                        <a:t>pemerintah</a:t>
                      </a:r>
                      <a:r>
                        <a:rPr kumimoji="0" lang="en-US" sz="1200" b="0" i="0" u="none" strike="noStrike" cap="none" normalizeH="0" baseline="0" dirty="0" smtClean="0">
                          <a:ln>
                            <a:noFill/>
                          </a:ln>
                          <a:solidFill>
                            <a:srgbClr val="000000"/>
                          </a:solidFill>
                          <a:effectLst/>
                          <a:latin typeface="Arial Narrow" pitchFamily="34" charset="0"/>
                          <a:cs typeface="Times New Roman" pitchFamily="18" charset="0"/>
                        </a:rPr>
                        <a:t> </a:t>
                      </a:r>
                      <a:r>
                        <a:rPr kumimoji="0" lang="en-US" sz="1200" b="0" i="0" u="none" strike="noStrike" cap="none" normalizeH="0" baseline="0" dirty="0" err="1" smtClean="0">
                          <a:ln>
                            <a:noFill/>
                          </a:ln>
                          <a:solidFill>
                            <a:srgbClr val="000000"/>
                          </a:solidFill>
                          <a:effectLst/>
                          <a:latin typeface="Arial Narrow" pitchFamily="34" charset="0"/>
                          <a:cs typeface="Times New Roman" pitchFamily="18" charset="0"/>
                        </a:rPr>
                        <a:t>dengan</a:t>
                      </a:r>
                      <a:r>
                        <a:rPr kumimoji="0" lang="en-US" sz="1200" b="0" i="0" u="none" strike="noStrike" cap="none" normalizeH="0" baseline="0" dirty="0" smtClean="0">
                          <a:ln>
                            <a:noFill/>
                          </a:ln>
                          <a:solidFill>
                            <a:srgbClr val="000000"/>
                          </a:solidFill>
                          <a:effectLst/>
                          <a:latin typeface="Arial Narrow" pitchFamily="34" charset="0"/>
                          <a:cs typeface="Times New Roman" pitchFamily="18" charset="0"/>
                        </a:rPr>
                        <a:t> </a:t>
                      </a:r>
                      <a:r>
                        <a:rPr kumimoji="0" lang="en-US" sz="1200" b="0" i="0" u="none" strike="noStrike" cap="none" normalizeH="0" baseline="0" dirty="0" err="1" smtClean="0">
                          <a:ln>
                            <a:noFill/>
                          </a:ln>
                          <a:solidFill>
                            <a:srgbClr val="000000"/>
                          </a:solidFill>
                          <a:effectLst/>
                          <a:latin typeface="Arial Narrow" pitchFamily="34" charset="0"/>
                          <a:cs typeface="Times New Roman" pitchFamily="18" charset="0"/>
                        </a:rPr>
                        <a:t>tujuan</a:t>
                      </a:r>
                      <a:r>
                        <a:rPr kumimoji="0" lang="en-US" sz="1200" b="0" i="0" u="none" strike="noStrike" cap="none" normalizeH="0" baseline="0" dirty="0" smtClean="0">
                          <a:ln>
                            <a:noFill/>
                          </a:ln>
                          <a:solidFill>
                            <a:srgbClr val="000000"/>
                          </a:solidFill>
                          <a:effectLst/>
                          <a:latin typeface="Arial Narrow" pitchFamily="34" charset="0"/>
                          <a:cs typeface="Times New Roman" pitchFamily="18" charset="0"/>
                        </a:rPr>
                        <a:t> </a:t>
                      </a:r>
                      <a:r>
                        <a:rPr kumimoji="0" lang="en-US" sz="1200" b="0" i="0" u="none" strike="noStrike" cap="none" normalizeH="0" baseline="0" dirty="0" err="1" smtClean="0">
                          <a:ln>
                            <a:noFill/>
                          </a:ln>
                          <a:solidFill>
                            <a:srgbClr val="000000"/>
                          </a:solidFill>
                          <a:effectLst/>
                          <a:latin typeface="Arial Narrow" pitchFamily="34" charset="0"/>
                          <a:cs typeface="Times New Roman" pitchFamily="18" charset="0"/>
                        </a:rPr>
                        <a:t>untuk</a:t>
                      </a:r>
                      <a:r>
                        <a:rPr kumimoji="0" lang="en-US" sz="1200" b="0" i="0" u="none" strike="noStrike" cap="none" normalizeH="0" baseline="0" dirty="0" smtClean="0">
                          <a:ln>
                            <a:noFill/>
                          </a:ln>
                          <a:solidFill>
                            <a:srgbClr val="000000"/>
                          </a:solidFill>
                          <a:effectLst/>
                          <a:latin typeface="Arial Narrow" pitchFamily="34" charset="0"/>
                          <a:cs typeface="Times New Roman" pitchFamily="18" charset="0"/>
                        </a:rPr>
                        <a:t> </a:t>
                      </a:r>
                      <a:r>
                        <a:rPr kumimoji="0" lang="en-US" sz="1200" b="0" i="0" u="none" strike="noStrike" cap="none" normalizeH="0" baseline="0" dirty="0" err="1" smtClean="0">
                          <a:ln>
                            <a:noFill/>
                          </a:ln>
                          <a:solidFill>
                            <a:srgbClr val="000000"/>
                          </a:solidFill>
                          <a:effectLst/>
                          <a:latin typeface="Arial Narrow" pitchFamily="34" charset="0"/>
                          <a:cs typeface="Times New Roman" pitchFamily="18" charset="0"/>
                        </a:rPr>
                        <a:t>dapat</a:t>
                      </a:r>
                      <a:r>
                        <a:rPr kumimoji="0" lang="en-US" sz="1200" b="0" i="0" u="none" strike="noStrike" cap="none" normalizeH="0" baseline="0" dirty="0" smtClean="0">
                          <a:ln>
                            <a:noFill/>
                          </a:ln>
                          <a:solidFill>
                            <a:srgbClr val="000000"/>
                          </a:solidFill>
                          <a:effectLst/>
                          <a:latin typeface="Arial Narrow" pitchFamily="34" charset="0"/>
                          <a:cs typeface="Times New Roman" pitchFamily="18" charset="0"/>
                        </a:rPr>
                        <a:t> </a:t>
                      </a:r>
                      <a:r>
                        <a:rPr kumimoji="0" lang="en-US" sz="1200" b="0" i="0" u="none" strike="noStrike" cap="none" normalizeH="0" baseline="0" dirty="0" err="1" smtClean="0">
                          <a:ln>
                            <a:noFill/>
                          </a:ln>
                          <a:solidFill>
                            <a:srgbClr val="000000"/>
                          </a:solidFill>
                          <a:effectLst/>
                          <a:latin typeface="Arial Narrow" pitchFamily="34" charset="0"/>
                          <a:cs typeface="Times New Roman" pitchFamily="18" charset="0"/>
                        </a:rPr>
                        <a:t>melaksanakan</a:t>
                      </a:r>
                      <a:r>
                        <a:rPr kumimoji="0" lang="en-US" sz="1200" b="0" i="0" u="none" strike="noStrike" cap="none" normalizeH="0" baseline="0" dirty="0" smtClean="0">
                          <a:ln>
                            <a:noFill/>
                          </a:ln>
                          <a:solidFill>
                            <a:srgbClr val="000000"/>
                          </a:solidFill>
                          <a:effectLst/>
                          <a:latin typeface="Arial Narrow" pitchFamily="34" charset="0"/>
                          <a:cs typeface="Times New Roman" pitchFamily="18" charset="0"/>
                        </a:rPr>
                        <a:t> </a:t>
                      </a:r>
                      <a:r>
                        <a:rPr kumimoji="0" lang="en-US" sz="1200" b="0" i="0" u="none" strike="noStrike" cap="none" normalizeH="0" baseline="0" dirty="0" err="1" smtClean="0">
                          <a:ln>
                            <a:noFill/>
                          </a:ln>
                          <a:solidFill>
                            <a:srgbClr val="000000"/>
                          </a:solidFill>
                          <a:effectLst/>
                          <a:latin typeface="Arial Narrow" pitchFamily="34" charset="0"/>
                          <a:cs typeface="Times New Roman" pitchFamily="18" charset="0"/>
                        </a:rPr>
                        <a:t>tugasnya</a:t>
                      </a:r>
                      <a:r>
                        <a:rPr kumimoji="0" lang="en-US" sz="1200" b="0" i="0" u="none" strike="noStrike" cap="none" normalizeH="0" baseline="0" dirty="0" smtClean="0">
                          <a:ln>
                            <a:noFill/>
                          </a:ln>
                          <a:solidFill>
                            <a:srgbClr val="000000"/>
                          </a:solidFill>
                          <a:effectLst/>
                          <a:latin typeface="Arial Narrow" pitchFamily="34" charset="0"/>
                          <a:cs typeface="Times New Roman" pitchFamily="18" charset="0"/>
                        </a:rPr>
                        <a:t> </a:t>
                      </a:r>
                      <a:r>
                        <a:rPr kumimoji="0" lang="en-US" sz="1200" b="0" i="0" u="none" strike="noStrike" cap="none" normalizeH="0" baseline="0" dirty="0" err="1" smtClean="0">
                          <a:ln>
                            <a:noFill/>
                          </a:ln>
                          <a:solidFill>
                            <a:srgbClr val="000000"/>
                          </a:solidFill>
                          <a:effectLst/>
                          <a:latin typeface="Arial Narrow" pitchFamily="34" charset="0"/>
                          <a:cs typeface="Times New Roman" pitchFamily="18" charset="0"/>
                        </a:rPr>
                        <a:t>secara</a:t>
                      </a:r>
                      <a:r>
                        <a:rPr kumimoji="0" lang="en-US" sz="1200" b="0" i="0" u="none" strike="noStrike" cap="none" normalizeH="0" baseline="0" dirty="0" smtClean="0">
                          <a:ln>
                            <a:noFill/>
                          </a:ln>
                          <a:solidFill>
                            <a:srgbClr val="000000"/>
                          </a:solidFill>
                          <a:effectLst/>
                          <a:latin typeface="Arial Narrow" pitchFamily="34" charset="0"/>
                          <a:cs typeface="Times New Roman" pitchFamily="18" charset="0"/>
                        </a:rPr>
                        <a:t> </a:t>
                      </a:r>
                      <a:r>
                        <a:rPr kumimoji="0" lang="en-US" sz="1200" b="0" i="0" u="none" strike="noStrike" cap="none" normalizeH="0" baseline="0" dirty="0" err="1" smtClean="0">
                          <a:ln>
                            <a:noFill/>
                          </a:ln>
                          <a:solidFill>
                            <a:srgbClr val="000000"/>
                          </a:solidFill>
                          <a:effectLst/>
                          <a:latin typeface="Arial Narrow" pitchFamily="34" charset="0"/>
                          <a:cs typeface="Times New Roman" pitchFamily="18" charset="0"/>
                        </a:rPr>
                        <a:t>berdaya</a:t>
                      </a:r>
                      <a:r>
                        <a:rPr kumimoji="0" lang="en-US" sz="1200" b="0" i="0" u="none" strike="noStrike" cap="none" normalizeH="0" baseline="0" dirty="0" smtClean="0">
                          <a:ln>
                            <a:noFill/>
                          </a:ln>
                          <a:solidFill>
                            <a:srgbClr val="000000"/>
                          </a:solidFill>
                          <a:effectLst/>
                          <a:latin typeface="Arial Narrow" pitchFamily="34" charset="0"/>
                          <a:cs typeface="Times New Roman" pitchFamily="18" charset="0"/>
                        </a:rPr>
                        <a:t> </a:t>
                      </a:r>
                      <a:r>
                        <a:rPr kumimoji="0" lang="en-US" sz="1200" b="0" i="0" u="none" strike="noStrike" cap="none" normalizeH="0" baseline="0" dirty="0" err="1" smtClean="0">
                          <a:ln>
                            <a:noFill/>
                          </a:ln>
                          <a:solidFill>
                            <a:srgbClr val="000000"/>
                          </a:solidFill>
                          <a:effectLst/>
                          <a:latin typeface="Arial Narrow" pitchFamily="34" charset="0"/>
                          <a:cs typeface="Times New Roman" pitchFamily="18" charset="0"/>
                        </a:rPr>
                        <a:t>guna</a:t>
                      </a:r>
                      <a:r>
                        <a:rPr kumimoji="0" lang="en-US" sz="1200" b="0" i="0" u="none" strike="noStrike" cap="none" normalizeH="0" baseline="0" dirty="0" smtClean="0">
                          <a:ln>
                            <a:noFill/>
                          </a:ln>
                          <a:solidFill>
                            <a:srgbClr val="000000"/>
                          </a:solidFill>
                          <a:effectLst/>
                          <a:latin typeface="Arial Narrow" pitchFamily="34" charset="0"/>
                          <a:cs typeface="Times New Roman" pitchFamily="18" charset="0"/>
                        </a:rPr>
                        <a:t> </a:t>
                      </a:r>
                      <a:r>
                        <a:rPr kumimoji="0" lang="en-US" sz="1200" b="0" i="0" u="none" strike="noStrike" cap="none" normalizeH="0" baseline="0" dirty="0" err="1" smtClean="0">
                          <a:ln>
                            <a:noFill/>
                          </a:ln>
                          <a:solidFill>
                            <a:srgbClr val="000000"/>
                          </a:solidFill>
                          <a:effectLst/>
                          <a:latin typeface="Arial Narrow" pitchFamily="34" charset="0"/>
                          <a:cs typeface="Times New Roman" pitchFamily="18" charset="0"/>
                        </a:rPr>
                        <a:t>dan</a:t>
                      </a:r>
                      <a:r>
                        <a:rPr kumimoji="0" lang="en-US" sz="1200" b="0" i="0" u="none" strike="noStrike" cap="none" normalizeH="0" baseline="0" dirty="0" smtClean="0">
                          <a:ln>
                            <a:noFill/>
                          </a:ln>
                          <a:solidFill>
                            <a:srgbClr val="000000"/>
                          </a:solidFill>
                          <a:effectLst/>
                          <a:latin typeface="Arial Narrow" pitchFamily="34" charset="0"/>
                          <a:cs typeface="Times New Roman" pitchFamily="18" charset="0"/>
                        </a:rPr>
                        <a:t> </a:t>
                      </a:r>
                      <a:r>
                        <a:rPr kumimoji="0" lang="en-US" sz="1200" b="0" i="0" u="none" strike="noStrike" cap="none" normalizeH="0" baseline="0" dirty="0" err="1" smtClean="0">
                          <a:ln>
                            <a:noFill/>
                          </a:ln>
                          <a:solidFill>
                            <a:srgbClr val="000000"/>
                          </a:solidFill>
                          <a:effectLst/>
                          <a:latin typeface="Arial Narrow" pitchFamily="34" charset="0"/>
                          <a:cs typeface="Times New Roman" pitchFamily="18" charset="0"/>
                        </a:rPr>
                        <a:t>berhasil</a:t>
                      </a:r>
                      <a:r>
                        <a:rPr kumimoji="0" lang="en-US" sz="1200" b="0" i="0" u="none" strike="noStrike" cap="none" normalizeH="0" baseline="0" dirty="0" smtClean="0">
                          <a:ln>
                            <a:noFill/>
                          </a:ln>
                          <a:solidFill>
                            <a:srgbClr val="000000"/>
                          </a:solidFill>
                          <a:effectLst/>
                          <a:latin typeface="Arial Narrow" pitchFamily="34" charset="0"/>
                          <a:cs typeface="Times New Roman" pitchFamily="18" charset="0"/>
                        </a:rPr>
                        <a:t> </a:t>
                      </a:r>
                      <a:r>
                        <a:rPr kumimoji="0" lang="en-US" sz="1200" b="0" i="0" u="none" strike="noStrike" cap="none" normalizeH="0" baseline="0" dirty="0" err="1" smtClean="0">
                          <a:ln>
                            <a:noFill/>
                          </a:ln>
                          <a:solidFill>
                            <a:srgbClr val="000000"/>
                          </a:solidFill>
                          <a:effectLst/>
                          <a:latin typeface="Arial Narrow" pitchFamily="34" charset="0"/>
                          <a:cs typeface="Times New Roman" pitchFamily="18" charset="0"/>
                        </a:rPr>
                        <a:t>guna</a:t>
                      </a:r>
                      <a:r>
                        <a:rPr kumimoji="0" lang="en-US" sz="1200" b="0" i="0" u="none" strike="noStrike" cap="none" normalizeH="0" baseline="0" dirty="0" smtClean="0">
                          <a:ln>
                            <a:noFill/>
                          </a:ln>
                          <a:solidFill>
                            <a:srgbClr val="000000"/>
                          </a:solidFill>
                          <a:effectLst/>
                          <a:latin typeface="Arial Narrow" pitchFamily="34" charset="0"/>
                          <a:cs typeface="Times New Roman" pitchFamily="18" charset="0"/>
                        </a:rPr>
                        <a:t> </a:t>
                      </a:r>
                      <a:r>
                        <a:rPr kumimoji="0" lang="en-US" sz="1200" b="0" i="0" u="none" strike="noStrike" cap="none" normalizeH="0" baseline="0" dirty="0" err="1" smtClean="0">
                          <a:ln>
                            <a:noFill/>
                          </a:ln>
                          <a:solidFill>
                            <a:srgbClr val="000000"/>
                          </a:solidFill>
                          <a:effectLst/>
                          <a:latin typeface="Arial Narrow" pitchFamily="34" charset="0"/>
                          <a:cs typeface="Times New Roman" pitchFamily="18" charset="0"/>
                        </a:rPr>
                        <a:t>serta</a:t>
                      </a:r>
                      <a:r>
                        <a:rPr kumimoji="0" lang="en-US" sz="1200" b="0" i="0" u="none" strike="noStrike" cap="none" normalizeH="0" baseline="0" dirty="0" smtClean="0">
                          <a:ln>
                            <a:noFill/>
                          </a:ln>
                          <a:solidFill>
                            <a:srgbClr val="000000"/>
                          </a:solidFill>
                          <a:effectLst/>
                          <a:latin typeface="Arial Narrow" pitchFamily="34" charset="0"/>
                          <a:cs typeface="Times New Roman" pitchFamily="18" charset="0"/>
                        </a:rPr>
                        <a:t> </a:t>
                      </a:r>
                      <a:r>
                        <a:rPr kumimoji="0" lang="id-ID" sz="1200" b="0" i="0" u="none" strike="noStrike" cap="none" normalizeH="0" baseline="0" dirty="0" smtClean="0">
                          <a:ln>
                            <a:noFill/>
                          </a:ln>
                          <a:solidFill>
                            <a:srgbClr val="000000"/>
                          </a:solidFill>
                          <a:effectLst/>
                          <a:latin typeface="Arial Narrow" pitchFamily="34" charset="0"/>
                          <a:cs typeface="Times New Roman" pitchFamily="18" charset="0"/>
                        </a:rPr>
                        <a:t>mengutamakan kepentingan kedinasan daripada kepentingan pribadi dan/atau golongan sesuai dengan tugas, fungsi, dan tanggungjawabnya sebagai unsur aparatur negara terhadap organisasi tempat dimana ia bekerja.</a:t>
                      </a:r>
                    </a:p>
                  </a:txBody>
                  <a:tcPr marT="45716" marB="4571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id-ID" sz="1200" b="0" i="0" u="none" strike="noStrike" cap="none" normalizeH="0" baseline="0" smtClean="0">
                          <a:ln>
                            <a:noFill/>
                          </a:ln>
                          <a:solidFill>
                            <a:schemeClr val="tx1"/>
                          </a:solidFill>
                          <a:effectLst/>
                          <a:latin typeface="Arial Narrow" pitchFamily="34" charset="0"/>
                          <a:cs typeface="Arial" charset="0"/>
                        </a:rPr>
                        <a:t>76 - 90 </a:t>
                      </a:r>
                    </a:p>
                  </a:txBody>
                  <a:tcPr marT="45716" marB="4571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id-ID" sz="1200" b="0" i="0" u="none" strike="noStrike" cap="none" normalizeH="0" baseline="0" dirty="0" smtClean="0">
                          <a:ln>
                            <a:noFill/>
                          </a:ln>
                          <a:solidFill>
                            <a:schemeClr val="tx1"/>
                          </a:solidFill>
                          <a:effectLst/>
                          <a:latin typeface="Arial Narrow" pitchFamily="34" charset="0"/>
                          <a:cs typeface="Arial" charset="0"/>
                        </a:rPr>
                        <a:t>Baik </a:t>
                      </a:r>
                    </a:p>
                  </a:txBody>
                  <a:tcPr marT="45716" marB="45716"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188610">
                <a:tc vMerge="1">
                  <a:txBody>
                    <a:bodyPr/>
                    <a:lstStyle/>
                    <a:p>
                      <a:endParaRPr lang="en-US"/>
                    </a:p>
                  </a:txBody>
                  <a:tcPr/>
                </a:tc>
                <a:tc vMerge="1">
                  <a:txBody>
                    <a:bodyPr/>
                    <a:lstStyle/>
                    <a:p>
                      <a:endParaRPr 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id-ID" sz="1200" b="0" i="0" u="none" strike="noStrike" cap="none" normalizeH="0" baseline="0" dirty="0" smtClean="0">
                          <a:ln>
                            <a:noFill/>
                          </a:ln>
                          <a:solidFill>
                            <a:schemeClr val="tx1"/>
                          </a:solidFill>
                          <a:effectLst/>
                          <a:latin typeface="Arial Narrow" pitchFamily="34" charset="0"/>
                          <a:cs typeface="Arial" charset="0"/>
                        </a:rPr>
                        <a:t>3</a:t>
                      </a:r>
                    </a:p>
                  </a:txBody>
                  <a:tcPr marT="45716" marB="4571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id-ID" sz="1200" b="1" i="0" u="none" strike="noStrike" cap="none" normalizeH="0" baseline="0" dirty="0" smtClean="0">
                          <a:ln>
                            <a:noFill/>
                          </a:ln>
                          <a:solidFill>
                            <a:srgbClr val="FF00FF"/>
                          </a:solidFill>
                          <a:effectLst/>
                          <a:latin typeface="Arial Narrow" pitchFamily="34" charset="0"/>
                          <a:cs typeface="Times New Roman" pitchFamily="18" charset="0"/>
                        </a:rPr>
                        <a:t>Adakalanya</a:t>
                      </a:r>
                      <a:r>
                        <a:rPr kumimoji="0" lang="en-US" sz="1200" b="0" i="0" u="none" strike="noStrike" cap="none" normalizeH="0" baseline="0" dirty="0" smtClean="0">
                          <a:ln>
                            <a:noFill/>
                          </a:ln>
                          <a:solidFill>
                            <a:srgbClr val="000000"/>
                          </a:solidFill>
                          <a:effectLst/>
                          <a:latin typeface="Arial Narrow" pitchFamily="34" charset="0"/>
                          <a:cs typeface="Times New Roman" pitchFamily="18" charset="0"/>
                        </a:rPr>
                        <a:t> </a:t>
                      </a:r>
                      <a:r>
                        <a:rPr kumimoji="0" lang="en-US" sz="1200" b="0" i="0" u="none" strike="noStrike" cap="none" normalizeH="0" baseline="0" dirty="0" err="1" smtClean="0">
                          <a:ln>
                            <a:noFill/>
                          </a:ln>
                          <a:solidFill>
                            <a:srgbClr val="000000"/>
                          </a:solidFill>
                          <a:effectLst/>
                          <a:latin typeface="Arial Narrow" pitchFamily="34" charset="0"/>
                          <a:cs typeface="Times New Roman" pitchFamily="18" charset="0"/>
                        </a:rPr>
                        <a:t>berusaha</a:t>
                      </a:r>
                      <a:r>
                        <a:rPr kumimoji="0" lang="en-US" sz="1200" b="0" i="0" u="none" strike="noStrike" cap="none" normalizeH="0" baseline="0" dirty="0" smtClean="0">
                          <a:ln>
                            <a:noFill/>
                          </a:ln>
                          <a:solidFill>
                            <a:srgbClr val="000000"/>
                          </a:solidFill>
                          <a:effectLst/>
                          <a:latin typeface="Arial Narrow" pitchFamily="34" charset="0"/>
                          <a:cs typeface="Times New Roman" pitchFamily="18" charset="0"/>
                        </a:rPr>
                        <a:t> </a:t>
                      </a:r>
                      <a:r>
                        <a:rPr kumimoji="0" lang="en-US" sz="1200" b="0" i="0" u="none" strike="noStrike" cap="none" normalizeH="0" baseline="0" dirty="0" err="1" smtClean="0">
                          <a:ln>
                            <a:noFill/>
                          </a:ln>
                          <a:solidFill>
                            <a:srgbClr val="000000"/>
                          </a:solidFill>
                          <a:effectLst/>
                          <a:latin typeface="Arial Narrow" pitchFamily="34" charset="0"/>
                          <a:cs typeface="Times New Roman" pitchFamily="18" charset="0"/>
                        </a:rPr>
                        <a:t>dengan</a:t>
                      </a:r>
                      <a:r>
                        <a:rPr kumimoji="0" lang="en-US" sz="1200" b="0" i="0" u="none" strike="noStrike" cap="none" normalizeH="0" baseline="0" dirty="0" smtClean="0">
                          <a:ln>
                            <a:noFill/>
                          </a:ln>
                          <a:solidFill>
                            <a:srgbClr val="000000"/>
                          </a:solidFill>
                          <a:effectLst/>
                          <a:latin typeface="Arial Narrow" pitchFamily="34" charset="0"/>
                          <a:cs typeface="Times New Roman" pitchFamily="18" charset="0"/>
                        </a:rPr>
                        <a:t> </a:t>
                      </a:r>
                      <a:r>
                        <a:rPr kumimoji="0" lang="en-US" sz="1200" b="0" i="0" u="none" strike="noStrike" cap="none" normalizeH="0" baseline="0" dirty="0" err="1" smtClean="0">
                          <a:ln>
                            <a:noFill/>
                          </a:ln>
                          <a:solidFill>
                            <a:srgbClr val="000000"/>
                          </a:solidFill>
                          <a:effectLst/>
                          <a:latin typeface="Arial Narrow" pitchFamily="34" charset="0"/>
                          <a:cs typeface="Times New Roman" pitchFamily="18" charset="0"/>
                        </a:rPr>
                        <a:t>sungguh-sungguh</a:t>
                      </a:r>
                      <a:r>
                        <a:rPr kumimoji="0" lang="en-US" sz="1200" b="0" i="0" u="none" strike="noStrike" cap="none" normalizeH="0" baseline="0" dirty="0" smtClean="0">
                          <a:ln>
                            <a:noFill/>
                          </a:ln>
                          <a:solidFill>
                            <a:srgbClr val="000000"/>
                          </a:solidFill>
                          <a:effectLst/>
                          <a:latin typeface="Arial Narrow" pitchFamily="34" charset="0"/>
                          <a:cs typeface="Times New Roman" pitchFamily="18" charset="0"/>
                        </a:rPr>
                        <a:t> </a:t>
                      </a:r>
                      <a:r>
                        <a:rPr kumimoji="0" lang="en-US" sz="1200" b="0" i="0" u="none" strike="noStrike" cap="none" normalizeH="0" baseline="0" dirty="0" err="1" smtClean="0">
                          <a:ln>
                            <a:noFill/>
                          </a:ln>
                          <a:solidFill>
                            <a:srgbClr val="000000"/>
                          </a:solidFill>
                          <a:effectLst/>
                          <a:latin typeface="Arial Narrow" pitchFamily="34" charset="0"/>
                          <a:cs typeface="Times New Roman" pitchFamily="18" charset="0"/>
                        </a:rPr>
                        <a:t>menegakkan</a:t>
                      </a:r>
                      <a:r>
                        <a:rPr kumimoji="0" lang="en-US" sz="1200" b="0" i="0" u="none" strike="noStrike" cap="none" normalizeH="0" baseline="0" dirty="0" smtClean="0">
                          <a:ln>
                            <a:noFill/>
                          </a:ln>
                          <a:solidFill>
                            <a:srgbClr val="000000"/>
                          </a:solidFill>
                          <a:effectLst/>
                          <a:latin typeface="Arial Narrow" pitchFamily="34" charset="0"/>
                          <a:cs typeface="Times New Roman" pitchFamily="18" charset="0"/>
                        </a:rPr>
                        <a:t> </a:t>
                      </a:r>
                      <a:r>
                        <a:rPr kumimoji="0" lang="en-US" sz="1200" b="0" i="0" u="none" strike="noStrike" cap="none" normalizeH="0" baseline="0" dirty="0" err="1" smtClean="0">
                          <a:ln>
                            <a:noFill/>
                          </a:ln>
                          <a:solidFill>
                            <a:srgbClr val="000000"/>
                          </a:solidFill>
                          <a:effectLst/>
                          <a:latin typeface="Arial Narrow" pitchFamily="34" charset="0"/>
                          <a:cs typeface="Times New Roman" pitchFamily="18" charset="0"/>
                        </a:rPr>
                        <a:t>ideologi</a:t>
                      </a:r>
                      <a:r>
                        <a:rPr kumimoji="0" lang="en-US" sz="1200" b="0" i="0" u="none" strike="noStrike" cap="none" normalizeH="0" baseline="0" dirty="0" smtClean="0">
                          <a:ln>
                            <a:noFill/>
                          </a:ln>
                          <a:solidFill>
                            <a:srgbClr val="000000"/>
                          </a:solidFill>
                          <a:effectLst/>
                          <a:latin typeface="Arial Narrow" pitchFamily="34" charset="0"/>
                          <a:cs typeface="Times New Roman" pitchFamily="18" charset="0"/>
                        </a:rPr>
                        <a:t> </a:t>
                      </a:r>
                      <a:r>
                        <a:rPr kumimoji="0" lang="en-US" sz="1200" b="0" i="0" u="none" strike="noStrike" cap="none" normalizeH="0" baseline="0" dirty="0" err="1" smtClean="0">
                          <a:ln>
                            <a:noFill/>
                          </a:ln>
                          <a:solidFill>
                            <a:srgbClr val="000000"/>
                          </a:solidFill>
                          <a:effectLst/>
                          <a:latin typeface="Arial Narrow" pitchFamily="34" charset="0"/>
                          <a:cs typeface="Times New Roman" pitchFamily="18" charset="0"/>
                        </a:rPr>
                        <a:t>negara</a:t>
                      </a:r>
                      <a:r>
                        <a:rPr kumimoji="0" lang="en-US" sz="1200" b="0" i="0" u="none" strike="noStrike" cap="none" normalizeH="0" baseline="0" dirty="0" smtClean="0">
                          <a:ln>
                            <a:noFill/>
                          </a:ln>
                          <a:solidFill>
                            <a:srgbClr val="000000"/>
                          </a:solidFill>
                          <a:effectLst/>
                          <a:latin typeface="Arial Narrow" pitchFamily="34" charset="0"/>
                          <a:cs typeface="Times New Roman" pitchFamily="18" charset="0"/>
                        </a:rPr>
                        <a:t> </a:t>
                      </a:r>
                      <a:r>
                        <a:rPr kumimoji="0" lang="en-US" sz="1200" b="0" i="0" u="none" strike="noStrike" cap="none" normalizeH="0" baseline="0" dirty="0" err="1" smtClean="0">
                          <a:ln>
                            <a:noFill/>
                          </a:ln>
                          <a:solidFill>
                            <a:srgbClr val="000000"/>
                          </a:solidFill>
                          <a:effectLst/>
                          <a:latin typeface="Arial Narrow" pitchFamily="34" charset="0"/>
                          <a:cs typeface="Times New Roman" pitchFamily="18" charset="0"/>
                        </a:rPr>
                        <a:t>pancasila</a:t>
                      </a:r>
                      <a:r>
                        <a:rPr kumimoji="0" lang="en-US" sz="1200" b="0" i="0" u="none" strike="noStrike" cap="none" normalizeH="0" baseline="0" dirty="0" smtClean="0">
                          <a:ln>
                            <a:noFill/>
                          </a:ln>
                          <a:solidFill>
                            <a:srgbClr val="000000"/>
                          </a:solidFill>
                          <a:effectLst/>
                          <a:latin typeface="Arial Narrow" pitchFamily="34" charset="0"/>
                          <a:cs typeface="Times New Roman" pitchFamily="18" charset="0"/>
                        </a:rPr>
                        <a:t>, UUD 1945, Negara </a:t>
                      </a:r>
                      <a:r>
                        <a:rPr kumimoji="0" lang="en-US" sz="1200" b="0" i="0" u="none" strike="noStrike" cap="none" normalizeH="0" baseline="0" dirty="0" err="1" smtClean="0">
                          <a:ln>
                            <a:noFill/>
                          </a:ln>
                          <a:solidFill>
                            <a:srgbClr val="000000"/>
                          </a:solidFill>
                          <a:effectLst/>
                          <a:latin typeface="Arial Narrow" pitchFamily="34" charset="0"/>
                          <a:cs typeface="Times New Roman" pitchFamily="18" charset="0"/>
                        </a:rPr>
                        <a:t>Kesatuan</a:t>
                      </a:r>
                      <a:r>
                        <a:rPr kumimoji="0" lang="en-US" sz="1200" b="0" i="0" u="none" strike="noStrike" cap="none" normalizeH="0" baseline="0" dirty="0" smtClean="0">
                          <a:ln>
                            <a:noFill/>
                          </a:ln>
                          <a:solidFill>
                            <a:srgbClr val="000000"/>
                          </a:solidFill>
                          <a:effectLst/>
                          <a:latin typeface="Arial Narrow" pitchFamily="34" charset="0"/>
                          <a:cs typeface="Times New Roman" pitchFamily="18" charset="0"/>
                        </a:rPr>
                        <a:t> </a:t>
                      </a:r>
                      <a:r>
                        <a:rPr kumimoji="0" lang="en-US" sz="1200" b="0" i="0" u="none" strike="noStrike" cap="none" normalizeH="0" baseline="0" dirty="0" err="1" smtClean="0">
                          <a:ln>
                            <a:noFill/>
                          </a:ln>
                          <a:solidFill>
                            <a:srgbClr val="000000"/>
                          </a:solidFill>
                          <a:effectLst/>
                          <a:latin typeface="Arial Narrow" pitchFamily="34" charset="0"/>
                          <a:cs typeface="Times New Roman" pitchFamily="18" charset="0"/>
                        </a:rPr>
                        <a:t>Republik</a:t>
                      </a:r>
                      <a:r>
                        <a:rPr kumimoji="0" lang="en-US" sz="1200" b="0" i="0" u="none" strike="noStrike" cap="none" normalizeH="0" baseline="0" dirty="0" smtClean="0">
                          <a:ln>
                            <a:noFill/>
                          </a:ln>
                          <a:solidFill>
                            <a:srgbClr val="000000"/>
                          </a:solidFill>
                          <a:effectLst/>
                          <a:latin typeface="Arial Narrow" pitchFamily="34" charset="0"/>
                          <a:cs typeface="Times New Roman" pitchFamily="18" charset="0"/>
                        </a:rPr>
                        <a:t> Indonesia (NKRI),</a:t>
                      </a:r>
                      <a:r>
                        <a:rPr kumimoji="0" lang="en-US" sz="1200" b="0" i="0" u="none" strike="noStrike" cap="none" normalizeH="0" baseline="0" dirty="0" err="1" smtClean="0">
                          <a:ln>
                            <a:noFill/>
                          </a:ln>
                          <a:solidFill>
                            <a:srgbClr val="000000"/>
                          </a:solidFill>
                          <a:effectLst/>
                          <a:latin typeface="Arial Narrow" pitchFamily="34" charset="0"/>
                          <a:cs typeface="Times New Roman" pitchFamily="18" charset="0"/>
                        </a:rPr>
                        <a:t>Bhineka</a:t>
                      </a:r>
                      <a:r>
                        <a:rPr kumimoji="0" lang="en-US" sz="1200" b="0" i="0" u="none" strike="noStrike" cap="none" normalizeH="0" baseline="0" dirty="0" smtClean="0">
                          <a:ln>
                            <a:noFill/>
                          </a:ln>
                          <a:solidFill>
                            <a:srgbClr val="000000"/>
                          </a:solidFill>
                          <a:effectLst/>
                          <a:latin typeface="Arial Narrow" pitchFamily="34" charset="0"/>
                          <a:cs typeface="Times New Roman" pitchFamily="18" charset="0"/>
                        </a:rPr>
                        <a:t> Tunggal </a:t>
                      </a:r>
                      <a:r>
                        <a:rPr kumimoji="0" lang="en-US" sz="1200" b="0" i="0" u="none" strike="noStrike" cap="none" normalizeH="0" baseline="0" dirty="0" err="1" smtClean="0">
                          <a:ln>
                            <a:noFill/>
                          </a:ln>
                          <a:solidFill>
                            <a:srgbClr val="000000"/>
                          </a:solidFill>
                          <a:effectLst/>
                          <a:latin typeface="Arial Narrow" pitchFamily="34" charset="0"/>
                          <a:cs typeface="Times New Roman" pitchFamily="18" charset="0"/>
                        </a:rPr>
                        <a:t>Ika</a:t>
                      </a:r>
                      <a:r>
                        <a:rPr kumimoji="0" lang="en-US" sz="1200" b="0" i="0" u="none" strike="noStrike" cap="none" normalizeH="0" baseline="0" dirty="0" smtClean="0">
                          <a:ln>
                            <a:noFill/>
                          </a:ln>
                          <a:solidFill>
                            <a:srgbClr val="000000"/>
                          </a:solidFill>
                          <a:effectLst/>
                          <a:latin typeface="Arial Narrow" pitchFamily="34" charset="0"/>
                          <a:cs typeface="Times New Roman" pitchFamily="18" charset="0"/>
                        </a:rPr>
                        <a:t> </a:t>
                      </a:r>
                      <a:r>
                        <a:rPr kumimoji="0" lang="en-US" sz="1200" b="0" i="0" u="none" strike="noStrike" cap="none" normalizeH="0" baseline="0" dirty="0" err="1" smtClean="0">
                          <a:ln>
                            <a:noFill/>
                          </a:ln>
                          <a:solidFill>
                            <a:srgbClr val="000000"/>
                          </a:solidFill>
                          <a:effectLst/>
                          <a:latin typeface="Arial Narrow" pitchFamily="34" charset="0"/>
                          <a:cs typeface="Times New Roman" pitchFamily="18" charset="0"/>
                        </a:rPr>
                        <a:t>dan</a:t>
                      </a:r>
                      <a:r>
                        <a:rPr kumimoji="0" lang="en-US" sz="1200" b="0" i="0" u="none" strike="noStrike" cap="none" normalizeH="0" baseline="0" dirty="0" smtClean="0">
                          <a:ln>
                            <a:noFill/>
                          </a:ln>
                          <a:solidFill>
                            <a:srgbClr val="000000"/>
                          </a:solidFill>
                          <a:effectLst/>
                          <a:latin typeface="Arial Narrow" pitchFamily="34" charset="0"/>
                          <a:cs typeface="Times New Roman" pitchFamily="18" charset="0"/>
                        </a:rPr>
                        <a:t> </a:t>
                      </a:r>
                      <a:r>
                        <a:rPr kumimoji="0" lang="en-US" sz="1200" b="0" i="0" u="none" strike="noStrike" cap="none" normalizeH="0" baseline="0" dirty="0" err="1" smtClean="0">
                          <a:ln>
                            <a:noFill/>
                          </a:ln>
                          <a:solidFill>
                            <a:srgbClr val="000000"/>
                          </a:solidFill>
                          <a:effectLst/>
                          <a:latin typeface="Arial Narrow" pitchFamily="34" charset="0"/>
                          <a:cs typeface="Times New Roman" pitchFamily="18" charset="0"/>
                        </a:rPr>
                        <a:t>rencana-rencana</a:t>
                      </a:r>
                      <a:r>
                        <a:rPr kumimoji="0" lang="en-US" sz="1200" b="0" i="0" u="none" strike="noStrike" cap="none" normalizeH="0" baseline="0" dirty="0" smtClean="0">
                          <a:ln>
                            <a:noFill/>
                          </a:ln>
                          <a:solidFill>
                            <a:srgbClr val="000000"/>
                          </a:solidFill>
                          <a:effectLst/>
                          <a:latin typeface="Arial Narrow" pitchFamily="34" charset="0"/>
                          <a:cs typeface="Times New Roman" pitchFamily="18" charset="0"/>
                        </a:rPr>
                        <a:t> </a:t>
                      </a:r>
                      <a:r>
                        <a:rPr kumimoji="0" lang="en-US" sz="1200" b="0" i="0" u="none" strike="noStrike" cap="none" normalizeH="0" baseline="0" dirty="0" err="1" smtClean="0">
                          <a:ln>
                            <a:noFill/>
                          </a:ln>
                          <a:solidFill>
                            <a:srgbClr val="000000"/>
                          </a:solidFill>
                          <a:effectLst/>
                          <a:latin typeface="Arial Narrow" pitchFamily="34" charset="0"/>
                          <a:cs typeface="Times New Roman" pitchFamily="18" charset="0"/>
                        </a:rPr>
                        <a:t>pemerintah</a:t>
                      </a:r>
                      <a:r>
                        <a:rPr kumimoji="0" lang="en-US" sz="1200" b="0" i="0" u="none" strike="noStrike" cap="none" normalizeH="0" baseline="0" dirty="0" smtClean="0">
                          <a:ln>
                            <a:noFill/>
                          </a:ln>
                          <a:solidFill>
                            <a:srgbClr val="000000"/>
                          </a:solidFill>
                          <a:effectLst/>
                          <a:latin typeface="Arial Narrow" pitchFamily="34" charset="0"/>
                          <a:cs typeface="Times New Roman" pitchFamily="18" charset="0"/>
                        </a:rPr>
                        <a:t> </a:t>
                      </a:r>
                      <a:r>
                        <a:rPr kumimoji="0" lang="en-US" sz="1200" b="0" i="0" u="none" strike="noStrike" cap="none" normalizeH="0" baseline="0" dirty="0" err="1" smtClean="0">
                          <a:ln>
                            <a:noFill/>
                          </a:ln>
                          <a:solidFill>
                            <a:srgbClr val="000000"/>
                          </a:solidFill>
                          <a:effectLst/>
                          <a:latin typeface="Arial Narrow" pitchFamily="34" charset="0"/>
                          <a:cs typeface="Times New Roman" pitchFamily="18" charset="0"/>
                        </a:rPr>
                        <a:t>dengan</a:t>
                      </a:r>
                      <a:r>
                        <a:rPr kumimoji="0" lang="en-US" sz="1200" b="0" i="0" u="none" strike="noStrike" cap="none" normalizeH="0" baseline="0" dirty="0" smtClean="0">
                          <a:ln>
                            <a:noFill/>
                          </a:ln>
                          <a:solidFill>
                            <a:srgbClr val="000000"/>
                          </a:solidFill>
                          <a:effectLst/>
                          <a:latin typeface="Arial Narrow" pitchFamily="34" charset="0"/>
                          <a:cs typeface="Times New Roman" pitchFamily="18" charset="0"/>
                        </a:rPr>
                        <a:t> </a:t>
                      </a:r>
                      <a:r>
                        <a:rPr kumimoji="0" lang="en-US" sz="1200" b="0" i="0" u="none" strike="noStrike" cap="none" normalizeH="0" baseline="0" dirty="0" err="1" smtClean="0">
                          <a:ln>
                            <a:noFill/>
                          </a:ln>
                          <a:solidFill>
                            <a:srgbClr val="000000"/>
                          </a:solidFill>
                          <a:effectLst/>
                          <a:latin typeface="Arial Narrow" pitchFamily="34" charset="0"/>
                          <a:cs typeface="Times New Roman" pitchFamily="18" charset="0"/>
                        </a:rPr>
                        <a:t>tujuan</a:t>
                      </a:r>
                      <a:r>
                        <a:rPr kumimoji="0" lang="en-US" sz="1200" b="0" i="0" u="none" strike="noStrike" cap="none" normalizeH="0" baseline="0" dirty="0" smtClean="0">
                          <a:ln>
                            <a:noFill/>
                          </a:ln>
                          <a:solidFill>
                            <a:srgbClr val="000000"/>
                          </a:solidFill>
                          <a:effectLst/>
                          <a:latin typeface="Arial Narrow" pitchFamily="34" charset="0"/>
                          <a:cs typeface="Times New Roman" pitchFamily="18" charset="0"/>
                        </a:rPr>
                        <a:t> </a:t>
                      </a:r>
                      <a:r>
                        <a:rPr kumimoji="0" lang="en-US" sz="1200" b="0" i="0" u="none" strike="noStrike" cap="none" normalizeH="0" baseline="0" dirty="0" err="1" smtClean="0">
                          <a:ln>
                            <a:noFill/>
                          </a:ln>
                          <a:solidFill>
                            <a:srgbClr val="000000"/>
                          </a:solidFill>
                          <a:effectLst/>
                          <a:latin typeface="Arial Narrow" pitchFamily="34" charset="0"/>
                          <a:cs typeface="Times New Roman" pitchFamily="18" charset="0"/>
                        </a:rPr>
                        <a:t>untuk</a:t>
                      </a:r>
                      <a:r>
                        <a:rPr kumimoji="0" lang="en-US" sz="1200" b="0" i="0" u="none" strike="noStrike" cap="none" normalizeH="0" baseline="0" dirty="0" smtClean="0">
                          <a:ln>
                            <a:noFill/>
                          </a:ln>
                          <a:solidFill>
                            <a:srgbClr val="000000"/>
                          </a:solidFill>
                          <a:effectLst/>
                          <a:latin typeface="Arial Narrow" pitchFamily="34" charset="0"/>
                          <a:cs typeface="Times New Roman" pitchFamily="18" charset="0"/>
                        </a:rPr>
                        <a:t> </a:t>
                      </a:r>
                      <a:r>
                        <a:rPr kumimoji="0" lang="en-US" sz="1200" b="0" i="0" u="none" strike="noStrike" cap="none" normalizeH="0" baseline="0" dirty="0" err="1" smtClean="0">
                          <a:ln>
                            <a:noFill/>
                          </a:ln>
                          <a:solidFill>
                            <a:srgbClr val="000000"/>
                          </a:solidFill>
                          <a:effectLst/>
                          <a:latin typeface="Arial Narrow" pitchFamily="34" charset="0"/>
                          <a:cs typeface="Times New Roman" pitchFamily="18" charset="0"/>
                        </a:rPr>
                        <a:t>dapat</a:t>
                      </a:r>
                      <a:r>
                        <a:rPr kumimoji="0" lang="en-US" sz="1200" b="0" i="0" u="none" strike="noStrike" cap="none" normalizeH="0" baseline="0" dirty="0" smtClean="0">
                          <a:ln>
                            <a:noFill/>
                          </a:ln>
                          <a:solidFill>
                            <a:srgbClr val="000000"/>
                          </a:solidFill>
                          <a:effectLst/>
                          <a:latin typeface="Arial Narrow" pitchFamily="34" charset="0"/>
                          <a:cs typeface="Times New Roman" pitchFamily="18" charset="0"/>
                        </a:rPr>
                        <a:t> </a:t>
                      </a:r>
                      <a:r>
                        <a:rPr kumimoji="0" lang="en-US" sz="1200" b="0" i="0" u="none" strike="noStrike" cap="none" normalizeH="0" baseline="0" dirty="0" err="1" smtClean="0">
                          <a:ln>
                            <a:noFill/>
                          </a:ln>
                          <a:solidFill>
                            <a:srgbClr val="000000"/>
                          </a:solidFill>
                          <a:effectLst/>
                          <a:latin typeface="Arial Narrow" pitchFamily="34" charset="0"/>
                          <a:cs typeface="Times New Roman" pitchFamily="18" charset="0"/>
                        </a:rPr>
                        <a:t>melaksanakan</a:t>
                      </a:r>
                      <a:r>
                        <a:rPr kumimoji="0" lang="en-US" sz="1200" b="0" i="0" u="none" strike="noStrike" cap="none" normalizeH="0" baseline="0" dirty="0" smtClean="0">
                          <a:ln>
                            <a:noFill/>
                          </a:ln>
                          <a:solidFill>
                            <a:srgbClr val="000000"/>
                          </a:solidFill>
                          <a:effectLst/>
                          <a:latin typeface="Arial Narrow" pitchFamily="34" charset="0"/>
                          <a:cs typeface="Times New Roman" pitchFamily="18" charset="0"/>
                        </a:rPr>
                        <a:t> </a:t>
                      </a:r>
                      <a:r>
                        <a:rPr kumimoji="0" lang="en-US" sz="1200" b="0" i="0" u="none" strike="noStrike" cap="none" normalizeH="0" baseline="0" dirty="0" err="1" smtClean="0">
                          <a:ln>
                            <a:noFill/>
                          </a:ln>
                          <a:solidFill>
                            <a:srgbClr val="000000"/>
                          </a:solidFill>
                          <a:effectLst/>
                          <a:latin typeface="Arial Narrow" pitchFamily="34" charset="0"/>
                          <a:cs typeface="Times New Roman" pitchFamily="18" charset="0"/>
                        </a:rPr>
                        <a:t>tugasnya</a:t>
                      </a:r>
                      <a:r>
                        <a:rPr kumimoji="0" lang="en-US" sz="1200" b="0" i="0" u="none" strike="noStrike" cap="none" normalizeH="0" baseline="0" dirty="0" smtClean="0">
                          <a:ln>
                            <a:noFill/>
                          </a:ln>
                          <a:solidFill>
                            <a:srgbClr val="000000"/>
                          </a:solidFill>
                          <a:effectLst/>
                          <a:latin typeface="Arial Narrow" pitchFamily="34" charset="0"/>
                          <a:cs typeface="Times New Roman" pitchFamily="18" charset="0"/>
                        </a:rPr>
                        <a:t> </a:t>
                      </a:r>
                      <a:r>
                        <a:rPr kumimoji="0" lang="en-US" sz="1200" b="0" i="0" u="none" strike="noStrike" cap="none" normalizeH="0" baseline="0" dirty="0" err="1" smtClean="0">
                          <a:ln>
                            <a:noFill/>
                          </a:ln>
                          <a:solidFill>
                            <a:srgbClr val="000000"/>
                          </a:solidFill>
                          <a:effectLst/>
                          <a:latin typeface="Arial Narrow" pitchFamily="34" charset="0"/>
                          <a:cs typeface="Times New Roman" pitchFamily="18" charset="0"/>
                        </a:rPr>
                        <a:t>secara</a:t>
                      </a:r>
                      <a:r>
                        <a:rPr kumimoji="0" lang="en-US" sz="1200" b="0" i="0" u="none" strike="noStrike" cap="none" normalizeH="0" baseline="0" dirty="0" smtClean="0">
                          <a:ln>
                            <a:noFill/>
                          </a:ln>
                          <a:solidFill>
                            <a:srgbClr val="000000"/>
                          </a:solidFill>
                          <a:effectLst/>
                          <a:latin typeface="Arial Narrow" pitchFamily="34" charset="0"/>
                          <a:cs typeface="Times New Roman" pitchFamily="18" charset="0"/>
                        </a:rPr>
                        <a:t> </a:t>
                      </a:r>
                      <a:r>
                        <a:rPr kumimoji="0" lang="en-US" sz="1200" b="0" i="0" u="none" strike="noStrike" cap="none" normalizeH="0" baseline="0" dirty="0" err="1" smtClean="0">
                          <a:ln>
                            <a:noFill/>
                          </a:ln>
                          <a:solidFill>
                            <a:srgbClr val="000000"/>
                          </a:solidFill>
                          <a:effectLst/>
                          <a:latin typeface="Arial Narrow" pitchFamily="34" charset="0"/>
                          <a:cs typeface="Times New Roman" pitchFamily="18" charset="0"/>
                        </a:rPr>
                        <a:t>berdaya</a:t>
                      </a:r>
                      <a:r>
                        <a:rPr kumimoji="0" lang="en-US" sz="1200" b="0" i="0" u="none" strike="noStrike" cap="none" normalizeH="0" baseline="0" dirty="0" smtClean="0">
                          <a:ln>
                            <a:noFill/>
                          </a:ln>
                          <a:solidFill>
                            <a:srgbClr val="000000"/>
                          </a:solidFill>
                          <a:effectLst/>
                          <a:latin typeface="Arial Narrow" pitchFamily="34" charset="0"/>
                          <a:cs typeface="Times New Roman" pitchFamily="18" charset="0"/>
                        </a:rPr>
                        <a:t> </a:t>
                      </a:r>
                      <a:r>
                        <a:rPr kumimoji="0" lang="en-US" sz="1200" b="0" i="0" u="none" strike="noStrike" cap="none" normalizeH="0" baseline="0" dirty="0" err="1" smtClean="0">
                          <a:ln>
                            <a:noFill/>
                          </a:ln>
                          <a:solidFill>
                            <a:srgbClr val="000000"/>
                          </a:solidFill>
                          <a:effectLst/>
                          <a:latin typeface="Arial Narrow" pitchFamily="34" charset="0"/>
                          <a:cs typeface="Times New Roman" pitchFamily="18" charset="0"/>
                        </a:rPr>
                        <a:t>guna</a:t>
                      </a:r>
                      <a:r>
                        <a:rPr kumimoji="0" lang="en-US" sz="1200" b="0" i="0" u="none" strike="noStrike" cap="none" normalizeH="0" baseline="0" dirty="0" smtClean="0">
                          <a:ln>
                            <a:noFill/>
                          </a:ln>
                          <a:solidFill>
                            <a:srgbClr val="000000"/>
                          </a:solidFill>
                          <a:effectLst/>
                          <a:latin typeface="Arial Narrow" pitchFamily="34" charset="0"/>
                          <a:cs typeface="Times New Roman" pitchFamily="18" charset="0"/>
                        </a:rPr>
                        <a:t> </a:t>
                      </a:r>
                      <a:r>
                        <a:rPr kumimoji="0" lang="en-US" sz="1200" b="0" i="0" u="none" strike="noStrike" cap="none" normalizeH="0" baseline="0" dirty="0" err="1" smtClean="0">
                          <a:ln>
                            <a:noFill/>
                          </a:ln>
                          <a:solidFill>
                            <a:srgbClr val="000000"/>
                          </a:solidFill>
                          <a:effectLst/>
                          <a:latin typeface="Arial Narrow" pitchFamily="34" charset="0"/>
                          <a:cs typeface="Times New Roman" pitchFamily="18" charset="0"/>
                        </a:rPr>
                        <a:t>dan</a:t>
                      </a:r>
                      <a:r>
                        <a:rPr kumimoji="0" lang="en-US" sz="1200" b="0" i="0" u="none" strike="noStrike" cap="none" normalizeH="0" baseline="0" dirty="0" smtClean="0">
                          <a:ln>
                            <a:noFill/>
                          </a:ln>
                          <a:solidFill>
                            <a:srgbClr val="000000"/>
                          </a:solidFill>
                          <a:effectLst/>
                          <a:latin typeface="Arial Narrow" pitchFamily="34" charset="0"/>
                          <a:cs typeface="Times New Roman" pitchFamily="18" charset="0"/>
                        </a:rPr>
                        <a:t> </a:t>
                      </a:r>
                      <a:r>
                        <a:rPr kumimoji="0" lang="en-US" sz="1200" b="0" i="0" u="none" strike="noStrike" cap="none" normalizeH="0" baseline="0" dirty="0" err="1" smtClean="0">
                          <a:ln>
                            <a:noFill/>
                          </a:ln>
                          <a:solidFill>
                            <a:srgbClr val="000000"/>
                          </a:solidFill>
                          <a:effectLst/>
                          <a:latin typeface="Arial Narrow" pitchFamily="34" charset="0"/>
                          <a:cs typeface="Times New Roman" pitchFamily="18" charset="0"/>
                        </a:rPr>
                        <a:t>berhasil</a:t>
                      </a:r>
                      <a:r>
                        <a:rPr kumimoji="0" lang="en-US" sz="1200" b="0" i="0" u="none" strike="noStrike" cap="none" normalizeH="0" baseline="0" dirty="0" smtClean="0">
                          <a:ln>
                            <a:noFill/>
                          </a:ln>
                          <a:solidFill>
                            <a:srgbClr val="000000"/>
                          </a:solidFill>
                          <a:effectLst/>
                          <a:latin typeface="Arial Narrow" pitchFamily="34" charset="0"/>
                          <a:cs typeface="Times New Roman" pitchFamily="18" charset="0"/>
                        </a:rPr>
                        <a:t> </a:t>
                      </a:r>
                      <a:r>
                        <a:rPr kumimoji="0" lang="en-US" sz="1200" b="0" i="0" u="none" strike="noStrike" cap="none" normalizeH="0" baseline="0" dirty="0" err="1" smtClean="0">
                          <a:ln>
                            <a:noFill/>
                          </a:ln>
                          <a:solidFill>
                            <a:srgbClr val="000000"/>
                          </a:solidFill>
                          <a:effectLst/>
                          <a:latin typeface="Arial Narrow" pitchFamily="34" charset="0"/>
                          <a:cs typeface="Times New Roman" pitchFamily="18" charset="0"/>
                        </a:rPr>
                        <a:t>guna</a:t>
                      </a:r>
                      <a:r>
                        <a:rPr kumimoji="0" lang="en-US" sz="1200" b="0" i="0" u="none" strike="noStrike" cap="none" normalizeH="0" baseline="0" dirty="0" smtClean="0">
                          <a:ln>
                            <a:noFill/>
                          </a:ln>
                          <a:solidFill>
                            <a:srgbClr val="000000"/>
                          </a:solidFill>
                          <a:effectLst/>
                          <a:latin typeface="Arial Narrow" pitchFamily="34" charset="0"/>
                          <a:cs typeface="Times New Roman" pitchFamily="18" charset="0"/>
                        </a:rPr>
                        <a:t> </a:t>
                      </a:r>
                      <a:r>
                        <a:rPr kumimoji="0" lang="en-US" sz="1200" b="0" i="0" u="none" strike="noStrike" cap="none" normalizeH="0" baseline="0" dirty="0" err="1" smtClean="0">
                          <a:ln>
                            <a:noFill/>
                          </a:ln>
                          <a:solidFill>
                            <a:srgbClr val="000000"/>
                          </a:solidFill>
                          <a:effectLst/>
                          <a:latin typeface="Arial Narrow" pitchFamily="34" charset="0"/>
                          <a:cs typeface="Times New Roman" pitchFamily="18" charset="0"/>
                        </a:rPr>
                        <a:t>serta</a:t>
                      </a:r>
                      <a:r>
                        <a:rPr kumimoji="0" lang="en-US" sz="1200" b="0" i="0" u="none" strike="noStrike" cap="none" normalizeH="0" baseline="0" dirty="0" smtClean="0">
                          <a:ln>
                            <a:noFill/>
                          </a:ln>
                          <a:solidFill>
                            <a:srgbClr val="000000"/>
                          </a:solidFill>
                          <a:effectLst/>
                          <a:latin typeface="Arial Narrow" pitchFamily="34" charset="0"/>
                          <a:cs typeface="Times New Roman" pitchFamily="18" charset="0"/>
                        </a:rPr>
                        <a:t> </a:t>
                      </a:r>
                      <a:r>
                        <a:rPr kumimoji="0" lang="id-ID" sz="1200" b="0" i="0" u="none" strike="noStrike" cap="none" normalizeH="0" baseline="0" dirty="0" smtClean="0">
                          <a:ln>
                            <a:noFill/>
                          </a:ln>
                          <a:solidFill>
                            <a:srgbClr val="000000"/>
                          </a:solidFill>
                          <a:effectLst/>
                          <a:latin typeface="Arial Narrow" pitchFamily="34" charset="0"/>
                          <a:cs typeface="Times New Roman" pitchFamily="18" charset="0"/>
                        </a:rPr>
                        <a:t>mengutamakan kepen</a:t>
                      </a:r>
                      <a:r>
                        <a:rPr kumimoji="0" lang="en-US" sz="1200" b="0" i="0" u="none" strike="noStrike" cap="none" normalizeH="0" baseline="0" dirty="0" smtClean="0">
                          <a:ln>
                            <a:noFill/>
                          </a:ln>
                          <a:solidFill>
                            <a:srgbClr val="000000"/>
                          </a:solidFill>
                          <a:effectLst/>
                          <a:latin typeface="Arial Narrow" pitchFamily="34" charset="0"/>
                          <a:cs typeface="Times New Roman" pitchFamily="18" charset="0"/>
                        </a:rPr>
                        <a:t>-</a:t>
                      </a:r>
                      <a:r>
                        <a:rPr kumimoji="0" lang="id-ID" sz="1200" b="0" i="0" u="none" strike="noStrike" cap="none" normalizeH="0" baseline="0" dirty="0" smtClean="0">
                          <a:ln>
                            <a:noFill/>
                          </a:ln>
                          <a:solidFill>
                            <a:srgbClr val="000000"/>
                          </a:solidFill>
                          <a:effectLst/>
                          <a:latin typeface="Arial Narrow" pitchFamily="34" charset="0"/>
                          <a:cs typeface="Times New Roman" pitchFamily="18" charset="0"/>
                        </a:rPr>
                        <a:t>tingan kedinasan daripada kepentingan pribadidan/atau golongan sesuai dengan tugas, fungsi, dan tanggung</a:t>
                      </a:r>
                      <a:r>
                        <a:rPr kumimoji="0" lang="en-US" sz="1200" b="0" i="0" u="none" strike="noStrike" cap="none" normalizeH="0" baseline="0" dirty="0" smtClean="0">
                          <a:ln>
                            <a:noFill/>
                          </a:ln>
                          <a:solidFill>
                            <a:srgbClr val="000000"/>
                          </a:solidFill>
                          <a:effectLst/>
                          <a:latin typeface="Arial Narrow" pitchFamily="34" charset="0"/>
                          <a:cs typeface="Times New Roman" pitchFamily="18" charset="0"/>
                        </a:rPr>
                        <a:t> </a:t>
                      </a:r>
                      <a:r>
                        <a:rPr kumimoji="0" lang="id-ID" sz="1200" b="0" i="0" u="none" strike="noStrike" cap="none" normalizeH="0" baseline="0" dirty="0" smtClean="0">
                          <a:ln>
                            <a:noFill/>
                          </a:ln>
                          <a:solidFill>
                            <a:srgbClr val="000000"/>
                          </a:solidFill>
                          <a:effectLst/>
                          <a:latin typeface="Arial Narrow" pitchFamily="34" charset="0"/>
                          <a:cs typeface="Times New Roman" pitchFamily="18" charset="0"/>
                        </a:rPr>
                        <a:t>jawabnya sebagai unsur aparatur negara terhadap organisasi tempat dimana ia bekerja.</a:t>
                      </a:r>
                    </a:p>
                  </a:txBody>
                  <a:tcPr marT="45716" marB="4571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id-ID" sz="1200" b="0" i="0" u="none" strike="noStrike" cap="none" normalizeH="0" baseline="0" smtClean="0">
                          <a:ln>
                            <a:noFill/>
                          </a:ln>
                          <a:solidFill>
                            <a:schemeClr val="tx1"/>
                          </a:solidFill>
                          <a:effectLst/>
                          <a:latin typeface="Arial Narrow" pitchFamily="34" charset="0"/>
                          <a:cs typeface="Arial" charset="0"/>
                        </a:rPr>
                        <a:t>61 - 75 </a:t>
                      </a:r>
                    </a:p>
                  </a:txBody>
                  <a:tcPr marT="45716" marB="4571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id-ID" sz="1200" b="0" i="0" u="none" strike="noStrike" cap="none" normalizeH="0" baseline="0" dirty="0" smtClean="0">
                          <a:ln>
                            <a:noFill/>
                          </a:ln>
                          <a:solidFill>
                            <a:schemeClr val="tx1"/>
                          </a:solidFill>
                          <a:effectLst/>
                          <a:latin typeface="Arial Narrow" pitchFamily="34" charset="0"/>
                          <a:cs typeface="Arial" charset="0"/>
                        </a:rPr>
                        <a:t>Cukup </a:t>
                      </a:r>
                    </a:p>
                  </a:txBody>
                  <a:tcPr marT="45716" marB="45716"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90322">
                <a:tc vMerge="1">
                  <a:txBody>
                    <a:bodyPr/>
                    <a:lstStyle/>
                    <a:p>
                      <a:endParaRPr lang="en-US"/>
                    </a:p>
                  </a:txBody>
                  <a:tcPr/>
                </a:tc>
                <a:tc vMerge="1">
                  <a:txBody>
                    <a:bodyPr/>
                    <a:lstStyle/>
                    <a:p>
                      <a:endParaRPr 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id-ID" sz="1200" b="0" i="0" u="none" strike="noStrike" cap="none" normalizeH="0" baseline="0" dirty="0" smtClean="0">
                          <a:ln>
                            <a:noFill/>
                          </a:ln>
                          <a:solidFill>
                            <a:schemeClr val="tx1"/>
                          </a:solidFill>
                          <a:effectLst/>
                          <a:latin typeface="Arial Narrow" pitchFamily="34" charset="0"/>
                          <a:cs typeface="Arial" charset="0"/>
                        </a:rPr>
                        <a:t>4</a:t>
                      </a:r>
                    </a:p>
                  </a:txBody>
                  <a:tcPr marT="45716" marB="4571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id-ID" sz="1200" b="1" i="0" u="none" strike="noStrike" cap="none" normalizeH="0" baseline="0" dirty="0" smtClean="0">
                          <a:ln>
                            <a:noFill/>
                          </a:ln>
                          <a:solidFill>
                            <a:srgbClr val="FF00FF"/>
                          </a:solidFill>
                          <a:effectLst/>
                          <a:latin typeface="Arial Narrow" pitchFamily="34" charset="0"/>
                          <a:cs typeface="Times New Roman" pitchFamily="18" charset="0"/>
                        </a:rPr>
                        <a:t>Kurang </a:t>
                      </a:r>
                      <a:r>
                        <a:rPr kumimoji="0" lang="en-US" sz="1200" b="0" i="0" u="none" strike="noStrike" cap="none" normalizeH="0" baseline="0" dirty="0" err="1" smtClean="0">
                          <a:ln>
                            <a:noFill/>
                          </a:ln>
                          <a:solidFill>
                            <a:srgbClr val="000000"/>
                          </a:solidFill>
                          <a:effectLst/>
                          <a:latin typeface="Arial Narrow" pitchFamily="34" charset="0"/>
                          <a:cs typeface="Times New Roman" pitchFamily="18" charset="0"/>
                        </a:rPr>
                        <a:t>berusaha</a:t>
                      </a:r>
                      <a:r>
                        <a:rPr kumimoji="0" lang="en-US" sz="1200" b="0" i="0" u="none" strike="noStrike" cap="none" normalizeH="0" baseline="0" dirty="0" smtClean="0">
                          <a:ln>
                            <a:noFill/>
                          </a:ln>
                          <a:solidFill>
                            <a:srgbClr val="000000"/>
                          </a:solidFill>
                          <a:effectLst/>
                          <a:latin typeface="Arial Narrow" pitchFamily="34" charset="0"/>
                          <a:cs typeface="Times New Roman" pitchFamily="18" charset="0"/>
                        </a:rPr>
                        <a:t> </a:t>
                      </a:r>
                      <a:r>
                        <a:rPr kumimoji="0" lang="en-US" sz="1200" b="0" i="0" u="none" strike="noStrike" cap="none" normalizeH="0" baseline="0" dirty="0" err="1" smtClean="0">
                          <a:ln>
                            <a:noFill/>
                          </a:ln>
                          <a:solidFill>
                            <a:srgbClr val="000000"/>
                          </a:solidFill>
                          <a:effectLst/>
                          <a:latin typeface="Arial Narrow" pitchFamily="34" charset="0"/>
                          <a:cs typeface="Times New Roman" pitchFamily="18" charset="0"/>
                        </a:rPr>
                        <a:t>dengan</a:t>
                      </a:r>
                      <a:r>
                        <a:rPr kumimoji="0" lang="en-US" sz="1200" b="0" i="0" u="none" strike="noStrike" cap="none" normalizeH="0" baseline="0" dirty="0" smtClean="0">
                          <a:ln>
                            <a:noFill/>
                          </a:ln>
                          <a:solidFill>
                            <a:srgbClr val="000000"/>
                          </a:solidFill>
                          <a:effectLst/>
                          <a:latin typeface="Arial Narrow" pitchFamily="34" charset="0"/>
                          <a:cs typeface="Times New Roman" pitchFamily="18" charset="0"/>
                        </a:rPr>
                        <a:t> </a:t>
                      </a:r>
                      <a:r>
                        <a:rPr kumimoji="0" lang="en-US" sz="1200" b="0" i="0" u="none" strike="noStrike" cap="none" normalizeH="0" baseline="0" dirty="0" err="1" smtClean="0">
                          <a:ln>
                            <a:noFill/>
                          </a:ln>
                          <a:solidFill>
                            <a:srgbClr val="000000"/>
                          </a:solidFill>
                          <a:effectLst/>
                          <a:latin typeface="Arial Narrow" pitchFamily="34" charset="0"/>
                          <a:cs typeface="Times New Roman" pitchFamily="18" charset="0"/>
                        </a:rPr>
                        <a:t>sungguh-sungguh</a:t>
                      </a:r>
                      <a:r>
                        <a:rPr kumimoji="0" lang="en-US" sz="1200" b="0" i="0" u="none" strike="noStrike" cap="none" normalizeH="0" baseline="0" dirty="0" smtClean="0">
                          <a:ln>
                            <a:noFill/>
                          </a:ln>
                          <a:solidFill>
                            <a:srgbClr val="000000"/>
                          </a:solidFill>
                          <a:effectLst/>
                          <a:latin typeface="Arial Narrow" pitchFamily="34" charset="0"/>
                          <a:cs typeface="Times New Roman" pitchFamily="18" charset="0"/>
                        </a:rPr>
                        <a:t> </a:t>
                      </a:r>
                      <a:r>
                        <a:rPr kumimoji="0" lang="en-US" sz="1200" b="0" i="0" u="none" strike="noStrike" cap="none" normalizeH="0" baseline="0" dirty="0" err="1" smtClean="0">
                          <a:ln>
                            <a:noFill/>
                          </a:ln>
                          <a:solidFill>
                            <a:srgbClr val="000000"/>
                          </a:solidFill>
                          <a:effectLst/>
                          <a:latin typeface="Arial Narrow" pitchFamily="34" charset="0"/>
                          <a:cs typeface="Times New Roman" pitchFamily="18" charset="0"/>
                        </a:rPr>
                        <a:t>menegakkan</a:t>
                      </a:r>
                      <a:r>
                        <a:rPr kumimoji="0" lang="en-US" sz="1200" b="0" i="0" u="none" strike="noStrike" cap="none" normalizeH="0" baseline="0" dirty="0" smtClean="0">
                          <a:ln>
                            <a:noFill/>
                          </a:ln>
                          <a:solidFill>
                            <a:srgbClr val="000000"/>
                          </a:solidFill>
                          <a:effectLst/>
                          <a:latin typeface="Arial Narrow" pitchFamily="34" charset="0"/>
                          <a:cs typeface="Times New Roman" pitchFamily="18" charset="0"/>
                        </a:rPr>
                        <a:t> </a:t>
                      </a:r>
                      <a:r>
                        <a:rPr kumimoji="0" lang="en-US" sz="1200" b="0" i="0" u="none" strike="noStrike" cap="none" normalizeH="0" baseline="0" dirty="0" err="1" smtClean="0">
                          <a:ln>
                            <a:noFill/>
                          </a:ln>
                          <a:solidFill>
                            <a:srgbClr val="000000"/>
                          </a:solidFill>
                          <a:effectLst/>
                          <a:latin typeface="Arial Narrow" pitchFamily="34" charset="0"/>
                          <a:cs typeface="Times New Roman" pitchFamily="18" charset="0"/>
                        </a:rPr>
                        <a:t>ideologi</a:t>
                      </a:r>
                      <a:r>
                        <a:rPr kumimoji="0" lang="en-US" sz="1200" b="0" i="0" u="none" strike="noStrike" cap="none" normalizeH="0" baseline="0" dirty="0" smtClean="0">
                          <a:ln>
                            <a:noFill/>
                          </a:ln>
                          <a:solidFill>
                            <a:srgbClr val="000000"/>
                          </a:solidFill>
                          <a:effectLst/>
                          <a:latin typeface="Arial Narrow" pitchFamily="34" charset="0"/>
                          <a:cs typeface="Times New Roman" pitchFamily="18" charset="0"/>
                        </a:rPr>
                        <a:t> </a:t>
                      </a:r>
                      <a:r>
                        <a:rPr kumimoji="0" lang="en-US" sz="1200" b="0" i="0" u="none" strike="noStrike" cap="none" normalizeH="0" baseline="0" dirty="0" err="1" smtClean="0">
                          <a:ln>
                            <a:noFill/>
                          </a:ln>
                          <a:solidFill>
                            <a:srgbClr val="000000"/>
                          </a:solidFill>
                          <a:effectLst/>
                          <a:latin typeface="Arial Narrow" pitchFamily="34" charset="0"/>
                          <a:cs typeface="Times New Roman" pitchFamily="18" charset="0"/>
                        </a:rPr>
                        <a:t>negara</a:t>
                      </a:r>
                      <a:r>
                        <a:rPr kumimoji="0" lang="en-US" sz="1200" b="0" i="0" u="none" strike="noStrike" cap="none" normalizeH="0" baseline="0" dirty="0" smtClean="0">
                          <a:ln>
                            <a:noFill/>
                          </a:ln>
                          <a:solidFill>
                            <a:srgbClr val="000000"/>
                          </a:solidFill>
                          <a:effectLst/>
                          <a:latin typeface="Arial Narrow" pitchFamily="34" charset="0"/>
                          <a:cs typeface="Times New Roman" pitchFamily="18" charset="0"/>
                        </a:rPr>
                        <a:t> </a:t>
                      </a:r>
                      <a:r>
                        <a:rPr kumimoji="0" lang="en-US" sz="1200" b="0" i="0" u="none" strike="noStrike" cap="none" normalizeH="0" baseline="0" dirty="0" err="1" smtClean="0">
                          <a:ln>
                            <a:noFill/>
                          </a:ln>
                          <a:solidFill>
                            <a:srgbClr val="000000"/>
                          </a:solidFill>
                          <a:effectLst/>
                          <a:latin typeface="Arial Narrow" pitchFamily="34" charset="0"/>
                          <a:cs typeface="Times New Roman" pitchFamily="18" charset="0"/>
                        </a:rPr>
                        <a:t>pancasila</a:t>
                      </a:r>
                      <a:r>
                        <a:rPr kumimoji="0" lang="en-US" sz="1200" b="0" i="0" u="none" strike="noStrike" cap="none" normalizeH="0" baseline="0" dirty="0" smtClean="0">
                          <a:ln>
                            <a:noFill/>
                          </a:ln>
                          <a:solidFill>
                            <a:srgbClr val="000000"/>
                          </a:solidFill>
                          <a:effectLst/>
                          <a:latin typeface="Arial Narrow" pitchFamily="34" charset="0"/>
                          <a:cs typeface="Times New Roman" pitchFamily="18" charset="0"/>
                        </a:rPr>
                        <a:t>, UUD 1945, Negara </a:t>
                      </a:r>
                      <a:r>
                        <a:rPr kumimoji="0" lang="en-US" sz="1200" b="0" i="0" u="none" strike="noStrike" cap="none" normalizeH="0" baseline="0" dirty="0" err="1" smtClean="0">
                          <a:ln>
                            <a:noFill/>
                          </a:ln>
                          <a:solidFill>
                            <a:srgbClr val="000000"/>
                          </a:solidFill>
                          <a:effectLst/>
                          <a:latin typeface="Arial Narrow" pitchFamily="34" charset="0"/>
                          <a:cs typeface="Times New Roman" pitchFamily="18" charset="0"/>
                        </a:rPr>
                        <a:t>Kesatuan</a:t>
                      </a:r>
                      <a:r>
                        <a:rPr kumimoji="0" lang="en-US" sz="1200" b="0" i="0" u="none" strike="noStrike" cap="none" normalizeH="0" baseline="0" dirty="0" smtClean="0">
                          <a:ln>
                            <a:noFill/>
                          </a:ln>
                          <a:solidFill>
                            <a:srgbClr val="000000"/>
                          </a:solidFill>
                          <a:effectLst/>
                          <a:latin typeface="Arial Narrow" pitchFamily="34" charset="0"/>
                          <a:cs typeface="Times New Roman" pitchFamily="18" charset="0"/>
                        </a:rPr>
                        <a:t> </a:t>
                      </a:r>
                      <a:r>
                        <a:rPr kumimoji="0" lang="en-US" sz="1200" b="0" i="0" u="none" strike="noStrike" cap="none" normalizeH="0" baseline="0" dirty="0" err="1" smtClean="0">
                          <a:ln>
                            <a:noFill/>
                          </a:ln>
                          <a:solidFill>
                            <a:srgbClr val="000000"/>
                          </a:solidFill>
                          <a:effectLst/>
                          <a:latin typeface="Arial Narrow" pitchFamily="34" charset="0"/>
                          <a:cs typeface="Times New Roman" pitchFamily="18" charset="0"/>
                        </a:rPr>
                        <a:t>Republik</a:t>
                      </a:r>
                      <a:r>
                        <a:rPr kumimoji="0" lang="en-US" sz="1200" b="0" i="0" u="none" strike="noStrike" cap="none" normalizeH="0" baseline="0" dirty="0" smtClean="0">
                          <a:ln>
                            <a:noFill/>
                          </a:ln>
                          <a:solidFill>
                            <a:srgbClr val="000000"/>
                          </a:solidFill>
                          <a:effectLst/>
                          <a:latin typeface="Arial Narrow" pitchFamily="34" charset="0"/>
                          <a:cs typeface="Times New Roman" pitchFamily="18" charset="0"/>
                        </a:rPr>
                        <a:t> Indonesia (NKRI), </a:t>
                      </a:r>
                      <a:r>
                        <a:rPr kumimoji="0" lang="en-US" sz="1200" b="0" i="0" u="none" strike="noStrike" cap="none" normalizeH="0" baseline="0" dirty="0" err="1" smtClean="0">
                          <a:ln>
                            <a:noFill/>
                          </a:ln>
                          <a:solidFill>
                            <a:srgbClr val="000000"/>
                          </a:solidFill>
                          <a:effectLst/>
                          <a:latin typeface="Arial Narrow" pitchFamily="34" charset="0"/>
                          <a:cs typeface="Times New Roman" pitchFamily="18" charset="0"/>
                        </a:rPr>
                        <a:t>dan</a:t>
                      </a:r>
                      <a:r>
                        <a:rPr kumimoji="0" lang="en-US" sz="1200" b="0" i="0" u="none" strike="noStrike" cap="none" normalizeH="0" baseline="0" dirty="0" smtClean="0">
                          <a:ln>
                            <a:noFill/>
                          </a:ln>
                          <a:solidFill>
                            <a:srgbClr val="000000"/>
                          </a:solidFill>
                          <a:effectLst/>
                          <a:latin typeface="Arial Narrow" pitchFamily="34" charset="0"/>
                          <a:cs typeface="Times New Roman" pitchFamily="18" charset="0"/>
                        </a:rPr>
                        <a:t> </a:t>
                      </a:r>
                      <a:r>
                        <a:rPr kumimoji="0" lang="en-US" sz="1200" b="0" i="0" u="none" strike="noStrike" cap="none" normalizeH="0" baseline="0" dirty="0" err="1" smtClean="0">
                          <a:ln>
                            <a:noFill/>
                          </a:ln>
                          <a:solidFill>
                            <a:srgbClr val="000000"/>
                          </a:solidFill>
                          <a:effectLst/>
                          <a:latin typeface="Arial Narrow" pitchFamily="34" charset="0"/>
                          <a:cs typeface="Times New Roman" pitchFamily="18" charset="0"/>
                        </a:rPr>
                        <a:t>rencana-rencana</a:t>
                      </a:r>
                      <a:r>
                        <a:rPr kumimoji="0" lang="en-US" sz="1200" b="0" i="0" u="none" strike="noStrike" cap="none" normalizeH="0" baseline="0" dirty="0" smtClean="0">
                          <a:ln>
                            <a:noFill/>
                          </a:ln>
                          <a:solidFill>
                            <a:srgbClr val="000000"/>
                          </a:solidFill>
                          <a:effectLst/>
                          <a:latin typeface="Arial Narrow" pitchFamily="34" charset="0"/>
                          <a:cs typeface="Times New Roman" pitchFamily="18" charset="0"/>
                        </a:rPr>
                        <a:t> </a:t>
                      </a:r>
                      <a:r>
                        <a:rPr kumimoji="0" lang="en-US" sz="1200" b="0" i="0" u="none" strike="noStrike" cap="none" normalizeH="0" baseline="0" dirty="0" err="1" smtClean="0">
                          <a:ln>
                            <a:noFill/>
                          </a:ln>
                          <a:solidFill>
                            <a:srgbClr val="000000"/>
                          </a:solidFill>
                          <a:effectLst/>
                          <a:latin typeface="Arial Narrow" pitchFamily="34" charset="0"/>
                          <a:cs typeface="Times New Roman" pitchFamily="18" charset="0"/>
                        </a:rPr>
                        <a:t>pemerintah</a:t>
                      </a:r>
                      <a:r>
                        <a:rPr kumimoji="0" lang="en-US" sz="1200" b="0" i="0" u="none" strike="noStrike" cap="none" normalizeH="0" baseline="0" dirty="0" smtClean="0">
                          <a:ln>
                            <a:noFill/>
                          </a:ln>
                          <a:solidFill>
                            <a:srgbClr val="000000"/>
                          </a:solidFill>
                          <a:effectLst/>
                          <a:latin typeface="Arial Narrow" pitchFamily="34" charset="0"/>
                          <a:cs typeface="Times New Roman" pitchFamily="18" charset="0"/>
                        </a:rPr>
                        <a:t> </a:t>
                      </a:r>
                      <a:r>
                        <a:rPr kumimoji="0" lang="en-US" sz="1200" b="0" i="0" u="none" strike="noStrike" cap="none" normalizeH="0" baseline="0" dirty="0" err="1" smtClean="0">
                          <a:ln>
                            <a:noFill/>
                          </a:ln>
                          <a:solidFill>
                            <a:srgbClr val="000000"/>
                          </a:solidFill>
                          <a:effectLst/>
                          <a:latin typeface="Arial Narrow" pitchFamily="34" charset="0"/>
                          <a:cs typeface="Times New Roman" pitchFamily="18" charset="0"/>
                        </a:rPr>
                        <a:t>dengan</a:t>
                      </a:r>
                      <a:r>
                        <a:rPr kumimoji="0" lang="en-US" sz="1200" b="0" i="0" u="none" strike="noStrike" cap="none" normalizeH="0" baseline="0" dirty="0" smtClean="0">
                          <a:ln>
                            <a:noFill/>
                          </a:ln>
                          <a:solidFill>
                            <a:srgbClr val="000000"/>
                          </a:solidFill>
                          <a:effectLst/>
                          <a:latin typeface="Arial Narrow" pitchFamily="34" charset="0"/>
                          <a:cs typeface="Times New Roman" pitchFamily="18" charset="0"/>
                        </a:rPr>
                        <a:t> </a:t>
                      </a:r>
                      <a:r>
                        <a:rPr kumimoji="0" lang="en-US" sz="1200" b="0" i="0" u="none" strike="noStrike" cap="none" normalizeH="0" baseline="0" dirty="0" err="1" smtClean="0">
                          <a:ln>
                            <a:noFill/>
                          </a:ln>
                          <a:solidFill>
                            <a:srgbClr val="000000"/>
                          </a:solidFill>
                          <a:effectLst/>
                          <a:latin typeface="Arial Narrow" pitchFamily="34" charset="0"/>
                          <a:cs typeface="Times New Roman" pitchFamily="18" charset="0"/>
                        </a:rPr>
                        <a:t>tujuan</a:t>
                      </a:r>
                      <a:r>
                        <a:rPr kumimoji="0" lang="en-US" sz="1200" b="0" i="0" u="none" strike="noStrike" cap="none" normalizeH="0" baseline="0" dirty="0" smtClean="0">
                          <a:ln>
                            <a:noFill/>
                          </a:ln>
                          <a:solidFill>
                            <a:srgbClr val="000000"/>
                          </a:solidFill>
                          <a:effectLst/>
                          <a:latin typeface="Arial Narrow" pitchFamily="34" charset="0"/>
                          <a:cs typeface="Times New Roman" pitchFamily="18" charset="0"/>
                        </a:rPr>
                        <a:t> </a:t>
                      </a:r>
                      <a:r>
                        <a:rPr kumimoji="0" lang="en-US" sz="1200" b="0" i="0" u="none" strike="noStrike" cap="none" normalizeH="0" baseline="0" dirty="0" err="1" smtClean="0">
                          <a:ln>
                            <a:noFill/>
                          </a:ln>
                          <a:solidFill>
                            <a:srgbClr val="000000"/>
                          </a:solidFill>
                          <a:effectLst/>
                          <a:latin typeface="Arial Narrow" pitchFamily="34" charset="0"/>
                          <a:cs typeface="Times New Roman" pitchFamily="18" charset="0"/>
                        </a:rPr>
                        <a:t>untuk</a:t>
                      </a:r>
                      <a:r>
                        <a:rPr kumimoji="0" lang="en-US" sz="1200" b="0" i="0" u="none" strike="noStrike" cap="none" normalizeH="0" baseline="0" dirty="0" smtClean="0">
                          <a:ln>
                            <a:noFill/>
                          </a:ln>
                          <a:solidFill>
                            <a:srgbClr val="000000"/>
                          </a:solidFill>
                          <a:effectLst/>
                          <a:latin typeface="Arial Narrow" pitchFamily="34" charset="0"/>
                          <a:cs typeface="Times New Roman" pitchFamily="18" charset="0"/>
                        </a:rPr>
                        <a:t> </a:t>
                      </a:r>
                      <a:r>
                        <a:rPr kumimoji="0" lang="en-US" sz="1200" b="0" i="0" u="none" strike="noStrike" cap="none" normalizeH="0" baseline="0" dirty="0" err="1" smtClean="0">
                          <a:ln>
                            <a:noFill/>
                          </a:ln>
                          <a:solidFill>
                            <a:srgbClr val="000000"/>
                          </a:solidFill>
                          <a:effectLst/>
                          <a:latin typeface="Arial Narrow" pitchFamily="34" charset="0"/>
                          <a:cs typeface="Times New Roman" pitchFamily="18" charset="0"/>
                        </a:rPr>
                        <a:t>dapat</a:t>
                      </a:r>
                      <a:r>
                        <a:rPr kumimoji="0" lang="en-US" sz="1200" b="0" i="0" u="none" strike="noStrike" cap="none" normalizeH="0" baseline="0" dirty="0" smtClean="0">
                          <a:ln>
                            <a:noFill/>
                          </a:ln>
                          <a:solidFill>
                            <a:srgbClr val="000000"/>
                          </a:solidFill>
                          <a:effectLst/>
                          <a:latin typeface="Arial Narrow" pitchFamily="34" charset="0"/>
                          <a:cs typeface="Times New Roman" pitchFamily="18" charset="0"/>
                        </a:rPr>
                        <a:t> </a:t>
                      </a:r>
                      <a:r>
                        <a:rPr kumimoji="0" lang="en-US" sz="1200" b="0" i="0" u="none" strike="noStrike" cap="none" normalizeH="0" baseline="0" dirty="0" err="1" smtClean="0">
                          <a:ln>
                            <a:noFill/>
                          </a:ln>
                          <a:solidFill>
                            <a:srgbClr val="000000"/>
                          </a:solidFill>
                          <a:effectLst/>
                          <a:latin typeface="Arial Narrow" pitchFamily="34" charset="0"/>
                          <a:cs typeface="Times New Roman" pitchFamily="18" charset="0"/>
                        </a:rPr>
                        <a:t>melaksanakan</a:t>
                      </a:r>
                      <a:r>
                        <a:rPr kumimoji="0" lang="en-US" sz="1200" b="0" i="0" u="none" strike="noStrike" cap="none" normalizeH="0" baseline="0" dirty="0" smtClean="0">
                          <a:ln>
                            <a:noFill/>
                          </a:ln>
                          <a:solidFill>
                            <a:srgbClr val="000000"/>
                          </a:solidFill>
                          <a:effectLst/>
                          <a:latin typeface="Arial Narrow" pitchFamily="34" charset="0"/>
                          <a:cs typeface="Times New Roman" pitchFamily="18" charset="0"/>
                        </a:rPr>
                        <a:t> </a:t>
                      </a:r>
                      <a:r>
                        <a:rPr kumimoji="0" lang="en-US" sz="1200" b="0" i="0" u="none" strike="noStrike" cap="none" normalizeH="0" baseline="0" dirty="0" err="1" smtClean="0">
                          <a:ln>
                            <a:noFill/>
                          </a:ln>
                          <a:solidFill>
                            <a:srgbClr val="000000"/>
                          </a:solidFill>
                          <a:effectLst/>
                          <a:latin typeface="Arial Narrow" pitchFamily="34" charset="0"/>
                          <a:cs typeface="Times New Roman" pitchFamily="18" charset="0"/>
                        </a:rPr>
                        <a:t>tugasnya</a:t>
                      </a:r>
                      <a:r>
                        <a:rPr kumimoji="0" lang="en-US" sz="1200" b="0" i="0" u="none" strike="noStrike" cap="none" normalizeH="0" baseline="0" dirty="0" smtClean="0">
                          <a:ln>
                            <a:noFill/>
                          </a:ln>
                          <a:solidFill>
                            <a:srgbClr val="000000"/>
                          </a:solidFill>
                          <a:effectLst/>
                          <a:latin typeface="Arial Narrow" pitchFamily="34" charset="0"/>
                          <a:cs typeface="Times New Roman" pitchFamily="18" charset="0"/>
                        </a:rPr>
                        <a:t> </a:t>
                      </a:r>
                      <a:r>
                        <a:rPr kumimoji="0" lang="en-US" sz="1200" b="0" i="0" u="none" strike="noStrike" cap="none" normalizeH="0" baseline="0" dirty="0" err="1" smtClean="0">
                          <a:ln>
                            <a:noFill/>
                          </a:ln>
                          <a:solidFill>
                            <a:srgbClr val="000000"/>
                          </a:solidFill>
                          <a:effectLst/>
                          <a:latin typeface="Arial Narrow" pitchFamily="34" charset="0"/>
                          <a:cs typeface="Times New Roman" pitchFamily="18" charset="0"/>
                        </a:rPr>
                        <a:t>secara</a:t>
                      </a:r>
                      <a:r>
                        <a:rPr kumimoji="0" lang="en-US" sz="1200" b="0" i="0" u="none" strike="noStrike" cap="none" normalizeH="0" baseline="0" dirty="0" smtClean="0">
                          <a:ln>
                            <a:noFill/>
                          </a:ln>
                          <a:solidFill>
                            <a:srgbClr val="000000"/>
                          </a:solidFill>
                          <a:effectLst/>
                          <a:latin typeface="Arial Narrow" pitchFamily="34" charset="0"/>
                          <a:cs typeface="Times New Roman" pitchFamily="18" charset="0"/>
                        </a:rPr>
                        <a:t> </a:t>
                      </a:r>
                      <a:r>
                        <a:rPr kumimoji="0" lang="en-US" sz="1200" b="0" i="0" u="none" strike="noStrike" cap="none" normalizeH="0" baseline="0" dirty="0" err="1" smtClean="0">
                          <a:ln>
                            <a:noFill/>
                          </a:ln>
                          <a:solidFill>
                            <a:srgbClr val="000000"/>
                          </a:solidFill>
                          <a:effectLst/>
                          <a:latin typeface="Arial Narrow" pitchFamily="34" charset="0"/>
                          <a:cs typeface="Times New Roman" pitchFamily="18" charset="0"/>
                        </a:rPr>
                        <a:t>berdaya</a:t>
                      </a:r>
                      <a:r>
                        <a:rPr kumimoji="0" lang="en-US" sz="1200" b="0" i="0" u="none" strike="noStrike" cap="none" normalizeH="0" baseline="0" dirty="0" smtClean="0">
                          <a:ln>
                            <a:noFill/>
                          </a:ln>
                          <a:solidFill>
                            <a:srgbClr val="000000"/>
                          </a:solidFill>
                          <a:effectLst/>
                          <a:latin typeface="Arial Narrow" pitchFamily="34" charset="0"/>
                          <a:cs typeface="Times New Roman" pitchFamily="18" charset="0"/>
                        </a:rPr>
                        <a:t> </a:t>
                      </a:r>
                      <a:r>
                        <a:rPr kumimoji="0" lang="en-US" sz="1200" b="0" i="0" u="none" strike="noStrike" cap="none" normalizeH="0" baseline="0" dirty="0" err="1" smtClean="0">
                          <a:ln>
                            <a:noFill/>
                          </a:ln>
                          <a:solidFill>
                            <a:srgbClr val="000000"/>
                          </a:solidFill>
                          <a:effectLst/>
                          <a:latin typeface="Arial Narrow" pitchFamily="34" charset="0"/>
                          <a:cs typeface="Times New Roman" pitchFamily="18" charset="0"/>
                        </a:rPr>
                        <a:t>guna</a:t>
                      </a:r>
                      <a:r>
                        <a:rPr kumimoji="0" lang="en-US" sz="1200" b="0" i="0" u="none" strike="noStrike" cap="none" normalizeH="0" baseline="0" dirty="0" smtClean="0">
                          <a:ln>
                            <a:noFill/>
                          </a:ln>
                          <a:solidFill>
                            <a:srgbClr val="000000"/>
                          </a:solidFill>
                          <a:effectLst/>
                          <a:latin typeface="Arial Narrow" pitchFamily="34" charset="0"/>
                          <a:cs typeface="Times New Roman" pitchFamily="18" charset="0"/>
                        </a:rPr>
                        <a:t> </a:t>
                      </a:r>
                      <a:r>
                        <a:rPr kumimoji="0" lang="en-US" sz="1200" b="0" i="0" u="none" strike="noStrike" cap="none" normalizeH="0" baseline="0" dirty="0" err="1" smtClean="0">
                          <a:ln>
                            <a:noFill/>
                          </a:ln>
                          <a:solidFill>
                            <a:srgbClr val="000000"/>
                          </a:solidFill>
                          <a:effectLst/>
                          <a:latin typeface="Arial Narrow" pitchFamily="34" charset="0"/>
                          <a:cs typeface="Times New Roman" pitchFamily="18" charset="0"/>
                        </a:rPr>
                        <a:t>dan</a:t>
                      </a:r>
                      <a:r>
                        <a:rPr kumimoji="0" lang="en-US" sz="1200" b="0" i="0" u="none" strike="noStrike" cap="none" normalizeH="0" baseline="0" dirty="0" smtClean="0">
                          <a:ln>
                            <a:noFill/>
                          </a:ln>
                          <a:solidFill>
                            <a:srgbClr val="000000"/>
                          </a:solidFill>
                          <a:effectLst/>
                          <a:latin typeface="Arial Narrow" pitchFamily="34" charset="0"/>
                          <a:cs typeface="Times New Roman" pitchFamily="18" charset="0"/>
                        </a:rPr>
                        <a:t> </a:t>
                      </a:r>
                      <a:r>
                        <a:rPr kumimoji="0" lang="en-US" sz="1200" b="0" i="0" u="none" strike="noStrike" cap="none" normalizeH="0" baseline="0" dirty="0" err="1" smtClean="0">
                          <a:ln>
                            <a:noFill/>
                          </a:ln>
                          <a:solidFill>
                            <a:srgbClr val="000000"/>
                          </a:solidFill>
                          <a:effectLst/>
                          <a:latin typeface="Arial Narrow" pitchFamily="34" charset="0"/>
                          <a:cs typeface="Times New Roman" pitchFamily="18" charset="0"/>
                        </a:rPr>
                        <a:t>berhasil</a:t>
                      </a:r>
                      <a:r>
                        <a:rPr kumimoji="0" lang="en-US" sz="1200" b="0" i="0" u="none" strike="noStrike" cap="none" normalizeH="0" baseline="0" dirty="0" smtClean="0">
                          <a:ln>
                            <a:noFill/>
                          </a:ln>
                          <a:solidFill>
                            <a:srgbClr val="000000"/>
                          </a:solidFill>
                          <a:effectLst/>
                          <a:latin typeface="Arial Narrow" pitchFamily="34" charset="0"/>
                          <a:cs typeface="Times New Roman" pitchFamily="18" charset="0"/>
                        </a:rPr>
                        <a:t> </a:t>
                      </a:r>
                      <a:r>
                        <a:rPr kumimoji="0" lang="en-US" sz="1200" b="0" i="0" u="none" strike="noStrike" cap="none" normalizeH="0" baseline="0" dirty="0" err="1" smtClean="0">
                          <a:ln>
                            <a:noFill/>
                          </a:ln>
                          <a:solidFill>
                            <a:srgbClr val="000000"/>
                          </a:solidFill>
                          <a:effectLst/>
                          <a:latin typeface="Arial Narrow" pitchFamily="34" charset="0"/>
                          <a:cs typeface="Times New Roman" pitchFamily="18" charset="0"/>
                        </a:rPr>
                        <a:t>guna</a:t>
                      </a:r>
                      <a:r>
                        <a:rPr kumimoji="0" lang="en-US" sz="1200" b="0" i="0" u="none" strike="noStrike" cap="none" normalizeH="0" baseline="0" dirty="0" smtClean="0">
                          <a:ln>
                            <a:noFill/>
                          </a:ln>
                          <a:solidFill>
                            <a:srgbClr val="000000"/>
                          </a:solidFill>
                          <a:effectLst/>
                          <a:latin typeface="Arial Narrow" pitchFamily="34" charset="0"/>
                          <a:cs typeface="Times New Roman" pitchFamily="18" charset="0"/>
                        </a:rPr>
                        <a:t> </a:t>
                      </a:r>
                      <a:r>
                        <a:rPr kumimoji="0" lang="en-US" sz="1200" b="0" i="0" u="none" strike="noStrike" cap="none" normalizeH="0" baseline="0" dirty="0" err="1" smtClean="0">
                          <a:ln>
                            <a:noFill/>
                          </a:ln>
                          <a:solidFill>
                            <a:srgbClr val="000000"/>
                          </a:solidFill>
                          <a:effectLst/>
                          <a:latin typeface="Arial Narrow" pitchFamily="34" charset="0"/>
                          <a:cs typeface="Times New Roman" pitchFamily="18" charset="0"/>
                        </a:rPr>
                        <a:t>serta</a:t>
                      </a:r>
                      <a:r>
                        <a:rPr kumimoji="0" lang="en-US" sz="1200" b="0" i="0" u="none" strike="noStrike" cap="none" normalizeH="0" baseline="0" dirty="0" smtClean="0">
                          <a:ln>
                            <a:noFill/>
                          </a:ln>
                          <a:solidFill>
                            <a:srgbClr val="000000"/>
                          </a:solidFill>
                          <a:effectLst/>
                          <a:latin typeface="Arial Narrow" pitchFamily="34" charset="0"/>
                          <a:cs typeface="Times New Roman" pitchFamily="18" charset="0"/>
                        </a:rPr>
                        <a:t> </a:t>
                      </a:r>
                      <a:r>
                        <a:rPr kumimoji="0" lang="id-ID" sz="1200" b="0" i="0" u="none" strike="noStrike" cap="none" normalizeH="0" baseline="0" dirty="0" smtClean="0">
                          <a:ln>
                            <a:noFill/>
                          </a:ln>
                          <a:solidFill>
                            <a:srgbClr val="000000"/>
                          </a:solidFill>
                          <a:effectLst/>
                          <a:latin typeface="Arial Narrow" pitchFamily="34" charset="0"/>
                          <a:cs typeface="Times New Roman" pitchFamily="18" charset="0"/>
                        </a:rPr>
                        <a:t>mengutamakan kepentingan kedinasan dari</a:t>
                      </a:r>
                      <a:r>
                        <a:rPr kumimoji="0" lang="en-US" sz="1200" b="0" i="0" u="none" strike="noStrike" cap="none" normalizeH="0" baseline="0" dirty="0" smtClean="0">
                          <a:ln>
                            <a:noFill/>
                          </a:ln>
                          <a:solidFill>
                            <a:srgbClr val="000000"/>
                          </a:solidFill>
                          <a:effectLst/>
                          <a:latin typeface="Arial Narrow" pitchFamily="34" charset="0"/>
                          <a:cs typeface="Times New Roman" pitchFamily="18" charset="0"/>
                        </a:rPr>
                        <a:t>-</a:t>
                      </a:r>
                      <a:r>
                        <a:rPr kumimoji="0" lang="id-ID" sz="1200" b="0" i="0" u="none" strike="noStrike" cap="none" normalizeH="0" baseline="0" dirty="0" smtClean="0">
                          <a:ln>
                            <a:noFill/>
                          </a:ln>
                          <a:solidFill>
                            <a:srgbClr val="000000"/>
                          </a:solidFill>
                          <a:effectLst/>
                          <a:latin typeface="Arial Narrow" pitchFamily="34" charset="0"/>
                          <a:cs typeface="Times New Roman" pitchFamily="18" charset="0"/>
                        </a:rPr>
                        <a:t>pada kepentingan pribadidan/atau golongan sesuai dengan tugas, fungsi, dan tanggungjawabnya sebagai unsur aparatur negara terhadap organisasi tempat dimana ia bekerja.</a:t>
                      </a:r>
                    </a:p>
                  </a:txBody>
                  <a:tcPr marT="45716" marB="4571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id-ID" sz="1200" b="0" i="0" u="none" strike="noStrike" cap="none" normalizeH="0" baseline="0" smtClean="0">
                          <a:ln>
                            <a:noFill/>
                          </a:ln>
                          <a:solidFill>
                            <a:schemeClr val="tx1"/>
                          </a:solidFill>
                          <a:effectLst/>
                          <a:latin typeface="Arial Narrow" pitchFamily="34" charset="0"/>
                          <a:cs typeface="Arial" charset="0"/>
                        </a:rPr>
                        <a:t>51 - 60 </a:t>
                      </a:r>
                    </a:p>
                  </a:txBody>
                  <a:tcPr marT="45716" marB="4571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id-ID" sz="1200" b="0" i="0" u="none" strike="noStrike" cap="none" normalizeH="0" baseline="0" dirty="0" smtClean="0">
                          <a:ln>
                            <a:noFill/>
                          </a:ln>
                          <a:solidFill>
                            <a:schemeClr val="tx1"/>
                          </a:solidFill>
                          <a:effectLst/>
                          <a:latin typeface="Arial Narrow" pitchFamily="34" charset="0"/>
                          <a:cs typeface="Arial" charset="0"/>
                        </a:rPr>
                        <a:t>Kurang </a:t>
                      </a:r>
                    </a:p>
                  </a:txBody>
                  <a:tcPr marT="45716" marB="45716"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90322">
                <a:tc vMerge="1">
                  <a:txBody>
                    <a:bodyPr/>
                    <a:lstStyle/>
                    <a:p>
                      <a:endParaRPr lang="en-US"/>
                    </a:p>
                  </a:txBody>
                  <a:tcPr/>
                </a:tc>
                <a:tc vMerge="1">
                  <a:txBody>
                    <a:bodyPr/>
                    <a:lstStyle/>
                    <a:p>
                      <a:endParaRPr 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id-ID" sz="1200" b="0" i="0" u="none" strike="noStrike" cap="none" normalizeH="0" baseline="0" dirty="0" smtClean="0">
                          <a:ln>
                            <a:noFill/>
                          </a:ln>
                          <a:solidFill>
                            <a:schemeClr val="tx1"/>
                          </a:solidFill>
                          <a:effectLst/>
                          <a:latin typeface="Arial Narrow" pitchFamily="34" charset="0"/>
                          <a:cs typeface="Arial" charset="0"/>
                        </a:rPr>
                        <a:t>5</a:t>
                      </a:r>
                    </a:p>
                  </a:txBody>
                  <a:tcPr marT="45716" marB="4571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id-ID" sz="1200" b="1" i="0" u="none" strike="noStrike" cap="none" normalizeH="0" baseline="0" dirty="0" smtClean="0">
                          <a:ln>
                            <a:noFill/>
                          </a:ln>
                          <a:solidFill>
                            <a:srgbClr val="FF00FF"/>
                          </a:solidFill>
                          <a:effectLst/>
                          <a:latin typeface="Arial Narrow" pitchFamily="34" charset="0"/>
                          <a:cs typeface="Times New Roman" pitchFamily="18" charset="0"/>
                        </a:rPr>
                        <a:t>Tidak</a:t>
                      </a:r>
                      <a:r>
                        <a:rPr kumimoji="0" lang="en-US" sz="1200" b="1" i="0" u="none" strike="noStrike" cap="none" normalizeH="0" baseline="0" dirty="0" smtClean="0">
                          <a:ln>
                            <a:noFill/>
                          </a:ln>
                          <a:solidFill>
                            <a:srgbClr val="FF00FF"/>
                          </a:solidFill>
                          <a:effectLst/>
                          <a:latin typeface="Arial Narrow" pitchFamily="34" charset="0"/>
                          <a:cs typeface="Times New Roman" pitchFamily="18" charset="0"/>
                        </a:rPr>
                        <a:t> </a:t>
                      </a:r>
                      <a:r>
                        <a:rPr kumimoji="0" lang="en-US" sz="1200" b="1" i="0" u="none" strike="noStrike" cap="none" normalizeH="0" baseline="0" dirty="0" err="1" smtClean="0">
                          <a:ln>
                            <a:noFill/>
                          </a:ln>
                          <a:solidFill>
                            <a:srgbClr val="FF00FF"/>
                          </a:solidFill>
                          <a:effectLst/>
                          <a:latin typeface="Arial Narrow" pitchFamily="34" charset="0"/>
                          <a:cs typeface="Times New Roman" pitchFamily="18" charset="0"/>
                        </a:rPr>
                        <a:t>pernah</a:t>
                      </a:r>
                      <a:r>
                        <a:rPr kumimoji="0" lang="en-US" sz="1200" b="1" i="0" u="none" strike="noStrike" cap="none" normalizeH="0" baseline="0" dirty="0" smtClean="0">
                          <a:ln>
                            <a:noFill/>
                          </a:ln>
                          <a:solidFill>
                            <a:srgbClr val="FF00FF"/>
                          </a:solidFill>
                          <a:effectLst/>
                          <a:latin typeface="Arial Narrow" pitchFamily="34" charset="0"/>
                          <a:cs typeface="Times New Roman" pitchFamily="18" charset="0"/>
                        </a:rPr>
                        <a:t> </a:t>
                      </a:r>
                      <a:r>
                        <a:rPr kumimoji="0" lang="en-US" sz="1200" b="0" i="0" u="none" strike="noStrike" cap="none" normalizeH="0" baseline="0" dirty="0" err="1" smtClean="0">
                          <a:ln>
                            <a:noFill/>
                          </a:ln>
                          <a:solidFill>
                            <a:srgbClr val="000000"/>
                          </a:solidFill>
                          <a:effectLst/>
                          <a:latin typeface="Arial Narrow" pitchFamily="34" charset="0"/>
                          <a:cs typeface="Times New Roman" pitchFamily="18" charset="0"/>
                        </a:rPr>
                        <a:t>berusaha</a:t>
                      </a:r>
                      <a:r>
                        <a:rPr kumimoji="0" lang="en-US" sz="1200" b="0" i="0" u="none" strike="noStrike" cap="none" normalizeH="0" baseline="0" dirty="0" smtClean="0">
                          <a:ln>
                            <a:noFill/>
                          </a:ln>
                          <a:solidFill>
                            <a:srgbClr val="000000"/>
                          </a:solidFill>
                          <a:effectLst/>
                          <a:latin typeface="Arial Narrow" pitchFamily="34" charset="0"/>
                          <a:cs typeface="Times New Roman" pitchFamily="18" charset="0"/>
                        </a:rPr>
                        <a:t> </a:t>
                      </a:r>
                      <a:r>
                        <a:rPr kumimoji="0" lang="en-US" sz="1200" b="0" i="0" u="none" strike="noStrike" cap="none" normalizeH="0" baseline="0" dirty="0" err="1" smtClean="0">
                          <a:ln>
                            <a:noFill/>
                          </a:ln>
                          <a:solidFill>
                            <a:srgbClr val="000000"/>
                          </a:solidFill>
                          <a:effectLst/>
                          <a:latin typeface="Arial Narrow" pitchFamily="34" charset="0"/>
                          <a:cs typeface="Times New Roman" pitchFamily="18" charset="0"/>
                        </a:rPr>
                        <a:t>dengan</a:t>
                      </a:r>
                      <a:r>
                        <a:rPr kumimoji="0" lang="en-US" sz="1200" b="0" i="0" u="none" strike="noStrike" cap="none" normalizeH="0" baseline="0" dirty="0" smtClean="0">
                          <a:ln>
                            <a:noFill/>
                          </a:ln>
                          <a:solidFill>
                            <a:srgbClr val="000000"/>
                          </a:solidFill>
                          <a:effectLst/>
                          <a:latin typeface="Arial Narrow" pitchFamily="34" charset="0"/>
                          <a:cs typeface="Times New Roman" pitchFamily="18" charset="0"/>
                        </a:rPr>
                        <a:t> </a:t>
                      </a:r>
                      <a:r>
                        <a:rPr kumimoji="0" lang="en-US" sz="1200" b="0" i="0" u="none" strike="noStrike" cap="none" normalizeH="0" baseline="0" dirty="0" err="1" smtClean="0">
                          <a:ln>
                            <a:noFill/>
                          </a:ln>
                          <a:solidFill>
                            <a:srgbClr val="000000"/>
                          </a:solidFill>
                          <a:effectLst/>
                          <a:latin typeface="Arial Narrow" pitchFamily="34" charset="0"/>
                          <a:cs typeface="Times New Roman" pitchFamily="18" charset="0"/>
                        </a:rPr>
                        <a:t>sungguh-sungguh</a:t>
                      </a:r>
                      <a:r>
                        <a:rPr kumimoji="0" lang="en-US" sz="1200" b="0" i="0" u="none" strike="noStrike" cap="none" normalizeH="0" baseline="0" dirty="0" smtClean="0">
                          <a:ln>
                            <a:noFill/>
                          </a:ln>
                          <a:solidFill>
                            <a:srgbClr val="000000"/>
                          </a:solidFill>
                          <a:effectLst/>
                          <a:latin typeface="Arial Narrow" pitchFamily="34" charset="0"/>
                          <a:cs typeface="Times New Roman" pitchFamily="18" charset="0"/>
                        </a:rPr>
                        <a:t> </a:t>
                      </a:r>
                      <a:r>
                        <a:rPr kumimoji="0" lang="en-US" sz="1200" b="0" i="0" u="none" strike="noStrike" cap="none" normalizeH="0" baseline="0" dirty="0" err="1" smtClean="0">
                          <a:ln>
                            <a:noFill/>
                          </a:ln>
                          <a:solidFill>
                            <a:srgbClr val="000000"/>
                          </a:solidFill>
                          <a:effectLst/>
                          <a:latin typeface="Arial Narrow" pitchFamily="34" charset="0"/>
                          <a:cs typeface="Times New Roman" pitchFamily="18" charset="0"/>
                        </a:rPr>
                        <a:t>menegakkan</a:t>
                      </a:r>
                      <a:r>
                        <a:rPr kumimoji="0" lang="en-US" sz="1200" b="0" i="0" u="none" strike="noStrike" cap="none" normalizeH="0" baseline="0" dirty="0" smtClean="0">
                          <a:ln>
                            <a:noFill/>
                          </a:ln>
                          <a:solidFill>
                            <a:srgbClr val="000000"/>
                          </a:solidFill>
                          <a:effectLst/>
                          <a:latin typeface="Arial Narrow" pitchFamily="34" charset="0"/>
                          <a:cs typeface="Times New Roman" pitchFamily="18" charset="0"/>
                        </a:rPr>
                        <a:t> </a:t>
                      </a:r>
                      <a:r>
                        <a:rPr kumimoji="0" lang="en-US" sz="1200" b="0" i="0" u="none" strike="noStrike" cap="none" normalizeH="0" baseline="0" dirty="0" err="1" smtClean="0">
                          <a:ln>
                            <a:noFill/>
                          </a:ln>
                          <a:solidFill>
                            <a:srgbClr val="000000"/>
                          </a:solidFill>
                          <a:effectLst/>
                          <a:latin typeface="Arial Narrow" pitchFamily="34" charset="0"/>
                          <a:cs typeface="Times New Roman" pitchFamily="18" charset="0"/>
                        </a:rPr>
                        <a:t>ideologi</a:t>
                      </a:r>
                      <a:r>
                        <a:rPr kumimoji="0" lang="en-US" sz="1200" b="0" i="0" u="none" strike="noStrike" cap="none" normalizeH="0" baseline="0" dirty="0" smtClean="0">
                          <a:ln>
                            <a:noFill/>
                          </a:ln>
                          <a:solidFill>
                            <a:srgbClr val="000000"/>
                          </a:solidFill>
                          <a:effectLst/>
                          <a:latin typeface="Arial Narrow" pitchFamily="34" charset="0"/>
                          <a:cs typeface="Times New Roman" pitchFamily="18" charset="0"/>
                        </a:rPr>
                        <a:t> </a:t>
                      </a:r>
                      <a:r>
                        <a:rPr kumimoji="0" lang="en-US" sz="1200" b="0" i="0" u="none" strike="noStrike" cap="none" normalizeH="0" baseline="0" dirty="0" err="1" smtClean="0">
                          <a:ln>
                            <a:noFill/>
                          </a:ln>
                          <a:solidFill>
                            <a:srgbClr val="000000"/>
                          </a:solidFill>
                          <a:effectLst/>
                          <a:latin typeface="Arial Narrow" pitchFamily="34" charset="0"/>
                          <a:cs typeface="Times New Roman" pitchFamily="18" charset="0"/>
                        </a:rPr>
                        <a:t>negara</a:t>
                      </a:r>
                      <a:r>
                        <a:rPr kumimoji="0" lang="en-US" sz="1200" b="0" i="0" u="none" strike="noStrike" cap="none" normalizeH="0" baseline="0" dirty="0" smtClean="0">
                          <a:ln>
                            <a:noFill/>
                          </a:ln>
                          <a:solidFill>
                            <a:srgbClr val="000000"/>
                          </a:solidFill>
                          <a:effectLst/>
                          <a:latin typeface="Arial Narrow" pitchFamily="34" charset="0"/>
                          <a:cs typeface="Times New Roman" pitchFamily="18" charset="0"/>
                        </a:rPr>
                        <a:t> </a:t>
                      </a:r>
                      <a:r>
                        <a:rPr kumimoji="0" lang="en-US" sz="1200" b="0" i="0" u="none" strike="noStrike" cap="none" normalizeH="0" baseline="0" dirty="0" err="1" smtClean="0">
                          <a:ln>
                            <a:noFill/>
                          </a:ln>
                          <a:solidFill>
                            <a:srgbClr val="000000"/>
                          </a:solidFill>
                          <a:effectLst/>
                          <a:latin typeface="Arial Narrow" pitchFamily="34" charset="0"/>
                          <a:cs typeface="Times New Roman" pitchFamily="18" charset="0"/>
                        </a:rPr>
                        <a:t>pancasila</a:t>
                      </a:r>
                      <a:r>
                        <a:rPr kumimoji="0" lang="en-US" sz="1200" b="0" i="0" u="none" strike="noStrike" cap="none" normalizeH="0" baseline="0" dirty="0" smtClean="0">
                          <a:ln>
                            <a:noFill/>
                          </a:ln>
                          <a:solidFill>
                            <a:srgbClr val="000000"/>
                          </a:solidFill>
                          <a:effectLst/>
                          <a:latin typeface="Arial Narrow" pitchFamily="34" charset="0"/>
                          <a:cs typeface="Times New Roman" pitchFamily="18" charset="0"/>
                        </a:rPr>
                        <a:t>, UUD 1945, Negara </a:t>
                      </a:r>
                      <a:r>
                        <a:rPr kumimoji="0" lang="en-US" sz="1200" b="0" i="0" u="none" strike="noStrike" cap="none" normalizeH="0" baseline="0" dirty="0" err="1" smtClean="0">
                          <a:ln>
                            <a:noFill/>
                          </a:ln>
                          <a:solidFill>
                            <a:srgbClr val="000000"/>
                          </a:solidFill>
                          <a:effectLst/>
                          <a:latin typeface="Arial Narrow" pitchFamily="34" charset="0"/>
                          <a:cs typeface="Times New Roman" pitchFamily="18" charset="0"/>
                        </a:rPr>
                        <a:t>Kesatuan</a:t>
                      </a:r>
                      <a:r>
                        <a:rPr kumimoji="0" lang="en-US" sz="1200" b="0" i="0" u="none" strike="noStrike" cap="none" normalizeH="0" baseline="0" dirty="0" smtClean="0">
                          <a:ln>
                            <a:noFill/>
                          </a:ln>
                          <a:solidFill>
                            <a:srgbClr val="000000"/>
                          </a:solidFill>
                          <a:effectLst/>
                          <a:latin typeface="Arial Narrow" pitchFamily="34" charset="0"/>
                          <a:cs typeface="Times New Roman" pitchFamily="18" charset="0"/>
                        </a:rPr>
                        <a:t> </a:t>
                      </a:r>
                      <a:r>
                        <a:rPr kumimoji="0" lang="en-US" sz="1200" b="0" i="0" u="none" strike="noStrike" cap="none" normalizeH="0" baseline="0" dirty="0" err="1" smtClean="0">
                          <a:ln>
                            <a:noFill/>
                          </a:ln>
                          <a:solidFill>
                            <a:srgbClr val="000000"/>
                          </a:solidFill>
                          <a:effectLst/>
                          <a:latin typeface="Arial Narrow" pitchFamily="34" charset="0"/>
                          <a:cs typeface="Times New Roman" pitchFamily="18" charset="0"/>
                        </a:rPr>
                        <a:t>Republik</a:t>
                      </a:r>
                      <a:r>
                        <a:rPr kumimoji="0" lang="en-US" sz="1200" b="0" i="0" u="none" strike="noStrike" cap="none" normalizeH="0" baseline="0" dirty="0" smtClean="0">
                          <a:ln>
                            <a:noFill/>
                          </a:ln>
                          <a:solidFill>
                            <a:srgbClr val="000000"/>
                          </a:solidFill>
                          <a:effectLst/>
                          <a:latin typeface="Arial Narrow" pitchFamily="34" charset="0"/>
                          <a:cs typeface="Times New Roman" pitchFamily="18" charset="0"/>
                        </a:rPr>
                        <a:t> Indonesia (NKRI), </a:t>
                      </a:r>
                      <a:r>
                        <a:rPr kumimoji="0" lang="en-US" sz="1200" b="0" i="0" u="none" strike="noStrike" cap="none" normalizeH="0" baseline="0" dirty="0" err="1" smtClean="0">
                          <a:ln>
                            <a:noFill/>
                          </a:ln>
                          <a:solidFill>
                            <a:srgbClr val="000000"/>
                          </a:solidFill>
                          <a:effectLst/>
                          <a:latin typeface="Arial Narrow" pitchFamily="34" charset="0"/>
                          <a:cs typeface="Times New Roman" pitchFamily="18" charset="0"/>
                        </a:rPr>
                        <a:t>dan</a:t>
                      </a:r>
                      <a:r>
                        <a:rPr kumimoji="0" lang="en-US" sz="1200" b="0" i="0" u="none" strike="noStrike" cap="none" normalizeH="0" baseline="0" dirty="0" smtClean="0">
                          <a:ln>
                            <a:noFill/>
                          </a:ln>
                          <a:solidFill>
                            <a:srgbClr val="000000"/>
                          </a:solidFill>
                          <a:effectLst/>
                          <a:latin typeface="Arial Narrow" pitchFamily="34" charset="0"/>
                          <a:cs typeface="Times New Roman" pitchFamily="18" charset="0"/>
                        </a:rPr>
                        <a:t> </a:t>
                      </a:r>
                      <a:r>
                        <a:rPr kumimoji="0" lang="en-US" sz="1200" b="0" i="0" u="none" strike="noStrike" cap="none" normalizeH="0" baseline="0" dirty="0" err="1" smtClean="0">
                          <a:ln>
                            <a:noFill/>
                          </a:ln>
                          <a:solidFill>
                            <a:srgbClr val="000000"/>
                          </a:solidFill>
                          <a:effectLst/>
                          <a:latin typeface="Arial Narrow" pitchFamily="34" charset="0"/>
                          <a:cs typeface="Times New Roman" pitchFamily="18" charset="0"/>
                        </a:rPr>
                        <a:t>rencana-rencana</a:t>
                      </a:r>
                      <a:r>
                        <a:rPr kumimoji="0" lang="en-US" sz="1200" b="0" i="0" u="none" strike="noStrike" cap="none" normalizeH="0" baseline="0" dirty="0" smtClean="0">
                          <a:ln>
                            <a:noFill/>
                          </a:ln>
                          <a:solidFill>
                            <a:srgbClr val="000000"/>
                          </a:solidFill>
                          <a:effectLst/>
                          <a:latin typeface="Arial Narrow" pitchFamily="34" charset="0"/>
                          <a:cs typeface="Times New Roman" pitchFamily="18" charset="0"/>
                        </a:rPr>
                        <a:t> </a:t>
                      </a:r>
                      <a:r>
                        <a:rPr kumimoji="0" lang="en-US" sz="1200" b="0" i="0" u="none" strike="noStrike" cap="none" normalizeH="0" baseline="0" dirty="0" err="1" smtClean="0">
                          <a:ln>
                            <a:noFill/>
                          </a:ln>
                          <a:solidFill>
                            <a:srgbClr val="000000"/>
                          </a:solidFill>
                          <a:effectLst/>
                          <a:latin typeface="Arial Narrow" pitchFamily="34" charset="0"/>
                          <a:cs typeface="Times New Roman" pitchFamily="18" charset="0"/>
                        </a:rPr>
                        <a:t>pemerintah</a:t>
                      </a:r>
                      <a:r>
                        <a:rPr kumimoji="0" lang="en-US" sz="1200" b="0" i="0" u="none" strike="noStrike" cap="none" normalizeH="0" baseline="0" dirty="0" smtClean="0">
                          <a:ln>
                            <a:noFill/>
                          </a:ln>
                          <a:solidFill>
                            <a:srgbClr val="000000"/>
                          </a:solidFill>
                          <a:effectLst/>
                          <a:latin typeface="Arial Narrow" pitchFamily="34" charset="0"/>
                          <a:cs typeface="Times New Roman" pitchFamily="18" charset="0"/>
                        </a:rPr>
                        <a:t> </a:t>
                      </a:r>
                      <a:r>
                        <a:rPr kumimoji="0" lang="en-US" sz="1200" b="0" i="0" u="none" strike="noStrike" cap="none" normalizeH="0" baseline="0" dirty="0" err="1" smtClean="0">
                          <a:ln>
                            <a:noFill/>
                          </a:ln>
                          <a:solidFill>
                            <a:srgbClr val="000000"/>
                          </a:solidFill>
                          <a:effectLst/>
                          <a:latin typeface="Arial Narrow" pitchFamily="34" charset="0"/>
                          <a:cs typeface="Times New Roman" pitchFamily="18" charset="0"/>
                        </a:rPr>
                        <a:t>dengan</a:t>
                      </a:r>
                      <a:r>
                        <a:rPr kumimoji="0" lang="en-US" sz="1200" b="0" i="0" u="none" strike="noStrike" cap="none" normalizeH="0" baseline="0" dirty="0" smtClean="0">
                          <a:ln>
                            <a:noFill/>
                          </a:ln>
                          <a:solidFill>
                            <a:srgbClr val="000000"/>
                          </a:solidFill>
                          <a:effectLst/>
                          <a:latin typeface="Arial Narrow" pitchFamily="34" charset="0"/>
                          <a:cs typeface="Times New Roman" pitchFamily="18" charset="0"/>
                        </a:rPr>
                        <a:t> </a:t>
                      </a:r>
                      <a:r>
                        <a:rPr kumimoji="0" lang="en-US" sz="1200" b="0" i="0" u="none" strike="noStrike" cap="none" normalizeH="0" baseline="0" dirty="0" err="1" smtClean="0">
                          <a:ln>
                            <a:noFill/>
                          </a:ln>
                          <a:solidFill>
                            <a:srgbClr val="000000"/>
                          </a:solidFill>
                          <a:effectLst/>
                          <a:latin typeface="Arial Narrow" pitchFamily="34" charset="0"/>
                          <a:cs typeface="Times New Roman" pitchFamily="18" charset="0"/>
                        </a:rPr>
                        <a:t>tujuan</a:t>
                      </a:r>
                      <a:r>
                        <a:rPr kumimoji="0" lang="en-US" sz="1200" b="0" i="0" u="none" strike="noStrike" cap="none" normalizeH="0" baseline="0" dirty="0" smtClean="0">
                          <a:ln>
                            <a:noFill/>
                          </a:ln>
                          <a:solidFill>
                            <a:srgbClr val="000000"/>
                          </a:solidFill>
                          <a:effectLst/>
                          <a:latin typeface="Arial Narrow" pitchFamily="34" charset="0"/>
                          <a:cs typeface="Times New Roman" pitchFamily="18" charset="0"/>
                        </a:rPr>
                        <a:t> </a:t>
                      </a:r>
                      <a:r>
                        <a:rPr kumimoji="0" lang="en-US" sz="1200" b="0" i="0" u="none" strike="noStrike" cap="none" normalizeH="0" baseline="0" dirty="0" err="1" smtClean="0">
                          <a:ln>
                            <a:noFill/>
                          </a:ln>
                          <a:solidFill>
                            <a:srgbClr val="000000"/>
                          </a:solidFill>
                          <a:effectLst/>
                          <a:latin typeface="Arial Narrow" pitchFamily="34" charset="0"/>
                          <a:cs typeface="Times New Roman" pitchFamily="18" charset="0"/>
                        </a:rPr>
                        <a:t>untuk</a:t>
                      </a:r>
                      <a:r>
                        <a:rPr kumimoji="0" lang="en-US" sz="1200" b="0" i="0" u="none" strike="noStrike" cap="none" normalizeH="0" baseline="0" dirty="0" smtClean="0">
                          <a:ln>
                            <a:noFill/>
                          </a:ln>
                          <a:solidFill>
                            <a:srgbClr val="000000"/>
                          </a:solidFill>
                          <a:effectLst/>
                          <a:latin typeface="Arial Narrow" pitchFamily="34" charset="0"/>
                          <a:cs typeface="Times New Roman" pitchFamily="18" charset="0"/>
                        </a:rPr>
                        <a:t> </a:t>
                      </a:r>
                      <a:r>
                        <a:rPr kumimoji="0" lang="en-US" sz="1200" b="0" i="0" u="none" strike="noStrike" cap="none" normalizeH="0" baseline="0" dirty="0" err="1" smtClean="0">
                          <a:ln>
                            <a:noFill/>
                          </a:ln>
                          <a:solidFill>
                            <a:srgbClr val="000000"/>
                          </a:solidFill>
                          <a:effectLst/>
                          <a:latin typeface="Arial Narrow" pitchFamily="34" charset="0"/>
                          <a:cs typeface="Times New Roman" pitchFamily="18" charset="0"/>
                        </a:rPr>
                        <a:t>dapat</a:t>
                      </a:r>
                      <a:r>
                        <a:rPr kumimoji="0" lang="en-US" sz="1200" b="0" i="0" u="none" strike="noStrike" cap="none" normalizeH="0" baseline="0" dirty="0" smtClean="0">
                          <a:ln>
                            <a:noFill/>
                          </a:ln>
                          <a:solidFill>
                            <a:srgbClr val="000000"/>
                          </a:solidFill>
                          <a:effectLst/>
                          <a:latin typeface="Arial Narrow" pitchFamily="34" charset="0"/>
                          <a:cs typeface="Times New Roman" pitchFamily="18" charset="0"/>
                        </a:rPr>
                        <a:t> </a:t>
                      </a:r>
                      <a:r>
                        <a:rPr kumimoji="0" lang="en-US" sz="1200" b="0" i="0" u="none" strike="noStrike" cap="none" normalizeH="0" baseline="0" dirty="0" err="1" smtClean="0">
                          <a:ln>
                            <a:noFill/>
                          </a:ln>
                          <a:solidFill>
                            <a:srgbClr val="000000"/>
                          </a:solidFill>
                          <a:effectLst/>
                          <a:latin typeface="Arial Narrow" pitchFamily="34" charset="0"/>
                          <a:cs typeface="Times New Roman" pitchFamily="18" charset="0"/>
                        </a:rPr>
                        <a:t>melaksanakan</a:t>
                      </a:r>
                      <a:r>
                        <a:rPr kumimoji="0" lang="en-US" sz="1200" b="0" i="0" u="none" strike="noStrike" cap="none" normalizeH="0" baseline="0" dirty="0" smtClean="0">
                          <a:ln>
                            <a:noFill/>
                          </a:ln>
                          <a:solidFill>
                            <a:srgbClr val="000000"/>
                          </a:solidFill>
                          <a:effectLst/>
                          <a:latin typeface="Arial Narrow" pitchFamily="34" charset="0"/>
                          <a:cs typeface="Times New Roman" pitchFamily="18" charset="0"/>
                        </a:rPr>
                        <a:t> </a:t>
                      </a:r>
                      <a:r>
                        <a:rPr kumimoji="0" lang="en-US" sz="1200" b="0" i="0" u="none" strike="noStrike" cap="none" normalizeH="0" baseline="0" dirty="0" err="1" smtClean="0">
                          <a:ln>
                            <a:noFill/>
                          </a:ln>
                          <a:solidFill>
                            <a:srgbClr val="000000"/>
                          </a:solidFill>
                          <a:effectLst/>
                          <a:latin typeface="Arial Narrow" pitchFamily="34" charset="0"/>
                          <a:cs typeface="Times New Roman" pitchFamily="18" charset="0"/>
                        </a:rPr>
                        <a:t>tugasnya</a:t>
                      </a:r>
                      <a:r>
                        <a:rPr kumimoji="0" lang="en-US" sz="1200" b="0" i="0" u="none" strike="noStrike" cap="none" normalizeH="0" baseline="0" dirty="0" smtClean="0">
                          <a:ln>
                            <a:noFill/>
                          </a:ln>
                          <a:solidFill>
                            <a:srgbClr val="000000"/>
                          </a:solidFill>
                          <a:effectLst/>
                          <a:latin typeface="Arial Narrow" pitchFamily="34" charset="0"/>
                          <a:cs typeface="Times New Roman" pitchFamily="18" charset="0"/>
                        </a:rPr>
                        <a:t> </a:t>
                      </a:r>
                      <a:r>
                        <a:rPr kumimoji="0" lang="en-US" sz="1200" b="0" i="0" u="none" strike="noStrike" cap="none" normalizeH="0" baseline="0" dirty="0" err="1" smtClean="0">
                          <a:ln>
                            <a:noFill/>
                          </a:ln>
                          <a:solidFill>
                            <a:srgbClr val="000000"/>
                          </a:solidFill>
                          <a:effectLst/>
                          <a:latin typeface="Arial Narrow" pitchFamily="34" charset="0"/>
                          <a:cs typeface="Times New Roman" pitchFamily="18" charset="0"/>
                        </a:rPr>
                        <a:t>secara</a:t>
                      </a:r>
                      <a:r>
                        <a:rPr kumimoji="0" lang="en-US" sz="1200" b="0" i="0" u="none" strike="noStrike" cap="none" normalizeH="0" baseline="0" dirty="0" smtClean="0">
                          <a:ln>
                            <a:noFill/>
                          </a:ln>
                          <a:solidFill>
                            <a:srgbClr val="000000"/>
                          </a:solidFill>
                          <a:effectLst/>
                          <a:latin typeface="Arial Narrow" pitchFamily="34" charset="0"/>
                          <a:cs typeface="Times New Roman" pitchFamily="18" charset="0"/>
                        </a:rPr>
                        <a:t> </a:t>
                      </a:r>
                      <a:r>
                        <a:rPr kumimoji="0" lang="en-US" sz="1200" b="0" i="0" u="none" strike="noStrike" cap="none" normalizeH="0" baseline="0" dirty="0" err="1" smtClean="0">
                          <a:ln>
                            <a:noFill/>
                          </a:ln>
                          <a:solidFill>
                            <a:srgbClr val="000000"/>
                          </a:solidFill>
                          <a:effectLst/>
                          <a:latin typeface="Arial Narrow" pitchFamily="34" charset="0"/>
                          <a:cs typeface="Times New Roman" pitchFamily="18" charset="0"/>
                        </a:rPr>
                        <a:t>berdaya</a:t>
                      </a:r>
                      <a:r>
                        <a:rPr kumimoji="0" lang="en-US" sz="1200" b="0" i="0" u="none" strike="noStrike" cap="none" normalizeH="0" baseline="0" dirty="0" smtClean="0">
                          <a:ln>
                            <a:noFill/>
                          </a:ln>
                          <a:solidFill>
                            <a:srgbClr val="000000"/>
                          </a:solidFill>
                          <a:effectLst/>
                          <a:latin typeface="Arial Narrow" pitchFamily="34" charset="0"/>
                          <a:cs typeface="Times New Roman" pitchFamily="18" charset="0"/>
                        </a:rPr>
                        <a:t> </a:t>
                      </a:r>
                      <a:r>
                        <a:rPr kumimoji="0" lang="en-US" sz="1200" b="0" i="0" u="none" strike="noStrike" cap="none" normalizeH="0" baseline="0" dirty="0" err="1" smtClean="0">
                          <a:ln>
                            <a:noFill/>
                          </a:ln>
                          <a:solidFill>
                            <a:srgbClr val="000000"/>
                          </a:solidFill>
                          <a:effectLst/>
                          <a:latin typeface="Arial Narrow" pitchFamily="34" charset="0"/>
                          <a:cs typeface="Times New Roman" pitchFamily="18" charset="0"/>
                        </a:rPr>
                        <a:t>guna</a:t>
                      </a:r>
                      <a:r>
                        <a:rPr kumimoji="0" lang="en-US" sz="1200" b="0" i="0" u="none" strike="noStrike" cap="none" normalizeH="0" baseline="0" dirty="0" smtClean="0">
                          <a:ln>
                            <a:noFill/>
                          </a:ln>
                          <a:solidFill>
                            <a:srgbClr val="000000"/>
                          </a:solidFill>
                          <a:effectLst/>
                          <a:latin typeface="Arial Narrow" pitchFamily="34" charset="0"/>
                          <a:cs typeface="Times New Roman" pitchFamily="18" charset="0"/>
                        </a:rPr>
                        <a:t> </a:t>
                      </a:r>
                      <a:r>
                        <a:rPr kumimoji="0" lang="en-US" sz="1200" b="0" i="0" u="none" strike="noStrike" cap="none" normalizeH="0" baseline="0" dirty="0" err="1" smtClean="0">
                          <a:ln>
                            <a:noFill/>
                          </a:ln>
                          <a:solidFill>
                            <a:srgbClr val="000000"/>
                          </a:solidFill>
                          <a:effectLst/>
                          <a:latin typeface="Arial Narrow" pitchFamily="34" charset="0"/>
                          <a:cs typeface="Times New Roman" pitchFamily="18" charset="0"/>
                        </a:rPr>
                        <a:t>dan</a:t>
                      </a:r>
                      <a:r>
                        <a:rPr kumimoji="0" lang="en-US" sz="1200" b="0" i="0" u="none" strike="noStrike" cap="none" normalizeH="0" baseline="0" dirty="0" smtClean="0">
                          <a:ln>
                            <a:noFill/>
                          </a:ln>
                          <a:solidFill>
                            <a:srgbClr val="000000"/>
                          </a:solidFill>
                          <a:effectLst/>
                          <a:latin typeface="Arial Narrow" pitchFamily="34" charset="0"/>
                          <a:cs typeface="Times New Roman" pitchFamily="18" charset="0"/>
                        </a:rPr>
                        <a:t> </a:t>
                      </a:r>
                      <a:r>
                        <a:rPr kumimoji="0" lang="en-US" sz="1200" b="0" i="0" u="none" strike="noStrike" cap="none" normalizeH="0" baseline="0" dirty="0" err="1" smtClean="0">
                          <a:ln>
                            <a:noFill/>
                          </a:ln>
                          <a:solidFill>
                            <a:srgbClr val="000000"/>
                          </a:solidFill>
                          <a:effectLst/>
                          <a:latin typeface="Arial Narrow" pitchFamily="34" charset="0"/>
                          <a:cs typeface="Times New Roman" pitchFamily="18" charset="0"/>
                        </a:rPr>
                        <a:t>berhasil</a:t>
                      </a:r>
                      <a:r>
                        <a:rPr kumimoji="0" lang="en-US" sz="1200" b="0" i="0" u="none" strike="noStrike" cap="none" normalizeH="0" baseline="0" dirty="0" smtClean="0">
                          <a:ln>
                            <a:noFill/>
                          </a:ln>
                          <a:solidFill>
                            <a:srgbClr val="000000"/>
                          </a:solidFill>
                          <a:effectLst/>
                          <a:latin typeface="Arial Narrow" pitchFamily="34" charset="0"/>
                          <a:cs typeface="Times New Roman" pitchFamily="18" charset="0"/>
                        </a:rPr>
                        <a:t> </a:t>
                      </a:r>
                      <a:r>
                        <a:rPr kumimoji="0" lang="en-US" sz="1200" b="0" i="0" u="none" strike="noStrike" cap="none" normalizeH="0" baseline="0" dirty="0" err="1" smtClean="0">
                          <a:ln>
                            <a:noFill/>
                          </a:ln>
                          <a:solidFill>
                            <a:srgbClr val="000000"/>
                          </a:solidFill>
                          <a:effectLst/>
                          <a:latin typeface="Arial Narrow" pitchFamily="34" charset="0"/>
                          <a:cs typeface="Times New Roman" pitchFamily="18" charset="0"/>
                        </a:rPr>
                        <a:t>guna</a:t>
                      </a:r>
                      <a:r>
                        <a:rPr kumimoji="0" lang="en-US" sz="1200" b="0" i="0" u="none" strike="noStrike" cap="none" normalizeH="0" baseline="0" dirty="0" smtClean="0">
                          <a:ln>
                            <a:noFill/>
                          </a:ln>
                          <a:solidFill>
                            <a:srgbClr val="000000"/>
                          </a:solidFill>
                          <a:effectLst/>
                          <a:latin typeface="Arial Narrow" pitchFamily="34" charset="0"/>
                          <a:cs typeface="Times New Roman" pitchFamily="18" charset="0"/>
                        </a:rPr>
                        <a:t> </a:t>
                      </a:r>
                      <a:r>
                        <a:rPr kumimoji="0" lang="en-US" sz="1200" b="0" i="0" u="none" strike="noStrike" cap="none" normalizeH="0" baseline="0" dirty="0" err="1" smtClean="0">
                          <a:ln>
                            <a:noFill/>
                          </a:ln>
                          <a:solidFill>
                            <a:srgbClr val="000000"/>
                          </a:solidFill>
                          <a:effectLst/>
                          <a:latin typeface="Arial Narrow" pitchFamily="34" charset="0"/>
                          <a:cs typeface="Times New Roman" pitchFamily="18" charset="0"/>
                        </a:rPr>
                        <a:t>serta</a:t>
                      </a:r>
                      <a:r>
                        <a:rPr kumimoji="0" lang="en-US" sz="1200" b="0" i="0" u="none" strike="noStrike" cap="none" normalizeH="0" baseline="0" dirty="0" smtClean="0">
                          <a:ln>
                            <a:noFill/>
                          </a:ln>
                          <a:solidFill>
                            <a:srgbClr val="000000"/>
                          </a:solidFill>
                          <a:effectLst/>
                          <a:latin typeface="Arial Narrow" pitchFamily="34" charset="0"/>
                          <a:cs typeface="Times New Roman" pitchFamily="18" charset="0"/>
                        </a:rPr>
                        <a:t> </a:t>
                      </a:r>
                      <a:r>
                        <a:rPr kumimoji="0" lang="id-ID" sz="1200" b="0" i="0" u="none" strike="noStrike" cap="none" normalizeH="0" baseline="0" dirty="0" smtClean="0">
                          <a:ln>
                            <a:noFill/>
                          </a:ln>
                          <a:solidFill>
                            <a:srgbClr val="000000"/>
                          </a:solidFill>
                          <a:effectLst/>
                          <a:latin typeface="Arial Narrow" pitchFamily="34" charset="0"/>
                          <a:cs typeface="Times New Roman" pitchFamily="18" charset="0"/>
                        </a:rPr>
                        <a:t> mengutamakan kepentingan kedinasan daripada kepentingan pribadi dan/atau golongan sesuai dengan tugas, fungsi, dan tanggungjawabnya sebagai unsur aparatur negara terhadap organisasi tempat dimana ia bekerja.</a:t>
                      </a:r>
                    </a:p>
                  </a:txBody>
                  <a:tcPr marT="45716" marB="4571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id-ID" sz="1200" b="0" i="0" u="none" strike="noStrike" cap="none" normalizeH="0" baseline="0" smtClean="0">
                          <a:ln>
                            <a:noFill/>
                          </a:ln>
                          <a:solidFill>
                            <a:schemeClr val="tx1"/>
                          </a:solidFill>
                          <a:effectLst/>
                          <a:latin typeface="Arial Narrow" pitchFamily="34" charset="0"/>
                          <a:cs typeface="Arial" charset="0"/>
                        </a:rPr>
                        <a:t>50 ke bawah </a:t>
                      </a:r>
                    </a:p>
                  </a:txBody>
                  <a:tcPr marT="45716" marB="4571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id-ID" sz="1200" b="0" i="0" u="none" strike="noStrike" cap="none" normalizeH="0" baseline="0" dirty="0" smtClean="0">
                          <a:ln>
                            <a:noFill/>
                          </a:ln>
                          <a:solidFill>
                            <a:schemeClr val="tx1"/>
                          </a:solidFill>
                          <a:effectLst/>
                          <a:latin typeface="Arial Narrow" pitchFamily="34" charset="0"/>
                          <a:cs typeface="Arial" charset="0"/>
                        </a:rPr>
                        <a:t>Buruk </a:t>
                      </a:r>
                    </a:p>
                  </a:txBody>
                  <a:tcPr marT="45716" marB="45716"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93905700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Group 56"/>
          <p:cNvGraphicFramePr>
            <a:graphicFrameLocks noGrp="1"/>
          </p:cNvGraphicFramePr>
          <p:nvPr>
            <p:ph/>
            <p:extLst>
              <p:ext uri="{D42A27DB-BD31-4B8C-83A1-F6EECF244321}">
                <p14:modId xmlns:p14="http://schemas.microsoft.com/office/powerpoint/2010/main" val="2565225869"/>
              </p:ext>
            </p:extLst>
          </p:nvPr>
        </p:nvGraphicFramePr>
        <p:xfrm>
          <a:off x="136525" y="188913"/>
          <a:ext cx="8972550" cy="6477000"/>
        </p:xfrm>
        <a:graphic>
          <a:graphicData uri="http://schemas.openxmlformats.org/drawingml/2006/table">
            <a:tbl>
              <a:tblPr/>
              <a:tblGrid>
                <a:gridCol w="366713"/>
                <a:gridCol w="974725"/>
                <a:gridCol w="274637"/>
                <a:gridCol w="5608638"/>
                <a:gridCol w="811212"/>
                <a:gridCol w="936625"/>
              </a:tblGrid>
              <a:tr h="287338">
                <a:tc row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smtClean="0">
                          <a:ln>
                            <a:noFill/>
                          </a:ln>
                          <a:solidFill>
                            <a:schemeClr val="tx1"/>
                          </a:solidFill>
                          <a:effectLst/>
                          <a:latin typeface="Arial" charset="0"/>
                          <a:cs typeface="Arial" charset="0"/>
                        </a:rPr>
                        <a:t>NO</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row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smtClean="0">
                          <a:ln>
                            <a:noFill/>
                          </a:ln>
                          <a:solidFill>
                            <a:schemeClr val="tx1"/>
                          </a:solidFill>
                          <a:effectLst/>
                          <a:latin typeface="Arial" charset="0"/>
                          <a:cs typeface="Arial" charset="0"/>
                        </a:rPr>
                        <a:t>UNSUR YG DINILAI</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row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200" b="1" i="0" u="none" strike="noStrike" cap="none" normalizeH="0" baseline="0" dirty="0" smtClean="0">
                        <a:ln>
                          <a:noFill/>
                        </a:ln>
                        <a:solidFill>
                          <a:schemeClr val="tx1"/>
                        </a:solidFill>
                        <a:effectLst/>
                        <a:latin typeface="Arial" charset="0"/>
                        <a:cs typeface="Arial"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row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smtClean="0">
                          <a:ln>
                            <a:noFill/>
                          </a:ln>
                          <a:solidFill>
                            <a:schemeClr val="tx1"/>
                          </a:solidFill>
                          <a:effectLst/>
                          <a:latin typeface="Arial" charset="0"/>
                          <a:cs typeface="Arial" charset="0"/>
                        </a:rPr>
                        <a:t>URAIAN</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smtClean="0">
                          <a:ln>
                            <a:noFill/>
                          </a:ln>
                          <a:solidFill>
                            <a:schemeClr val="tx1"/>
                          </a:solidFill>
                          <a:effectLst/>
                          <a:latin typeface="Arial" charset="0"/>
                          <a:cs typeface="Arial" charset="0"/>
                        </a:rPr>
                        <a:t>NILAI</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hMerge="1">
                  <a:txBody>
                    <a:bodyPr/>
                    <a:lstStyle/>
                    <a:p>
                      <a:endParaRPr lang="en-US"/>
                    </a:p>
                  </a:txBody>
                  <a:tcPr/>
                </a:tc>
              </a:tr>
              <a:tr h="306388">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smtClean="0">
                          <a:ln>
                            <a:noFill/>
                          </a:ln>
                          <a:solidFill>
                            <a:schemeClr val="tx1"/>
                          </a:solidFill>
                          <a:effectLst/>
                          <a:latin typeface="Arial" charset="0"/>
                          <a:cs typeface="Arial" charset="0"/>
                        </a:rPr>
                        <a:t>ANGKA</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cs typeface="Arial" charset="0"/>
                        </a:rPr>
                        <a:t>SEBUTAN</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r>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100" b="0" i="0" u="none" strike="noStrike" cap="none" normalizeH="0" baseline="0" smtClean="0">
                          <a:ln>
                            <a:noFill/>
                          </a:ln>
                          <a:solidFill>
                            <a:schemeClr val="tx1"/>
                          </a:solidFill>
                          <a:effectLst/>
                          <a:latin typeface="Arial" charset="0"/>
                          <a:cs typeface="Arial"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1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100" b="0" i="0" u="none" strike="noStrike" cap="none" normalizeH="0" baseline="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100" b="0" i="0" u="none" strike="noStrike" cap="none" normalizeH="0" baseline="0" dirty="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100" b="0" i="0" u="none" strike="noStrike" cap="none" normalizeH="0" baseline="0" smtClean="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100" b="0" i="0" u="none" strike="noStrike" cap="none" normalizeH="0" baseline="0" smtClean="0">
                          <a:ln>
                            <a:noFill/>
                          </a:ln>
                          <a:solidFill>
                            <a:schemeClr val="tx1"/>
                          </a:solidFill>
                          <a:effectLst/>
                          <a:latin typeface="Arial" charset="0"/>
                          <a:cs typeface="Arial" charset="0"/>
                        </a:rPr>
                        <a:t>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r>
              <a:tr h="787400">
                <a:tc rowSpan="5">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id-ID" sz="1700" b="0" i="0" u="none" strike="noStrike" cap="none" normalizeH="0" baseline="0" smtClean="0">
                          <a:ln>
                            <a:noFill/>
                          </a:ln>
                          <a:solidFill>
                            <a:schemeClr val="tx1"/>
                          </a:solidFill>
                          <a:effectLst/>
                          <a:latin typeface="Arial" charset="0"/>
                          <a:cs typeface="Arial" charset="0"/>
                        </a:rPr>
                        <a:t>4</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rowSpan="5">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id-ID" sz="1700" b="1" i="0" u="none" strike="noStrike" cap="none" normalizeH="0" baseline="0" dirty="0" smtClean="0">
                          <a:ln>
                            <a:noFill/>
                          </a:ln>
                          <a:solidFill>
                            <a:srgbClr val="000000"/>
                          </a:solidFill>
                          <a:effectLst/>
                          <a:latin typeface="Arial" charset="0"/>
                          <a:cs typeface="Times New Roman" pitchFamily="18" charset="0"/>
                        </a:rPr>
                        <a:t>Disiplin</a:t>
                      </a:r>
                      <a:r>
                        <a:rPr kumimoji="0" lang="id-ID" sz="1700" b="0" i="0" u="none" strike="noStrike" cap="none" normalizeH="0" baseline="0" dirty="0" smtClean="0">
                          <a:ln>
                            <a:noFill/>
                          </a:ln>
                          <a:solidFill>
                            <a:srgbClr val="000000"/>
                          </a:solidFill>
                          <a:effectLst/>
                          <a:latin typeface="Arial" charset="0"/>
                          <a:cs typeface="Arial" charset="0"/>
                        </a:rPr>
                        <a:t>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flip="none" rotWithShape="1">
                      <a:gsLst>
                        <a:gs pos="0">
                          <a:srgbClr val="FFEFD1"/>
                        </a:gs>
                        <a:gs pos="64999">
                          <a:srgbClr val="F0EBD5"/>
                        </a:gs>
                        <a:gs pos="100000">
                          <a:srgbClr val="D1C39F"/>
                        </a:gs>
                      </a:gsLst>
                      <a:lin ang="13500000" scaled="0"/>
                      <a:tileRect/>
                    </a:gra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id-ID" sz="1200" b="0" i="0" u="none" strike="noStrike" cap="none" normalizeH="0" baseline="0" dirty="0" smtClean="0">
                          <a:ln>
                            <a:noFill/>
                          </a:ln>
                          <a:solidFill>
                            <a:schemeClr val="tx1"/>
                          </a:solidFill>
                          <a:effectLst/>
                          <a:latin typeface="Arial" charset="0"/>
                          <a:cs typeface="Arial"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id-ID" sz="1200" b="1" i="0" u="none" strike="noStrike" cap="none" normalizeH="0" baseline="0" dirty="0" smtClean="0">
                          <a:ln>
                            <a:noFill/>
                          </a:ln>
                          <a:solidFill>
                            <a:srgbClr val="FF00FF"/>
                          </a:solidFill>
                          <a:effectLst/>
                          <a:latin typeface="Arial" charset="0"/>
                          <a:cs typeface="Times New Roman" pitchFamily="18" charset="0"/>
                        </a:rPr>
                        <a:t>Selalu </a:t>
                      </a:r>
                      <a:r>
                        <a:rPr kumimoji="0" lang="id-ID" sz="1200" b="0" i="0" u="none" strike="noStrike" cap="none" normalizeH="0" baseline="0" dirty="0" smtClean="0">
                          <a:ln>
                            <a:noFill/>
                          </a:ln>
                          <a:solidFill>
                            <a:schemeClr val="tx1"/>
                          </a:solidFill>
                          <a:effectLst/>
                          <a:latin typeface="Arial" charset="0"/>
                          <a:cs typeface="Times New Roman" pitchFamily="18" charset="0"/>
                        </a:rPr>
                        <a:t>mentaati </a:t>
                      </a:r>
                      <a:r>
                        <a:rPr kumimoji="0" lang="id-ID" sz="1200" b="0" i="0" u="none" strike="noStrike" cap="none" normalizeH="0" baseline="0" dirty="0" smtClean="0">
                          <a:ln>
                            <a:noFill/>
                          </a:ln>
                          <a:solidFill>
                            <a:srgbClr val="000000"/>
                          </a:solidFill>
                          <a:effectLst/>
                          <a:latin typeface="Arial" charset="0"/>
                          <a:cs typeface="Times New Roman" pitchFamily="18" charset="0"/>
                        </a:rPr>
                        <a:t>peraturan perundang-undangan dan/atau peraturan kedinasan yang berlaku dengan rasa tanggung jawab dan  selalu mentaati ketentuan jam kerja serta mampu menyimpan dan/atau memelihara barang-barang milik negara yang dipercayakan kepadanya dengan sebaik-baiknya.</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id-ID" sz="1200" b="0" i="0" u="none" strike="noStrike" cap="none" normalizeH="0" baseline="0" smtClean="0">
                          <a:ln>
                            <a:noFill/>
                          </a:ln>
                          <a:solidFill>
                            <a:schemeClr val="tx1"/>
                          </a:solidFill>
                          <a:effectLst/>
                          <a:latin typeface="Arial" charset="0"/>
                          <a:cs typeface="Arial" charset="0"/>
                        </a:rPr>
                        <a:t>91 - 100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id-ID" sz="1200" b="0" i="0" u="none" strike="noStrike" cap="none" normalizeH="0" baseline="0" smtClean="0">
                          <a:ln>
                            <a:noFill/>
                          </a:ln>
                          <a:solidFill>
                            <a:schemeClr val="tx1"/>
                          </a:solidFill>
                          <a:effectLst/>
                          <a:latin typeface="Arial" charset="0"/>
                          <a:cs typeface="Arial" charset="0"/>
                        </a:rPr>
                        <a:t>Sangat baik </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r>
              <a:tr h="809625">
                <a:tc vMerge="1">
                  <a:txBody>
                    <a:bodyPr/>
                    <a:lstStyle/>
                    <a:p>
                      <a:endParaRPr lang="en-US"/>
                    </a:p>
                  </a:txBody>
                  <a:tcPr/>
                </a:tc>
                <a:tc v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id-ID" sz="1200" b="0" i="0" u="none" strike="noStrike" cap="none" normalizeH="0" baseline="0" smtClean="0">
                          <a:ln>
                            <a:noFill/>
                          </a:ln>
                          <a:solidFill>
                            <a:schemeClr val="tx1"/>
                          </a:solidFill>
                          <a:effectLst/>
                          <a:latin typeface="Arial" charset="0"/>
                          <a:cs typeface="Arial" charset="0"/>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id-ID" sz="1200" b="1" i="0" u="none" strike="noStrike" cap="none" normalizeH="0" baseline="0" dirty="0" smtClean="0">
                          <a:ln>
                            <a:noFill/>
                          </a:ln>
                          <a:solidFill>
                            <a:srgbClr val="FF00FF"/>
                          </a:solidFill>
                          <a:effectLst/>
                          <a:latin typeface="Arial" charset="0"/>
                          <a:cs typeface="Times New Roman" pitchFamily="18" charset="0"/>
                        </a:rPr>
                        <a:t>Pada umumnya </a:t>
                      </a:r>
                      <a:r>
                        <a:rPr kumimoji="0" lang="id-ID" sz="1200" b="0" i="0" u="none" strike="noStrike" cap="none" normalizeH="0" baseline="0" dirty="0" smtClean="0">
                          <a:ln>
                            <a:noFill/>
                          </a:ln>
                          <a:solidFill>
                            <a:schemeClr val="tx1"/>
                          </a:solidFill>
                          <a:effectLst/>
                          <a:latin typeface="Arial" charset="0"/>
                          <a:cs typeface="Times New Roman" pitchFamily="18" charset="0"/>
                        </a:rPr>
                        <a:t>mentaati </a:t>
                      </a:r>
                      <a:r>
                        <a:rPr kumimoji="0" lang="id-ID" sz="1200" b="0" i="0" u="none" strike="noStrike" cap="none" normalizeH="0" baseline="0" dirty="0" smtClean="0">
                          <a:ln>
                            <a:noFill/>
                          </a:ln>
                          <a:solidFill>
                            <a:srgbClr val="000000"/>
                          </a:solidFill>
                          <a:effectLst/>
                          <a:latin typeface="Arial" charset="0"/>
                          <a:cs typeface="Times New Roman" pitchFamily="18" charset="0"/>
                        </a:rPr>
                        <a:t>peraturan perundang-undangan dan/atau peraturan kedinasan yang berlaku dengan rasa tanggung jawab, mentaati ketentuan jam kerja serta mampu menyimpan dan/atau memelihara barang-barang milik negara yang dipercayakan kepadanya dengan baik.</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id-ID" sz="1200" b="0" i="0" u="none" strike="noStrike" cap="none" normalizeH="0" baseline="0" dirty="0" smtClean="0">
                          <a:ln>
                            <a:noFill/>
                          </a:ln>
                          <a:solidFill>
                            <a:schemeClr val="tx1"/>
                          </a:solidFill>
                          <a:effectLst/>
                          <a:latin typeface="Arial" charset="0"/>
                          <a:cs typeface="Arial" charset="0"/>
                        </a:rPr>
                        <a:t>76 - 90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id-ID" sz="1200" b="0" i="0" u="none" strike="noStrike" cap="none" normalizeH="0" baseline="0" smtClean="0">
                          <a:ln>
                            <a:noFill/>
                          </a:ln>
                          <a:solidFill>
                            <a:schemeClr val="tx1"/>
                          </a:solidFill>
                          <a:effectLst/>
                          <a:latin typeface="Arial" charset="0"/>
                          <a:cs typeface="Arial" charset="0"/>
                        </a:rPr>
                        <a:t>Baik </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r>
              <a:tr h="1276350">
                <a:tc vMerge="1">
                  <a:txBody>
                    <a:bodyPr/>
                    <a:lstStyle/>
                    <a:p>
                      <a:endParaRPr lang="en-US"/>
                    </a:p>
                  </a:txBody>
                  <a:tcPr/>
                </a:tc>
                <a:tc v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id-ID" sz="1200" b="0" i="0" u="none" strike="noStrike" cap="none" normalizeH="0" baseline="0" smtClean="0">
                          <a:ln>
                            <a:noFill/>
                          </a:ln>
                          <a:solidFill>
                            <a:schemeClr val="tx1"/>
                          </a:solidFill>
                          <a:effectLst/>
                          <a:latin typeface="Arial" charset="0"/>
                          <a:cs typeface="Arial" charset="0"/>
                        </a:rPr>
                        <a:t>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id-ID" sz="1200" b="1" i="0" u="none" strike="noStrike" cap="none" normalizeH="0" baseline="0" dirty="0" smtClean="0">
                          <a:ln>
                            <a:noFill/>
                          </a:ln>
                          <a:solidFill>
                            <a:srgbClr val="FF00FF"/>
                          </a:solidFill>
                          <a:effectLst/>
                          <a:latin typeface="Arial" charset="0"/>
                          <a:cs typeface="Times New Roman" pitchFamily="18" charset="0"/>
                        </a:rPr>
                        <a:t>Adakalanya</a:t>
                      </a:r>
                      <a:r>
                        <a:rPr kumimoji="0" lang="en-US" sz="1200" b="1" i="0" u="none" strike="noStrike" cap="none" normalizeH="0" baseline="0" dirty="0" smtClean="0">
                          <a:ln>
                            <a:noFill/>
                          </a:ln>
                          <a:solidFill>
                            <a:srgbClr val="FF00FF"/>
                          </a:solidFill>
                          <a:effectLst/>
                          <a:latin typeface="Arial" charset="0"/>
                          <a:cs typeface="Times New Roman" pitchFamily="18" charset="0"/>
                        </a:rPr>
                        <a:t> </a:t>
                      </a:r>
                      <a:r>
                        <a:rPr kumimoji="0" lang="id-ID" sz="1200" b="0" i="0" u="none" strike="noStrike" cap="none" normalizeH="0" baseline="0" dirty="0" smtClean="0">
                          <a:ln>
                            <a:noFill/>
                          </a:ln>
                          <a:solidFill>
                            <a:schemeClr val="tx1"/>
                          </a:solidFill>
                          <a:effectLst/>
                          <a:latin typeface="Arial" charset="0"/>
                          <a:cs typeface="Times New Roman" pitchFamily="18" charset="0"/>
                        </a:rPr>
                        <a:t>mentaati </a:t>
                      </a:r>
                      <a:r>
                        <a:rPr kumimoji="0" lang="id-ID" sz="1200" b="0" i="0" u="none" strike="noStrike" cap="none" normalizeH="0" baseline="0" dirty="0" smtClean="0">
                          <a:ln>
                            <a:noFill/>
                          </a:ln>
                          <a:solidFill>
                            <a:srgbClr val="000000"/>
                          </a:solidFill>
                          <a:effectLst/>
                          <a:latin typeface="Arial" charset="0"/>
                          <a:cs typeface="Times New Roman" pitchFamily="18" charset="0"/>
                        </a:rPr>
                        <a:t>peraturan perundang-undangan dan/atau peraturan kedinasan yang berlaku dengan rasa cukup tanggung jawab, mentaati ketentuan jam kerja serta cukup mampu menyimpan dan/atau memelihara barang-barang milik negara yang dipercayakan kepadanya dengan cukup baik, serta tidak masuk atau terlambat masuk kerja dan lebih cepat pulang dari ketentuan jam kerja tanpa alasan yang sah </a:t>
                      </a:r>
                      <a:r>
                        <a:rPr kumimoji="0" lang="en-US" sz="1200" b="0" i="0" u="none" strike="noStrike" cap="none" normalizeH="0" baseline="0" dirty="0" err="1" smtClean="0">
                          <a:ln>
                            <a:noFill/>
                          </a:ln>
                          <a:solidFill>
                            <a:srgbClr val="000000"/>
                          </a:solidFill>
                          <a:effectLst/>
                          <a:latin typeface="Arial" charset="0"/>
                          <a:cs typeface="Times New Roman" pitchFamily="18" charset="0"/>
                        </a:rPr>
                        <a:t>selama</a:t>
                      </a:r>
                      <a:r>
                        <a:rPr kumimoji="0" lang="en-US" sz="1200" b="0" i="0" u="none" strike="noStrike" cap="none" normalizeH="0" baseline="0" dirty="0" smtClean="0">
                          <a:ln>
                            <a:noFill/>
                          </a:ln>
                          <a:solidFill>
                            <a:srgbClr val="000000"/>
                          </a:solidFill>
                          <a:effectLst/>
                          <a:latin typeface="Arial" charset="0"/>
                          <a:cs typeface="Times New Roman" pitchFamily="18" charset="0"/>
                        </a:rPr>
                        <a:t> 5 (lima) </a:t>
                      </a:r>
                      <a:r>
                        <a:rPr kumimoji="0" lang="en-US" sz="1200" b="0" i="0" u="none" strike="noStrike" cap="none" normalizeH="0" baseline="0" dirty="0" err="1" smtClean="0">
                          <a:ln>
                            <a:noFill/>
                          </a:ln>
                          <a:solidFill>
                            <a:srgbClr val="000000"/>
                          </a:solidFill>
                          <a:effectLst/>
                          <a:latin typeface="Arial" charset="0"/>
                          <a:cs typeface="Times New Roman" pitchFamily="18" charset="0"/>
                        </a:rPr>
                        <a:t>sampai</a:t>
                      </a:r>
                      <a:r>
                        <a:rPr kumimoji="0" lang="en-US" sz="1200" b="0" i="0" u="none" strike="noStrike" cap="none" normalizeH="0" baseline="0" dirty="0" smtClean="0">
                          <a:ln>
                            <a:noFill/>
                          </a:ln>
                          <a:solidFill>
                            <a:srgbClr val="000000"/>
                          </a:solidFill>
                          <a:effectLst/>
                          <a:latin typeface="Arial" charset="0"/>
                          <a:cs typeface="Times New Roman" pitchFamily="18" charset="0"/>
                        </a:rPr>
                        <a:t> </a:t>
                      </a:r>
                      <a:r>
                        <a:rPr kumimoji="0" lang="en-US" sz="1200" b="0" i="0" u="none" strike="noStrike" cap="none" normalizeH="0" baseline="0" dirty="0" err="1" smtClean="0">
                          <a:ln>
                            <a:noFill/>
                          </a:ln>
                          <a:solidFill>
                            <a:srgbClr val="000000"/>
                          </a:solidFill>
                          <a:effectLst/>
                          <a:latin typeface="Arial" charset="0"/>
                          <a:cs typeface="Times New Roman" pitchFamily="18" charset="0"/>
                        </a:rPr>
                        <a:t>dengan</a:t>
                      </a:r>
                      <a:r>
                        <a:rPr kumimoji="0" lang="en-US" sz="1200" b="0" i="0" u="none" strike="noStrike" cap="none" normalizeH="0" baseline="0" dirty="0" smtClean="0">
                          <a:ln>
                            <a:noFill/>
                          </a:ln>
                          <a:solidFill>
                            <a:srgbClr val="000000"/>
                          </a:solidFill>
                          <a:effectLst/>
                          <a:latin typeface="Arial" charset="0"/>
                          <a:cs typeface="Times New Roman" pitchFamily="18" charset="0"/>
                        </a:rPr>
                        <a:t> 15 (lima </a:t>
                      </a:r>
                      <a:r>
                        <a:rPr kumimoji="0" lang="en-US" sz="1200" b="0" i="0" u="none" strike="noStrike" cap="none" normalizeH="0" baseline="0" dirty="0" err="1" smtClean="0">
                          <a:ln>
                            <a:noFill/>
                          </a:ln>
                          <a:solidFill>
                            <a:srgbClr val="000000"/>
                          </a:solidFill>
                          <a:effectLst/>
                          <a:latin typeface="Arial" charset="0"/>
                          <a:cs typeface="Times New Roman" pitchFamily="18" charset="0"/>
                        </a:rPr>
                        <a:t>belas</a:t>
                      </a:r>
                      <a:r>
                        <a:rPr kumimoji="0" lang="en-US" sz="1200" b="0" i="0" u="none" strike="noStrike" cap="none" normalizeH="0" baseline="0" dirty="0" smtClean="0">
                          <a:ln>
                            <a:noFill/>
                          </a:ln>
                          <a:solidFill>
                            <a:srgbClr val="000000"/>
                          </a:solidFill>
                          <a:effectLst/>
                          <a:latin typeface="Arial" charset="0"/>
                          <a:cs typeface="Times New Roman" pitchFamily="18" charset="0"/>
                        </a:rPr>
                        <a:t>) </a:t>
                      </a:r>
                      <a:r>
                        <a:rPr kumimoji="0" lang="en-US" sz="1200" b="0" i="0" u="none" strike="noStrike" cap="none" normalizeH="0" baseline="0" dirty="0" err="1" smtClean="0">
                          <a:ln>
                            <a:noFill/>
                          </a:ln>
                          <a:solidFill>
                            <a:srgbClr val="000000"/>
                          </a:solidFill>
                          <a:effectLst/>
                          <a:latin typeface="Arial" charset="0"/>
                          <a:cs typeface="Times New Roman" pitchFamily="18" charset="0"/>
                        </a:rPr>
                        <a:t>hari</a:t>
                      </a:r>
                      <a:r>
                        <a:rPr kumimoji="0" lang="en-US" sz="1200" b="0" i="0" u="none" strike="noStrike" cap="none" normalizeH="0" baseline="0" dirty="0" smtClean="0">
                          <a:ln>
                            <a:noFill/>
                          </a:ln>
                          <a:solidFill>
                            <a:srgbClr val="000000"/>
                          </a:solidFill>
                          <a:effectLst/>
                          <a:latin typeface="Arial" charset="0"/>
                          <a:cs typeface="Times New Roman" pitchFamily="18" charset="0"/>
                        </a:rPr>
                        <a:t> </a:t>
                      </a:r>
                      <a:r>
                        <a:rPr kumimoji="0" lang="en-US" sz="1200" b="0" i="0" u="none" strike="noStrike" cap="none" normalizeH="0" baseline="0" dirty="0" err="1" smtClean="0">
                          <a:ln>
                            <a:noFill/>
                          </a:ln>
                          <a:solidFill>
                            <a:srgbClr val="000000"/>
                          </a:solidFill>
                          <a:effectLst/>
                          <a:latin typeface="Arial" charset="0"/>
                          <a:cs typeface="Times New Roman" pitchFamily="18" charset="0"/>
                        </a:rPr>
                        <a:t>kerja</a:t>
                      </a:r>
                      <a:r>
                        <a:rPr kumimoji="0" lang="en-US" sz="1200" b="0" i="0" u="none" strike="noStrike" cap="none" normalizeH="0" baseline="0" dirty="0" smtClean="0">
                          <a:ln>
                            <a:noFill/>
                          </a:ln>
                          <a:solidFill>
                            <a:srgbClr val="000000"/>
                          </a:solidFill>
                          <a:effectLst/>
                          <a:latin typeface="Arial" charset="0"/>
                          <a:cs typeface="Times New Roman" pitchFamily="18" charset="0"/>
                        </a:rPr>
                        <a:t>.</a:t>
                      </a:r>
                      <a:endParaRPr kumimoji="0" lang="id-ID" sz="1200" b="0" i="0" u="none" strike="noStrike" cap="none" normalizeH="0" baseline="0" dirty="0" smtClean="0">
                        <a:ln>
                          <a:noFill/>
                        </a:ln>
                        <a:solidFill>
                          <a:srgbClr val="000000"/>
                        </a:solidFill>
                        <a:effectLst/>
                        <a:latin typeface="Arial" charset="0"/>
                        <a:cs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id-ID" sz="1200" b="0" i="0" u="none" strike="noStrike" cap="none" normalizeH="0" baseline="0" dirty="0" smtClean="0">
                          <a:ln>
                            <a:noFill/>
                          </a:ln>
                          <a:solidFill>
                            <a:schemeClr val="tx1"/>
                          </a:solidFill>
                          <a:effectLst/>
                          <a:latin typeface="Arial" charset="0"/>
                          <a:cs typeface="Arial" charset="0"/>
                        </a:rPr>
                        <a:t>61 - 75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id-ID" sz="1200" b="0" i="0" u="none" strike="noStrike" cap="none" normalizeH="0" baseline="0" dirty="0" smtClean="0">
                          <a:ln>
                            <a:noFill/>
                          </a:ln>
                          <a:solidFill>
                            <a:schemeClr val="tx1"/>
                          </a:solidFill>
                          <a:effectLst/>
                          <a:latin typeface="Arial" charset="0"/>
                          <a:cs typeface="Arial" charset="0"/>
                        </a:rPr>
                        <a:t>Cukup </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r>
              <a:tr h="1277938">
                <a:tc vMerge="1">
                  <a:txBody>
                    <a:bodyPr/>
                    <a:lstStyle/>
                    <a:p>
                      <a:endParaRPr lang="en-US"/>
                    </a:p>
                  </a:txBody>
                  <a:tcPr/>
                </a:tc>
                <a:tc v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id-ID" sz="1200" b="0" i="0" u="none" strike="noStrike" cap="none" normalizeH="0" baseline="0" smtClean="0">
                          <a:ln>
                            <a:noFill/>
                          </a:ln>
                          <a:solidFill>
                            <a:schemeClr val="tx1"/>
                          </a:solidFill>
                          <a:effectLst/>
                          <a:latin typeface="Arial" charset="0"/>
                          <a:cs typeface="Arial" charset="0"/>
                        </a:rPr>
                        <a:t>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id-ID" sz="1200" b="1" i="0" u="none" strike="noStrike" cap="none" normalizeH="0" baseline="0" dirty="0" smtClean="0">
                          <a:ln>
                            <a:noFill/>
                          </a:ln>
                          <a:solidFill>
                            <a:srgbClr val="FF00FF"/>
                          </a:solidFill>
                          <a:effectLst/>
                          <a:latin typeface="Arial" charset="0"/>
                          <a:cs typeface="Times New Roman" pitchFamily="18" charset="0"/>
                        </a:rPr>
                        <a:t>Kurang </a:t>
                      </a:r>
                      <a:r>
                        <a:rPr kumimoji="0" lang="id-ID" sz="1200" b="0" i="0" u="none" strike="noStrike" cap="none" normalizeH="0" baseline="0" dirty="0" smtClean="0">
                          <a:ln>
                            <a:noFill/>
                          </a:ln>
                          <a:solidFill>
                            <a:schemeClr val="tx1"/>
                          </a:solidFill>
                          <a:effectLst/>
                          <a:latin typeface="Arial" charset="0"/>
                          <a:cs typeface="Times New Roman" pitchFamily="18" charset="0"/>
                        </a:rPr>
                        <a:t>mentaati </a:t>
                      </a:r>
                      <a:r>
                        <a:rPr kumimoji="0" lang="id-ID" sz="1200" b="0" i="0" u="none" strike="noStrike" cap="none" normalizeH="0" baseline="0" dirty="0" smtClean="0">
                          <a:ln>
                            <a:noFill/>
                          </a:ln>
                          <a:solidFill>
                            <a:srgbClr val="000000"/>
                          </a:solidFill>
                          <a:effectLst/>
                          <a:latin typeface="Arial" charset="0"/>
                          <a:cs typeface="Times New Roman" pitchFamily="18" charset="0"/>
                        </a:rPr>
                        <a:t>peraturan perundang-undangan dan/atau peraturan kedinasan yang berlaku dengan rasa kurang tanggung jawab, mentaati ketentuan jam kerja serta kurang mampu menyimpan dan/atau memelihara barang-barang milik negara yang dipercayakan kepadanya dengan kurang baik, serta tidak masuk atau terlambat masuk kerja dan lebih cepat pulang dari ketentuan jam kerja tanpa alasan yang sah </a:t>
                      </a:r>
                      <a:r>
                        <a:rPr kumimoji="0" lang="en-US" sz="1200" b="0" i="0" u="none" strike="noStrike" cap="none" normalizeH="0" baseline="0" dirty="0" err="1" smtClean="0">
                          <a:ln>
                            <a:noFill/>
                          </a:ln>
                          <a:solidFill>
                            <a:srgbClr val="000000"/>
                          </a:solidFill>
                          <a:effectLst/>
                          <a:latin typeface="Arial" charset="0"/>
                          <a:cs typeface="Times New Roman" pitchFamily="18" charset="0"/>
                        </a:rPr>
                        <a:t>selama</a:t>
                      </a:r>
                      <a:r>
                        <a:rPr kumimoji="0" lang="en-US" sz="1200" b="0" i="0" u="none" strike="noStrike" cap="none" normalizeH="0" baseline="0" dirty="0" smtClean="0">
                          <a:ln>
                            <a:noFill/>
                          </a:ln>
                          <a:solidFill>
                            <a:srgbClr val="000000"/>
                          </a:solidFill>
                          <a:effectLst/>
                          <a:latin typeface="Arial" charset="0"/>
                          <a:cs typeface="Times New Roman" pitchFamily="18" charset="0"/>
                        </a:rPr>
                        <a:t> 16 (</a:t>
                      </a:r>
                      <a:r>
                        <a:rPr kumimoji="0" lang="en-US" sz="1200" b="0" i="0" u="none" strike="noStrike" cap="none" normalizeH="0" baseline="0" dirty="0" err="1" smtClean="0">
                          <a:ln>
                            <a:noFill/>
                          </a:ln>
                          <a:solidFill>
                            <a:srgbClr val="000000"/>
                          </a:solidFill>
                          <a:effectLst/>
                          <a:latin typeface="Arial" charset="0"/>
                          <a:cs typeface="Times New Roman" pitchFamily="18" charset="0"/>
                        </a:rPr>
                        <a:t>enam</a:t>
                      </a:r>
                      <a:r>
                        <a:rPr kumimoji="0" lang="en-US" sz="1200" b="0" i="0" u="none" strike="noStrike" cap="none" normalizeH="0" baseline="0" dirty="0" smtClean="0">
                          <a:ln>
                            <a:noFill/>
                          </a:ln>
                          <a:solidFill>
                            <a:srgbClr val="000000"/>
                          </a:solidFill>
                          <a:effectLst/>
                          <a:latin typeface="Arial" charset="0"/>
                          <a:cs typeface="Times New Roman" pitchFamily="18" charset="0"/>
                        </a:rPr>
                        <a:t> </a:t>
                      </a:r>
                      <a:r>
                        <a:rPr kumimoji="0" lang="en-US" sz="1200" b="0" i="0" u="none" strike="noStrike" cap="none" normalizeH="0" baseline="0" dirty="0" err="1" smtClean="0">
                          <a:ln>
                            <a:noFill/>
                          </a:ln>
                          <a:solidFill>
                            <a:srgbClr val="000000"/>
                          </a:solidFill>
                          <a:effectLst/>
                          <a:latin typeface="Arial" charset="0"/>
                          <a:cs typeface="Times New Roman" pitchFamily="18" charset="0"/>
                        </a:rPr>
                        <a:t>belas</a:t>
                      </a:r>
                      <a:r>
                        <a:rPr kumimoji="0" lang="en-US" sz="1200" b="0" i="0" u="none" strike="noStrike" cap="none" normalizeH="0" baseline="0" dirty="0" smtClean="0">
                          <a:ln>
                            <a:noFill/>
                          </a:ln>
                          <a:solidFill>
                            <a:srgbClr val="000000"/>
                          </a:solidFill>
                          <a:effectLst/>
                          <a:latin typeface="Arial" charset="0"/>
                          <a:cs typeface="Times New Roman" pitchFamily="18" charset="0"/>
                        </a:rPr>
                        <a:t>) </a:t>
                      </a:r>
                      <a:r>
                        <a:rPr kumimoji="0" lang="en-US" sz="1200" b="0" i="0" u="none" strike="noStrike" cap="none" normalizeH="0" baseline="0" dirty="0" err="1" smtClean="0">
                          <a:ln>
                            <a:noFill/>
                          </a:ln>
                          <a:solidFill>
                            <a:srgbClr val="000000"/>
                          </a:solidFill>
                          <a:effectLst/>
                          <a:latin typeface="Arial" charset="0"/>
                          <a:cs typeface="Times New Roman" pitchFamily="18" charset="0"/>
                        </a:rPr>
                        <a:t>sampai</a:t>
                      </a:r>
                      <a:r>
                        <a:rPr kumimoji="0" lang="en-US" sz="1200" b="0" i="0" u="none" strike="noStrike" cap="none" normalizeH="0" baseline="0" dirty="0" smtClean="0">
                          <a:ln>
                            <a:noFill/>
                          </a:ln>
                          <a:solidFill>
                            <a:srgbClr val="000000"/>
                          </a:solidFill>
                          <a:effectLst/>
                          <a:latin typeface="Arial" charset="0"/>
                          <a:cs typeface="Times New Roman" pitchFamily="18" charset="0"/>
                        </a:rPr>
                        <a:t> </a:t>
                      </a:r>
                      <a:r>
                        <a:rPr kumimoji="0" lang="en-US" sz="1200" b="0" i="0" u="none" strike="noStrike" cap="none" normalizeH="0" baseline="0" dirty="0" err="1" smtClean="0">
                          <a:ln>
                            <a:noFill/>
                          </a:ln>
                          <a:solidFill>
                            <a:srgbClr val="000000"/>
                          </a:solidFill>
                          <a:effectLst/>
                          <a:latin typeface="Arial" charset="0"/>
                          <a:cs typeface="Times New Roman" pitchFamily="18" charset="0"/>
                        </a:rPr>
                        <a:t>dengan</a:t>
                      </a:r>
                      <a:r>
                        <a:rPr kumimoji="0" lang="en-US" sz="1200" b="0" i="0" u="none" strike="noStrike" cap="none" normalizeH="0" baseline="0" dirty="0" smtClean="0">
                          <a:ln>
                            <a:noFill/>
                          </a:ln>
                          <a:solidFill>
                            <a:srgbClr val="000000"/>
                          </a:solidFill>
                          <a:effectLst/>
                          <a:latin typeface="Arial" charset="0"/>
                          <a:cs typeface="Times New Roman" pitchFamily="18" charset="0"/>
                        </a:rPr>
                        <a:t> 30 (</a:t>
                      </a:r>
                      <a:r>
                        <a:rPr kumimoji="0" lang="en-US" sz="1200" b="0" i="0" u="none" strike="noStrike" cap="none" normalizeH="0" baseline="0" dirty="0" err="1" smtClean="0">
                          <a:ln>
                            <a:noFill/>
                          </a:ln>
                          <a:solidFill>
                            <a:srgbClr val="000000"/>
                          </a:solidFill>
                          <a:effectLst/>
                          <a:latin typeface="Arial" charset="0"/>
                          <a:cs typeface="Times New Roman" pitchFamily="18" charset="0"/>
                        </a:rPr>
                        <a:t>tiga</a:t>
                      </a:r>
                      <a:r>
                        <a:rPr kumimoji="0" lang="en-US" sz="1200" b="0" i="0" u="none" strike="noStrike" cap="none" normalizeH="0" baseline="0" dirty="0" smtClean="0">
                          <a:ln>
                            <a:noFill/>
                          </a:ln>
                          <a:solidFill>
                            <a:srgbClr val="000000"/>
                          </a:solidFill>
                          <a:effectLst/>
                          <a:latin typeface="Arial" charset="0"/>
                          <a:cs typeface="Times New Roman" pitchFamily="18" charset="0"/>
                        </a:rPr>
                        <a:t> </a:t>
                      </a:r>
                      <a:r>
                        <a:rPr kumimoji="0" lang="en-US" sz="1200" b="0" i="0" u="none" strike="noStrike" cap="none" normalizeH="0" baseline="0" dirty="0" err="1" smtClean="0">
                          <a:ln>
                            <a:noFill/>
                          </a:ln>
                          <a:solidFill>
                            <a:srgbClr val="000000"/>
                          </a:solidFill>
                          <a:effectLst/>
                          <a:latin typeface="Arial" charset="0"/>
                          <a:cs typeface="Times New Roman" pitchFamily="18" charset="0"/>
                        </a:rPr>
                        <a:t>puluh</a:t>
                      </a:r>
                      <a:r>
                        <a:rPr kumimoji="0" lang="en-US" sz="1200" b="0" i="0" u="none" strike="noStrike" cap="none" normalizeH="0" baseline="0" dirty="0" smtClean="0">
                          <a:ln>
                            <a:noFill/>
                          </a:ln>
                          <a:solidFill>
                            <a:srgbClr val="000000"/>
                          </a:solidFill>
                          <a:effectLst/>
                          <a:latin typeface="Arial" charset="0"/>
                          <a:cs typeface="Times New Roman" pitchFamily="18" charset="0"/>
                        </a:rPr>
                        <a:t>) </a:t>
                      </a:r>
                      <a:r>
                        <a:rPr kumimoji="0" lang="en-US" sz="1200" b="0" i="0" u="none" strike="noStrike" cap="none" normalizeH="0" baseline="0" dirty="0" err="1" smtClean="0">
                          <a:ln>
                            <a:noFill/>
                          </a:ln>
                          <a:solidFill>
                            <a:srgbClr val="000000"/>
                          </a:solidFill>
                          <a:effectLst/>
                          <a:latin typeface="Arial" charset="0"/>
                          <a:cs typeface="Times New Roman" pitchFamily="18" charset="0"/>
                        </a:rPr>
                        <a:t>hari</a:t>
                      </a:r>
                      <a:r>
                        <a:rPr kumimoji="0" lang="en-US" sz="1200" b="0" i="0" u="none" strike="noStrike" cap="none" normalizeH="0" baseline="0" dirty="0" smtClean="0">
                          <a:ln>
                            <a:noFill/>
                          </a:ln>
                          <a:solidFill>
                            <a:srgbClr val="000000"/>
                          </a:solidFill>
                          <a:effectLst/>
                          <a:latin typeface="Arial" charset="0"/>
                          <a:cs typeface="Times New Roman" pitchFamily="18" charset="0"/>
                        </a:rPr>
                        <a:t> </a:t>
                      </a:r>
                      <a:r>
                        <a:rPr kumimoji="0" lang="en-US" sz="1200" b="0" i="0" u="none" strike="noStrike" cap="none" normalizeH="0" baseline="0" dirty="0" err="1" smtClean="0">
                          <a:ln>
                            <a:noFill/>
                          </a:ln>
                          <a:solidFill>
                            <a:srgbClr val="000000"/>
                          </a:solidFill>
                          <a:effectLst/>
                          <a:latin typeface="Arial" charset="0"/>
                          <a:cs typeface="Times New Roman" pitchFamily="18" charset="0"/>
                        </a:rPr>
                        <a:t>kerja</a:t>
                      </a:r>
                      <a:r>
                        <a:rPr kumimoji="0" lang="en-US" sz="1200" b="0" i="0" u="none" strike="noStrike" cap="none" normalizeH="0" baseline="0" dirty="0" smtClean="0">
                          <a:ln>
                            <a:noFill/>
                          </a:ln>
                          <a:solidFill>
                            <a:srgbClr val="000000"/>
                          </a:solidFill>
                          <a:effectLst/>
                          <a:latin typeface="Arial" charset="0"/>
                          <a:cs typeface="Times New Roman" pitchFamily="18" charset="0"/>
                        </a:rPr>
                        <a:t>.</a:t>
                      </a:r>
                      <a:endParaRPr kumimoji="0" lang="id-ID" sz="1200" b="0" i="0" u="none" strike="noStrike" cap="none" normalizeH="0" baseline="0" dirty="0" smtClean="0">
                        <a:ln>
                          <a:noFill/>
                        </a:ln>
                        <a:solidFill>
                          <a:srgbClr val="000000"/>
                        </a:solidFill>
                        <a:effectLst/>
                        <a:latin typeface="Arial" charset="0"/>
                        <a:cs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id-ID" sz="1200" b="0" i="0" u="none" strike="noStrike" cap="none" normalizeH="0" baseline="0" dirty="0" smtClean="0">
                          <a:ln>
                            <a:noFill/>
                          </a:ln>
                          <a:solidFill>
                            <a:schemeClr val="tx1"/>
                          </a:solidFill>
                          <a:effectLst/>
                          <a:latin typeface="Arial" charset="0"/>
                          <a:cs typeface="Arial" charset="0"/>
                        </a:rPr>
                        <a:t>51 - 60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id-ID" sz="1200" b="0" i="0" u="none" strike="noStrike" cap="none" normalizeH="0" baseline="0" dirty="0" smtClean="0">
                          <a:ln>
                            <a:noFill/>
                          </a:ln>
                          <a:solidFill>
                            <a:schemeClr val="tx1"/>
                          </a:solidFill>
                          <a:effectLst/>
                          <a:latin typeface="Arial" charset="0"/>
                          <a:cs typeface="Arial" charset="0"/>
                        </a:rPr>
                        <a:t>Kurang </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r>
              <a:tr h="1108075">
                <a:tc vMerge="1">
                  <a:txBody>
                    <a:bodyPr/>
                    <a:lstStyle/>
                    <a:p>
                      <a:endParaRPr lang="en-US"/>
                    </a:p>
                  </a:txBody>
                  <a:tcPr/>
                </a:tc>
                <a:tc v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id-ID" sz="1200" b="0" i="0" u="none" strike="noStrike" cap="none" normalizeH="0" baseline="0" smtClean="0">
                          <a:ln>
                            <a:noFill/>
                          </a:ln>
                          <a:solidFill>
                            <a:schemeClr val="tx1"/>
                          </a:solidFill>
                          <a:effectLst/>
                          <a:latin typeface="Arial" charset="0"/>
                          <a:cs typeface="Arial" charset="0"/>
                        </a:rPr>
                        <a:t>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id-ID" sz="1200" b="1" i="0" u="none" strike="noStrike" cap="none" normalizeH="0" baseline="0" dirty="0" smtClean="0">
                          <a:ln>
                            <a:noFill/>
                          </a:ln>
                          <a:solidFill>
                            <a:srgbClr val="FF00FF"/>
                          </a:solidFill>
                          <a:effectLst/>
                          <a:latin typeface="Arial" charset="0"/>
                          <a:cs typeface="Times New Roman" pitchFamily="18" charset="0"/>
                        </a:rPr>
                        <a:t>Tidak </a:t>
                      </a:r>
                      <a:r>
                        <a:rPr kumimoji="0" lang="en-US" sz="1200" b="1" i="0" u="none" strike="noStrike" cap="none" normalizeH="0" baseline="0" dirty="0" err="1" smtClean="0">
                          <a:ln>
                            <a:noFill/>
                          </a:ln>
                          <a:solidFill>
                            <a:srgbClr val="FF00FF"/>
                          </a:solidFill>
                          <a:effectLst/>
                          <a:latin typeface="Arial" charset="0"/>
                          <a:cs typeface="Times New Roman" pitchFamily="18" charset="0"/>
                        </a:rPr>
                        <a:t>pernah</a:t>
                      </a:r>
                      <a:r>
                        <a:rPr kumimoji="0" lang="en-US" sz="1200" b="1" i="0" u="none" strike="noStrike" cap="none" normalizeH="0" baseline="0" dirty="0" smtClean="0">
                          <a:ln>
                            <a:noFill/>
                          </a:ln>
                          <a:solidFill>
                            <a:srgbClr val="FF00FF"/>
                          </a:solidFill>
                          <a:effectLst/>
                          <a:latin typeface="Arial" charset="0"/>
                          <a:cs typeface="Times New Roman" pitchFamily="18" charset="0"/>
                        </a:rPr>
                        <a:t> </a:t>
                      </a:r>
                      <a:r>
                        <a:rPr kumimoji="0" lang="id-ID" sz="1200" b="0" i="0" u="none" strike="noStrike" cap="none" normalizeH="0" baseline="0" dirty="0" smtClean="0">
                          <a:ln>
                            <a:noFill/>
                          </a:ln>
                          <a:solidFill>
                            <a:srgbClr val="000000"/>
                          </a:solidFill>
                          <a:effectLst/>
                          <a:latin typeface="Arial" charset="0"/>
                          <a:cs typeface="Times New Roman" pitchFamily="18" charset="0"/>
                        </a:rPr>
                        <a:t>mentaati peraturan perundang-undangan dan/atau peraturan kedinasan yang berlaku dengan rasa tidak tanggung jawab, mentaati ketentuan jam kerja serta tidak mampu menyimpan dan/atau memelihara barang-barang milik negara yang dipercayakan kepadanya dengan kurang baik, serta tidak masuk atau terlambat masuk kerja dan lebih cepat pulang dari ketentuan jam kerja tanpa alasan yang sah lebih dari </a:t>
                      </a:r>
                      <a:r>
                        <a:rPr kumimoji="0" lang="en-US" sz="1200" b="0" i="0" u="none" strike="noStrike" cap="none" normalizeH="0" baseline="0" dirty="0" smtClean="0">
                          <a:ln>
                            <a:noFill/>
                          </a:ln>
                          <a:solidFill>
                            <a:srgbClr val="000000"/>
                          </a:solidFill>
                          <a:effectLst/>
                          <a:latin typeface="Arial" charset="0"/>
                          <a:cs typeface="Times New Roman" pitchFamily="18" charset="0"/>
                        </a:rPr>
                        <a:t>31 (</a:t>
                      </a:r>
                      <a:r>
                        <a:rPr kumimoji="0" lang="en-US" sz="1200" b="0" i="0" u="none" strike="noStrike" cap="none" normalizeH="0" baseline="0" dirty="0" err="1" smtClean="0">
                          <a:ln>
                            <a:noFill/>
                          </a:ln>
                          <a:solidFill>
                            <a:srgbClr val="000000"/>
                          </a:solidFill>
                          <a:effectLst/>
                          <a:latin typeface="Arial" charset="0"/>
                          <a:cs typeface="Times New Roman" pitchFamily="18" charset="0"/>
                        </a:rPr>
                        <a:t>tiga</a:t>
                      </a:r>
                      <a:r>
                        <a:rPr kumimoji="0" lang="en-US" sz="1200" b="0" i="0" u="none" strike="noStrike" cap="none" normalizeH="0" baseline="0" dirty="0" smtClean="0">
                          <a:ln>
                            <a:noFill/>
                          </a:ln>
                          <a:solidFill>
                            <a:srgbClr val="000000"/>
                          </a:solidFill>
                          <a:effectLst/>
                          <a:latin typeface="Arial" charset="0"/>
                          <a:cs typeface="Times New Roman" pitchFamily="18" charset="0"/>
                        </a:rPr>
                        <a:t> </a:t>
                      </a:r>
                      <a:r>
                        <a:rPr kumimoji="0" lang="en-US" sz="1200" b="0" i="0" u="none" strike="noStrike" cap="none" normalizeH="0" baseline="0" dirty="0" err="1" smtClean="0">
                          <a:ln>
                            <a:noFill/>
                          </a:ln>
                          <a:solidFill>
                            <a:srgbClr val="000000"/>
                          </a:solidFill>
                          <a:effectLst/>
                          <a:latin typeface="Arial" charset="0"/>
                          <a:cs typeface="Times New Roman" pitchFamily="18" charset="0"/>
                        </a:rPr>
                        <a:t>puluh</a:t>
                      </a:r>
                      <a:r>
                        <a:rPr kumimoji="0" lang="en-US" sz="1200" b="0" i="0" u="none" strike="noStrike" cap="none" normalizeH="0" baseline="0" dirty="0" smtClean="0">
                          <a:ln>
                            <a:noFill/>
                          </a:ln>
                          <a:solidFill>
                            <a:srgbClr val="000000"/>
                          </a:solidFill>
                          <a:effectLst/>
                          <a:latin typeface="Arial" charset="0"/>
                          <a:cs typeface="Times New Roman" pitchFamily="18" charset="0"/>
                        </a:rPr>
                        <a:t> </a:t>
                      </a:r>
                      <a:r>
                        <a:rPr kumimoji="0" lang="en-US" sz="1200" b="0" i="0" u="none" strike="noStrike" cap="none" normalizeH="0" baseline="0" dirty="0" err="1" smtClean="0">
                          <a:ln>
                            <a:noFill/>
                          </a:ln>
                          <a:solidFill>
                            <a:srgbClr val="000000"/>
                          </a:solidFill>
                          <a:effectLst/>
                          <a:latin typeface="Arial" charset="0"/>
                          <a:cs typeface="Times New Roman" pitchFamily="18" charset="0"/>
                        </a:rPr>
                        <a:t>satu</a:t>
                      </a:r>
                      <a:r>
                        <a:rPr kumimoji="0" lang="en-US" sz="1200" b="0" i="0" u="none" strike="noStrike" cap="none" normalizeH="0" baseline="0" dirty="0" smtClean="0">
                          <a:ln>
                            <a:noFill/>
                          </a:ln>
                          <a:solidFill>
                            <a:srgbClr val="000000"/>
                          </a:solidFill>
                          <a:effectLst/>
                          <a:latin typeface="Arial" charset="0"/>
                          <a:cs typeface="Times New Roman" pitchFamily="18" charset="0"/>
                        </a:rPr>
                        <a:t>) </a:t>
                      </a:r>
                      <a:r>
                        <a:rPr kumimoji="0" lang="en-US" sz="1200" b="0" i="0" u="none" strike="noStrike" cap="none" normalizeH="0" baseline="0" dirty="0" err="1" smtClean="0">
                          <a:ln>
                            <a:noFill/>
                          </a:ln>
                          <a:solidFill>
                            <a:srgbClr val="000000"/>
                          </a:solidFill>
                          <a:effectLst/>
                          <a:latin typeface="Arial" charset="0"/>
                          <a:cs typeface="Times New Roman" pitchFamily="18" charset="0"/>
                        </a:rPr>
                        <a:t>hari</a:t>
                      </a:r>
                      <a:r>
                        <a:rPr kumimoji="0" lang="en-US" sz="1200" b="0" i="0" u="none" strike="noStrike" cap="none" normalizeH="0" baseline="0" dirty="0" smtClean="0">
                          <a:ln>
                            <a:noFill/>
                          </a:ln>
                          <a:solidFill>
                            <a:srgbClr val="000000"/>
                          </a:solidFill>
                          <a:effectLst/>
                          <a:latin typeface="Arial" charset="0"/>
                          <a:cs typeface="Times New Roman" pitchFamily="18" charset="0"/>
                        </a:rPr>
                        <a:t> </a:t>
                      </a:r>
                      <a:r>
                        <a:rPr kumimoji="0" lang="en-US" sz="1200" b="0" i="0" u="none" strike="noStrike" cap="none" normalizeH="0" baseline="0" dirty="0" err="1" smtClean="0">
                          <a:ln>
                            <a:noFill/>
                          </a:ln>
                          <a:solidFill>
                            <a:srgbClr val="000000"/>
                          </a:solidFill>
                          <a:effectLst/>
                          <a:latin typeface="Arial" charset="0"/>
                          <a:cs typeface="Times New Roman" pitchFamily="18" charset="0"/>
                        </a:rPr>
                        <a:t>kerja</a:t>
                      </a:r>
                      <a:r>
                        <a:rPr kumimoji="0" lang="en-US" sz="1200" b="0" i="0" u="none" strike="noStrike" cap="none" normalizeH="0" baseline="0" dirty="0" smtClean="0">
                          <a:ln>
                            <a:noFill/>
                          </a:ln>
                          <a:solidFill>
                            <a:srgbClr val="000000"/>
                          </a:solidFill>
                          <a:effectLst/>
                          <a:latin typeface="Arial" charset="0"/>
                          <a:cs typeface="Times New Roman" pitchFamily="18" charset="0"/>
                        </a:rPr>
                        <a:t>.</a:t>
                      </a:r>
                      <a:endParaRPr kumimoji="0" lang="id-ID" sz="1200" b="0" i="0" u="none" strike="noStrike" cap="none" normalizeH="0" baseline="0" dirty="0" smtClean="0">
                        <a:ln>
                          <a:noFill/>
                        </a:ln>
                        <a:solidFill>
                          <a:srgbClr val="000000"/>
                        </a:solidFill>
                        <a:effectLst/>
                        <a:latin typeface="Arial" charset="0"/>
                        <a:cs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id-ID" sz="1200" b="0" i="0" u="none" strike="noStrike" cap="none" normalizeH="0" baseline="0" dirty="0" smtClean="0">
                          <a:ln>
                            <a:noFill/>
                          </a:ln>
                          <a:solidFill>
                            <a:schemeClr val="tx1"/>
                          </a:solidFill>
                          <a:effectLst/>
                          <a:latin typeface="Arial" charset="0"/>
                          <a:cs typeface="Arial" charset="0"/>
                        </a:rPr>
                        <a:t>50 ke bawah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id-ID" sz="1200" b="0" i="0" u="none" strike="noStrike" cap="none" normalizeH="0" baseline="0" dirty="0" smtClean="0">
                          <a:ln>
                            <a:noFill/>
                          </a:ln>
                          <a:solidFill>
                            <a:schemeClr val="tx1"/>
                          </a:solidFill>
                          <a:effectLst/>
                          <a:latin typeface="Arial" charset="0"/>
                          <a:cs typeface="Arial" charset="0"/>
                        </a:rPr>
                        <a:t>Buruk </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solidFill>
                  </a:tcPr>
                </a:tc>
              </a:tr>
            </a:tbl>
          </a:graphicData>
        </a:graphic>
      </p:graphicFrame>
    </p:spTree>
    <p:extLst>
      <p:ext uri="{BB962C8B-B14F-4D97-AF65-F5344CB8AC3E}">
        <p14:creationId xmlns:p14="http://schemas.microsoft.com/office/powerpoint/2010/main" val="190922163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Group 60"/>
          <p:cNvGraphicFramePr>
            <a:graphicFrameLocks noGrp="1"/>
          </p:cNvGraphicFramePr>
          <p:nvPr>
            <p:ph/>
            <p:extLst>
              <p:ext uri="{D42A27DB-BD31-4B8C-83A1-F6EECF244321}">
                <p14:modId xmlns:p14="http://schemas.microsoft.com/office/powerpoint/2010/main" val="766878708"/>
              </p:ext>
            </p:extLst>
          </p:nvPr>
        </p:nvGraphicFramePr>
        <p:xfrm>
          <a:off x="0" y="-38100"/>
          <a:ext cx="9067800" cy="6896100"/>
        </p:xfrm>
        <a:graphic>
          <a:graphicData uri="http://schemas.openxmlformats.org/drawingml/2006/table">
            <a:tbl>
              <a:tblPr/>
              <a:tblGrid>
                <a:gridCol w="458788"/>
                <a:gridCol w="1200150"/>
                <a:gridCol w="304800"/>
                <a:gridCol w="5227637"/>
                <a:gridCol w="863600"/>
                <a:gridCol w="1012825"/>
              </a:tblGrid>
              <a:tr h="354029">
                <a:tc row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smtClean="0">
                          <a:ln>
                            <a:noFill/>
                          </a:ln>
                          <a:solidFill>
                            <a:schemeClr val="tx1"/>
                          </a:solidFill>
                          <a:effectLst/>
                          <a:latin typeface="Arial" charset="0"/>
                          <a:cs typeface="Arial" charset="0"/>
                        </a:rPr>
                        <a:t>NO</a:t>
                      </a:r>
                    </a:p>
                  </a:txBody>
                  <a:tcPr marT="45722" marB="45722"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smtClean="0">
                          <a:ln>
                            <a:noFill/>
                          </a:ln>
                          <a:solidFill>
                            <a:schemeClr val="tx1"/>
                          </a:solidFill>
                          <a:effectLst/>
                          <a:latin typeface="Arial" charset="0"/>
                          <a:cs typeface="Arial" charset="0"/>
                        </a:rPr>
                        <a:t>UNSUR YG DINILAI</a:t>
                      </a:r>
                    </a:p>
                  </a:txBody>
                  <a:tcPr marT="45722" marB="4572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200" b="1" i="0" u="none" strike="noStrike" cap="none" normalizeH="0" baseline="0" smtClean="0">
                        <a:ln>
                          <a:noFill/>
                        </a:ln>
                        <a:solidFill>
                          <a:schemeClr val="tx1"/>
                        </a:solidFill>
                        <a:effectLst/>
                        <a:latin typeface="Arial" charset="0"/>
                        <a:cs typeface="Arial" charset="0"/>
                      </a:endParaRPr>
                    </a:p>
                  </a:txBody>
                  <a:tcPr marT="45722" marB="4572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smtClean="0">
                          <a:ln>
                            <a:noFill/>
                          </a:ln>
                          <a:solidFill>
                            <a:schemeClr val="tx1"/>
                          </a:solidFill>
                          <a:effectLst/>
                          <a:latin typeface="Arial" charset="0"/>
                          <a:cs typeface="Arial" charset="0"/>
                        </a:rPr>
                        <a:t>URAIAN</a:t>
                      </a:r>
                    </a:p>
                  </a:txBody>
                  <a:tcPr marT="45722" marB="4572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cs typeface="Arial" charset="0"/>
                        </a:rPr>
                        <a:t>NILAI</a:t>
                      </a:r>
                    </a:p>
                  </a:txBody>
                  <a:tcPr marT="45722" marB="45722"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2743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cs typeface="Arial" charset="0"/>
                        </a:rPr>
                        <a:t>ANGKA</a:t>
                      </a:r>
                    </a:p>
                  </a:txBody>
                  <a:tcPr marT="45722" marB="4572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cs typeface="Arial" charset="0"/>
                        </a:rPr>
                        <a:t>SEBUTAN</a:t>
                      </a:r>
                    </a:p>
                  </a:txBody>
                  <a:tcPr marT="45722" marB="45722"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909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100" b="0" i="0" u="none" strike="noStrike" cap="none" normalizeH="0" baseline="0" smtClean="0">
                          <a:ln>
                            <a:noFill/>
                          </a:ln>
                          <a:solidFill>
                            <a:schemeClr val="tx1"/>
                          </a:solidFill>
                          <a:effectLst/>
                          <a:latin typeface="Arial" charset="0"/>
                          <a:cs typeface="Arial" charset="0"/>
                        </a:rPr>
                        <a:t>1</a:t>
                      </a:r>
                    </a:p>
                  </a:txBody>
                  <a:tcPr marT="45722" marB="4572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100" b="0" i="0" u="none" strike="noStrike" cap="none" normalizeH="0" baseline="0" smtClean="0">
                          <a:ln>
                            <a:noFill/>
                          </a:ln>
                          <a:solidFill>
                            <a:schemeClr val="tx1"/>
                          </a:solidFill>
                          <a:effectLst/>
                          <a:latin typeface="Arial" charset="0"/>
                          <a:cs typeface="Arial" charset="0"/>
                        </a:rPr>
                        <a:t>2</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100" b="0" i="0" u="none" strike="noStrike" cap="none" normalizeH="0" baseline="0" dirty="0" smtClean="0">
                          <a:ln>
                            <a:noFill/>
                          </a:ln>
                          <a:solidFill>
                            <a:schemeClr val="tx1"/>
                          </a:solidFill>
                          <a:effectLst/>
                          <a:latin typeface="Arial" charset="0"/>
                          <a:cs typeface="Arial" charset="0"/>
                        </a:rPr>
                        <a:t>3</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100" b="0" i="0" u="none" strike="noStrike" cap="none" normalizeH="0" baseline="0" smtClean="0">
                          <a:ln>
                            <a:noFill/>
                          </a:ln>
                          <a:solidFill>
                            <a:schemeClr val="tx1"/>
                          </a:solidFill>
                          <a:effectLst/>
                          <a:latin typeface="Arial" charset="0"/>
                          <a:cs typeface="Arial" charset="0"/>
                        </a:rPr>
                        <a:t>4</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100" b="0" i="0" u="none" strike="noStrike" cap="none" normalizeH="0" baseline="0" smtClean="0">
                          <a:ln>
                            <a:noFill/>
                          </a:ln>
                          <a:solidFill>
                            <a:schemeClr val="tx1"/>
                          </a:solidFill>
                          <a:effectLst/>
                          <a:latin typeface="Arial" charset="0"/>
                          <a:cs typeface="Arial" charset="0"/>
                        </a:rPr>
                        <a:t>5</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100" b="0" i="0" u="none" strike="noStrike" cap="none" normalizeH="0" baseline="0" smtClean="0">
                          <a:ln>
                            <a:noFill/>
                          </a:ln>
                          <a:solidFill>
                            <a:schemeClr val="tx1"/>
                          </a:solidFill>
                          <a:effectLst/>
                          <a:latin typeface="Arial" charset="0"/>
                          <a:cs typeface="Arial" charset="0"/>
                        </a:rPr>
                        <a:t>6</a:t>
                      </a:r>
                    </a:p>
                  </a:txBody>
                  <a:tcPr marT="45722" marB="4572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158293">
                <a:tc rowSpan="5">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id-ID" sz="1500" b="0" i="0" u="none" strike="noStrike" cap="none" normalizeH="0" baseline="0" dirty="0" smtClean="0">
                          <a:ln>
                            <a:noFill/>
                          </a:ln>
                          <a:solidFill>
                            <a:schemeClr val="tx1"/>
                          </a:solidFill>
                          <a:effectLst/>
                          <a:latin typeface="Arial" charset="0"/>
                          <a:cs typeface="Arial" charset="0"/>
                        </a:rPr>
                        <a:t>5</a:t>
                      </a:r>
                    </a:p>
                  </a:txBody>
                  <a:tcPr marT="45722" marB="45722"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rowSpan="5">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id-ID" sz="1500" b="1" i="0" u="none" strike="noStrike" cap="none" normalizeH="0" baseline="0" smtClean="0">
                          <a:ln>
                            <a:noFill/>
                          </a:ln>
                          <a:solidFill>
                            <a:srgbClr val="000000"/>
                          </a:solidFill>
                          <a:effectLst/>
                          <a:latin typeface="Arial" charset="0"/>
                          <a:cs typeface="Times New Roman" pitchFamily="18" charset="0"/>
                        </a:rPr>
                        <a:t>Kerjasama</a:t>
                      </a:r>
                      <a:r>
                        <a:rPr kumimoji="0" lang="id-ID" sz="1500" b="0" i="0" u="none" strike="noStrike" cap="none" normalizeH="0" baseline="0" smtClean="0">
                          <a:ln>
                            <a:noFill/>
                          </a:ln>
                          <a:solidFill>
                            <a:srgbClr val="000000"/>
                          </a:solidFill>
                          <a:effectLst/>
                          <a:latin typeface="Arial" charset="0"/>
                          <a:cs typeface="Arial" charset="0"/>
                        </a:rPr>
                        <a:t> </a:t>
                      </a:r>
                    </a:p>
                  </a:txBody>
                  <a:tcPr marT="45722" marB="4572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id-ID" sz="1400" b="0" i="0" u="none" strike="noStrike" cap="none" normalizeH="0" baseline="0" smtClean="0">
                          <a:ln>
                            <a:noFill/>
                          </a:ln>
                          <a:solidFill>
                            <a:schemeClr val="tx1"/>
                          </a:solidFill>
                          <a:effectLst/>
                          <a:latin typeface="Arial" charset="0"/>
                          <a:cs typeface="Arial" charset="0"/>
                        </a:rPr>
                        <a:t>1</a:t>
                      </a:r>
                    </a:p>
                  </a:txBody>
                  <a:tcPr marT="45722" marB="4572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id-ID" sz="1400" b="1" i="0" u="none" strike="noStrike" cap="none" normalizeH="0" baseline="0" dirty="0" smtClean="0">
                          <a:ln>
                            <a:noFill/>
                          </a:ln>
                          <a:solidFill>
                            <a:srgbClr val="FF00FF"/>
                          </a:solidFill>
                          <a:effectLst/>
                          <a:latin typeface="Arial" charset="0"/>
                          <a:cs typeface="Times New Roman" pitchFamily="18" charset="0"/>
                        </a:rPr>
                        <a:t>Selalu</a:t>
                      </a:r>
                      <a:r>
                        <a:rPr kumimoji="0" lang="id-ID" sz="1400" b="0" i="0" u="none" strike="noStrike" cap="none" normalizeH="0" baseline="0" dirty="0" smtClean="0">
                          <a:ln>
                            <a:noFill/>
                          </a:ln>
                          <a:solidFill>
                            <a:srgbClr val="000000"/>
                          </a:solidFill>
                          <a:effectLst/>
                          <a:latin typeface="Arial" charset="0"/>
                          <a:cs typeface="Times New Roman" pitchFamily="18" charset="0"/>
                        </a:rPr>
                        <a:t> mampu </a:t>
                      </a:r>
                      <a:r>
                        <a:rPr kumimoji="0" lang="id-ID" sz="1400" b="0" i="0" u="none" strike="noStrike" cap="none" normalizeH="0" baseline="0" dirty="0" err="1" smtClean="0">
                          <a:ln>
                            <a:noFill/>
                          </a:ln>
                          <a:solidFill>
                            <a:srgbClr val="000000"/>
                          </a:solidFill>
                          <a:effectLst/>
                          <a:latin typeface="Arial" charset="0"/>
                          <a:cs typeface="Times New Roman" pitchFamily="18" charset="0"/>
                        </a:rPr>
                        <a:t>bekerjasama</a:t>
                      </a:r>
                      <a:r>
                        <a:rPr kumimoji="0" lang="id-ID" sz="1400" b="0" i="0" u="none" strike="noStrike" cap="none" normalizeH="0" baseline="0" dirty="0" smtClean="0">
                          <a:ln>
                            <a:noFill/>
                          </a:ln>
                          <a:solidFill>
                            <a:srgbClr val="000000"/>
                          </a:solidFill>
                          <a:effectLst/>
                          <a:latin typeface="Arial" charset="0"/>
                          <a:cs typeface="Times New Roman" pitchFamily="18" charset="0"/>
                        </a:rPr>
                        <a:t> dengan rekan kerja, atasan, bawahan baik di dalam maupun di luar organisasi serta menghargai dan menerima pendapat orang lain, bersedia menerima </a:t>
                      </a:r>
                      <a:r>
                        <a:rPr kumimoji="0" lang="id-ID" sz="1400" b="0" i="0" u="none" strike="noStrike" cap="none" normalizeH="0" baseline="0" dirty="0" err="1" smtClean="0">
                          <a:ln>
                            <a:noFill/>
                          </a:ln>
                          <a:solidFill>
                            <a:srgbClr val="000000"/>
                          </a:solidFill>
                          <a:effectLst/>
                          <a:latin typeface="Arial" charset="0"/>
                          <a:cs typeface="Times New Roman" pitchFamily="18" charset="0"/>
                        </a:rPr>
                        <a:t>keputusan</a:t>
                      </a:r>
                      <a:r>
                        <a:rPr kumimoji="0" lang="id-ID" sz="1400" b="0" i="0" u="none" strike="noStrike" cap="none" normalizeH="0" baseline="0" dirty="0" smtClean="0">
                          <a:ln>
                            <a:noFill/>
                          </a:ln>
                          <a:solidFill>
                            <a:srgbClr val="000000"/>
                          </a:solidFill>
                          <a:effectLst/>
                          <a:latin typeface="Arial" charset="0"/>
                          <a:cs typeface="Times New Roman" pitchFamily="18" charset="0"/>
                        </a:rPr>
                        <a:t> yang diambil secara sah yang telah menjadi </a:t>
                      </a:r>
                      <a:r>
                        <a:rPr kumimoji="0" lang="id-ID" sz="1400" b="0" i="0" u="none" strike="noStrike" cap="none" normalizeH="0" baseline="0" dirty="0" err="1" smtClean="0">
                          <a:ln>
                            <a:noFill/>
                          </a:ln>
                          <a:solidFill>
                            <a:srgbClr val="000000"/>
                          </a:solidFill>
                          <a:effectLst/>
                          <a:latin typeface="Arial" charset="0"/>
                          <a:cs typeface="Times New Roman" pitchFamily="18" charset="0"/>
                        </a:rPr>
                        <a:t>keputusan</a:t>
                      </a:r>
                      <a:r>
                        <a:rPr kumimoji="0" lang="id-ID" sz="1400" b="0" i="0" u="none" strike="noStrike" cap="none" normalizeH="0" baseline="0" dirty="0" smtClean="0">
                          <a:ln>
                            <a:noFill/>
                          </a:ln>
                          <a:solidFill>
                            <a:srgbClr val="000000"/>
                          </a:solidFill>
                          <a:effectLst/>
                          <a:latin typeface="Arial" charset="0"/>
                          <a:cs typeface="Times New Roman" pitchFamily="18" charset="0"/>
                        </a:rPr>
                        <a:t> bersama. </a:t>
                      </a:r>
                    </a:p>
                  </a:txBody>
                  <a:tcPr marT="45722" marB="4572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id-ID" sz="1400" b="0" i="0" u="none" strike="noStrike" cap="none" normalizeH="0" baseline="0" smtClean="0">
                          <a:ln>
                            <a:noFill/>
                          </a:ln>
                          <a:solidFill>
                            <a:schemeClr val="tx1"/>
                          </a:solidFill>
                          <a:effectLst/>
                          <a:latin typeface="Arial" charset="0"/>
                          <a:cs typeface="Arial" charset="0"/>
                        </a:rPr>
                        <a:t>91 - 100 </a:t>
                      </a:r>
                    </a:p>
                  </a:txBody>
                  <a:tcPr marT="45722" marB="4572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id-ID" sz="1400" b="0" i="0" u="none" strike="noStrike" cap="none" normalizeH="0" baseline="0" smtClean="0">
                          <a:ln>
                            <a:noFill/>
                          </a:ln>
                          <a:solidFill>
                            <a:schemeClr val="tx1"/>
                          </a:solidFill>
                          <a:effectLst/>
                          <a:latin typeface="Arial" charset="0"/>
                          <a:cs typeface="Arial" charset="0"/>
                        </a:rPr>
                        <a:t>Sangat baik </a:t>
                      </a:r>
                    </a:p>
                  </a:txBody>
                  <a:tcPr marT="45722" marB="45722"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158293">
                <a:tc vMerge="1">
                  <a:txBody>
                    <a:bodyPr/>
                    <a:lstStyle/>
                    <a:p>
                      <a:endParaRPr lang="en-US"/>
                    </a:p>
                  </a:txBody>
                  <a:tcPr/>
                </a:tc>
                <a:tc v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id-ID" sz="1400" b="0" i="0" u="none" strike="noStrike" cap="none" normalizeH="0" baseline="0" smtClean="0">
                          <a:ln>
                            <a:noFill/>
                          </a:ln>
                          <a:solidFill>
                            <a:schemeClr val="tx1"/>
                          </a:solidFill>
                          <a:effectLst/>
                          <a:latin typeface="Arial" charset="0"/>
                          <a:cs typeface="Arial" charset="0"/>
                        </a:rPr>
                        <a:t>2</a:t>
                      </a:r>
                    </a:p>
                  </a:txBody>
                  <a:tcPr marT="45722" marB="4572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id-ID" sz="1400" b="1" i="0" u="none" strike="noStrike" cap="none" normalizeH="0" baseline="0" dirty="0" smtClean="0">
                          <a:ln>
                            <a:noFill/>
                          </a:ln>
                          <a:solidFill>
                            <a:srgbClr val="FF00FF"/>
                          </a:solidFill>
                          <a:effectLst/>
                          <a:latin typeface="Arial" charset="0"/>
                          <a:cs typeface="Times New Roman" pitchFamily="18" charset="0"/>
                        </a:rPr>
                        <a:t>Pada umumnya  </a:t>
                      </a:r>
                      <a:r>
                        <a:rPr kumimoji="0" lang="id-ID" sz="1400" b="0" i="0" u="none" strike="noStrike" cap="none" normalizeH="0" baseline="0" dirty="0" smtClean="0">
                          <a:ln>
                            <a:noFill/>
                          </a:ln>
                          <a:solidFill>
                            <a:srgbClr val="000000"/>
                          </a:solidFill>
                          <a:effectLst/>
                          <a:latin typeface="Arial" charset="0"/>
                          <a:cs typeface="Times New Roman" pitchFamily="18" charset="0"/>
                        </a:rPr>
                        <a:t>mampu </a:t>
                      </a:r>
                      <a:r>
                        <a:rPr kumimoji="0" lang="id-ID" sz="1400" b="0" i="0" u="none" strike="noStrike" cap="none" normalizeH="0" baseline="0" dirty="0" err="1" smtClean="0">
                          <a:ln>
                            <a:noFill/>
                          </a:ln>
                          <a:solidFill>
                            <a:srgbClr val="000000"/>
                          </a:solidFill>
                          <a:effectLst/>
                          <a:latin typeface="Arial" charset="0"/>
                          <a:cs typeface="Times New Roman" pitchFamily="18" charset="0"/>
                        </a:rPr>
                        <a:t>bekerjasama</a:t>
                      </a:r>
                      <a:r>
                        <a:rPr kumimoji="0" lang="id-ID" sz="1400" b="0" i="0" u="none" strike="noStrike" cap="none" normalizeH="0" baseline="0" dirty="0" smtClean="0">
                          <a:ln>
                            <a:noFill/>
                          </a:ln>
                          <a:solidFill>
                            <a:srgbClr val="000000"/>
                          </a:solidFill>
                          <a:effectLst/>
                          <a:latin typeface="Arial" charset="0"/>
                          <a:cs typeface="Times New Roman" pitchFamily="18" charset="0"/>
                        </a:rPr>
                        <a:t> dengan rekan kerja, atasan, bawahan baik di dalam maupun di luar organisasi serta menghargai dan menerima pendapat orang lain, bersedia menerima </a:t>
                      </a:r>
                      <a:r>
                        <a:rPr kumimoji="0" lang="id-ID" sz="1400" b="0" i="0" u="none" strike="noStrike" cap="none" normalizeH="0" baseline="0" dirty="0" err="1" smtClean="0">
                          <a:ln>
                            <a:noFill/>
                          </a:ln>
                          <a:solidFill>
                            <a:srgbClr val="000000"/>
                          </a:solidFill>
                          <a:effectLst/>
                          <a:latin typeface="Arial" charset="0"/>
                          <a:cs typeface="Times New Roman" pitchFamily="18" charset="0"/>
                        </a:rPr>
                        <a:t>keputusan</a:t>
                      </a:r>
                      <a:r>
                        <a:rPr kumimoji="0" lang="id-ID" sz="1400" b="0" i="0" u="none" strike="noStrike" cap="none" normalizeH="0" baseline="0" dirty="0" smtClean="0">
                          <a:ln>
                            <a:noFill/>
                          </a:ln>
                          <a:solidFill>
                            <a:srgbClr val="000000"/>
                          </a:solidFill>
                          <a:effectLst/>
                          <a:latin typeface="Arial" charset="0"/>
                          <a:cs typeface="Times New Roman" pitchFamily="18" charset="0"/>
                        </a:rPr>
                        <a:t> yang diambil secara sah yang telah menjadi </a:t>
                      </a:r>
                      <a:r>
                        <a:rPr kumimoji="0" lang="id-ID" sz="1400" b="0" i="0" u="none" strike="noStrike" cap="none" normalizeH="0" baseline="0" dirty="0" err="1" smtClean="0">
                          <a:ln>
                            <a:noFill/>
                          </a:ln>
                          <a:solidFill>
                            <a:srgbClr val="000000"/>
                          </a:solidFill>
                          <a:effectLst/>
                          <a:latin typeface="Arial" charset="0"/>
                          <a:cs typeface="Times New Roman" pitchFamily="18" charset="0"/>
                        </a:rPr>
                        <a:t>keputusan</a:t>
                      </a:r>
                      <a:r>
                        <a:rPr kumimoji="0" lang="id-ID" sz="1400" b="0" i="0" u="none" strike="noStrike" cap="none" normalizeH="0" baseline="0" dirty="0" smtClean="0">
                          <a:ln>
                            <a:noFill/>
                          </a:ln>
                          <a:solidFill>
                            <a:srgbClr val="000000"/>
                          </a:solidFill>
                          <a:effectLst/>
                          <a:latin typeface="Arial" charset="0"/>
                          <a:cs typeface="Times New Roman" pitchFamily="18" charset="0"/>
                        </a:rPr>
                        <a:t> bersama.</a:t>
                      </a:r>
                    </a:p>
                  </a:txBody>
                  <a:tcPr marT="45722" marB="4572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id-ID" sz="1400" b="0" i="0" u="none" strike="noStrike" cap="none" normalizeH="0" baseline="0" dirty="0" smtClean="0">
                          <a:ln>
                            <a:noFill/>
                          </a:ln>
                          <a:solidFill>
                            <a:schemeClr val="tx1"/>
                          </a:solidFill>
                          <a:effectLst/>
                          <a:latin typeface="Arial" charset="0"/>
                          <a:cs typeface="Arial" charset="0"/>
                        </a:rPr>
                        <a:t>76 - 90 </a:t>
                      </a:r>
                    </a:p>
                  </a:txBody>
                  <a:tcPr marT="45722" marB="4572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id-ID" sz="1400" b="0" i="0" u="none" strike="noStrike" cap="none" normalizeH="0" baseline="0" dirty="0" smtClean="0">
                          <a:ln>
                            <a:noFill/>
                          </a:ln>
                          <a:solidFill>
                            <a:schemeClr val="tx1"/>
                          </a:solidFill>
                          <a:effectLst/>
                          <a:latin typeface="Arial" charset="0"/>
                          <a:cs typeface="Arial" charset="0"/>
                        </a:rPr>
                        <a:t>Baik </a:t>
                      </a:r>
                    </a:p>
                  </a:txBody>
                  <a:tcPr marT="45722" marB="45722"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319273">
                <a:tc vMerge="1">
                  <a:txBody>
                    <a:bodyPr/>
                    <a:lstStyle/>
                    <a:p>
                      <a:endParaRPr lang="en-US"/>
                    </a:p>
                  </a:txBody>
                  <a:tcPr/>
                </a:tc>
                <a:tc v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id-ID" sz="1400" b="0" i="0" u="none" strike="noStrike" cap="none" normalizeH="0" baseline="0" smtClean="0">
                          <a:ln>
                            <a:noFill/>
                          </a:ln>
                          <a:solidFill>
                            <a:schemeClr val="tx1"/>
                          </a:solidFill>
                          <a:effectLst/>
                          <a:latin typeface="Arial" charset="0"/>
                          <a:cs typeface="Arial" charset="0"/>
                        </a:rPr>
                        <a:t>3</a:t>
                      </a:r>
                    </a:p>
                  </a:txBody>
                  <a:tcPr marT="45722" marB="4572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id-ID" sz="1400" b="1" i="0" u="none" strike="noStrike" cap="none" normalizeH="0" baseline="0" dirty="0" smtClean="0">
                          <a:ln>
                            <a:noFill/>
                          </a:ln>
                          <a:solidFill>
                            <a:srgbClr val="FF00FF"/>
                          </a:solidFill>
                          <a:effectLst/>
                          <a:latin typeface="Arial" charset="0"/>
                          <a:cs typeface="Times New Roman" pitchFamily="18" charset="0"/>
                        </a:rPr>
                        <a:t>Adakalanya</a:t>
                      </a:r>
                      <a:r>
                        <a:rPr kumimoji="0" lang="id-ID" sz="1400" b="0" i="0" u="none" strike="noStrike" cap="none" normalizeH="0" baseline="0" dirty="0" smtClean="0">
                          <a:ln>
                            <a:noFill/>
                          </a:ln>
                          <a:solidFill>
                            <a:srgbClr val="000000"/>
                          </a:solidFill>
                          <a:effectLst/>
                          <a:latin typeface="Arial" charset="0"/>
                          <a:cs typeface="Times New Roman" pitchFamily="18" charset="0"/>
                        </a:rPr>
                        <a:t> mampu </a:t>
                      </a:r>
                      <a:r>
                        <a:rPr kumimoji="0" lang="id-ID" sz="1400" b="0" i="0" u="none" strike="noStrike" cap="none" normalizeH="0" baseline="0" dirty="0" err="1" smtClean="0">
                          <a:ln>
                            <a:noFill/>
                          </a:ln>
                          <a:solidFill>
                            <a:srgbClr val="000000"/>
                          </a:solidFill>
                          <a:effectLst/>
                          <a:latin typeface="Arial" charset="0"/>
                          <a:cs typeface="Times New Roman" pitchFamily="18" charset="0"/>
                        </a:rPr>
                        <a:t>bekerja-sama</a:t>
                      </a:r>
                      <a:r>
                        <a:rPr kumimoji="0" lang="id-ID" sz="1400" b="0" i="0" u="none" strike="noStrike" cap="none" normalizeH="0" baseline="0" dirty="0" smtClean="0">
                          <a:ln>
                            <a:noFill/>
                          </a:ln>
                          <a:solidFill>
                            <a:srgbClr val="000000"/>
                          </a:solidFill>
                          <a:effectLst/>
                          <a:latin typeface="Arial" charset="0"/>
                          <a:cs typeface="Times New Roman" pitchFamily="18" charset="0"/>
                        </a:rPr>
                        <a:t> dengan rekan kerja, atasan, bawahan baik </a:t>
                      </a:r>
                      <a:r>
                        <a:rPr kumimoji="0" lang="id-ID" sz="1400" b="0" i="0" u="none" strike="noStrike" cap="none" normalizeH="0" baseline="0" dirty="0" err="1" smtClean="0">
                          <a:ln>
                            <a:noFill/>
                          </a:ln>
                          <a:solidFill>
                            <a:srgbClr val="000000"/>
                          </a:solidFill>
                          <a:effectLst/>
                          <a:latin typeface="Arial" charset="0"/>
                          <a:cs typeface="Times New Roman" pitchFamily="18" charset="0"/>
                        </a:rPr>
                        <a:t>didalam</a:t>
                      </a:r>
                      <a:r>
                        <a:rPr kumimoji="0" lang="id-ID" sz="1400" b="0" i="0" u="none" strike="noStrike" cap="none" normalizeH="0" baseline="0" dirty="0" smtClean="0">
                          <a:ln>
                            <a:noFill/>
                          </a:ln>
                          <a:solidFill>
                            <a:srgbClr val="000000"/>
                          </a:solidFill>
                          <a:effectLst/>
                          <a:latin typeface="Arial" charset="0"/>
                          <a:cs typeface="Times New Roman" pitchFamily="18" charset="0"/>
                        </a:rPr>
                        <a:t> maupun </a:t>
                      </a:r>
                      <a:r>
                        <a:rPr kumimoji="0" lang="id-ID" sz="1400" b="0" i="0" u="none" strike="noStrike" cap="none" normalizeH="0" baseline="0" dirty="0" err="1" smtClean="0">
                          <a:ln>
                            <a:noFill/>
                          </a:ln>
                          <a:solidFill>
                            <a:srgbClr val="000000"/>
                          </a:solidFill>
                          <a:effectLst/>
                          <a:latin typeface="Arial" charset="0"/>
                          <a:cs typeface="Times New Roman" pitchFamily="18" charset="0"/>
                        </a:rPr>
                        <a:t>diluar</a:t>
                      </a:r>
                      <a:r>
                        <a:rPr kumimoji="0" lang="id-ID" sz="1400" b="0" i="0" u="none" strike="noStrike" cap="none" normalizeH="0" baseline="0" dirty="0" smtClean="0">
                          <a:ln>
                            <a:noFill/>
                          </a:ln>
                          <a:solidFill>
                            <a:srgbClr val="000000"/>
                          </a:solidFill>
                          <a:effectLst/>
                          <a:latin typeface="Arial" charset="0"/>
                          <a:cs typeface="Times New Roman" pitchFamily="18" charset="0"/>
                        </a:rPr>
                        <a:t> organisasi serta adakalanya menghargai dan menerima pendapat orang lain, kadang-kadang bersedia menerima </a:t>
                      </a:r>
                      <a:r>
                        <a:rPr kumimoji="0" lang="id-ID" sz="1400" b="0" i="0" u="none" strike="noStrike" cap="none" normalizeH="0" baseline="0" dirty="0" err="1" smtClean="0">
                          <a:ln>
                            <a:noFill/>
                          </a:ln>
                          <a:solidFill>
                            <a:srgbClr val="000000"/>
                          </a:solidFill>
                          <a:effectLst/>
                          <a:latin typeface="Arial" charset="0"/>
                          <a:cs typeface="Times New Roman" pitchFamily="18" charset="0"/>
                        </a:rPr>
                        <a:t>keputusan</a:t>
                      </a:r>
                      <a:r>
                        <a:rPr kumimoji="0" lang="id-ID" sz="1400" b="0" i="0" u="none" strike="noStrike" cap="none" normalizeH="0" baseline="0" dirty="0" smtClean="0">
                          <a:ln>
                            <a:noFill/>
                          </a:ln>
                          <a:solidFill>
                            <a:srgbClr val="000000"/>
                          </a:solidFill>
                          <a:effectLst/>
                          <a:latin typeface="Arial" charset="0"/>
                          <a:cs typeface="Times New Roman" pitchFamily="18" charset="0"/>
                        </a:rPr>
                        <a:t> yang diambil secara sah yang telah menjadi </a:t>
                      </a:r>
                      <a:r>
                        <a:rPr kumimoji="0" lang="id-ID" sz="1400" b="0" i="0" u="none" strike="noStrike" cap="none" normalizeH="0" baseline="0" dirty="0" err="1" smtClean="0">
                          <a:ln>
                            <a:noFill/>
                          </a:ln>
                          <a:solidFill>
                            <a:srgbClr val="000000"/>
                          </a:solidFill>
                          <a:effectLst/>
                          <a:latin typeface="Arial" charset="0"/>
                          <a:cs typeface="Times New Roman" pitchFamily="18" charset="0"/>
                        </a:rPr>
                        <a:t>keputusan</a:t>
                      </a:r>
                      <a:r>
                        <a:rPr kumimoji="0" lang="id-ID" sz="1400" b="0" i="0" u="none" strike="noStrike" cap="none" normalizeH="0" baseline="0" dirty="0" smtClean="0">
                          <a:ln>
                            <a:noFill/>
                          </a:ln>
                          <a:solidFill>
                            <a:srgbClr val="000000"/>
                          </a:solidFill>
                          <a:effectLst/>
                          <a:latin typeface="Arial" charset="0"/>
                          <a:cs typeface="Times New Roman" pitchFamily="18" charset="0"/>
                        </a:rPr>
                        <a:t> bersama.</a:t>
                      </a:r>
                    </a:p>
                  </a:txBody>
                  <a:tcPr marT="45722" marB="4572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id-ID" sz="1400" b="0" i="0" u="none" strike="noStrike" cap="none" normalizeH="0" baseline="0" smtClean="0">
                          <a:ln>
                            <a:noFill/>
                          </a:ln>
                          <a:solidFill>
                            <a:schemeClr val="tx1"/>
                          </a:solidFill>
                          <a:effectLst/>
                          <a:latin typeface="Arial" charset="0"/>
                          <a:cs typeface="Arial" charset="0"/>
                        </a:rPr>
                        <a:t>61 - 75 </a:t>
                      </a:r>
                    </a:p>
                  </a:txBody>
                  <a:tcPr marT="45722" marB="4572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id-ID" sz="1400" b="0" i="0" u="none" strike="noStrike" cap="none" normalizeH="0" baseline="0" dirty="0" smtClean="0">
                          <a:ln>
                            <a:noFill/>
                          </a:ln>
                          <a:solidFill>
                            <a:schemeClr val="tx1"/>
                          </a:solidFill>
                          <a:effectLst/>
                          <a:latin typeface="Arial" charset="0"/>
                          <a:cs typeface="Arial" charset="0"/>
                        </a:rPr>
                        <a:t>Cukup </a:t>
                      </a:r>
                    </a:p>
                  </a:txBody>
                  <a:tcPr marT="45722" marB="45722"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158293">
                <a:tc vMerge="1">
                  <a:txBody>
                    <a:bodyPr/>
                    <a:lstStyle/>
                    <a:p>
                      <a:endParaRPr lang="en-US"/>
                    </a:p>
                  </a:txBody>
                  <a:tcPr/>
                </a:tc>
                <a:tc v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id-ID" sz="1400" b="0" i="0" u="none" strike="noStrike" cap="none" normalizeH="0" baseline="0" smtClean="0">
                          <a:ln>
                            <a:noFill/>
                          </a:ln>
                          <a:solidFill>
                            <a:schemeClr val="tx1"/>
                          </a:solidFill>
                          <a:effectLst/>
                          <a:latin typeface="Arial" charset="0"/>
                          <a:cs typeface="Arial" charset="0"/>
                        </a:rPr>
                        <a:t>4</a:t>
                      </a:r>
                    </a:p>
                  </a:txBody>
                  <a:tcPr marT="45722" marB="4572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id-ID" sz="1400" b="1" i="0" u="none" strike="noStrike" cap="none" normalizeH="0" baseline="0" dirty="0" smtClean="0">
                          <a:ln>
                            <a:noFill/>
                          </a:ln>
                          <a:solidFill>
                            <a:srgbClr val="FF00FF"/>
                          </a:solidFill>
                          <a:effectLst/>
                          <a:latin typeface="Arial" charset="0"/>
                          <a:cs typeface="Times New Roman" pitchFamily="18" charset="0"/>
                        </a:rPr>
                        <a:t>Kurang</a:t>
                      </a:r>
                      <a:r>
                        <a:rPr kumimoji="0" lang="id-ID" sz="1400" b="0" i="0" u="none" strike="noStrike" cap="none" normalizeH="0" baseline="0" dirty="0" smtClean="0">
                          <a:ln>
                            <a:noFill/>
                          </a:ln>
                          <a:solidFill>
                            <a:srgbClr val="000000"/>
                          </a:solidFill>
                          <a:effectLst/>
                          <a:latin typeface="Arial" charset="0"/>
                          <a:cs typeface="Times New Roman" pitchFamily="18" charset="0"/>
                        </a:rPr>
                        <a:t> mampu </a:t>
                      </a:r>
                      <a:r>
                        <a:rPr kumimoji="0" lang="id-ID" sz="1400" b="0" i="0" u="none" strike="noStrike" cap="none" normalizeH="0" baseline="0" dirty="0" err="1" smtClean="0">
                          <a:ln>
                            <a:noFill/>
                          </a:ln>
                          <a:solidFill>
                            <a:srgbClr val="000000"/>
                          </a:solidFill>
                          <a:effectLst/>
                          <a:latin typeface="Arial" charset="0"/>
                          <a:cs typeface="Times New Roman" pitchFamily="18" charset="0"/>
                        </a:rPr>
                        <a:t>bekerjasama</a:t>
                      </a:r>
                      <a:r>
                        <a:rPr kumimoji="0" lang="id-ID" sz="1400" b="0" i="0" u="none" strike="noStrike" cap="none" normalizeH="0" baseline="0" dirty="0" smtClean="0">
                          <a:ln>
                            <a:noFill/>
                          </a:ln>
                          <a:solidFill>
                            <a:srgbClr val="000000"/>
                          </a:solidFill>
                          <a:effectLst/>
                          <a:latin typeface="Arial" charset="0"/>
                          <a:cs typeface="Times New Roman" pitchFamily="18" charset="0"/>
                        </a:rPr>
                        <a:t> dengan rekan kerja, atasan, bawahan baik </a:t>
                      </a:r>
                      <a:r>
                        <a:rPr kumimoji="0" lang="id-ID" sz="1400" b="0" i="0" u="none" strike="noStrike" cap="none" normalizeH="0" baseline="0" dirty="0" err="1" smtClean="0">
                          <a:ln>
                            <a:noFill/>
                          </a:ln>
                          <a:solidFill>
                            <a:srgbClr val="000000"/>
                          </a:solidFill>
                          <a:effectLst/>
                          <a:latin typeface="Arial" charset="0"/>
                          <a:cs typeface="Times New Roman" pitchFamily="18" charset="0"/>
                        </a:rPr>
                        <a:t>didalam</a:t>
                      </a:r>
                      <a:r>
                        <a:rPr kumimoji="0" lang="id-ID" sz="1400" b="0" i="0" u="none" strike="noStrike" cap="none" normalizeH="0" baseline="0" dirty="0" smtClean="0">
                          <a:ln>
                            <a:noFill/>
                          </a:ln>
                          <a:solidFill>
                            <a:srgbClr val="000000"/>
                          </a:solidFill>
                          <a:effectLst/>
                          <a:latin typeface="Arial" charset="0"/>
                          <a:cs typeface="Times New Roman" pitchFamily="18" charset="0"/>
                        </a:rPr>
                        <a:t> maupun </a:t>
                      </a:r>
                      <a:r>
                        <a:rPr kumimoji="0" lang="id-ID" sz="1400" b="0" i="0" u="none" strike="noStrike" cap="none" normalizeH="0" baseline="0" dirty="0" err="1" smtClean="0">
                          <a:ln>
                            <a:noFill/>
                          </a:ln>
                          <a:solidFill>
                            <a:srgbClr val="000000"/>
                          </a:solidFill>
                          <a:effectLst/>
                          <a:latin typeface="Arial" charset="0"/>
                          <a:cs typeface="Times New Roman" pitchFamily="18" charset="0"/>
                        </a:rPr>
                        <a:t>diluar</a:t>
                      </a:r>
                      <a:r>
                        <a:rPr kumimoji="0" lang="id-ID" sz="1400" b="0" i="0" u="none" strike="noStrike" cap="none" normalizeH="0" baseline="0" dirty="0" smtClean="0">
                          <a:ln>
                            <a:noFill/>
                          </a:ln>
                          <a:solidFill>
                            <a:srgbClr val="000000"/>
                          </a:solidFill>
                          <a:effectLst/>
                          <a:latin typeface="Arial" charset="0"/>
                          <a:cs typeface="Times New Roman" pitchFamily="18" charset="0"/>
                        </a:rPr>
                        <a:t> organisasi serta kurang menghargai dan menerima pendapat orang lain, kurang bersedia menerima </a:t>
                      </a:r>
                      <a:r>
                        <a:rPr kumimoji="0" lang="id-ID" sz="1400" b="0" i="0" u="none" strike="noStrike" cap="none" normalizeH="0" baseline="0" dirty="0" err="1" smtClean="0">
                          <a:ln>
                            <a:noFill/>
                          </a:ln>
                          <a:solidFill>
                            <a:srgbClr val="000000"/>
                          </a:solidFill>
                          <a:effectLst/>
                          <a:latin typeface="Arial" charset="0"/>
                          <a:cs typeface="Times New Roman" pitchFamily="18" charset="0"/>
                        </a:rPr>
                        <a:t>keputusan</a:t>
                      </a:r>
                      <a:r>
                        <a:rPr kumimoji="0" lang="id-ID" sz="1400" b="0" i="0" u="none" strike="noStrike" cap="none" normalizeH="0" baseline="0" dirty="0" smtClean="0">
                          <a:ln>
                            <a:noFill/>
                          </a:ln>
                          <a:solidFill>
                            <a:srgbClr val="000000"/>
                          </a:solidFill>
                          <a:effectLst/>
                          <a:latin typeface="Arial" charset="0"/>
                          <a:cs typeface="Times New Roman" pitchFamily="18" charset="0"/>
                        </a:rPr>
                        <a:t> yang diambil secara sah yang telah menjadi </a:t>
                      </a:r>
                      <a:r>
                        <a:rPr kumimoji="0" lang="id-ID" sz="1400" b="0" i="0" u="none" strike="noStrike" cap="none" normalizeH="0" baseline="0" dirty="0" err="1" smtClean="0">
                          <a:ln>
                            <a:noFill/>
                          </a:ln>
                          <a:solidFill>
                            <a:srgbClr val="000000"/>
                          </a:solidFill>
                          <a:effectLst/>
                          <a:latin typeface="Arial" charset="0"/>
                          <a:cs typeface="Times New Roman" pitchFamily="18" charset="0"/>
                        </a:rPr>
                        <a:t>keputusan</a:t>
                      </a:r>
                      <a:r>
                        <a:rPr kumimoji="0" lang="id-ID" sz="1400" b="0" i="0" u="none" strike="noStrike" cap="none" normalizeH="0" baseline="0" dirty="0" smtClean="0">
                          <a:ln>
                            <a:noFill/>
                          </a:ln>
                          <a:solidFill>
                            <a:srgbClr val="000000"/>
                          </a:solidFill>
                          <a:effectLst/>
                          <a:latin typeface="Arial" charset="0"/>
                          <a:cs typeface="Times New Roman" pitchFamily="18" charset="0"/>
                        </a:rPr>
                        <a:t> bersama.</a:t>
                      </a:r>
                    </a:p>
                  </a:txBody>
                  <a:tcPr marT="45722" marB="4572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id-ID" sz="1400" b="0" i="0" u="none" strike="noStrike" cap="none" normalizeH="0" baseline="0" smtClean="0">
                          <a:ln>
                            <a:noFill/>
                          </a:ln>
                          <a:solidFill>
                            <a:schemeClr val="tx1"/>
                          </a:solidFill>
                          <a:effectLst/>
                          <a:latin typeface="Arial" charset="0"/>
                          <a:cs typeface="Arial" charset="0"/>
                        </a:rPr>
                        <a:t>51 - 60 </a:t>
                      </a:r>
                    </a:p>
                  </a:txBody>
                  <a:tcPr marT="45722" marB="4572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id-ID" sz="1400" b="0" i="0" u="none" strike="noStrike" cap="none" normalizeH="0" baseline="0" smtClean="0">
                          <a:ln>
                            <a:noFill/>
                          </a:ln>
                          <a:solidFill>
                            <a:schemeClr val="tx1"/>
                          </a:solidFill>
                          <a:effectLst/>
                          <a:latin typeface="Arial" charset="0"/>
                          <a:cs typeface="Arial" charset="0"/>
                        </a:rPr>
                        <a:t>Kurang </a:t>
                      </a:r>
                    </a:p>
                  </a:txBody>
                  <a:tcPr marT="45722" marB="45722"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214494">
                <a:tc vMerge="1">
                  <a:txBody>
                    <a:bodyPr/>
                    <a:lstStyle/>
                    <a:p>
                      <a:endParaRPr lang="en-US"/>
                    </a:p>
                  </a:txBody>
                  <a:tcPr/>
                </a:tc>
                <a:tc v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id-ID" sz="1400" b="0" i="0" u="none" strike="noStrike" cap="none" normalizeH="0" baseline="0" smtClean="0">
                          <a:ln>
                            <a:noFill/>
                          </a:ln>
                          <a:solidFill>
                            <a:schemeClr val="tx1"/>
                          </a:solidFill>
                          <a:effectLst/>
                          <a:latin typeface="Arial" charset="0"/>
                          <a:cs typeface="Arial" charset="0"/>
                        </a:rPr>
                        <a:t>5</a:t>
                      </a:r>
                    </a:p>
                  </a:txBody>
                  <a:tcPr marT="45722" marB="4572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id-ID" sz="1400" b="1" i="0" u="none" strike="noStrike" cap="none" normalizeH="0" baseline="0" dirty="0" smtClean="0">
                          <a:ln>
                            <a:noFill/>
                          </a:ln>
                          <a:solidFill>
                            <a:srgbClr val="FF00FF"/>
                          </a:solidFill>
                          <a:effectLst/>
                          <a:latin typeface="Arial" charset="0"/>
                          <a:cs typeface="Times New Roman" pitchFamily="18" charset="0"/>
                        </a:rPr>
                        <a:t>Tidak </a:t>
                      </a:r>
                      <a:r>
                        <a:rPr kumimoji="0" lang="en-US" sz="1400" b="1" i="0" u="none" strike="noStrike" cap="none" normalizeH="0" baseline="0" dirty="0" err="1" smtClean="0">
                          <a:ln>
                            <a:noFill/>
                          </a:ln>
                          <a:solidFill>
                            <a:srgbClr val="FF00FF"/>
                          </a:solidFill>
                          <a:effectLst/>
                          <a:latin typeface="Arial" charset="0"/>
                          <a:cs typeface="Times New Roman" pitchFamily="18" charset="0"/>
                        </a:rPr>
                        <a:t>pernah</a:t>
                      </a:r>
                      <a:r>
                        <a:rPr kumimoji="0" lang="en-US" sz="1400" b="1" i="0" u="none" strike="noStrike" cap="none" normalizeH="0" baseline="0" dirty="0" smtClean="0">
                          <a:ln>
                            <a:noFill/>
                          </a:ln>
                          <a:solidFill>
                            <a:srgbClr val="FF00FF"/>
                          </a:solidFill>
                          <a:effectLst/>
                          <a:latin typeface="Arial" charset="0"/>
                          <a:cs typeface="Times New Roman" pitchFamily="18" charset="0"/>
                        </a:rPr>
                        <a:t> </a:t>
                      </a:r>
                      <a:r>
                        <a:rPr kumimoji="0" lang="id-ID" sz="1400" b="0" i="0" u="none" strike="noStrike" cap="none" normalizeH="0" baseline="0" dirty="0" smtClean="0">
                          <a:ln>
                            <a:noFill/>
                          </a:ln>
                          <a:solidFill>
                            <a:srgbClr val="000000"/>
                          </a:solidFill>
                          <a:effectLst/>
                          <a:latin typeface="Arial" charset="0"/>
                          <a:cs typeface="Times New Roman" pitchFamily="18" charset="0"/>
                        </a:rPr>
                        <a:t>mampu bekerjasama dengan rekan kerja, atasan, bawahan baik didalam maupun di luar organisasi serta tidak menghargai dan menerima pendapat orang lain, tidak bersedia menerima keputusan yang diambil secara sah yang telah menjadi keputusan bersama.</a:t>
                      </a:r>
                    </a:p>
                  </a:txBody>
                  <a:tcPr marT="45722" marB="4572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id-ID" sz="1400" b="0" i="0" u="none" strike="noStrike" cap="none" normalizeH="0" baseline="0" smtClean="0">
                          <a:ln>
                            <a:noFill/>
                          </a:ln>
                          <a:solidFill>
                            <a:schemeClr val="tx1"/>
                          </a:solidFill>
                          <a:effectLst/>
                          <a:latin typeface="Arial" charset="0"/>
                          <a:cs typeface="Arial" charset="0"/>
                        </a:rPr>
                        <a:t>50 ke bawah </a:t>
                      </a:r>
                    </a:p>
                  </a:txBody>
                  <a:tcPr marT="45722" marB="4572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id-ID" sz="1400" b="0" i="0" u="none" strike="noStrike" cap="none" normalizeH="0" baseline="0" dirty="0" smtClean="0">
                          <a:ln>
                            <a:noFill/>
                          </a:ln>
                          <a:solidFill>
                            <a:schemeClr val="tx1"/>
                          </a:solidFill>
                          <a:effectLst/>
                          <a:latin typeface="Arial" charset="0"/>
                          <a:cs typeface="Arial" charset="0"/>
                        </a:rPr>
                        <a:t>Buruk </a:t>
                      </a:r>
                    </a:p>
                  </a:txBody>
                  <a:tcPr marT="45722" marB="45722"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94087909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Group 58"/>
          <p:cNvGraphicFramePr>
            <a:graphicFrameLocks noGrp="1"/>
          </p:cNvGraphicFramePr>
          <p:nvPr>
            <p:ph/>
            <p:extLst>
              <p:ext uri="{D42A27DB-BD31-4B8C-83A1-F6EECF244321}">
                <p14:modId xmlns:p14="http://schemas.microsoft.com/office/powerpoint/2010/main" val="2997770781"/>
              </p:ext>
            </p:extLst>
          </p:nvPr>
        </p:nvGraphicFramePr>
        <p:xfrm>
          <a:off x="111125" y="122238"/>
          <a:ext cx="8880475" cy="6610351"/>
        </p:xfrm>
        <a:graphic>
          <a:graphicData uri="http://schemas.openxmlformats.org/drawingml/2006/table">
            <a:tbl>
              <a:tblPr/>
              <a:tblGrid>
                <a:gridCol w="422275"/>
                <a:gridCol w="1519238"/>
                <a:gridCol w="258762"/>
                <a:gridCol w="4727575"/>
                <a:gridCol w="931863"/>
                <a:gridCol w="1020762"/>
              </a:tblGrid>
              <a:tr h="292100">
                <a:tc row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smtClean="0">
                          <a:ln>
                            <a:noFill/>
                          </a:ln>
                          <a:solidFill>
                            <a:schemeClr val="tx1"/>
                          </a:solidFill>
                          <a:effectLst/>
                          <a:latin typeface="Arial" charset="0"/>
                          <a:cs typeface="Arial" charset="0"/>
                        </a:rPr>
                        <a:t>NO</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cs typeface="Arial" charset="0"/>
                        </a:rPr>
                        <a:t>UNSUR YG DINILAI</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200" b="1" i="0" u="none" strike="noStrike" cap="none" normalizeH="0" baseline="0" smtClean="0">
                        <a:ln>
                          <a:noFill/>
                        </a:ln>
                        <a:solidFill>
                          <a:schemeClr val="tx1"/>
                        </a:solidFill>
                        <a:effectLst/>
                        <a:latin typeface="Arial" charset="0"/>
                        <a:cs typeface="Arial"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cs typeface="Arial" charset="0"/>
                        </a:rPr>
                        <a:t>URAIAN</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cs typeface="Arial" charset="0"/>
                        </a:rPr>
                        <a:t>NILAI</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29686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cs typeface="Arial" charset="0"/>
                        </a:rPr>
                        <a:t>ANGKA</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cs typeface="Arial" charset="0"/>
                        </a:rPr>
                        <a:t>SEBUTAN</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908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100" b="0" i="0" u="none" strike="noStrike" cap="none" normalizeH="0" baseline="0" smtClean="0">
                          <a:ln>
                            <a:noFill/>
                          </a:ln>
                          <a:solidFill>
                            <a:schemeClr val="tx1"/>
                          </a:solidFill>
                          <a:effectLst/>
                          <a:latin typeface="Arial" charset="0"/>
                          <a:cs typeface="Arial"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1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100" b="0" i="0" u="none" strike="noStrike" cap="none" normalizeH="0" baseline="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1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100" b="0" i="0" u="none" strike="noStrike" cap="none" normalizeH="0" baseline="0" smtClean="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100" b="0" i="0" u="none" strike="noStrike" cap="none" normalizeH="0" baseline="0" smtClean="0">
                          <a:ln>
                            <a:noFill/>
                          </a:ln>
                          <a:solidFill>
                            <a:schemeClr val="tx1"/>
                          </a:solidFill>
                          <a:effectLst/>
                          <a:latin typeface="Arial" charset="0"/>
                          <a:cs typeface="Arial" charset="0"/>
                        </a:rPr>
                        <a:t>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62038">
                <a:tc rowSpan="5">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cs typeface="Arial" charset="0"/>
                        </a:rPr>
                        <a:t>6</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rowSpan="5">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id-ID" sz="1400" b="1" i="0" u="none" strike="noStrike" cap="none" normalizeH="0" baseline="0" dirty="0" smtClean="0">
                          <a:ln>
                            <a:noFill/>
                          </a:ln>
                          <a:solidFill>
                            <a:srgbClr val="000000"/>
                          </a:solidFill>
                          <a:effectLst/>
                          <a:latin typeface="Arial" charset="0"/>
                          <a:cs typeface="Times New Roman" pitchFamily="18" charset="0"/>
                        </a:rPr>
                        <a:t>Kepemimpinan</a:t>
                      </a:r>
                      <a:r>
                        <a:rPr kumimoji="0" lang="id-ID" sz="1400" b="0" i="0" u="none" strike="noStrike" cap="none" normalizeH="0" baseline="0" dirty="0" smtClean="0">
                          <a:ln>
                            <a:noFill/>
                          </a:ln>
                          <a:solidFill>
                            <a:srgbClr val="000000"/>
                          </a:solidFill>
                          <a:effectLst/>
                          <a:latin typeface="Arial" charset="0"/>
                          <a:cs typeface="Arial" charset="0"/>
                        </a:rPr>
                        <a:t>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id-ID" sz="1200" b="1" i="0" u="none" strike="noStrike" cap="none" normalizeH="0" baseline="0" dirty="0" smtClean="0">
                          <a:ln>
                            <a:noFill/>
                          </a:ln>
                          <a:solidFill>
                            <a:srgbClr val="FF00FF"/>
                          </a:solidFill>
                          <a:effectLst/>
                          <a:latin typeface="Arial" charset="0"/>
                          <a:cs typeface="Times New Roman" pitchFamily="18" charset="0"/>
                        </a:rPr>
                        <a:t>Selalu </a:t>
                      </a:r>
                      <a:r>
                        <a:rPr kumimoji="0" lang="id-ID" sz="1200" b="0" i="0" u="none" strike="noStrike" cap="none" normalizeH="0" baseline="0" dirty="0" smtClean="0">
                          <a:ln>
                            <a:noFill/>
                          </a:ln>
                          <a:solidFill>
                            <a:srgbClr val="000000"/>
                          </a:solidFill>
                          <a:effectLst/>
                          <a:latin typeface="Arial" charset="0"/>
                          <a:cs typeface="Times New Roman" pitchFamily="18" charset="0"/>
                        </a:rPr>
                        <a:t>bertindak tegas dan tidak memihak, memberikan teladan yang baik, kemampuan menggerakkan tim kerja untuk mencapai kinerja yang tinggi, mampu menggugah semangat dan </a:t>
                      </a:r>
                      <a:r>
                        <a:rPr kumimoji="0" lang="id-ID" sz="1200" b="0" i="0" u="none" strike="noStrike" cap="none" normalizeH="0" baseline="0" dirty="0" err="1" smtClean="0">
                          <a:ln>
                            <a:noFill/>
                          </a:ln>
                          <a:solidFill>
                            <a:srgbClr val="000000"/>
                          </a:solidFill>
                          <a:effectLst/>
                          <a:latin typeface="Arial" charset="0"/>
                          <a:cs typeface="Times New Roman" pitchFamily="18" charset="0"/>
                        </a:rPr>
                        <a:t>meng</a:t>
                      </a:r>
                      <a:r>
                        <a:rPr kumimoji="0" lang="en-US" sz="1200" b="0" i="0" u="none" strike="noStrike" cap="none" normalizeH="0" baseline="0" dirty="0" smtClean="0">
                          <a:ln>
                            <a:noFill/>
                          </a:ln>
                          <a:solidFill>
                            <a:srgbClr val="000000"/>
                          </a:solidFill>
                          <a:effectLst/>
                          <a:latin typeface="Arial" charset="0"/>
                          <a:cs typeface="Times New Roman" pitchFamily="18" charset="0"/>
                        </a:rPr>
                        <a:t>-</a:t>
                      </a:r>
                      <a:r>
                        <a:rPr kumimoji="0" lang="id-ID" sz="1200" b="0" i="0" u="none" strike="noStrike" cap="none" normalizeH="0" baseline="0" dirty="0" smtClean="0">
                          <a:ln>
                            <a:noFill/>
                          </a:ln>
                          <a:solidFill>
                            <a:srgbClr val="000000"/>
                          </a:solidFill>
                          <a:effectLst/>
                          <a:latin typeface="Arial" charset="0"/>
                          <a:cs typeface="Times New Roman" pitchFamily="18" charset="0"/>
                        </a:rPr>
                        <a:t>gerakkan bawahan dalam melaksanakan tugas serta mampu mengambil </a:t>
                      </a:r>
                      <a:r>
                        <a:rPr kumimoji="0" lang="id-ID" sz="1200" b="0" i="0" u="none" strike="noStrike" cap="none" normalizeH="0" baseline="0" dirty="0" err="1" smtClean="0">
                          <a:ln>
                            <a:noFill/>
                          </a:ln>
                          <a:solidFill>
                            <a:srgbClr val="000000"/>
                          </a:solidFill>
                          <a:effectLst/>
                          <a:latin typeface="Arial" charset="0"/>
                          <a:cs typeface="Times New Roman" pitchFamily="18" charset="0"/>
                        </a:rPr>
                        <a:t>keputusan</a:t>
                      </a:r>
                      <a:r>
                        <a:rPr kumimoji="0" lang="id-ID" sz="1200" b="0" i="0" u="none" strike="noStrike" cap="none" normalizeH="0" baseline="0" dirty="0" smtClean="0">
                          <a:ln>
                            <a:noFill/>
                          </a:ln>
                          <a:solidFill>
                            <a:srgbClr val="000000"/>
                          </a:solidFill>
                          <a:effectLst/>
                          <a:latin typeface="Arial" charset="0"/>
                          <a:cs typeface="Times New Roman" pitchFamily="18" charset="0"/>
                        </a:rPr>
                        <a:t> dengan cepat dan tepat.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91 - 100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Sangat baik </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60450">
                <a:tc vMerge="1">
                  <a:txBody>
                    <a:bodyPr/>
                    <a:lstStyle/>
                    <a:p>
                      <a:endParaRPr lang="en-US"/>
                    </a:p>
                  </a:txBody>
                  <a:tcPr/>
                </a:tc>
                <a:tc v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id-ID" sz="1200" b="1" i="0" u="none" strike="noStrike" cap="none" normalizeH="0" baseline="0" dirty="0" smtClean="0">
                          <a:ln>
                            <a:noFill/>
                          </a:ln>
                          <a:solidFill>
                            <a:srgbClr val="FF00FF"/>
                          </a:solidFill>
                          <a:effectLst/>
                          <a:latin typeface="Arial" charset="0"/>
                          <a:cs typeface="Times New Roman" pitchFamily="18" charset="0"/>
                        </a:rPr>
                        <a:t>Pada umumnya </a:t>
                      </a:r>
                      <a:r>
                        <a:rPr kumimoji="0" lang="id-ID" sz="1200" b="0" i="0" u="none" strike="noStrike" cap="none" normalizeH="0" baseline="0" dirty="0" smtClean="0">
                          <a:ln>
                            <a:noFill/>
                          </a:ln>
                          <a:solidFill>
                            <a:srgbClr val="000000"/>
                          </a:solidFill>
                          <a:effectLst/>
                          <a:latin typeface="Arial" charset="0"/>
                          <a:cs typeface="Times New Roman" pitchFamily="18" charset="0"/>
                        </a:rPr>
                        <a:t>bertindak tegas dan tidak memihak, memberikan teladan yang baik, kemampuan </a:t>
                      </a:r>
                      <a:r>
                        <a:rPr kumimoji="0" lang="id-ID" sz="1200" b="0" i="0" u="none" strike="noStrike" cap="none" normalizeH="0" baseline="0" dirty="0" err="1" smtClean="0">
                          <a:ln>
                            <a:noFill/>
                          </a:ln>
                          <a:solidFill>
                            <a:srgbClr val="000000"/>
                          </a:solidFill>
                          <a:effectLst/>
                          <a:latin typeface="Arial" charset="0"/>
                          <a:cs typeface="Times New Roman" pitchFamily="18" charset="0"/>
                        </a:rPr>
                        <a:t>mengerakkan</a:t>
                      </a:r>
                      <a:r>
                        <a:rPr kumimoji="0" lang="id-ID" sz="1200" b="0" i="0" u="none" strike="noStrike" cap="none" normalizeH="0" baseline="0" dirty="0" smtClean="0">
                          <a:ln>
                            <a:noFill/>
                          </a:ln>
                          <a:solidFill>
                            <a:srgbClr val="000000"/>
                          </a:solidFill>
                          <a:effectLst/>
                          <a:latin typeface="Arial" charset="0"/>
                          <a:cs typeface="Times New Roman" pitchFamily="18" charset="0"/>
                        </a:rPr>
                        <a:t> tim kerja untuk </a:t>
                      </a:r>
                      <a:r>
                        <a:rPr kumimoji="0" lang="id-ID" sz="1200" b="0" i="0" u="none" strike="noStrike" cap="none" normalizeH="0" baseline="0" dirty="0" err="1" smtClean="0">
                          <a:ln>
                            <a:noFill/>
                          </a:ln>
                          <a:solidFill>
                            <a:srgbClr val="000000"/>
                          </a:solidFill>
                          <a:effectLst/>
                          <a:latin typeface="Arial" charset="0"/>
                          <a:cs typeface="Times New Roman" pitchFamily="18" charset="0"/>
                        </a:rPr>
                        <a:t>men-capai</a:t>
                      </a:r>
                      <a:r>
                        <a:rPr kumimoji="0" lang="id-ID" sz="1200" b="0" i="0" u="none" strike="noStrike" cap="none" normalizeH="0" baseline="0" dirty="0" smtClean="0">
                          <a:ln>
                            <a:noFill/>
                          </a:ln>
                          <a:solidFill>
                            <a:srgbClr val="000000"/>
                          </a:solidFill>
                          <a:effectLst/>
                          <a:latin typeface="Arial" charset="0"/>
                          <a:cs typeface="Times New Roman" pitchFamily="18" charset="0"/>
                        </a:rPr>
                        <a:t> kinerja yang tinggi, mampu menggugah semangat dan menggerakkan bawahan dalam melaksanakan tugas serta mampu mengambil </a:t>
                      </a:r>
                      <a:r>
                        <a:rPr kumimoji="0" lang="id-ID" sz="1200" b="0" i="0" u="none" strike="noStrike" cap="none" normalizeH="0" baseline="0" dirty="0" err="1" smtClean="0">
                          <a:ln>
                            <a:noFill/>
                          </a:ln>
                          <a:solidFill>
                            <a:srgbClr val="000000"/>
                          </a:solidFill>
                          <a:effectLst/>
                          <a:latin typeface="Arial" charset="0"/>
                          <a:cs typeface="Times New Roman" pitchFamily="18" charset="0"/>
                        </a:rPr>
                        <a:t>keputusan</a:t>
                      </a:r>
                      <a:r>
                        <a:rPr kumimoji="0" lang="id-ID" sz="1200" b="0" i="0" u="none" strike="noStrike" cap="none" normalizeH="0" baseline="0" dirty="0" smtClean="0">
                          <a:ln>
                            <a:noFill/>
                          </a:ln>
                          <a:solidFill>
                            <a:srgbClr val="000000"/>
                          </a:solidFill>
                          <a:effectLst/>
                          <a:latin typeface="Arial" charset="0"/>
                          <a:cs typeface="Times New Roman" pitchFamily="18" charset="0"/>
                        </a:rPr>
                        <a:t> dengan cepat dan tepat.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76 - 90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Baik </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225550">
                <a:tc vMerge="1">
                  <a:txBody>
                    <a:bodyPr/>
                    <a:lstStyle/>
                    <a:p>
                      <a:endParaRPr lang="en-US"/>
                    </a:p>
                  </a:txBody>
                  <a:tcPr/>
                </a:tc>
                <a:tc v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id-ID" sz="1200" b="1" i="0" u="none" strike="noStrike" cap="none" normalizeH="0" baseline="0" dirty="0" smtClean="0">
                          <a:ln>
                            <a:noFill/>
                          </a:ln>
                          <a:solidFill>
                            <a:srgbClr val="FF00FF"/>
                          </a:solidFill>
                          <a:effectLst/>
                          <a:latin typeface="Arial" charset="0"/>
                          <a:cs typeface="Times New Roman" pitchFamily="18" charset="0"/>
                        </a:rPr>
                        <a:t>Adakalanya</a:t>
                      </a:r>
                      <a:r>
                        <a:rPr kumimoji="0" lang="en-US" sz="1200" b="1" i="0" u="none" strike="noStrike" cap="none" normalizeH="0" baseline="0" dirty="0" smtClean="0">
                          <a:ln>
                            <a:noFill/>
                          </a:ln>
                          <a:solidFill>
                            <a:srgbClr val="FF00FF"/>
                          </a:solidFill>
                          <a:effectLst/>
                          <a:latin typeface="Arial" charset="0"/>
                          <a:cs typeface="Times New Roman" pitchFamily="18" charset="0"/>
                        </a:rPr>
                        <a:t> </a:t>
                      </a:r>
                      <a:r>
                        <a:rPr kumimoji="0" lang="id-ID" sz="1200" b="0" i="0" u="none" strike="noStrike" cap="none" normalizeH="0" baseline="0" dirty="0" smtClean="0">
                          <a:ln>
                            <a:noFill/>
                          </a:ln>
                          <a:solidFill>
                            <a:srgbClr val="000000"/>
                          </a:solidFill>
                          <a:effectLst/>
                          <a:latin typeface="Arial" charset="0"/>
                          <a:cs typeface="Times New Roman" pitchFamily="18" charset="0"/>
                        </a:rPr>
                        <a:t>bertindak tegas dan tidak memihak, memberikan teladan, cukup mampu </a:t>
                      </a:r>
                      <a:r>
                        <a:rPr kumimoji="0" lang="id-ID" sz="1200" b="0" i="0" u="none" strike="noStrike" cap="none" normalizeH="0" baseline="0" dirty="0" err="1" smtClean="0">
                          <a:ln>
                            <a:noFill/>
                          </a:ln>
                          <a:solidFill>
                            <a:srgbClr val="000000"/>
                          </a:solidFill>
                          <a:effectLst/>
                          <a:latin typeface="Arial" charset="0"/>
                          <a:cs typeface="Times New Roman" pitchFamily="18" charset="0"/>
                        </a:rPr>
                        <a:t>mengerakkan</a:t>
                      </a:r>
                      <a:r>
                        <a:rPr kumimoji="0" lang="id-ID" sz="1200" b="0" i="0" u="none" strike="noStrike" cap="none" normalizeH="0" baseline="0" dirty="0" smtClean="0">
                          <a:ln>
                            <a:noFill/>
                          </a:ln>
                          <a:solidFill>
                            <a:srgbClr val="000000"/>
                          </a:solidFill>
                          <a:effectLst/>
                          <a:latin typeface="Arial" charset="0"/>
                          <a:cs typeface="Times New Roman" pitchFamily="18" charset="0"/>
                        </a:rPr>
                        <a:t> tim kerja untuk mencapai kinerja yang tinggi, serta cukup mampu menggugah semangat dan menggerakkan bawahan dalam melaksanakan tugas serta cukup mampu mengambil </a:t>
                      </a:r>
                      <a:r>
                        <a:rPr kumimoji="0" lang="id-ID" sz="1200" b="0" i="0" u="none" strike="noStrike" cap="none" normalizeH="0" baseline="0" dirty="0" err="1" smtClean="0">
                          <a:ln>
                            <a:noFill/>
                          </a:ln>
                          <a:solidFill>
                            <a:srgbClr val="000000"/>
                          </a:solidFill>
                          <a:effectLst/>
                          <a:latin typeface="Arial" charset="0"/>
                          <a:cs typeface="Times New Roman" pitchFamily="18" charset="0"/>
                        </a:rPr>
                        <a:t>keputusan</a:t>
                      </a:r>
                      <a:r>
                        <a:rPr kumimoji="0" lang="id-ID" sz="1200" b="0" i="0" u="none" strike="noStrike" cap="none" normalizeH="0" baseline="0" dirty="0" smtClean="0">
                          <a:ln>
                            <a:noFill/>
                          </a:ln>
                          <a:solidFill>
                            <a:srgbClr val="000000"/>
                          </a:solidFill>
                          <a:effectLst/>
                          <a:latin typeface="Arial" charset="0"/>
                          <a:cs typeface="Times New Roman" pitchFamily="18" charset="0"/>
                        </a:rPr>
                        <a:t> dengan cepat dan tepat.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61 - 75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Cukup </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225550">
                <a:tc vMerge="1">
                  <a:txBody>
                    <a:bodyPr/>
                    <a:lstStyle/>
                    <a:p>
                      <a:endParaRPr lang="en-US"/>
                    </a:p>
                  </a:txBody>
                  <a:tcPr/>
                </a:tc>
                <a:tc v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id-ID" sz="1200" b="1" i="0" u="none" strike="noStrike" cap="none" normalizeH="0" baseline="0" dirty="0" smtClean="0">
                          <a:ln>
                            <a:noFill/>
                          </a:ln>
                          <a:solidFill>
                            <a:srgbClr val="FF00FF"/>
                          </a:solidFill>
                          <a:effectLst/>
                          <a:latin typeface="Arial" charset="0"/>
                          <a:cs typeface="Times New Roman" pitchFamily="18" charset="0"/>
                        </a:rPr>
                        <a:t>Kurang </a:t>
                      </a:r>
                      <a:r>
                        <a:rPr kumimoji="0" lang="id-ID" sz="1200" b="0" i="0" u="none" strike="noStrike" cap="none" normalizeH="0" baseline="0" dirty="0" smtClean="0">
                          <a:ln>
                            <a:noFill/>
                          </a:ln>
                          <a:solidFill>
                            <a:srgbClr val="000000"/>
                          </a:solidFill>
                          <a:effectLst/>
                          <a:latin typeface="Arial" charset="0"/>
                          <a:cs typeface="Times New Roman" pitchFamily="18" charset="0"/>
                        </a:rPr>
                        <a:t>bertindak tegas dan terkadang  memihak, kurang mampu memberikan teladan yang baik, kurang mampu </a:t>
                      </a:r>
                      <a:r>
                        <a:rPr kumimoji="0" lang="id-ID" sz="1200" b="0" i="0" u="none" strike="noStrike" cap="none" normalizeH="0" baseline="0" dirty="0" err="1" smtClean="0">
                          <a:ln>
                            <a:noFill/>
                          </a:ln>
                          <a:solidFill>
                            <a:srgbClr val="000000"/>
                          </a:solidFill>
                          <a:effectLst/>
                          <a:latin typeface="Arial" charset="0"/>
                          <a:cs typeface="Times New Roman" pitchFamily="18" charset="0"/>
                        </a:rPr>
                        <a:t>mengerakkan</a:t>
                      </a:r>
                      <a:r>
                        <a:rPr kumimoji="0" lang="id-ID" sz="1200" b="0" i="0" u="none" strike="noStrike" cap="none" normalizeH="0" baseline="0" dirty="0" smtClean="0">
                          <a:ln>
                            <a:noFill/>
                          </a:ln>
                          <a:solidFill>
                            <a:srgbClr val="000000"/>
                          </a:solidFill>
                          <a:effectLst/>
                          <a:latin typeface="Arial" charset="0"/>
                          <a:cs typeface="Times New Roman" pitchFamily="18" charset="0"/>
                        </a:rPr>
                        <a:t> tim kerja untuk mencapai kinerja yang tinggi, serta kurang mampu menggugah semangat dan menggerakkan bawahan dalam melaksanakan tugas serta kurang mampu mengambil </a:t>
                      </a:r>
                      <a:r>
                        <a:rPr kumimoji="0" lang="id-ID" sz="1200" b="0" i="0" u="none" strike="noStrike" cap="none" normalizeH="0" baseline="0" dirty="0" err="1" smtClean="0">
                          <a:ln>
                            <a:noFill/>
                          </a:ln>
                          <a:solidFill>
                            <a:srgbClr val="000000"/>
                          </a:solidFill>
                          <a:effectLst/>
                          <a:latin typeface="Arial" charset="0"/>
                          <a:cs typeface="Times New Roman" pitchFamily="18" charset="0"/>
                        </a:rPr>
                        <a:t>keputusan</a:t>
                      </a:r>
                      <a:r>
                        <a:rPr kumimoji="0" lang="id-ID" sz="1200" b="0" i="0" u="none" strike="noStrike" cap="none" normalizeH="0" baseline="0" dirty="0" smtClean="0">
                          <a:ln>
                            <a:noFill/>
                          </a:ln>
                          <a:solidFill>
                            <a:srgbClr val="000000"/>
                          </a:solidFill>
                          <a:effectLst/>
                          <a:latin typeface="Arial" charset="0"/>
                          <a:cs typeface="Times New Roman" pitchFamily="18" charset="0"/>
                        </a:rPr>
                        <a:t> dengan cepat dan tepat.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51 - 60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Kurang </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188720">
                <a:tc vMerge="1">
                  <a:txBody>
                    <a:bodyPr/>
                    <a:lstStyle/>
                    <a:p>
                      <a:endParaRPr lang="en-US"/>
                    </a:p>
                  </a:txBody>
                  <a:tcPr/>
                </a:tc>
                <a:tc v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id-ID" sz="1200" b="1" i="0" u="none" strike="noStrike" cap="none" normalizeH="0" baseline="0" dirty="0" smtClean="0">
                          <a:ln>
                            <a:noFill/>
                          </a:ln>
                          <a:solidFill>
                            <a:srgbClr val="FF00FF"/>
                          </a:solidFill>
                          <a:effectLst/>
                          <a:latin typeface="Arial" charset="0"/>
                          <a:cs typeface="Times New Roman" pitchFamily="18" charset="0"/>
                        </a:rPr>
                        <a:t>Tidak </a:t>
                      </a:r>
                      <a:r>
                        <a:rPr kumimoji="0" lang="en-US" sz="1200" b="1" i="0" u="none" strike="noStrike" cap="none" normalizeH="0" baseline="0" dirty="0" err="1" smtClean="0">
                          <a:ln>
                            <a:noFill/>
                          </a:ln>
                          <a:solidFill>
                            <a:srgbClr val="FF00FF"/>
                          </a:solidFill>
                          <a:effectLst/>
                          <a:latin typeface="Arial" charset="0"/>
                          <a:cs typeface="Times New Roman" pitchFamily="18" charset="0"/>
                        </a:rPr>
                        <a:t>pernah</a:t>
                      </a:r>
                      <a:r>
                        <a:rPr kumimoji="0" lang="en-US" sz="1200" b="1" i="0" u="none" strike="noStrike" cap="none" normalizeH="0" baseline="0" dirty="0" smtClean="0">
                          <a:ln>
                            <a:noFill/>
                          </a:ln>
                          <a:solidFill>
                            <a:srgbClr val="FF00FF"/>
                          </a:solidFill>
                          <a:effectLst/>
                          <a:latin typeface="Arial" charset="0"/>
                          <a:cs typeface="Times New Roman" pitchFamily="18" charset="0"/>
                        </a:rPr>
                        <a:t> </a:t>
                      </a:r>
                      <a:r>
                        <a:rPr kumimoji="0" lang="id-ID" sz="1200" b="0" i="0" u="none" strike="noStrike" cap="none" normalizeH="0" baseline="0" dirty="0" smtClean="0">
                          <a:ln>
                            <a:noFill/>
                          </a:ln>
                          <a:solidFill>
                            <a:srgbClr val="000000"/>
                          </a:solidFill>
                          <a:effectLst/>
                          <a:latin typeface="Arial" charset="0"/>
                          <a:cs typeface="Times New Roman" pitchFamily="18" charset="0"/>
                        </a:rPr>
                        <a:t>mampu bertindak tegas dan memihak, tidak memberikan teladan yang baik, tidak mampu mengerakkan tim kerja untuk mencapai kinerja yang tinggi, tidak mampu menggugah semangat dan menggerakkan bawahan dalam melaksanakan tugas serta tidak mampu mengambil keputusan dengan cepat dan tepat.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50 ke bawah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err="1" smtClean="0">
                          <a:ln>
                            <a:noFill/>
                          </a:ln>
                          <a:solidFill>
                            <a:schemeClr val="tx1"/>
                          </a:solidFill>
                          <a:effectLst/>
                          <a:latin typeface="Arial" charset="0"/>
                          <a:cs typeface="Arial" charset="0"/>
                        </a:rPr>
                        <a:t>Buruk</a:t>
                      </a:r>
                      <a:r>
                        <a:rPr kumimoji="0" lang="en-US" sz="1200" b="0" i="0" u="none" strike="noStrike" cap="none" normalizeH="0" baseline="0" dirty="0" smtClean="0">
                          <a:ln>
                            <a:noFill/>
                          </a:ln>
                          <a:solidFill>
                            <a:schemeClr val="tx1"/>
                          </a:solidFill>
                          <a:effectLst/>
                          <a:latin typeface="Arial" charset="0"/>
                          <a:cs typeface="Arial" charset="0"/>
                        </a:rPr>
                        <a:t> </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3485648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alpha val="0"/>
          </a:schemeClr>
        </a:solidFill>
        <a:effectLst/>
      </p:bgPr>
    </p:bg>
    <p:spTree>
      <p:nvGrpSpPr>
        <p:cNvPr id="1" name=""/>
        <p:cNvGrpSpPr/>
        <p:nvPr/>
      </p:nvGrpSpPr>
      <p:grpSpPr>
        <a:xfrm>
          <a:off x="0" y="0"/>
          <a:ext cx="0" cy="0"/>
          <a:chOff x="0" y="0"/>
          <a:chExt cx="0" cy="0"/>
        </a:xfrm>
      </p:grpSpPr>
      <p:sp>
        <p:nvSpPr>
          <p:cNvPr id="20" name="Round Diagonal Corner Rectangle 19"/>
          <p:cNvSpPr/>
          <p:nvPr/>
        </p:nvSpPr>
        <p:spPr>
          <a:xfrm>
            <a:off x="0" y="0"/>
            <a:ext cx="9144000" cy="6858000"/>
          </a:xfrm>
          <a:prstGeom prst="round2DiagRect">
            <a:avLst/>
          </a:prstGeom>
          <a:solidFill>
            <a:srgbClr val="FFFF66"/>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857250" y="71438"/>
            <a:ext cx="7543800" cy="571500"/>
          </a:xfrm>
        </p:spPr>
        <p:txBody>
          <a:bodyPr>
            <a:noAutofit/>
          </a:bodyPr>
          <a:lstStyle/>
          <a:p>
            <a:pPr algn="ctr" eaLnBrk="1" fontAlgn="auto" hangingPunct="1">
              <a:spcAft>
                <a:spcPts val="0"/>
              </a:spcAft>
              <a:defRPr/>
            </a:pPr>
            <a:r>
              <a:rPr lang="id-ID" sz="2800" dirty="0" smtClean="0">
                <a:solidFill>
                  <a:schemeClr val="accent2">
                    <a:lumMod val="50000"/>
                  </a:schemeClr>
                </a:solidFill>
                <a:latin typeface="Berlin Sans FB Demi" pitchFamily="34" charset="0"/>
              </a:rPr>
              <a:t/>
            </a:r>
            <a:br>
              <a:rPr lang="id-ID" sz="2800" dirty="0" smtClean="0">
                <a:solidFill>
                  <a:schemeClr val="accent2">
                    <a:lumMod val="50000"/>
                  </a:schemeClr>
                </a:solidFill>
                <a:latin typeface="Berlin Sans FB Demi" pitchFamily="34" charset="0"/>
              </a:rPr>
            </a:br>
            <a:r>
              <a:rPr lang="id-ID" sz="2800" dirty="0" smtClean="0">
                <a:solidFill>
                  <a:schemeClr val="accent2">
                    <a:lumMod val="50000"/>
                  </a:schemeClr>
                </a:solidFill>
                <a:latin typeface="Berlin Sans FB Demi" pitchFamily="34" charset="0"/>
              </a:rPr>
              <a:t>Tata Cara Penilaian</a:t>
            </a:r>
            <a:endParaRPr lang="id-ID" sz="2800" dirty="0">
              <a:solidFill>
                <a:schemeClr val="accent2">
                  <a:lumMod val="50000"/>
                </a:schemeClr>
              </a:solidFill>
              <a:latin typeface="Berlin Sans FB Demi" pitchFamily="34" charset="0"/>
            </a:endParaRPr>
          </a:p>
        </p:txBody>
      </p:sp>
      <p:sp>
        <p:nvSpPr>
          <p:cNvPr id="18436" name="TextBox 12"/>
          <p:cNvSpPr txBox="1">
            <a:spLocks noChangeArrowheads="1"/>
          </p:cNvSpPr>
          <p:nvPr/>
        </p:nvSpPr>
        <p:spPr bwMode="auto">
          <a:xfrm>
            <a:off x="331788" y="647700"/>
            <a:ext cx="7993062" cy="1200150"/>
          </a:xfrm>
          <a:prstGeom prst="rect">
            <a:avLst/>
          </a:prstGeom>
          <a:noFill/>
          <a:ln w="9525">
            <a:noFill/>
            <a:miter lim="800000"/>
            <a:headEnd/>
            <a:tailEnd/>
          </a:ln>
        </p:spPr>
        <p:txBody>
          <a:bodyPr>
            <a:spAutoFit/>
          </a:bodyPr>
          <a:lstStyle/>
          <a:p>
            <a:pPr marL="265113" indent="-265113">
              <a:buFont typeface="Symbol" pitchFamily="18" charset="2"/>
              <a:buChar char="Þ"/>
            </a:pPr>
            <a:r>
              <a:rPr lang="id-ID">
                <a:solidFill>
                  <a:srgbClr val="002060"/>
                </a:solidFill>
                <a:latin typeface="Berlin Sans FB Demi" pitchFamily="34" charset="0"/>
                <a:sym typeface="Symbol" pitchFamily="18" charset="2"/>
              </a:rPr>
              <a:t>Penilaian prestasi kerja dilakukan dengan cara menggabungkan penilaian SKP dengan penilaian perilaku kerja.</a:t>
            </a:r>
            <a:endParaRPr lang="en-US">
              <a:solidFill>
                <a:srgbClr val="002060"/>
              </a:solidFill>
              <a:latin typeface="Berlin Sans FB Demi" pitchFamily="34" charset="0"/>
              <a:sym typeface="Symbol" pitchFamily="18" charset="2"/>
            </a:endParaRPr>
          </a:p>
          <a:p>
            <a:pPr marL="265113" indent="-265113">
              <a:buFont typeface="Symbol" pitchFamily="18" charset="2"/>
              <a:buChar char="Þ"/>
            </a:pPr>
            <a:r>
              <a:rPr lang="id-ID">
                <a:solidFill>
                  <a:srgbClr val="002060"/>
                </a:solidFill>
                <a:latin typeface="Berlin Sans FB Demi" pitchFamily="34" charset="0"/>
                <a:sym typeface="Symbol" pitchFamily="18" charset="2"/>
              </a:rPr>
              <a:t>Bobot nilai unsur SKP 60% (enam puluh persen) dan perilaku kerja 40% (empat puluh persen).</a:t>
            </a:r>
          </a:p>
        </p:txBody>
      </p:sp>
      <p:graphicFrame>
        <p:nvGraphicFramePr>
          <p:cNvPr id="23" name="Group 3"/>
          <p:cNvGraphicFramePr>
            <a:graphicFrameLocks noGrp="1"/>
          </p:cNvGraphicFramePr>
          <p:nvPr/>
        </p:nvGraphicFramePr>
        <p:xfrm>
          <a:off x="428625" y="1928813"/>
          <a:ext cx="8135938" cy="4686212"/>
        </p:xfrm>
        <a:graphic>
          <a:graphicData uri="http://schemas.openxmlformats.org/drawingml/2006/table">
            <a:tbl>
              <a:tblPr/>
              <a:tblGrid>
                <a:gridCol w="460375"/>
                <a:gridCol w="1381125"/>
                <a:gridCol w="2763838"/>
                <a:gridCol w="920750"/>
                <a:gridCol w="1076325"/>
                <a:gridCol w="1533525"/>
              </a:tblGrid>
              <a:tr h="182808">
                <a:tc rowSpan="11">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d-ID" sz="1200" b="1" i="0" u="none" strike="noStrike" cap="none" normalizeH="0" baseline="0" dirty="0" smtClean="0">
                          <a:ln>
                            <a:noFill/>
                          </a:ln>
                          <a:solidFill>
                            <a:schemeClr val="tx1"/>
                          </a:solidFill>
                          <a:effectLst/>
                          <a:latin typeface="Times New Roman" pitchFamily="18" charset="0"/>
                          <a:cs typeface="Times New Roman" pitchFamily="18" charset="0"/>
                        </a:rPr>
                        <a:t>4.</a:t>
                      </a:r>
                      <a:endParaRPr kumimoji="0" lang="id-ID" sz="1800" b="0" i="0" u="none" strike="noStrike" cap="none" normalizeH="0" baseline="0" dirty="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4">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id-ID" sz="1200" b="1" i="0" u="none" strike="noStrike" cap="none" normalizeH="0" baseline="0" dirty="0" smtClean="0">
                          <a:ln>
                            <a:noFill/>
                          </a:ln>
                          <a:solidFill>
                            <a:schemeClr val="tx1"/>
                          </a:solidFill>
                          <a:effectLst/>
                          <a:latin typeface="Times New Roman" pitchFamily="18" charset="0"/>
                          <a:cs typeface="Times New Roman" pitchFamily="18" charset="0"/>
                        </a:rPr>
                        <a:t>UNSUR YANG DINILAI</a:t>
                      </a:r>
                      <a:endParaRPr kumimoji="0" lang="id-ID" sz="1200" b="0" i="0" u="none" strike="noStrike" cap="none" normalizeH="0" baseline="0" dirty="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hMerge="1">
                  <a:txBody>
                    <a:bodyPr/>
                    <a:lstStyle/>
                    <a:p>
                      <a:endParaRPr lang="id-ID"/>
                    </a:p>
                  </a:txBody>
                  <a:tcPr/>
                </a:tc>
                <a:tc hMerge="1">
                  <a:txBody>
                    <a:bodyPr/>
                    <a:lstStyle/>
                    <a:p>
                      <a:endParaRPr lang="id-ID"/>
                    </a:p>
                  </a:txBody>
                  <a:tcPr/>
                </a:tc>
                <a:tc hMerge="1">
                  <a:txBody>
                    <a:bodyPr/>
                    <a:lstStyle/>
                    <a:p>
                      <a:endParaRPr lang="id-ID"/>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d-ID" sz="1200" b="1" i="0" u="none" strike="noStrike" cap="none" normalizeH="0" baseline="0" smtClean="0">
                          <a:ln>
                            <a:noFill/>
                          </a:ln>
                          <a:solidFill>
                            <a:schemeClr val="tx1"/>
                          </a:solidFill>
                          <a:effectLst/>
                          <a:latin typeface="Times New Roman" pitchFamily="18" charset="0"/>
                          <a:cs typeface="Times New Roman" pitchFamily="18" charset="0"/>
                        </a:rPr>
                        <a:t>JUMLAH</a:t>
                      </a:r>
                      <a:endParaRPr kumimoji="0" lang="id-ID" sz="12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r>
              <a:tr h="368622">
                <a:tc vMerge="1">
                  <a:txBody>
                    <a:bodyPr/>
                    <a:lstStyle/>
                    <a:p>
                      <a:endParaRPr lang="id-ID"/>
                    </a:p>
                  </a:txBody>
                  <a:tcPr/>
                </a:tc>
                <a:tc gridSpan="4">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id-ID" sz="1200" b="1" i="0" u="none" strike="noStrike" cap="none" normalizeH="0" baseline="0" dirty="0" smtClean="0">
                          <a:ln>
                            <a:noFill/>
                          </a:ln>
                          <a:solidFill>
                            <a:schemeClr val="tx1"/>
                          </a:solidFill>
                          <a:effectLst/>
                          <a:latin typeface="Times New Roman" pitchFamily="18" charset="0"/>
                          <a:cs typeface="Times New Roman" pitchFamily="18" charset="0"/>
                        </a:rPr>
                        <a:t>a. Sasaran Kerja </a:t>
                      </a:r>
                      <a:r>
                        <a:rPr kumimoji="0" lang="en-AU" sz="1200" b="1" i="0" u="none" strike="noStrike" cap="none" normalizeH="0" baseline="0" dirty="0" smtClean="0">
                          <a:ln>
                            <a:noFill/>
                          </a:ln>
                          <a:solidFill>
                            <a:schemeClr val="tx1"/>
                          </a:solidFill>
                          <a:effectLst/>
                          <a:latin typeface="Times New Roman" pitchFamily="18" charset="0"/>
                          <a:cs typeface="Times New Roman" pitchFamily="18" charset="0"/>
                        </a:rPr>
                        <a:t>PNS</a:t>
                      </a:r>
                      <a:r>
                        <a:rPr kumimoji="0" lang="id-ID" sz="1200" b="1" i="0" u="none" strike="noStrike" cap="none" normalizeH="0" baseline="0" dirty="0" smtClean="0">
                          <a:ln>
                            <a:noFill/>
                          </a:ln>
                          <a:solidFill>
                            <a:schemeClr val="tx1"/>
                          </a:solidFill>
                          <a:effectLst/>
                          <a:latin typeface="Times New Roman" pitchFamily="18" charset="0"/>
                          <a:cs typeface="Times New Roman" pitchFamily="18" charset="0"/>
                        </a:rPr>
                        <a:t> (SK</a:t>
                      </a:r>
                      <a:r>
                        <a:rPr kumimoji="0" lang="en-AU" sz="1200" b="1" i="0" u="none" strike="noStrike" cap="none" normalizeH="0" baseline="0" dirty="0" smtClean="0">
                          <a:ln>
                            <a:noFill/>
                          </a:ln>
                          <a:solidFill>
                            <a:schemeClr val="tx1"/>
                          </a:solidFill>
                          <a:effectLst/>
                          <a:latin typeface="Times New Roman" pitchFamily="18" charset="0"/>
                          <a:cs typeface="Times New Roman" pitchFamily="18" charset="0"/>
                        </a:rPr>
                        <a:t>P</a:t>
                      </a:r>
                      <a:r>
                        <a:rPr kumimoji="0" lang="id-ID" sz="1200" b="1"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AU" sz="1200" b="1" i="0" u="none" strike="noStrike" cap="none" normalizeH="0" baseline="0" dirty="0" smtClean="0">
                          <a:ln>
                            <a:noFill/>
                          </a:ln>
                          <a:solidFill>
                            <a:schemeClr val="tx1"/>
                          </a:solidFill>
                          <a:effectLst/>
                          <a:latin typeface="Times New Roman" pitchFamily="18" charset="0"/>
                          <a:cs typeface="Times New Roman" pitchFamily="18" charset="0"/>
                        </a:rPr>
                        <a:t>86</a:t>
                      </a:r>
                      <a:r>
                        <a:rPr kumimoji="0" lang="id-ID" sz="1200" b="1" i="0" u="none" strike="noStrike" cap="none" normalizeH="0" baseline="0" dirty="0" smtClean="0">
                          <a:ln>
                            <a:noFill/>
                          </a:ln>
                          <a:solidFill>
                            <a:schemeClr val="tx1"/>
                          </a:solidFill>
                          <a:effectLst/>
                          <a:latin typeface="Times New Roman" pitchFamily="18" charset="0"/>
                          <a:cs typeface="Times New Roman" pitchFamily="18" charset="0"/>
                        </a:rPr>
                        <a:t> x  60 %                                           </a:t>
                      </a:r>
                      <a:endParaRPr kumimoji="0" lang="id-ID" sz="1200" b="0" i="0" u="none" strike="noStrike" cap="none" normalizeH="0" baseline="0" dirty="0" smtClean="0">
                        <a:ln>
                          <a:noFill/>
                        </a:ln>
                        <a:solidFill>
                          <a:schemeClr val="tx1"/>
                        </a:solidFill>
                        <a:effectLst/>
                        <a:latin typeface="Times New Roman" pitchFamily="18" charset="0"/>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FF99"/>
                    </a:solidFill>
                  </a:tcPr>
                </a:tc>
                <a:tc hMerge="1">
                  <a:txBody>
                    <a:bodyPr/>
                    <a:lstStyle/>
                    <a:p>
                      <a:endParaRPr lang="id-ID"/>
                    </a:p>
                  </a:txBody>
                  <a:tcPr/>
                </a:tc>
                <a:tc hMerge="1">
                  <a:txBody>
                    <a:bodyPr/>
                    <a:lstStyle/>
                    <a:p>
                      <a:endParaRPr lang="id-ID"/>
                    </a:p>
                  </a:txBody>
                  <a:tcPr/>
                </a:tc>
                <a:tc hMerge="1">
                  <a:txBody>
                    <a:bodyPr/>
                    <a:lstStyle/>
                    <a:p>
                      <a:endParaRPr lang="id-ID"/>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d-ID" sz="1200" b="1" i="0" u="none" strike="noStrike" cap="none" normalizeH="0" baseline="0" dirty="0" smtClean="0">
                          <a:ln>
                            <a:noFill/>
                          </a:ln>
                          <a:solidFill>
                            <a:schemeClr val="tx1"/>
                          </a:solidFill>
                          <a:effectLst/>
                          <a:latin typeface="Times New Roman" pitchFamily="18" charset="0"/>
                          <a:cs typeface="Times New Roman" pitchFamily="18" charset="0"/>
                        </a:rPr>
                        <a:t>5</a:t>
                      </a:r>
                      <a:r>
                        <a:rPr kumimoji="0" lang="en-AU" sz="1200" b="1" i="0" u="none" strike="noStrike" cap="none" normalizeH="0" baseline="0" dirty="0" smtClean="0">
                          <a:ln>
                            <a:noFill/>
                          </a:ln>
                          <a:solidFill>
                            <a:schemeClr val="tx1"/>
                          </a:solidFill>
                          <a:effectLst/>
                          <a:latin typeface="Times New Roman" pitchFamily="18" charset="0"/>
                          <a:cs typeface="Times New Roman" pitchFamily="18" charset="0"/>
                        </a:rPr>
                        <a:t>1</a:t>
                      </a:r>
                      <a:r>
                        <a:rPr kumimoji="0" lang="id-ID" sz="1200" b="1" i="0" u="none" strike="noStrike" cap="none" normalizeH="0" baseline="0" dirty="0" smtClean="0">
                          <a:ln>
                            <a:noFill/>
                          </a:ln>
                          <a:solidFill>
                            <a:schemeClr val="tx1"/>
                          </a:solidFill>
                          <a:effectLst/>
                          <a:latin typeface="Times New Roman" pitchFamily="18" charset="0"/>
                          <a:cs typeface="Times New Roman" pitchFamily="18" charset="0"/>
                        </a:rPr>
                        <a:t>,6</a:t>
                      </a:r>
                      <a:r>
                        <a:rPr kumimoji="0" lang="en-AU" sz="1200" b="1" i="0" u="none" strike="noStrike" cap="none" normalizeH="0" baseline="0" dirty="0" smtClean="0">
                          <a:ln>
                            <a:noFill/>
                          </a:ln>
                          <a:solidFill>
                            <a:schemeClr val="tx1"/>
                          </a:solidFill>
                          <a:effectLst/>
                          <a:latin typeface="Times New Roman" pitchFamily="18" charset="0"/>
                          <a:cs typeface="Times New Roman" pitchFamily="18" charset="0"/>
                        </a:rPr>
                        <a:t>0</a:t>
                      </a:r>
                      <a:endParaRPr kumimoji="0" lang="id-ID" sz="1200" b="1" i="0" u="none" strike="noStrike" cap="none" normalizeH="0" baseline="0" dirty="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r>
              <a:tr h="239131">
                <a:tc vMerge="1">
                  <a:txBody>
                    <a:bodyPr/>
                    <a:lstStyle/>
                    <a:p>
                      <a:endParaRPr lang="id-ID"/>
                    </a:p>
                  </a:txBody>
                  <a:tcPr/>
                </a:tc>
                <a:tc rowSpan="9">
                  <a:txBody>
                    <a:bodyPr/>
                    <a:lstStyle/>
                    <a:p>
                      <a:pPr marL="182563" marR="0" lvl="0" indent="-182563" algn="l" defTabSz="914400" rtl="0" eaLnBrk="1" fontAlgn="base" latinLnBrk="0" hangingPunct="1">
                        <a:lnSpc>
                          <a:spcPct val="100000"/>
                        </a:lnSpc>
                        <a:spcBef>
                          <a:spcPct val="0"/>
                        </a:spcBef>
                        <a:spcAft>
                          <a:spcPct val="0"/>
                        </a:spcAft>
                        <a:buClrTx/>
                        <a:buSzTx/>
                        <a:buFontTx/>
                        <a:buNone/>
                        <a:tabLst/>
                      </a:pPr>
                      <a:r>
                        <a:rPr kumimoji="0" lang="id-ID" sz="1200" b="1" i="0" u="none" strike="noStrike" cap="none" normalizeH="0" baseline="0" smtClean="0">
                          <a:ln>
                            <a:noFill/>
                          </a:ln>
                          <a:solidFill>
                            <a:schemeClr val="tx1"/>
                          </a:solidFill>
                          <a:effectLst/>
                          <a:latin typeface="Times New Roman" pitchFamily="18" charset="0"/>
                          <a:cs typeface="Times New Roman" pitchFamily="18" charset="0"/>
                        </a:rPr>
                        <a:t>b.</a:t>
                      </a:r>
                      <a:r>
                        <a:rPr kumimoji="0" lang="id-ID" sz="1200" b="0" i="0" u="none" strike="noStrike" cap="none" normalizeH="0" baseline="0" smtClean="0">
                          <a:ln>
                            <a:noFill/>
                          </a:ln>
                          <a:solidFill>
                            <a:schemeClr val="tx1"/>
                          </a:solidFill>
                          <a:effectLst/>
                          <a:latin typeface="Times New Roman" pitchFamily="18" charset="0"/>
                          <a:cs typeface="Times New Roman" pitchFamily="18" charset="0"/>
                        </a:rPr>
                        <a:t> </a:t>
                      </a:r>
                      <a:r>
                        <a:rPr kumimoji="0" lang="id-ID" sz="1200" b="1" i="0" u="none" strike="noStrike" cap="none" normalizeH="0" baseline="0" smtClean="0">
                          <a:ln>
                            <a:noFill/>
                          </a:ln>
                          <a:solidFill>
                            <a:schemeClr val="tx1"/>
                          </a:solidFill>
                          <a:effectLst/>
                          <a:latin typeface="Times New Roman" pitchFamily="18" charset="0"/>
                          <a:cs typeface="Times New Roman" pitchFamily="18" charset="0"/>
                        </a:rPr>
                        <a:t>Perilaku   Kerja</a:t>
                      </a:r>
                      <a:endParaRPr kumimoji="0" lang="id-ID" sz="1200" b="1"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id-ID" sz="1200" b="0" i="0" u="none" strike="noStrike" cap="none" normalizeH="0" baseline="0" smtClean="0">
                          <a:ln>
                            <a:noFill/>
                          </a:ln>
                          <a:solidFill>
                            <a:schemeClr val="tx1"/>
                          </a:solidFill>
                          <a:effectLst/>
                          <a:latin typeface="Times New Roman" pitchFamily="18" charset="0"/>
                          <a:cs typeface="Times New Roman" pitchFamily="18" charset="0"/>
                        </a:rPr>
                        <a:t>1. Orientasi Pelayanan</a:t>
                      </a:r>
                      <a:endParaRPr kumimoji="0" lang="id-ID" sz="12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id-ID" sz="1200" b="0" i="0" u="none" strike="noStrike" cap="none" normalizeH="0" baseline="0" dirty="0" smtClean="0">
                          <a:ln>
                            <a:noFill/>
                          </a:ln>
                          <a:solidFill>
                            <a:schemeClr val="tx1"/>
                          </a:solidFill>
                          <a:effectLst/>
                          <a:latin typeface="Arial" charset="0"/>
                        </a:rPr>
                        <a:t>90</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id-ID" sz="1200" b="0" i="0" u="none" strike="noStrike" cap="none" normalizeH="0" baseline="0" dirty="0" smtClean="0">
                          <a:ln>
                            <a:noFill/>
                          </a:ln>
                          <a:solidFill>
                            <a:schemeClr val="tx1"/>
                          </a:solidFill>
                          <a:effectLst/>
                          <a:latin typeface="Arial" charset="0"/>
                        </a:rPr>
                        <a:t>Baik</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8">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id-ID" sz="12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90129">
                <a:tc vMerge="1">
                  <a:txBody>
                    <a:bodyPr/>
                    <a:lstStyle/>
                    <a:p>
                      <a:endParaRPr lang="id-ID"/>
                    </a:p>
                  </a:txBody>
                  <a:tcPr/>
                </a:tc>
                <a:tc vMerge="1">
                  <a:txBody>
                    <a:bodyPr/>
                    <a:lstStyle/>
                    <a:p>
                      <a:endParaRPr lang="id-ID"/>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id-ID" sz="1200" b="0" i="0" u="none" strike="noStrike" cap="none" normalizeH="0" baseline="0" smtClean="0">
                          <a:ln>
                            <a:noFill/>
                          </a:ln>
                          <a:solidFill>
                            <a:schemeClr val="tx1"/>
                          </a:solidFill>
                          <a:effectLst/>
                          <a:latin typeface="Times New Roman" pitchFamily="18" charset="0"/>
                          <a:cs typeface="Times New Roman" pitchFamily="18" charset="0"/>
                        </a:rPr>
                        <a:t>2. Integritas</a:t>
                      </a:r>
                      <a:endParaRPr kumimoji="0" lang="id-ID" sz="12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id-ID" sz="1200" b="0" i="0" u="none" strike="noStrike" cap="none" normalizeH="0" baseline="0" smtClean="0">
                          <a:ln>
                            <a:noFill/>
                          </a:ln>
                          <a:solidFill>
                            <a:schemeClr val="tx1"/>
                          </a:solidFill>
                          <a:effectLst/>
                          <a:latin typeface="Arial" charset="0"/>
                        </a:rPr>
                        <a:t>90</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id-ID" sz="1200" b="0" i="0" u="none" strike="noStrike" cap="none" normalizeH="0" baseline="0" dirty="0" smtClean="0">
                          <a:ln>
                            <a:noFill/>
                          </a:ln>
                          <a:solidFill>
                            <a:schemeClr val="tx1"/>
                          </a:solidFill>
                          <a:effectLst/>
                          <a:latin typeface="Arial" charset="0"/>
                        </a:rPr>
                        <a:t>Baik</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id-ID"/>
                    </a:p>
                  </a:txBody>
                  <a:tcPr/>
                </a:tc>
              </a:tr>
              <a:tr h="186209">
                <a:tc vMerge="1">
                  <a:txBody>
                    <a:bodyPr/>
                    <a:lstStyle/>
                    <a:p>
                      <a:endParaRPr lang="id-ID"/>
                    </a:p>
                  </a:txBody>
                  <a:tcPr/>
                </a:tc>
                <a:tc vMerge="1">
                  <a:txBody>
                    <a:bodyPr/>
                    <a:lstStyle/>
                    <a:p>
                      <a:endParaRPr lang="id-ID"/>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id-ID" sz="1200" b="0" i="0" u="none" strike="noStrike" cap="none" normalizeH="0" baseline="0" dirty="0" smtClean="0">
                          <a:ln>
                            <a:noFill/>
                          </a:ln>
                          <a:solidFill>
                            <a:schemeClr val="tx1"/>
                          </a:solidFill>
                          <a:effectLst/>
                          <a:latin typeface="Times New Roman" pitchFamily="18" charset="0"/>
                          <a:cs typeface="Times New Roman" pitchFamily="18" charset="0"/>
                        </a:rPr>
                        <a:t>3. Komitmen</a:t>
                      </a:r>
                      <a:endParaRPr kumimoji="0" lang="id-ID" sz="1200" b="0" i="0" u="none" strike="noStrike" cap="none" normalizeH="0" baseline="0" dirty="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id-ID" sz="1200" b="0" i="0" u="none" strike="noStrike" cap="none" normalizeH="0" baseline="0" smtClean="0">
                          <a:ln>
                            <a:noFill/>
                          </a:ln>
                          <a:solidFill>
                            <a:schemeClr val="tx1"/>
                          </a:solidFill>
                          <a:effectLst/>
                          <a:latin typeface="Arial" charset="0"/>
                        </a:rPr>
                        <a:t>90</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id-ID" sz="1200" b="0" i="0" u="none" strike="noStrike" cap="none" normalizeH="0" baseline="0" dirty="0" smtClean="0">
                          <a:ln>
                            <a:noFill/>
                          </a:ln>
                          <a:solidFill>
                            <a:schemeClr val="tx1"/>
                          </a:solidFill>
                          <a:effectLst/>
                          <a:latin typeface="Arial" charset="0"/>
                        </a:rPr>
                        <a:t>Baik</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id-ID"/>
                    </a:p>
                  </a:txBody>
                  <a:tcPr/>
                </a:tc>
              </a:tr>
              <a:tr h="192089">
                <a:tc vMerge="1">
                  <a:txBody>
                    <a:bodyPr/>
                    <a:lstStyle/>
                    <a:p>
                      <a:endParaRPr lang="id-ID"/>
                    </a:p>
                  </a:txBody>
                  <a:tcPr/>
                </a:tc>
                <a:tc vMerge="1">
                  <a:txBody>
                    <a:bodyPr/>
                    <a:lstStyle/>
                    <a:p>
                      <a:endParaRPr lang="id-ID"/>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id-ID" sz="1200" b="0" i="0" u="none" strike="noStrike" cap="none" normalizeH="0" baseline="0" smtClean="0">
                          <a:ln>
                            <a:noFill/>
                          </a:ln>
                          <a:solidFill>
                            <a:schemeClr val="tx1"/>
                          </a:solidFill>
                          <a:effectLst/>
                          <a:latin typeface="Times New Roman" pitchFamily="18" charset="0"/>
                          <a:cs typeface="Times New Roman" pitchFamily="18" charset="0"/>
                        </a:rPr>
                        <a:t>4. Disiplin</a:t>
                      </a:r>
                      <a:endParaRPr kumimoji="0" lang="id-ID" sz="12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id-ID" sz="1200" b="0" i="0" u="none" strike="noStrike" cap="none" normalizeH="0" baseline="0" smtClean="0">
                          <a:ln>
                            <a:noFill/>
                          </a:ln>
                          <a:solidFill>
                            <a:schemeClr val="tx1"/>
                          </a:solidFill>
                          <a:effectLst/>
                          <a:latin typeface="Arial" charset="0"/>
                        </a:rPr>
                        <a:t>90</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id-ID" sz="1200" b="0" i="0" u="none" strike="noStrike" cap="none" normalizeH="0" baseline="0" dirty="0" smtClean="0">
                          <a:ln>
                            <a:noFill/>
                          </a:ln>
                          <a:solidFill>
                            <a:schemeClr val="tx1"/>
                          </a:solidFill>
                          <a:effectLst/>
                          <a:latin typeface="Arial" charset="0"/>
                        </a:rPr>
                        <a:t>Baik</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id-ID"/>
                    </a:p>
                  </a:txBody>
                  <a:tcPr/>
                </a:tc>
              </a:tr>
              <a:tr h="185229">
                <a:tc vMerge="1">
                  <a:txBody>
                    <a:bodyPr/>
                    <a:lstStyle/>
                    <a:p>
                      <a:endParaRPr lang="id-ID"/>
                    </a:p>
                  </a:txBody>
                  <a:tcPr/>
                </a:tc>
                <a:tc vMerge="1">
                  <a:txBody>
                    <a:bodyPr/>
                    <a:lstStyle/>
                    <a:p>
                      <a:endParaRPr lang="id-ID"/>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id-ID" sz="1200" b="0" i="0" u="none" strike="noStrike" cap="none" normalizeH="0" baseline="0" smtClean="0">
                          <a:ln>
                            <a:noFill/>
                          </a:ln>
                          <a:solidFill>
                            <a:schemeClr val="tx1"/>
                          </a:solidFill>
                          <a:effectLst/>
                          <a:latin typeface="Times New Roman" pitchFamily="18" charset="0"/>
                          <a:cs typeface="Times New Roman" pitchFamily="18" charset="0"/>
                        </a:rPr>
                        <a:t>5. Kerjasama</a:t>
                      </a:r>
                      <a:endParaRPr kumimoji="0" lang="id-ID" sz="12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id-ID" sz="1200" b="0" i="0" u="none" strike="noStrike" cap="none" normalizeH="0" baseline="0" smtClean="0">
                          <a:ln>
                            <a:noFill/>
                          </a:ln>
                          <a:solidFill>
                            <a:schemeClr val="tx1"/>
                          </a:solidFill>
                          <a:effectLst/>
                          <a:latin typeface="Arial" charset="0"/>
                        </a:rPr>
                        <a:t>90</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id-ID" sz="1200" b="0" i="0" u="none" strike="noStrike" cap="none" normalizeH="0" baseline="0" dirty="0" smtClean="0">
                          <a:ln>
                            <a:noFill/>
                          </a:ln>
                          <a:solidFill>
                            <a:schemeClr val="tx1"/>
                          </a:solidFill>
                          <a:effectLst/>
                          <a:latin typeface="Arial" charset="0"/>
                        </a:rPr>
                        <a:t>Baik</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id-ID"/>
                    </a:p>
                  </a:txBody>
                  <a:tcPr/>
                </a:tc>
              </a:tr>
              <a:tr h="184249">
                <a:tc vMerge="1">
                  <a:txBody>
                    <a:bodyPr/>
                    <a:lstStyle/>
                    <a:p>
                      <a:endParaRPr lang="id-ID"/>
                    </a:p>
                  </a:txBody>
                  <a:tcPr/>
                </a:tc>
                <a:tc vMerge="1">
                  <a:txBody>
                    <a:bodyPr/>
                    <a:lstStyle/>
                    <a:p>
                      <a:endParaRPr lang="id-ID"/>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id-ID" sz="1200" b="0" i="0" u="none" strike="noStrike" cap="none" normalizeH="0" baseline="0" smtClean="0">
                          <a:ln>
                            <a:noFill/>
                          </a:ln>
                          <a:solidFill>
                            <a:schemeClr val="tx1"/>
                          </a:solidFill>
                          <a:effectLst/>
                          <a:latin typeface="Times New Roman" pitchFamily="18" charset="0"/>
                          <a:cs typeface="Times New Roman" pitchFamily="18" charset="0"/>
                        </a:rPr>
                        <a:t>6. Kepemimpinan</a:t>
                      </a:r>
                      <a:endParaRPr kumimoji="0" lang="id-ID" sz="12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id-ID" sz="1200" b="0" i="0" u="none" strike="noStrike" cap="none" normalizeH="0" baseline="0" smtClean="0">
                          <a:ln>
                            <a:noFill/>
                          </a:ln>
                          <a:solidFill>
                            <a:schemeClr val="tx1"/>
                          </a:solidFill>
                          <a:effectLst/>
                          <a:latin typeface="Arial" charset="0"/>
                        </a:rPr>
                        <a:t>-</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id-ID" sz="1200" b="0" i="0" u="none" strike="noStrike" cap="none" normalizeH="0" baseline="0" dirty="0" smtClean="0">
                          <a:ln>
                            <a:noFill/>
                          </a:ln>
                          <a:solidFill>
                            <a:schemeClr val="tx1"/>
                          </a:solidFill>
                          <a:effectLst/>
                          <a:latin typeface="Arial" charset="0"/>
                        </a:rPr>
                        <a:t>-</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id-ID"/>
                    </a:p>
                  </a:txBody>
                  <a:tcPr/>
                </a:tc>
              </a:tr>
              <a:tr h="243744">
                <a:tc vMerge="1">
                  <a:txBody>
                    <a:bodyPr/>
                    <a:lstStyle/>
                    <a:p>
                      <a:endParaRPr lang="id-ID"/>
                    </a:p>
                  </a:txBody>
                  <a:tcPr/>
                </a:tc>
                <a:tc vMerge="1">
                  <a:txBody>
                    <a:bodyPr/>
                    <a:lstStyle/>
                    <a:p>
                      <a:endParaRPr lang="id-ID"/>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id-ID" sz="1200" b="0" i="0" u="none" strike="noStrike" cap="none" normalizeH="0" baseline="0" smtClean="0">
                          <a:ln>
                            <a:noFill/>
                          </a:ln>
                          <a:solidFill>
                            <a:schemeClr val="tx1"/>
                          </a:solidFill>
                          <a:effectLst/>
                          <a:latin typeface="Times New Roman" pitchFamily="18" charset="0"/>
                          <a:cs typeface="Times New Roman" pitchFamily="18" charset="0"/>
                        </a:rPr>
                        <a:t>7. Jumlah</a:t>
                      </a:r>
                      <a:endParaRPr kumimoji="0" lang="id-ID" sz="12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id-ID" sz="1200" b="1" i="0" u="none" strike="noStrike" cap="none" normalizeH="0" baseline="0" dirty="0" smtClean="0">
                          <a:ln>
                            <a:noFill/>
                          </a:ln>
                          <a:solidFill>
                            <a:schemeClr val="tx1"/>
                          </a:solidFill>
                          <a:effectLst/>
                          <a:latin typeface="Arial" charset="0"/>
                        </a:rPr>
                        <a:t>450</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id-ID" sz="1200" b="0" i="0" u="none" strike="noStrike" cap="none" normalizeH="0" baseline="0" dirty="0" smtClean="0">
                          <a:ln>
                            <a:noFill/>
                          </a:ln>
                          <a:solidFill>
                            <a:schemeClr val="tx1"/>
                          </a:solidFill>
                          <a:effectLst/>
                          <a:latin typeface="Arial" charset="0"/>
                        </a:rPr>
                        <a:t>-</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id-ID"/>
                    </a:p>
                  </a:txBody>
                  <a:tcPr/>
                </a:tc>
              </a:tr>
              <a:tr h="243744">
                <a:tc vMerge="1">
                  <a:txBody>
                    <a:bodyPr/>
                    <a:lstStyle/>
                    <a:p>
                      <a:endParaRPr lang="id-ID"/>
                    </a:p>
                  </a:txBody>
                  <a:tcPr/>
                </a:tc>
                <a:tc vMerge="1">
                  <a:txBody>
                    <a:bodyPr/>
                    <a:lstStyle/>
                    <a:p>
                      <a:endParaRPr lang="id-ID"/>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id-ID" sz="1200" b="0" i="0" u="none" strike="noStrike" cap="none" normalizeH="0" baseline="0" smtClean="0">
                          <a:ln>
                            <a:noFill/>
                          </a:ln>
                          <a:solidFill>
                            <a:schemeClr val="tx1"/>
                          </a:solidFill>
                          <a:effectLst/>
                          <a:latin typeface="Times New Roman" pitchFamily="18" charset="0"/>
                          <a:cs typeface="Times New Roman" pitchFamily="18" charset="0"/>
                        </a:rPr>
                        <a:t>8. Nilai rata – rata</a:t>
                      </a:r>
                      <a:endParaRPr kumimoji="0" lang="id-ID" sz="12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id-ID" sz="1200" b="1" i="0" u="none" strike="noStrike" cap="none" normalizeH="0" baseline="0" dirty="0" smtClean="0">
                          <a:ln>
                            <a:noFill/>
                          </a:ln>
                          <a:solidFill>
                            <a:schemeClr val="tx1"/>
                          </a:solidFill>
                          <a:effectLst/>
                          <a:latin typeface="Arial" charset="0"/>
                        </a:rPr>
                        <a:t>90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id-ID" sz="1200" b="0" i="0" u="none" strike="noStrike" cap="none" normalizeH="0" baseline="0" dirty="0" smtClean="0">
                          <a:ln>
                            <a:noFill/>
                          </a:ln>
                          <a:solidFill>
                            <a:schemeClr val="tx1"/>
                          </a:solidFill>
                          <a:effectLst/>
                          <a:latin typeface="Arial"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id-ID"/>
                    </a:p>
                  </a:txBody>
                  <a:tcPr/>
                </a:tc>
              </a:tr>
              <a:tr h="273433">
                <a:tc vMerge="1">
                  <a:txBody>
                    <a:bodyPr/>
                    <a:lstStyle/>
                    <a:p>
                      <a:endParaRPr lang="id-ID"/>
                    </a:p>
                  </a:txBody>
                  <a:tcPr/>
                </a:tc>
                <a:tc vMerge="1">
                  <a:txBody>
                    <a:bodyPr/>
                    <a:lstStyle/>
                    <a:p>
                      <a:endParaRPr lang="id-ID"/>
                    </a:p>
                  </a:txBody>
                  <a:tcPr/>
                </a:tc>
                <a:tc gridSpan="3">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id-ID" sz="1200" b="1" i="0" u="none" strike="noStrike" cap="none" normalizeH="0" baseline="0" smtClean="0">
                          <a:ln>
                            <a:noFill/>
                          </a:ln>
                          <a:solidFill>
                            <a:schemeClr val="tx1"/>
                          </a:solidFill>
                          <a:effectLst/>
                          <a:latin typeface="Times New Roman" pitchFamily="18" charset="0"/>
                          <a:cs typeface="Times New Roman" pitchFamily="18" charset="0"/>
                        </a:rPr>
                        <a:t>9. Nilai Perilaku Kerja                  90   x   40 %</a:t>
                      </a:r>
                      <a:endParaRPr kumimoji="0" lang="id-ID" sz="12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FF99"/>
                    </a:solidFill>
                  </a:tcPr>
                </a:tc>
                <a:tc hMerge="1">
                  <a:txBody>
                    <a:bodyPr/>
                    <a:lstStyle/>
                    <a:p>
                      <a:endParaRPr lang="id-ID"/>
                    </a:p>
                  </a:txBody>
                  <a:tcPr/>
                </a:tc>
                <a:tc hMerge="1">
                  <a:txBody>
                    <a:bodyPr/>
                    <a:lstStyle/>
                    <a:p>
                      <a:endParaRPr lang="id-ID"/>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d-ID" sz="1200" b="1" i="0" u="none" strike="noStrike" cap="none" normalizeH="0" baseline="0" dirty="0" smtClean="0">
                          <a:ln>
                            <a:noFill/>
                          </a:ln>
                          <a:solidFill>
                            <a:schemeClr val="tx1"/>
                          </a:solidFill>
                          <a:effectLst/>
                          <a:latin typeface="Times New Roman" pitchFamily="18" charset="0"/>
                          <a:cs typeface="Times New Roman" pitchFamily="18" charset="0"/>
                        </a:rPr>
                        <a:t>36,00</a:t>
                      </a:r>
                      <a:endParaRPr kumimoji="0" lang="id-ID" sz="1200" b="1" i="0" u="none" strike="noStrike" cap="none" normalizeH="0" baseline="0" dirty="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r>
              <a:tr h="460078">
                <a:tc gridSpan="5">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d-ID" sz="1200" b="1" i="0" u="none" strike="noStrike" cap="none" normalizeH="0" baseline="0" dirty="0" smtClean="0">
                          <a:ln>
                            <a:noFill/>
                          </a:ln>
                          <a:solidFill>
                            <a:schemeClr val="tx1"/>
                          </a:solidFill>
                          <a:effectLst/>
                          <a:latin typeface="Times New Roman" pitchFamily="18" charset="0"/>
                          <a:cs typeface="Times New Roman" pitchFamily="18" charset="0"/>
                        </a:rPr>
                        <a:t>Nilai Prestasi Kerja</a:t>
                      </a:r>
                      <a:endParaRPr kumimoji="0" lang="id-ID" sz="1200" b="0" i="0" u="none" strike="noStrike" cap="none" normalizeH="0" baseline="0" dirty="0" smtClean="0">
                        <a:ln>
                          <a:noFill/>
                        </a:ln>
                        <a:solidFill>
                          <a:schemeClr val="tx1"/>
                        </a:solidFill>
                        <a:effectLst/>
                        <a:latin typeface="Times New Roman" pitchFamily="18" charset="0"/>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id-ID"/>
                    </a:p>
                  </a:txBody>
                  <a:tcPr/>
                </a:tc>
                <a:tc hMerge="1">
                  <a:txBody>
                    <a:bodyPr/>
                    <a:lstStyle/>
                    <a:p>
                      <a:endParaRPr lang="id-ID"/>
                    </a:p>
                  </a:txBody>
                  <a:tcPr/>
                </a:tc>
                <a:tc hMerge="1">
                  <a:txBody>
                    <a:bodyPr/>
                    <a:lstStyle/>
                    <a:p>
                      <a:endParaRPr lang="id-ID"/>
                    </a:p>
                  </a:txBody>
                  <a:tcPr/>
                </a:tc>
                <a:tc hMerge="1">
                  <a:txBody>
                    <a:bodyPr/>
                    <a:lstStyle/>
                    <a:p>
                      <a:endParaRPr lang="id-ID"/>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d-ID" sz="1200" b="1" i="0" u="none" strike="noStrike" cap="none" normalizeH="0" baseline="0" dirty="0" smtClean="0">
                          <a:ln>
                            <a:noFill/>
                          </a:ln>
                          <a:solidFill>
                            <a:schemeClr val="tx1"/>
                          </a:solidFill>
                          <a:effectLst/>
                          <a:latin typeface="Times New Roman" pitchFamily="18" charset="0"/>
                          <a:cs typeface="Times New Roman" pitchFamily="18" charset="0"/>
                        </a:rPr>
                        <a:t>8</a:t>
                      </a:r>
                      <a:r>
                        <a:rPr kumimoji="0" lang="en-AU" sz="1200" b="1" i="0" u="none" strike="noStrike" cap="none" normalizeH="0" baseline="0" dirty="0" smtClean="0">
                          <a:ln>
                            <a:noFill/>
                          </a:ln>
                          <a:solidFill>
                            <a:schemeClr val="tx1"/>
                          </a:solidFill>
                          <a:effectLst/>
                          <a:latin typeface="Times New Roman" pitchFamily="18" charset="0"/>
                          <a:cs typeface="Times New Roman" pitchFamily="18" charset="0"/>
                        </a:rPr>
                        <a:t>7</a:t>
                      </a:r>
                      <a:r>
                        <a:rPr kumimoji="0" lang="id-ID" sz="1200" b="1" i="0" u="none" strike="noStrike" cap="none" normalizeH="0" baseline="0" dirty="0" smtClean="0">
                          <a:ln>
                            <a:noFill/>
                          </a:ln>
                          <a:solidFill>
                            <a:schemeClr val="tx1"/>
                          </a:solidFill>
                          <a:effectLst/>
                          <a:latin typeface="Times New Roman" pitchFamily="18" charset="0"/>
                          <a:cs typeface="Times New Roman" pitchFamily="18" charset="0"/>
                        </a:rPr>
                        <a:t>,6</a:t>
                      </a:r>
                      <a:r>
                        <a:rPr kumimoji="0" lang="en-AU" sz="1200" b="1" i="0" u="none" strike="noStrike" cap="none" normalizeH="0" baseline="0" dirty="0" smtClean="0">
                          <a:ln>
                            <a:noFill/>
                          </a:ln>
                          <a:solidFill>
                            <a:schemeClr val="tx1"/>
                          </a:solidFill>
                          <a:effectLst/>
                          <a:latin typeface="Times New Roman" pitchFamily="18" charset="0"/>
                          <a:cs typeface="Times New Roman" pitchFamily="18" charset="0"/>
                        </a:rPr>
                        <a:t>0</a:t>
                      </a:r>
                      <a:endParaRPr kumimoji="0" lang="id-ID" sz="1200" b="1"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id-ID" sz="1200" b="1" i="0" u="none" strike="noStrike" cap="none" normalizeH="0" baseline="0" dirty="0" smtClean="0">
                          <a:ln>
                            <a:noFill/>
                          </a:ln>
                          <a:solidFill>
                            <a:schemeClr val="tx1"/>
                          </a:solidFill>
                          <a:effectLst/>
                          <a:latin typeface="Times New Roman" pitchFamily="18" charset="0"/>
                          <a:cs typeface="Times New Roman" pitchFamily="18" charset="0"/>
                        </a:rPr>
                        <a:t>(Baik)</a:t>
                      </a:r>
                      <a:endParaRPr kumimoji="0" lang="id-ID" sz="1200" b="1" i="0" u="none" strike="noStrike" cap="none" normalizeH="0" baseline="0" dirty="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r>
              <a:tr h="1114312">
                <a:tc gridSpan="6">
                  <a:txBody>
                    <a:bodyPr/>
                    <a:lstStyle/>
                    <a:p>
                      <a:pPr marL="0" marR="0" lvl="0" indent="0" algn="l" defTabSz="914400" rtl="0" eaLnBrk="1" fontAlgn="base" latinLnBrk="0" hangingPunct="1">
                        <a:lnSpc>
                          <a:spcPct val="100000"/>
                        </a:lnSpc>
                        <a:spcBef>
                          <a:spcPct val="0"/>
                        </a:spcBef>
                        <a:spcAft>
                          <a:spcPct val="0"/>
                        </a:spcAft>
                        <a:buClrTx/>
                        <a:buSzTx/>
                        <a:buFontTx/>
                        <a:buNone/>
                        <a:tabLst>
                          <a:tab pos="160338" algn="l"/>
                        </a:tabLst>
                      </a:pPr>
                      <a:r>
                        <a:rPr kumimoji="0" lang="id-ID" sz="1200" b="1" i="0" u="none" strike="noStrike" cap="none" normalizeH="0" baseline="0" dirty="0" smtClean="0">
                          <a:ln>
                            <a:noFill/>
                          </a:ln>
                          <a:solidFill>
                            <a:schemeClr val="tx1"/>
                          </a:solidFill>
                          <a:effectLst/>
                          <a:latin typeface="Times New Roman" pitchFamily="18" charset="0"/>
                          <a:cs typeface="Times New Roman" pitchFamily="18" charset="0"/>
                        </a:rPr>
                        <a:t>5. KEBERATAN DARI PEGAWAI NEGERI SIPIL </a:t>
                      </a:r>
                      <a:endParaRPr kumimoji="0" lang="id-ID" sz="1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160338" algn="l"/>
                        </a:tabLst>
                      </a:pPr>
                      <a:r>
                        <a:rPr kumimoji="0" lang="id-ID" sz="1200" b="1" i="0" u="none" strike="noStrike" cap="none" normalizeH="0" baseline="0" dirty="0" smtClean="0">
                          <a:ln>
                            <a:noFill/>
                          </a:ln>
                          <a:solidFill>
                            <a:schemeClr val="tx1"/>
                          </a:solidFill>
                          <a:effectLst/>
                          <a:latin typeface="Times New Roman" pitchFamily="18" charset="0"/>
                          <a:cs typeface="Times New Roman" pitchFamily="18" charset="0"/>
                        </a:rPr>
                        <a:t>          YANG DINILAI (APABILA ADA)</a:t>
                      </a:r>
                      <a:endParaRPr kumimoji="0" lang="id-ID" sz="1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160338" algn="l"/>
                        </a:tabLst>
                      </a:pPr>
                      <a:r>
                        <a:rPr kumimoji="0" lang="id-ID" sz="1200" b="0" i="0" u="none" strike="noStrike" cap="none" normalizeH="0" baseline="0" dirty="0" smtClean="0">
                          <a:ln>
                            <a:noFill/>
                          </a:ln>
                          <a:solidFill>
                            <a:schemeClr val="tx1"/>
                          </a:solidFill>
                          <a:effectLst/>
                          <a:latin typeface="Times New Roman" pitchFamily="18" charset="0"/>
                          <a:cs typeface="Times New Roman"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tab pos="160338" algn="l"/>
                        </a:tabLst>
                      </a:pPr>
                      <a:endParaRPr kumimoji="0" lang="id-ID" sz="12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160338" algn="l"/>
                        </a:tabLst>
                      </a:pPr>
                      <a:r>
                        <a:rPr kumimoji="0" lang="id-ID" sz="1200" b="0" i="0" u="none" strike="noStrike" cap="none" normalizeH="0" baseline="0" dirty="0" smtClean="0">
                          <a:ln>
                            <a:noFill/>
                          </a:ln>
                          <a:solidFill>
                            <a:schemeClr val="tx1"/>
                          </a:solidFill>
                          <a:effectLst/>
                          <a:latin typeface="Times New Roman" pitchFamily="18" charset="0"/>
                          <a:cs typeface="Times New Roman" pitchFamily="18" charset="0"/>
                        </a:rPr>
                        <a:t>             Tanggal, ..........................................</a:t>
                      </a:r>
                      <a:endParaRPr kumimoji="0" lang="id-ID" sz="1000" b="0" i="0" u="none" strike="noStrike" cap="none" normalizeH="0" baseline="0" dirty="0" smtClean="0">
                        <a:ln>
                          <a:noFill/>
                        </a:ln>
                        <a:solidFill>
                          <a:schemeClr val="tx1"/>
                        </a:solidFill>
                        <a:effectLst/>
                        <a:latin typeface="Times New Roman" pitchFamily="18"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id-ID"/>
                    </a:p>
                  </a:txBody>
                  <a:tcPr/>
                </a:tc>
                <a:tc hMerge="1">
                  <a:txBody>
                    <a:bodyPr/>
                    <a:lstStyle/>
                    <a:p>
                      <a:endParaRPr lang="id-ID"/>
                    </a:p>
                  </a:txBody>
                  <a:tcPr/>
                </a:tc>
                <a:tc hMerge="1">
                  <a:txBody>
                    <a:bodyPr/>
                    <a:lstStyle/>
                    <a:p>
                      <a:endParaRPr lang="id-ID"/>
                    </a:p>
                  </a:txBody>
                  <a:tcPr/>
                </a:tc>
                <a:tc hMerge="1">
                  <a:txBody>
                    <a:bodyPr/>
                    <a:lstStyle/>
                    <a:p>
                      <a:endParaRPr lang="id-ID"/>
                    </a:p>
                  </a:txBody>
                  <a:tcPr/>
                </a:tc>
                <a:tc hMerge="1">
                  <a:txBody>
                    <a:bodyPr/>
                    <a:lstStyle/>
                    <a:p>
                      <a:endParaRPr lang="id-ID"/>
                    </a:p>
                  </a:txBody>
                  <a:tcPr/>
                </a:tc>
              </a:tr>
            </a:tbl>
          </a:graphicData>
        </a:graphic>
      </p:graphicFrame>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FFFF00"/>
        </a:solidFill>
        <a:effectLst/>
      </p:bgPr>
    </p:bg>
    <p:spTree>
      <p:nvGrpSpPr>
        <p:cNvPr id="1" name=""/>
        <p:cNvGrpSpPr/>
        <p:nvPr/>
      </p:nvGrpSpPr>
      <p:grpSpPr>
        <a:xfrm>
          <a:off x="0" y="0"/>
          <a:ext cx="0" cy="0"/>
          <a:chOff x="0" y="0"/>
          <a:chExt cx="0" cy="0"/>
        </a:xfrm>
      </p:grpSpPr>
      <p:sp>
        <p:nvSpPr>
          <p:cNvPr id="13" name="Pie 12"/>
          <p:cNvSpPr/>
          <p:nvPr/>
        </p:nvSpPr>
        <p:spPr>
          <a:xfrm>
            <a:off x="214313" y="0"/>
            <a:ext cx="8429625" cy="6858000"/>
          </a:xfrm>
          <a:prstGeom prst="pie">
            <a:avLst>
              <a:gd name="adj1" fmla="val 0"/>
              <a:gd name="adj2" fmla="val 16200000"/>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sp>
        <p:nvSpPr>
          <p:cNvPr id="3" name="Content Placeholder 2"/>
          <p:cNvSpPr>
            <a:spLocks noGrp="1"/>
          </p:cNvSpPr>
          <p:nvPr>
            <p:ph sz="quarter" idx="2"/>
          </p:nvPr>
        </p:nvSpPr>
        <p:spPr>
          <a:xfrm>
            <a:off x="500063" y="1908175"/>
            <a:ext cx="7367587" cy="3000375"/>
          </a:xfrm>
        </p:spPr>
        <p:txBody>
          <a:bodyPr>
            <a:normAutofit/>
          </a:bodyPr>
          <a:lstStyle/>
          <a:p>
            <a:pPr marL="344488" indent="-344488" eaLnBrk="1" fontAlgn="auto" hangingPunct="1">
              <a:spcAft>
                <a:spcPts val="0"/>
              </a:spcAft>
              <a:buFont typeface="Wingdings"/>
              <a:buNone/>
              <a:defRPr/>
            </a:pPr>
            <a:r>
              <a:rPr lang="id-ID" dirty="0" smtClean="0">
                <a:latin typeface="Berlin Sans FB Demi" pitchFamily="34" charset="0"/>
                <a:sym typeface="Wingdings 2"/>
              </a:rPr>
              <a:t></a:t>
            </a:r>
            <a:r>
              <a:rPr lang="en-US" dirty="0" smtClean="0">
                <a:latin typeface="Berlin Sans FB Demi" pitchFamily="34" charset="0"/>
                <a:sym typeface="Wingdings 2"/>
              </a:rPr>
              <a:t> </a:t>
            </a:r>
            <a:r>
              <a:rPr lang="id-ID" dirty="0" smtClean="0">
                <a:latin typeface="Berlin Sans FB Demi" pitchFamily="34" charset="0"/>
              </a:rPr>
              <a:t>Pejabat penilai wajib melakukan penilaian prestasi kerja terhadap setiap PNS di lingkungan unit kerjanya.</a:t>
            </a:r>
          </a:p>
          <a:p>
            <a:pPr marL="344488" indent="-344488" eaLnBrk="1" fontAlgn="auto" hangingPunct="1">
              <a:spcAft>
                <a:spcPts val="0"/>
              </a:spcAft>
              <a:buFont typeface="Wingdings"/>
              <a:buNone/>
              <a:defRPr/>
            </a:pPr>
            <a:r>
              <a:rPr lang="id-ID" dirty="0" smtClean="0">
                <a:latin typeface="Berlin Sans FB Demi" pitchFamily="34" charset="0"/>
                <a:sym typeface="Wingdings 2"/>
              </a:rPr>
              <a:t></a:t>
            </a:r>
            <a:r>
              <a:rPr lang="en-US" dirty="0" smtClean="0">
                <a:latin typeface="Berlin Sans FB Demi" pitchFamily="34" charset="0"/>
                <a:sym typeface="Wingdings 2"/>
              </a:rPr>
              <a:t> </a:t>
            </a:r>
            <a:r>
              <a:rPr lang="id-ID" dirty="0" smtClean="0">
                <a:latin typeface="Berlin Sans FB Demi" pitchFamily="34" charset="0"/>
              </a:rPr>
              <a:t>Pejabat penilai yang tidak melaksanakan penilaian prestasi kerja dijatuhi hukum</a:t>
            </a:r>
            <a:r>
              <a:rPr lang="en-US" dirty="0" smtClean="0">
                <a:latin typeface="Berlin Sans FB Demi" pitchFamily="34" charset="0"/>
              </a:rPr>
              <a:t>a</a:t>
            </a:r>
            <a:r>
              <a:rPr lang="id-ID" dirty="0" smtClean="0">
                <a:latin typeface="Berlin Sans FB Demi" pitchFamily="34" charset="0"/>
              </a:rPr>
              <a:t>n disiplin sesuai dengan peraturan perundang-undangan yang mengatur disiplin PNS.</a:t>
            </a:r>
          </a:p>
          <a:p>
            <a:pPr marL="457200" indent="-457200" eaLnBrk="1" fontAlgn="auto" hangingPunct="1">
              <a:spcAft>
                <a:spcPts val="0"/>
              </a:spcAft>
              <a:buFont typeface="Wingdings"/>
              <a:buNone/>
              <a:defRPr/>
            </a:pPr>
            <a:endParaRPr lang="id-ID" dirty="0">
              <a:latin typeface="Berlin Sans FB Demi" pitchFamily="34" charset="0"/>
            </a:endParaRPr>
          </a:p>
        </p:txBody>
      </p:sp>
      <p:sp>
        <p:nvSpPr>
          <p:cNvPr id="4" name="Content Placeholder 3"/>
          <p:cNvSpPr>
            <a:spLocks noGrp="1"/>
          </p:cNvSpPr>
          <p:nvPr>
            <p:ph sz="quarter" idx="4"/>
          </p:nvPr>
        </p:nvSpPr>
        <p:spPr>
          <a:xfrm>
            <a:off x="500063" y="4684713"/>
            <a:ext cx="7143750" cy="2105025"/>
          </a:xfrm>
        </p:spPr>
        <p:txBody>
          <a:bodyPr>
            <a:normAutofit/>
          </a:bodyPr>
          <a:lstStyle/>
          <a:p>
            <a:pPr marL="284163" indent="-284163" algn="just" eaLnBrk="1" fontAlgn="auto" hangingPunct="1">
              <a:spcAft>
                <a:spcPts val="0"/>
              </a:spcAft>
              <a:buFont typeface="Wingdings"/>
              <a:buNone/>
              <a:defRPr/>
            </a:pPr>
            <a:r>
              <a:rPr lang="id-ID" dirty="0" smtClean="0">
                <a:latin typeface="Berlin Sans FB Demi" pitchFamily="34" charset="0"/>
                <a:sym typeface="Wingdings 2"/>
              </a:rPr>
              <a:t></a:t>
            </a:r>
            <a:r>
              <a:rPr lang="id-ID" dirty="0" smtClean="0">
                <a:latin typeface="Berlin Sans FB Demi" pitchFamily="34" charset="0"/>
              </a:rPr>
              <a:t>Pejabat pembina kepegawaian sebagai pejabat penilai dan/atau atasan pejabat penilai yang tertinggi di lingkungan unit kerja masing-masing.</a:t>
            </a:r>
          </a:p>
          <a:p>
            <a:pPr marL="274320" indent="-274320" algn="just" eaLnBrk="1" fontAlgn="auto" hangingPunct="1">
              <a:spcAft>
                <a:spcPts val="0"/>
              </a:spcAft>
              <a:buFont typeface="Wingdings"/>
              <a:buNone/>
              <a:defRPr/>
            </a:pPr>
            <a:endParaRPr lang="id-ID" dirty="0">
              <a:latin typeface="Berlin Sans FB Demi" pitchFamily="34" charset="0"/>
            </a:endParaRPr>
          </a:p>
        </p:txBody>
      </p:sp>
      <p:sp>
        <p:nvSpPr>
          <p:cNvPr id="5" name="Text Placeholder 4"/>
          <p:cNvSpPr>
            <a:spLocks noGrp="1"/>
          </p:cNvSpPr>
          <p:nvPr>
            <p:ph type="body" sz="quarter" idx="1"/>
          </p:nvPr>
        </p:nvSpPr>
        <p:spPr>
          <a:xfrm>
            <a:off x="785813" y="249238"/>
            <a:ext cx="7786687" cy="1030287"/>
          </a:xfrm>
          <a:solidFill>
            <a:srgbClr val="99FF66"/>
          </a:solidFill>
          <a:ln>
            <a:solidFill>
              <a:srgbClr val="FF3300"/>
            </a:solidFill>
          </a:ln>
        </p:spPr>
        <p:txBody>
          <a:bodyPr/>
          <a:lstStyle/>
          <a:p>
            <a:pPr algn="ctr" eaLnBrk="1" fontAlgn="auto" hangingPunct="1">
              <a:spcAft>
                <a:spcPts val="0"/>
              </a:spcAft>
              <a:defRPr/>
            </a:pPr>
            <a:r>
              <a:rPr lang="id-ID" sz="3200" dirty="0" smtClean="0">
                <a:solidFill>
                  <a:schemeClr val="tx2">
                    <a:lumMod val="75000"/>
                  </a:schemeClr>
                </a:solidFill>
                <a:latin typeface="Berlin Sans FB Demi" pitchFamily="34" charset="0"/>
              </a:rPr>
              <a:t>Pejabat Penilai dan Atasan Pejabat Penilai</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urious-photos-01.jpg"/>
          <p:cNvPicPr>
            <a:picLocks noChangeAspect="1"/>
          </p:cNvPicPr>
          <p:nvPr/>
        </p:nvPicPr>
        <p:blipFill>
          <a:blip r:embed="rId2"/>
          <a:stretch>
            <a:fillRect/>
          </a:stretch>
        </p:blipFill>
        <p:spPr>
          <a:xfrm>
            <a:off x="285720" y="1000108"/>
            <a:ext cx="8429684" cy="5357850"/>
          </a:xfrm>
          <a:prstGeom prst="rect">
            <a:avLst/>
          </a:prstGeom>
        </p:spPr>
      </p:pic>
      <p:sp>
        <p:nvSpPr>
          <p:cNvPr id="7" name="TextBox 6"/>
          <p:cNvSpPr txBox="1"/>
          <p:nvPr/>
        </p:nvSpPr>
        <p:spPr>
          <a:xfrm>
            <a:off x="1857356" y="285728"/>
            <a:ext cx="6455100" cy="584775"/>
          </a:xfrm>
          <a:prstGeom prst="rect">
            <a:avLst/>
          </a:prstGeom>
          <a:noFill/>
        </p:spPr>
        <p:txBody>
          <a:bodyPr wrap="none" rtlCol="0">
            <a:spAutoFit/>
          </a:bodyPr>
          <a:lstStyle/>
          <a:p>
            <a:r>
              <a:rPr lang="en-US" sz="3200" i="1" dirty="0" smtClean="0"/>
              <a:t>5. HAL – HAL LAIN TERKAIT SKP</a:t>
            </a:r>
            <a:endParaRPr lang="en-US" sz="3200" i="1"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4348" y="714356"/>
            <a:ext cx="7572428" cy="5232202"/>
          </a:xfrm>
          <a:prstGeom prst="rect">
            <a:avLst/>
          </a:prstGeom>
          <a:noFill/>
        </p:spPr>
        <p:txBody>
          <a:bodyPr wrap="square" rtlCol="0">
            <a:spAutoFit/>
          </a:bodyPr>
          <a:lstStyle/>
          <a:p>
            <a:pPr marL="342900" indent="-342900">
              <a:buAutoNum type="arabicPeriod"/>
            </a:pPr>
            <a:r>
              <a:rPr lang="id-ID" sz="2400" b="1" dirty="0" smtClean="0">
                <a:latin typeface="Tahoma" pitchFamily="34" charset="0"/>
                <a:ea typeface="Tahoma" pitchFamily="34" charset="0"/>
                <a:cs typeface="Tahoma" pitchFamily="34" charset="0"/>
              </a:rPr>
              <a:t>Penyusunan dan penilaian SKP bagi PNS yang mutasi/pindah.</a:t>
            </a:r>
          </a:p>
          <a:p>
            <a:pPr marL="342900" indent="-342900"/>
            <a:endParaRPr lang="id-ID" sz="2400" b="1" dirty="0" smtClean="0">
              <a:latin typeface="Tahoma" pitchFamily="34" charset="0"/>
              <a:ea typeface="Tahoma" pitchFamily="34" charset="0"/>
              <a:cs typeface="Tahoma" pitchFamily="34" charset="0"/>
            </a:endParaRPr>
          </a:p>
          <a:p>
            <a:pPr marL="539750" lvl="1" indent="0" algn="just">
              <a:spcAft>
                <a:spcPts val="600"/>
              </a:spcAft>
              <a:buNone/>
            </a:pPr>
            <a:r>
              <a:rPr lang="id-ID" sz="2400" dirty="0" smtClean="0">
                <a:solidFill>
                  <a:schemeClr val="accent4">
                    <a:lumMod val="75000"/>
                  </a:schemeClr>
                </a:solidFill>
                <a:latin typeface="Tahoma" pitchFamily="34" charset="0"/>
                <a:ea typeface="Tahoma" pitchFamily="34" charset="0"/>
                <a:cs typeface="Tahoma" pitchFamily="34" charset="0"/>
              </a:rPr>
              <a:t>       </a:t>
            </a:r>
            <a:r>
              <a:rPr lang="id-ID" sz="2400" b="1" dirty="0" smtClean="0">
                <a:latin typeface="Tahoma" pitchFamily="34" charset="0"/>
                <a:ea typeface="Tahoma" pitchFamily="34" charset="0"/>
                <a:cs typeface="Tahoma" pitchFamily="34" charset="0"/>
              </a:rPr>
              <a:t>Perpindahan pegawai dapat terjadi baik secara horizontal dan vertikal (promosi/demosi), maupun diagonal (antar jabatan struktural, fungsional, dari struktural ke fungsional atau sebaliknya). </a:t>
            </a:r>
          </a:p>
          <a:p>
            <a:pPr marL="539750" lvl="1" indent="0" algn="just">
              <a:spcAft>
                <a:spcPts val="600"/>
              </a:spcAft>
              <a:buNone/>
            </a:pPr>
            <a:r>
              <a:rPr lang="id-ID" sz="2400" b="1" dirty="0" smtClean="0">
                <a:latin typeface="Tahoma" pitchFamily="34" charset="0"/>
                <a:ea typeface="Tahoma" pitchFamily="34" charset="0"/>
                <a:cs typeface="Tahoma" pitchFamily="34" charset="0"/>
              </a:rPr>
              <a:t>       Selama di jabatan lama dan di jabatan baru dibuat SKP-nya, kemudian untuk menentukan hasilnya, dijumlahkan kemudian dibagi 2 (dua).</a:t>
            </a:r>
          </a:p>
          <a:p>
            <a:pPr marL="342900" indent="-342900"/>
            <a:endParaRPr lang="id-ID" dirty="0" smtClean="0">
              <a:solidFill>
                <a:srgbClr val="663300"/>
              </a:solidFill>
              <a:latin typeface="Segoe UI" pitchFamily="34" charset="0"/>
              <a:ea typeface="Segoe UI" pitchFamily="34" charset="0"/>
              <a:cs typeface="Segoe UI" pitchFamily="34" charset="0"/>
            </a:endParaRPr>
          </a:p>
          <a:p>
            <a:endParaRPr lang="id-ID"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txBox="1">
            <a:spLocks noGrp="1"/>
          </p:cNvSpPr>
          <p:nvPr/>
        </p:nvSpPr>
        <p:spPr bwMode="auto">
          <a:xfrm>
            <a:off x="6553200" y="6248400"/>
            <a:ext cx="1905000" cy="457200"/>
          </a:xfrm>
          <a:prstGeom prst="rect">
            <a:avLst/>
          </a:prstGeom>
          <a:noFill/>
          <a:ln>
            <a:miter lim="800000"/>
            <a:headEnd/>
            <a:tailEnd/>
          </a:ln>
        </p:spPr>
        <p:txBody>
          <a:bodyPr/>
          <a:lstStyle/>
          <a:p>
            <a:pPr algn="r" eaLnBrk="0" hangingPunct="0">
              <a:defRPr/>
            </a:pPr>
            <a:fld id="{D93A1646-D22D-4604-B1D9-EB23CA1F7CCA}" type="slidenum">
              <a:rPr lang="en-GB" sz="1400">
                <a:latin typeface="+mn-lt"/>
              </a:rPr>
              <a:pPr algn="r" eaLnBrk="0" hangingPunct="0">
                <a:defRPr/>
              </a:pPr>
              <a:t>4</a:t>
            </a:fld>
            <a:endParaRPr lang="en-GB" sz="1400">
              <a:latin typeface="+mn-lt"/>
            </a:endParaRPr>
          </a:p>
        </p:txBody>
      </p:sp>
      <p:sp>
        <p:nvSpPr>
          <p:cNvPr id="200710" name="Text Box 6"/>
          <p:cNvSpPr txBox="1">
            <a:spLocks noChangeArrowheads="1"/>
          </p:cNvSpPr>
          <p:nvPr/>
        </p:nvSpPr>
        <p:spPr bwMode="auto">
          <a:xfrm>
            <a:off x="53975" y="1092200"/>
            <a:ext cx="8621713" cy="4924425"/>
          </a:xfrm>
          <a:prstGeom prst="rect">
            <a:avLst/>
          </a:prstGeom>
          <a:noFill/>
          <a:ln w="12700" cap="sq">
            <a:noFill/>
            <a:miter lim="800000"/>
            <a:headEnd type="none" w="sm" len="sm"/>
            <a:tailEnd type="none" w="sm" len="sm"/>
          </a:ln>
        </p:spPr>
        <p:txBody>
          <a:bodyPr>
            <a:spAutoFit/>
          </a:bodyPr>
          <a:lstStyle/>
          <a:p>
            <a:pPr marL="914400" lvl="1" indent="-457200" algn="just">
              <a:lnSpc>
                <a:spcPct val="110000"/>
              </a:lnSpc>
              <a:spcBef>
                <a:spcPct val="30000"/>
              </a:spcBef>
              <a:buFont typeface="Times New Roman" pitchFamily="18" charset="0"/>
              <a:buAutoNum type="arabicPeriod"/>
              <a:tabLst>
                <a:tab pos="892175" algn="l"/>
              </a:tabLst>
            </a:pPr>
            <a:r>
              <a:rPr lang="id-ID" sz="2000" b="1">
                <a:solidFill>
                  <a:srgbClr val="000066"/>
                </a:solidFill>
              </a:rPr>
              <a:t>PENGERTIAN</a:t>
            </a:r>
            <a:endParaRPr lang="en-US" sz="2000" b="1">
              <a:solidFill>
                <a:srgbClr val="000066"/>
              </a:solidFill>
            </a:endParaRPr>
          </a:p>
          <a:p>
            <a:pPr marL="914400" lvl="1" indent="-457200" algn="just">
              <a:lnSpc>
                <a:spcPct val="110000"/>
              </a:lnSpc>
              <a:spcBef>
                <a:spcPct val="30000"/>
              </a:spcBef>
              <a:tabLst>
                <a:tab pos="892175" algn="l"/>
              </a:tabLst>
            </a:pPr>
            <a:r>
              <a:rPr lang="en-US" b="1"/>
              <a:t>	</a:t>
            </a:r>
            <a:r>
              <a:rPr lang="id-ID" b="1">
                <a:solidFill>
                  <a:srgbClr val="663300"/>
                </a:solidFill>
              </a:rPr>
              <a:t>Penilaian pelaksanaan pekerjaan pegawai adalah merupakan proses kegiatan yang dilakukan untuk </a:t>
            </a:r>
            <a:r>
              <a:rPr lang="id-ID" b="1" i="1">
                <a:solidFill>
                  <a:srgbClr val="CC0000"/>
                </a:solidFill>
              </a:rPr>
              <a:t>mengevaluasi</a:t>
            </a:r>
            <a:r>
              <a:rPr lang="id-ID" b="1">
                <a:solidFill>
                  <a:srgbClr val="663300"/>
                </a:solidFill>
              </a:rPr>
              <a:t> tingkat pelaksanaan pekerjaan atau </a:t>
            </a:r>
            <a:r>
              <a:rPr lang="id-ID" b="1" i="1">
                <a:solidFill>
                  <a:srgbClr val="CC0000"/>
                </a:solidFill>
              </a:rPr>
              <a:t>un</a:t>
            </a:r>
            <a:r>
              <a:rPr lang="en-US" b="1" i="1">
                <a:solidFill>
                  <a:srgbClr val="CC0000"/>
                </a:solidFill>
              </a:rPr>
              <a:t>j</a:t>
            </a:r>
            <a:r>
              <a:rPr lang="id-ID" b="1" i="1">
                <a:solidFill>
                  <a:srgbClr val="CC0000"/>
                </a:solidFill>
              </a:rPr>
              <a:t>uk kerja (perfomance appraisal)</a:t>
            </a:r>
            <a:r>
              <a:rPr lang="id-ID" b="1">
                <a:solidFill>
                  <a:srgbClr val="663300"/>
                </a:solidFill>
              </a:rPr>
              <a:t> seorang pegawai. Dilingkungan PNS dikenal dengan DP-3 (Daftar Penilaian Pelaksanaan Pekerjaan) yang diatur dalam PP 10 Tahun 1</a:t>
            </a:r>
            <a:r>
              <a:rPr lang="en-US" b="1">
                <a:solidFill>
                  <a:srgbClr val="663300"/>
                </a:solidFill>
              </a:rPr>
              <a:t>9</a:t>
            </a:r>
            <a:r>
              <a:rPr lang="id-ID" b="1">
                <a:solidFill>
                  <a:srgbClr val="663300"/>
                </a:solidFill>
              </a:rPr>
              <a:t>79.</a:t>
            </a:r>
            <a:endParaRPr lang="en-US" b="1">
              <a:solidFill>
                <a:srgbClr val="663300"/>
              </a:solidFill>
            </a:endParaRPr>
          </a:p>
          <a:p>
            <a:pPr marL="914400" lvl="1" indent="-457200" algn="just">
              <a:lnSpc>
                <a:spcPct val="110000"/>
              </a:lnSpc>
              <a:spcBef>
                <a:spcPct val="30000"/>
              </a:spcBef>
              <a:buFont typeface="Times New Roman" pitchFamily="18" charset="0"/>
              <a:buAutoNum type="arabicPeriod" startAt="2"/>
              <a:tabLst>
                <a:tab pos="892175" algn="l"/>
              </a:tabLst>
            </a:pPr>
            <a:r>
              <a:rPr lang="id-ID" sz="2000" b="1">
                <a:solidFill>
                  <a:srgbClr val="000066"/>
                </a:solidFill>
              </a:rPr>
              <a:t>MANFAAT</a:t>
            </a:r>
          </a:p>
          <a:p>
            <a:pPr marL="914400" lvl="1" indent="-457200" algn="just">
              <a:lnSpc>
                <a:spcPct val="110000"/>
              </a:lnSpc>
              <a:spcBef>
                <a:spcPct val="30000"/>
              </a:spcBef>
              <a:tabLst>
                <a:tab pos="892175" algn="l"/>
              </a:tabLst>
            </a:pPr>
            <a:r>
              <a:rPr lang="id-ID" b="1"/>
              <a:t>	</a:t>
            </a:r>
            <a:r>
              <a:rPr lang="id-ID" b="1">
                <a:solidFill>
                  <a:srgbClr val="660066"/>
                </a:solidFill>
              </a:rPr>
              <a:t>Untuk menetapkan </a:t>
            </a:r>
            <a:r>
              <a:rPr lang="id-ID" b="1" i="1">
                <a:solidFill>
                  <a:srgbClr val="CC0000"/>
                </a:solidFill>
              </a:rPr>
              <a:t>pengembangan</a:t>
            </a:r>
            <a:r>
              <a:rPr lang="id-ID" b="1">
                <a:solidFill>
                  <a:srgbClr val="CC0000"/>
                </a:solidFill>
              </a:rPr>
              <a:t> </a:t>
            </a:r>
            <a:r>
              <a:rPr lang="id-ID" b="1" i="1">
                <a:solidFill>
                  <a:srgbClr val="CC0000"/>
                </a:solidFill>
              </a:rPr>
              <a:t>karier</a:t>
            </a:r>
            <a:r>
              <a:rPr lang="id-ID" b="1">
                <a:solidFill>
                  <a:srgbClr val="660066"/>
                </a:solidFill>
              </a:rPr>
              <a:t> atau </a:t>
            </a:r>
            <a:r>
              <a:rPr lang="id-ID" b="1" i="1">
                <a:solidFill>
                  <a:srgbClr val="CC0000"/>
                </a:solidFill>
              </a:rPr>
              <a:t>promosi</a:t>
            </a:r>
            <a:endParaRPr lang="en-US" b="1" i="1">
              <a:solidFill>
                <a:srgbClr val="CC0000"/>
              </a:solidFill>
            </a:endParaRPr>
          </a:p>
          <a:p>
            <a:pPr marL="1371600" lvl="2" indent="-457200" algn="just">
              <a:buFontTx/>
              <a:buAutoNum type="alphaLcPeriod"/>
              <a:tabLst>
                <a:tab pos="892175" algn="l"/>
              </a:tabLst>
            </a:pPr>
            <a:r>
              <a:rPr lang="id-ID" b="1">
                <a:solidFill>
                  <a:srgbClr val="CC0000"/>
                </a:solidFill>
              </a:rPr>
              <a:t>Untuk menentukan </a:t>
            </a:r>
            <a:r>
              <a:rPr lang="id-ID" b="1" i="1">
                <a:solidFill>
                  <a:srgbClr val="0000FF"/>
                </a:solidFill>
              </a:rPr>
              <a:t>training</a:t>
            </a:r>
            <a:endParaRPr lang="en-US" b="1">
              <a:solidFill>
                <a:srgbClr val="0000FF"/>
              </a:solidFill>
            </a:endParaRPr>
          </a:p>
          <a:p>
            <a:pPr marL="1371600" lvl="2" indent="-457200" algn="just">
              <a:buFontTx/>
              <a:buAutoNum type="alphaLcPeriod"/>
              <a:tabLst>
                <a:tab pos="892175" algn="l"/>
              </a:tabLst>
            </a:pPr>
            <a:r>
              <a:rPr lang="id-ID" b="1">
                <a:solidFill>
                  <a:srgbClr val="0000FF"/>
                </a:solidFill>
              </a:rPr>
              <a:t>Untuk menentukan </a:t>
            </a:r>
            <a:r>
              <a:rPr lang="id-ID" b="1" i="1">
                <a:solidFill>
                  <a:srgbClr val="663300"/>
                </a:solidFill>
              </a:rPr>
              <a:t>standar penggajian</a:t>
            </a:r>
            <a:endParaRPr lang="en-US" b="1" i="1">
              <a:solidFill>
                <a:srgbClr val="663300"/>
              </a:solidFill>
            </a:endParaRPr>
          </a:p>
          <a:p>
            <a:pPr marL="1371600" lvl="2" indent="-457200" algn="just">
              <a:buFontTx/>
              <a:buAutoNum type="alphaLcPeriod"/>
              <a:tabLst>
                <a:tab pos="892175" algn="l"/>
              </a:tabLst>
            </a:pPr>
            <a:r>
              <a:rPr lang="id-ID" b="1">
                <a:solidFill>
                  <a:srgbClr val="663300"/>
                </a:solidFill>
              </a:rPr>
              <a:t>Untuk menentukan </a:t>
            </a:r>
            <a:r>
              <a:rPr lang="id-ID" b="1" i="1">
                <a:solidFill>
                  <a:srgbClr val="CC0000"/>
                </a:solidFill>
              </a:rPr>
              <a:t>mutasi</a:t>
            </a:r>
            <a:r>
              <a:rPr lang="id-ID" b="1">
                <a:solidFill>
                  <a:srgbClr val="663300"/>
                </a:solidFill>
              </a:rPr>
              <a:t> atau </a:t>
            </a:r>
            <a:r>
              <a:rPr lang="id-ID" b="1" i="1">
                <a:solidFill>
                  <a:srgbClr val="CC0000"/>
                </a:solidFill>
              </a:rPr>
              <a:t>perpindahan</a:t>
            </a:r>
            <a:r>
              <a:rPr lang="id-ID" b="1">
                <a:solidFill>
                  <a:srgbClr val="663300"/>
                </a:solidFill>
              </a:rPr>
              <a:t> pegawai</a:t>
            </a:r>
            <a:endParaRPr lang="en-US" b="1">
              <a:solidFill>
                <a:srgbClr val="663300"/>
              </a:solidFill>
            </a:endParaRPr>
          </a:p>
          <a:p>
            <a:pPr marL="1371600" lvl="2" indent="-457200" algn="just">
              <a:buFontTx/>
              <a:buAutoNum type="alphaLcPeriod"/>
              <a:tabLst>
                <a:tab pos="892175" algn="l"/>
              </a:tabLst>
            </a:pPr>
            <a:r>
              <a:rPr lang="id-ID" b="1">
                <a:solidFill>
                  <a:srgbClr val="003300"/>
                </a:solidFill>
              </a:rPr>
              <a:t>Meningkatkan </a:t>
            </a:r>
            <a:r>
              <a:rPr lang="id-ID" b="1" i="1">
                <a:solidFill>
                  <a:srgbClr val="0000FF"/>
                </a:solidFill>
              </a:rPr>
              <a:t>produktivitas</a:t>
            </a:r>
            <a:r>
              <a:rPr lang="id-ID" b="1">
                <a:solidFill>
                  <a:srgbClr val="0000FF"/>
                </a:solidFill>
              </a:rPr>
              <a:t> &amp; </a:t>
            </a:r>
            <a:r>
              <a:rPr lang="id-ID" b="1" i="1">
                <a:solidFill>
                  <a:srgbClr val="0000FF"/>
                </a:solidFill>
              </a:rPr>
              <a:t>tanggung jawab</a:t>
            </a:r>
            <a:r>
              <a:rPr lang="id-ID" b="1">
                <a:solidFill>
                  <a:srgbClr val="003300"/>
                </a:solidFill>
              </a:rPr>
              <a:t> karyawan</a:t>
            </a:r>
            <a:endParaRPr lang="en-US" b="1">
              <a:solidFill>
                <a:srgbClr val="003300"/>
              </a:solidFill>
            </a:endParaRPr>
          </a:p>
          <a:p>
            <a:pPr marL="1371600" lvl="2" indent="-457200" algn="just">
              <a:buFontTx/>
              <a:buAutoNum type="alphaLcPeriod"/>
              <a:tabLst>
                <a:tab pos="892175" algn="l"/>
              </a:tabLst>
            </a:pPr>
            <a:r>
              <a:rPr lang="id-ID" b="1">
                <a:solidFill>
                  <a:srgbClr val="663300"/>
                </a:solidFill>
              </a:rPr>
              <a:t>Meningkatkan </a:t>
            </a:r>
            <a:r>
              <a:rPr lang="id-ID" b="1" i="1">
                <a:solidFill>
                  <a:srgbClr val="0000FF"/>
                </a:solidFill>
              </a:rPr>
              <a:t>motivasi pegawai</a:t>
            </a:r>
            <a:endParaRPr lang="en-US" b="1" i="1">
              <a:solidFill>
                <a:srgbClr val="0000FF"/>
              </a:solidFill>
            </a:endParaRPr>
          </a:p>
          <a:p>
            <a:pPr marL="1371600" lvl="2" indent="-457200" algn="just">
              <a:buFontTx/>
              <a:buAutoNum type="alphaLcPeriod"/>
              <a:tabLst>
                <a:tab pos="892175" algn="l"/>
              </a:tabLst>
            </a:pPr>
            <a:r>
              <a:rPr lang="id-ID" b="1">
                <a:solidFill>
                  <a:srgbClr val="0000FF"/>
                </a:solidFill>
              </a:rPr>
              <a:t>Menghindari </a:t>
            </a:r>
            <a:r>
              <a:rPr lang="id-ID" b="1" i="1">
                <a:solidFill>
                  <a:srgbClr val="663300"/>
                </a:solidFill>
              </a:rPr>
              <a:t>pilih kasih</a:t>
            </a:r>
            <a:endParaRPr lang="en-US" b="1" i="1">
              <a:solidFill>
                <a:srgbClr val="663300"/>
              </a:solidFill>
            </a:endParaRPr>
          </a:p>
          <a:p>
            <a:pPr marL="1371600" lvl="2" indent="-457200" algn="just">
              <a:buFontTx/>
              <a:buAutoNum type="alphaLcPeriod"/>
              <a:tabLst>
                <a:tab pos="892175" algn="l"/>
              </a:tabLst>
            </a:pPr>
            <a:r>
              <a:rPr lang="id-ID" b="1">
                <a:solidFill>
                  <a:srgbClr val="CC0000"/>
                </a:solidFill>
              </a:rPr>
              <a:t>Mengukur </a:t>
            </a:r>
            <a:r>
              <a:rPr lang="id-ID" b="1" i="1">
                <a:solidFill>
                  <a:srgbClr val="0000FF"/>
                </a:solidFill>
              </a:rPr>
              <a:t>keberhasilan kepemimpinan</a:t>
            </a:r>
            <a:r>
              <a:rPr lang="id-ID" b="1">
                <a:solidFill>
                  <a:srgbClr val="CC0000"/>
                </a:solidFill>
              </a:rPr>
              <a:t> seseorang</a:t>
            </a:r>
          </a:p>
        </p:txBody>
      </p:sp>
      <p:sp>
        <p:nvSpPr>
          <p:cNvPr id="24580" name="Rectangle 8"/>
          <p:cNvSpPr>
            <a:spLocks noChangeArrowheads="1"/>
          </p:cNvSpPr>
          <p:nvPr/>
        </p:nvSpPr>
        <p:spPr bwMode="auto">
          <a:xfrm>
            <a:off x="969963" y="395288"/>
            <a:ext cx="7273925" cy="523875"/>
          </a:xfrm>
          <a:prstGeom prst="rect">
            <a:avLst/>
          </a:prstGeom>
          <a:noFill/>
          <a:ln w="9525">
            <a:noFill/>
            <a:miter lim="800000"/>
            <a:headEnd/>
            <a:tailEnd/>
          </a:ln>
        </p:spPr>
        <p:txBody>
          <a:bodyPr wrap="none">
            <a:spAutoFit/>
          </a:bodyPr>
          <a:lstStyle/>
          <a:p>
            <a:pPr>
              <a:spcBef>
                <a:spcPct val="20000"/>
              </a:spcBef>
            </a:pPr>
            <a:r>
              <a:rPr lang="id-ID" sz="2800" b="1">
                <a:solidFill>
                  <a:srgbClr val="0000FF"/>
                </a:solidFill>
                <a:latin typeface="Arial Rounded MT Bold" pitchFamily="34" charset="0"/>
              </a:rPr>
              <a:t>PENILAIAN PRESTASI KERJA PEGAWAI</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200710"/>
                                        </p:tgtEl>
                                        <p:attrNameLst>
                                          <p:attrName>style.visibility</p:attrName>
                                        </p:attrNameLst>
                                      </p:cBhvr>
                                      <p:to>
                                        <p:strVal val="visible"/>
                                      </p:to>
                                    </p:set>
                                    <p:anim calcmode="lin" valueType="num">
                                      <p:cBhvr>
                                        <p:cTn id="7" dur="500" fill="hold"/>
                                        <p:tgtEl>
                                          <p:spTgt spid="200710"/>
                                        </p:tgtEl>
                                        <p:attrNameLst>
                                          <p:attrName>ppt_w</p:attrName>
                                        </p:attrNameLst>
                                      </p:cBhvr>
                                      <p:tavLst>
                                        <p:tav tm="0">
                                          <p:val>
                                            <p:fltVal val="0"/>
                                          </p:val>
                                        </p:tav>
                                        <p:tav tm="100000">
                                          <p:val>
                                            <p:strVal val="#ppt_w"/>
                                          </p:val>
                                        </p:tav>
                                      </p:tavLst>
                                    </p:anim>
                                    <p:anim calcmode="lin" valueType="num">
                                      <p:cBhvr>
                                        <p:cTn id="8" dur="500" fill="hold"/>
                                        <p:tgtEl>
                                          <p:spTgt spid="200710"/>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0710"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8596" y="1"/>
            <a:ext cx="8215370" cy="923330"/>
          </a:xfrm>
          <a:prstGeom prst="rect">
            <a:avLst/>
          </a:prstGeom>
          <a:noFill/>
        </p:spPr>
        <p:txBody>
          <a:bodyPr wrap="square" rtlCol="0">
            <a:spAutoFit/>
          </a:bodyPr>
          <a:lstStyle/>
          <a:p>
            <a:pPr algn="ctr"/>
            <a:r>
              <a:rPr lang="id-ID" b="1" dirty="0" smtClean="0">
                <a:latin typeface="Tahoma" pitchFamily="34" charset="0"/>
                <a:ea typeface="Tahoma" pitchFamily="34" charset="0"/>
                <a:cs typeface="Tahoma" pitchFamily="34" charset="0"/>
              </a:rPr>
              <a:t>Contoh Penilaian SKP bagi PNS yang Mutasi / Pindah</a:t>
            </a:r>
          </a:p>
          <a:p>
            <a:pPr algn="ctr"/>
            <a:r>
              <a:rPr lang="id-ID" dirty="0" smtClean="0">
                <a:latin typeface="Tahoma" pitchFamily="34" charset="0"/>
                <a:ea typeface="Tahoma" pitchFamily="34" charset="0"/>
                <a:cs typeface="Tahoma" pitchFamily="34" charset="0"/>
              </a:rPr>
              <a:t>Seorang PNS bernama Ali Muktar Raja, S.Sos dimutasikan ke unit kerja lain</a:t>
            </a:r>
          </a:p>
          <a:p>
            <a:pPr algn="ctr"/>
            <a:endParaRPr lang="id-ID" dirty="0">
              <a:latin typeface="Tahoma" pitchFamily="34" charset="0"/>
              <a:ea typeface="Tahoma" pitchFamily="34" charset="0"/>
              <a:cs typeface="Tahoma" pitchFamily="34" charset="0"/>
            </a:endParaRPr>
          </a:p>
        </p:txBody>
      </p:sp>
      <p:sp>
        <p:nvSpPr>
          <p:cNvPr id="3" name="TextBox 2"/>
          <p:cNvSpPr txBox="1"/>
          <p:nvPr/>
        </p:nvSpPr>
        <p:spPr>
          <a:xfrm>
            <a:off x="2643174" y="714356"/>
            <a:ext cx="3500462" cy="923330"/>
          </a:xfrm>
          <a:prstGeom prst="rect">
            <a:avLst/>
          </a:prstGeom>
          <a:noFill/>
        </p:spPr>
        <p:txBody>
          <a:bodyPr wrap="square" rtlCol="0">
            <a:spAutoFit/>
          </a:bodyPr>
          <a:lstStyle/>
          <a:p>
            <a:pPr algn="ctr"/>
            <a:r>
              <a:rPr lang="id-ID" dirty="0" smtClean="0">
                <a:latin typeface="Tahoma" pitchFamily="34" charset="0"/>
                <a:ea typeface="Tahoma" pitchFamily="34" charset="0"/>
                <a:cs typeface="Tahoma" pitchFamily="34" charset="0"/>
              </a:rPr>
              <a:t>SASARAN KERJA PEGAWAI</a:t>
            </a:r>
          </a:p>
          <a:p>
            <a:pPr algn="ctr"/>
            <a:r>
              <a:rPr lang="id-ID" dirty="0" smtClean="0">
                <a:latin typeface="Tahoma" pitchFamily="34" charset="0"/>
                <a:ea typeface="Tahoma" pitchFamily="34" charset="0"/>
                <a:cs typeface="Tahoma" pitchFamily="34" charset="0"/>
              </a:rPr>
              <a:t>(UNIT KERJA YANG LAMA)</a:t>
            </a:r>
          </a:p>
          <a:p>
            <a:endParaRPr lang="id-ID" dirty="0"/>
          </a:p>
        </p:txBody>
      </p:sp>
      <p:graphicFrame>
        <p:nvGraphicFramePr>
          <p:cNvPr id="4" name="Content Placeholder 3"/>
          <p:cNvGraphicFramePr>
            <a:graphicFrameLocks/>
          </p:cNvGraphicFramePr>
          <p:nvPr>
            <p:extLst>
              <p:ext uri="{D42A27DB-BD31-4B8C-83A1-F6EECF244321}">
                <p14:modId xmlns:p14="http://schemas.microsoft.com/office/powerpoint/2010/main" val="2196966839"/>
              </p:ext>
            </p:extLst>
          </p:nvPr>
        </p:nvGraphicFramePr>
        <p:xfrm>
          <a:off x="357158" y="1428736"/>
          <a:ext cx="8183562" cy="4114800"/>
        </p:xfrm>
        <a:graphic>
          <a:graphicData uri="http://schemas.openxmlformats.org/drawingml/2006/table">
            <a:tbl>
              <a:tblPr firstRow="1" bandRow="1">
                <a:tableStyleId>{5940675A-B579-460E-94D1-54222C63F5DA}</a:tableStyleId>
              </a:tblPr>
              <a:tblGrid>
                <a:gridCol w="563562"/>
                <a:gridCol w="1447800"/>
                <a:gridCol w="1981200"/>
                <a:gridCol w="579438"/>
                <a:gridCol w="1066800"/>
                <a:gridCol w="487362"/>
                <a:gridCol w="274638"/>
                <a:gridCol w="754062"/>
                <a:gridCol w="1028700"/>
              </a:tblGrid>
              <a:tr h="228600">
                <a:tc>
                  <a:txBody>
                    <a:bodyPr/>
                    <a:lstStyle/>
                    <a:p>
                      <a:pPr algn="ctr"/>
                      <a:r>
                        <a:rPr lang="id-ID" sz="1100" dirty="0" smtClean="0">
                          <a:latin typeface="Tahoma" pitchFamily="34" charset="0"/>
                          <a:ea typeface="Tahoma" pitchFamily="34" charset="0"/>
                          <a:cs typeface="Tahoma" pitchFamily="34" charset="0"/>
                        </a:rPr>
                        <a:t>No</a:t>
                      </a:r>
                      <a:endParaRPr lang="id-ID" sz="1100" dirty="0">
                        <a:latin typeface="Tahoma" pitchFamily="34" charset="0"/>
                        <a:ea typeface="Tahoma" pitchFamily="34" charset="0"/>
                        <a:cs typeface="Tahoma" pitchFamily="34" charset="0"/>
                      </a:endParaRPr>
                    </a:p>
                  </a:txBody>
                  <a:tcPr/>
                </a:tc>
                <a:tc gridSpan="2">
                  <a:txBody>
                    <a:bodyPr/>
                    <a:lstStyle/>
                    <a:p>
                      <a:r>
                        <a:rPr lang="id-ID" sz="1100" dirty="0" smtClean="0">
                          <a:latin typeface="Tahoma" pitchFamily="34" charset="0"/>
                          <a:ea typeface="Tahoma" pitchFamily="34" charset="0"/>
                          <a:cs typeface="Tahoma" pitchFamily="34" charset="0"/>
                        </a:rPr>
                        <a:t>I. PEJABAT</a:t>
                      </a:r>
                      <a:r>
                        <a:rPr lang="id-ID" sz="1100" baseline="0" dirty="0" smtClean="0">
                          <a:latin typeface="Tahoma" pitchFamily="34" charset="0"/>
                          <a:ea typeface="Tahoma" pitchFamily="34" charset="0"/>
                          <a:cs typeface="Tahoma" pitchFamily="34" charset="0"/>
                        </a:rPr>
                        <a:t> PENILAI</a:t>
                      </a:r>
                      <a:endParaRPr lang="id-ID" sz="1100" dirty="0">
                        <a:latin typeface="Tahoma" pitchFamily="34" charset="0"/>
                        <a:ea typeface="Tahoma" pitchFamily="34" charset="0"/>
                        <a:cs typeface="Tahoma" pitchFamily="34" charset="0"/>
                      </a:endParaRPr>
                    </a:p>
                  </a:txBody>
                  <a:tcPr/>
                </a:tc>
                <a:tc hMerge="1">
                  <a:txBody>
                    <a:bodyPr/>
                    <a:lstStyle/>
                    <a:p>
                      <a:endParaRPr lang="id-ID" dirty="0"/>
                    </a:p>
                  </a:txBody>
                  <a:tcPr/>
                </a:tc>
                <a:tc>
                  <a:txBody>
                    <a:bodyPr/>
                    <a:lstStyle/>
                    <a:p>
                      <a:pPr algn="ctr"/>
                      <a:r>
                        <a:rPr lang="id-ID" sz="1100" dirty="0" smtClean="0">
                          <a:latin typeface="Tahoma" pitchFamily="34" charset="0"/>
                          <a:ea typeface="Tahoma" pitchFamily="34" charset="0"/>
                          <a:cs typeface="Tahoma" pitchFamily="34" charset="0"/>
                        </a:rPr>
                        <a:t>No</a:t>
                      </a:r>
                      <a:endParaRPr lang="id-ID" sz="1100" dirty="0">
                        <a:latin typeface="Tahoma" pitchFamily="34" charset="0"/>
                        <a:ea typeface="Tahoma" pitchFamily="34" charset="0"/>
                        <a:cs typeface="Tahoma" pitchFamily="34" charset="0"/>
                      </a:endParaRPr>
                    </a:p>
                  </a:txBody>
                  <a:tcPr/>
                </a:tc>
                <a:tc gridSpan="5">
                  <a:txBody>
                    <a:bodyPr/>
                    <a:lstStyle/>
                    <a:p>
                      <a:r>
                        <a:rPr lang="id-ID" sz="1100" dirty="0" smtClean="0">
                          <a:latin typeface="Tahoma" pitchFamily="34" charset="0"/>
                          <a:ea typeface="Tahoma" pitchFamily="34" charset="0"/>
                          <a:cs typeface="Tahoma" pitchFamily="34" charset="0"/>
                        </a:rPr>
                        <a:t>II.</a:t>
                      </a:r>
                      <a:r>
                        <a:rPr lang="id-ID" sz="1100" baseline="0" dirty="0" smtClean="0">
                          <a:latin typeface="Tahoma" pitchFamily="34" charset="0"/>
                          <a:ea typeface="Tahoma" pitchFamily="34" charset="0"/>
                          <a:cs typeface="Tahoma" pitchFamily="34" charset="0"/>
                        </a:rPr>
                        <a:t> PEGAWAI NEGERI SIPIL YANG DINILAI</a:t>
                      </a:r>
                      <a:endParaRPr lang="id-ID" sz="1100" dirty="0">
                        <a:latin typeface="Tahoma" pitchFamily="34" charset="0"/>
                        <a:ea typeface="Tahoma" pitchFamily="34" charset="0"/>
                        <a:cs typeface="Tahoma" pitchFamily="34" charset="0"/>
                      </a:endParaRPr>
                    </a:p>
                  </a:txBody>
                  <a:tcPr/>
                </a:tc>
                <a:tc hMerge="1">
                  <a:txBody>
                    <a:bodyPr/>
                    <a:lstStyle/>
                    <a:p>
                      <a:endParaRPr lang="id-ID"/>
                    </a:p>
                  </a:txBody>
                  <a:tcPr/>
                </a:tc>
                <a:tc hMerge="1">
                  <a:txBody>
                    <a:bodyPr/>
                    <a:lstStyle/>
                    <a:p>
                      <a:endParaRPr lang="id-ID" dirty="0"/>
                    </a:p>
                  </a:txBody>
                  <a:tcPr/>
                </a:tc>
                <a:tc hMerge="1">
                  <a:txBody>
                    <a:bodyPr/>
                    <a:lstStyle/>
                    <a:p>
                      <a:endParaRPr lang="id-ID"/>
                    </a:p>
                  </a:txBody>
                  <a:tcPr/>
                </a:tc>
                <a:tc hMerge="1">
                  <a:txBody>
                    <a:bodyPr/>
                    <a:lstStyle/>
                    <a:p>
                      <a:endParaRPr lang="id-ID"/>
                    </a:p>
                  </a:txBody>
                  <a:tcPr/>
                </a:tc>
              </a:tr>
              <a:tr h="235424">
                <a:tc>
                  <a:txBody>
                    <a:bodyPr/>
                    <a:lstStyle/>
                    <a:p>
                      <a:pPr algn="ctr"/>
                      <a:r>
                        <a:rPr lang="id-ID" sz="1100" dirty="0" smtClean="0">
                          <a:latin typeface="Tahoma" pitchFamily="34" charset="0"/>
                          <a:ea typeface="Tahoma" pitchFamily="34" charset="0"/>
                          <a:cs typeface="Tahoma" pitchFamily="34" charset="0"/>
                        </a:rPr>
                        <a:t>1</a:t>
                      </a:r>
                      <a:endParaRPr lang="id-ID" sz="1100" dirty="0">
                        <a:latin typeface="Tahoma" pitchFamily="34" charset="0"/>
                        <a:ea typeface="Tahoma" pitchFamily="34" charset="0"/>
                        <a:cs typeface="Tahoma" pitchFamily="34" charset="0"/>
                      </a:endParaRPr>
                    </a:p>
                  </a:txBody>
                  <a:tcPr/>
                </a:tc>
                <a:tc>
                  <a:txBody>
                    <a:bodyPr/>
                    <a:lstStyle/>
                    <a:p>
                      <a:r>
                        <a:rPr lang="id-ID" sz="1100" dirty="0" smtClean="0">
                          <a:latin typeface="Tahoma" pitchFamily="34" charset="0"/>
                          <a:ea typeface="Tahoma" pitchFamily="34" charset="0"/>
                          <a:cs typeface="Tahoma" pitchFamily="34" charset="0"/>
                        </a:rPr>
                        <a:t>Nama</a:t>
                      </a:r>
                      <a:endParaRPr lang="id-ID" sz="1100" dirty="0">
                        <a:latin typeface="Tahoma" pitchFamily="34" charset="0"/>
                        <a:ea typeface="Tahoma" pitchFamily="34" charset="0"/>
                        <a:cs typeface="Tahoma" pitchFamily="34" charset="0"/>
                      </a:endParaRPr>
                    </a:p>
                  </a:txBody>
                  <a:tcPr/>
                </a:tc>
                <a:tc>
                  <a:txBody>
                    <a:bodyPr/>
                    <a:lstStyle/>
                    <a:p>
                      <a:r>
                        <a:rPr lang="id-ID" sz="1100" dirty="0" smtClean="0">
                          <a:latin typeface="Tahoma" pitchFamily="34" charset="0"/>
                          <a:ea typeface="Tahoma" pitchFamily="34" charset="0"/>
                          <a:cs typeface="Tahoma" pitchFamily="34" charset="0"/>
                        </a:rPr>
                        <a:t>Drs. Indra</a:t>
                      </a:r>
                      <a:r>
                        <a:rPr lang="id-ID" sz="1100" baseline="0" dirty="0" smtClean="0">
                          <a:latin typeface="Tahoma" pitchFamily="34" charset="0"/>
                          <a:ea typeface="Tahoma" pitchFamily="34" charset="0"/>
                          <a:cs typeface="Tahoma" pitchFamily="34" charset="0"/>
                        </a:rPr>
                        <a:t> Hidayat</a:t>
                      </a:r>
                      <a:endParaRPr lang="id-ID" sz="1100" dirty="0">
                        <a:latin typeface="Tahoma" pitchFamily="34" charset="0"/>
                        <a:ea typeface="Tahoma" pitchFamily="34" charset="0"/>
                        <a:cs typeface="Tahoma" pitchFamily="34" charset="0"/>
                      </a:endParaRPr>
                    </a:p>
                  </a:txBody>
                  <a:tcPr/>
                </a:tc>
                <a:tc>
                  <a:txBody>
                    <a:bodyPr/>
                    <a:lstStyle/>
                    <a:p>
                      <a:pPr algn="ctr"/>
                      <a:r>
                        <a:rPr lang="id-ID" sz="1100" dirty="0" smtClean="0">
                          <a:latin typeface="Tahoma" pitchFamily="34" charset="0"/>
                          <a:ea typeface="Tahoma" pitchFamily="34" charset="0"/>
                          <a:cs typeface="Tahoma" pitchFamily="34" charset="0"/>
                        </a:rPr>
                        <a:t>1</a:t>
                      </a:r>
                      <a:endParaRPr lang="id-ID" sz="1100" dirty="0">
                        <a:latin typeface="Tahoma" pitchFamily="34" charset="0"/>
                        <a:ea typeface="Tahoma" pitchFamily="34" charset="0"/>
                        <a:cs typeface="Tahoma" pitchFamily="34" charset="0"/>
                      </a:endParaRPr>
                    </a:p>
                  </a:txBody>
                  <a:tcPr/>
                </a:tc>
                <a:tc gridSpan="2">
                  <a:txBody>
                    <a:bodyPr/>
                    <a:lstStyle/>
                    <a:p>
                      <a:r>
                        <a:rPr lang="id-ID" sz="1100" dirty="0" smtClean="0">
                          <a:latin typeface="Tahoma" pitchFamily="34" charset="0"/>
                          <a:ea typeface="Tahoma" pitchFamily="34" charset="0"/>
                          <a:cs typeface="Tahoma" pitchFamily="34" charset="0"/>
                        </a:rPr>
                        <a:t>Nama</a:t>
                      </a:r>
                      <a:endParaRPr lang="id-ID" sz="1100" dirty="0">
                        <a:latin typeface="Tahoma" pitchFamily="34" charset="0"/>
                        <a:ea typeface="Tahoma" pitchFamily="34" charset="0"/>
                        <a:cs typeface="Tahoma" pitchFamily="34" charset="0"/>
                      </a:endParaRPr>
                    </a:p>
                  </a:txBody>
                  <a:tcPr/>
                </a:tc>
                <a:tc hMerge="1">
                  <a:txBody>
                    <a:bodyPr/>
                    <a:lstStyle/>
                    <a:p>
                      <a:endParaRPr lang="id-ID"/>
                    </a:p>
                  </a:txBody>
                  <a:tcPr/>
                </a:tc>
                <a:tc gridSpan="3">
                  <a:txBody>
                    <a:bodyPr/>
                    <a:lstStyle/>
                    <a:p>
                      <a:r>
                        <a:rPr lang="id-ID" sz="1100" dirty="0" smtClean="0">
                          <a:latin typeface="Tahoma" pitchFamily="34" charset="0"/>
                          <a:ea typeface="Tahoma" pitchFamily="34" charset="0"/>
                          <a:cs typeface="Tahoma" pitchFamily="34" charset="0"/>
                        </a:rPr>
                        <a:t>Ali Muktar Raja, S.Sos</a:t>
                      </a:r>
                      <a:endParaRPr lang="id-ID" sz="1100" dirty="0">
                        <a:latin typeface="Tahoma" pitchFamily="34" charset="0"/>
                        <a:ea typeface="Tahoma" pitchFamily="34" charset="0"/>
                        <a:cs typeface="Tahoma" pitchFamily="34" charset="0"/>
                      </a:endParaRPr>
                    </a:p>
                  </a:txBody>
                  <a:tcPr/>
                </a:tc>
                <a:tc hMerge="1">
                  <a:txBody>
                    <a:bodyPr/>
                    <a:lstStyle/>
                    <a:p>
                      <a:endParaRPr lang="id-ID"/>
                    </a:p>
                  </a:txBody>
                  <a:tcPr/>
                </a:tc>
                <a:tc hMerge="1">
                  <a:txBody>
                    <a:bodyPr/>
                    <a:lstStyle/>
                    <a:p>
                      <a:endParaRPr lang="id-ID"/>
                    </a:p>
                  </a:txBody>
                  <a:tcPr/>
                </a:tc>
              </a:tr>
              <a:tr h="235424">
                <a:tc>
                  <a:txBody>
                    <a:bodyPr/>
                    <a:lstStyle/>
                    <a:p>
                      <a:pPr algn="ctr"/>
                      <a:r>
                        <a:rPr lang="id-ID" sz="1100" dirty="0" smtClean="0">
                          <a:latin typeface="Tahoma" pitchFamily="34" charset="0"/>
                          <a:ea typeface="Tahoma" pitchFamily="34" charset="0"/>
                          <a:cs typeface="Tahoma" pitchFamily="34" charset="0"/>
                        </a:rPr>
                        <a:t>2</a:t>
                      </a:r>
                      <a:endParaRPr lang="id-ID" sz="1100" dirty="0">
                        <a:latin typeface="Tahoma" pitchFamily="34" charset="0"/>
                        <a:ea typeface="Tahoma" pitchFamily="34" charset="0"/>
                        <a:cs typeface="Tahoma" pitchFamily="34" charset="0"/>
                      </a:endParaRPr>
                    </a:p>
                  </a:txBody>
                  <a:tcPr/>
                </a:tc>
                <a:tc>
                  <a:txBody>
                    <a:bodyPr/>
                    <a:lstStyle/>
                    <a:p>
                      <a:r>
                        <a:rPr lang="id-ID" sz="1100" dirty="0" smtClean="0">
                          <a:latin typeface="Tahoma" pitchFamily="34" charset="0"/>
                          <a:ea typeface="Tahoma" pitchFamily="34" charset="0"/>
                          <a:cs typeface="Tahoma" pitchFamily="34" charset="0"/>
                        </a:rPr>
                        <a:t>NIP</a:t>
                      </a:r>
                      <a:endParaRPr lang="id-ID" sz="1100" dirty="0">
                        <a:latin typeface="Tahoma" pitchFamily="34" charset="0"/>
                        <a:ea typeface="Tahoma" pitchFamily="34" charset="0"/>
                        <a:cs typeface="Tahoma" pitchFamily="34" charset="0"/>
                      </a:endParaRPr>
                    </a:p>
                  </a:txBody>
                  <a:tcPr/>
                </a:tc>
                <a:tc>
                  <a:txBody>
                    <a:bodyPr/>
                    <a:lstStyle/>
                    <a:p>
                      <a:r>
                        <a:rPr lang="id-ID" sz="1100" dirty="0" smtClean="0">
                          <a:latin typeface="Tahoma" pitchFamily="34" charset="0"/>
                          <a:ea typeface="Tahoma" pitchFamily="34" charset="0"/>
                          <a:cs typeface="Tahoma" pitchFamily="34" charset="0"/>
                        </a:rPr>
                        <a:t>196104121983011099</a:t>
                      </a:r>
                      <a:endParaRPr lang="id-ID" sz="1100" dirty="0">
                        <a:latin typeface="Tahoma" pitchFamily="34" charset="0"/>
                        <a:ea typeface="Tahoma" pitchFamily="34" charset="0"/>
                        <a:cs typeface="Tahoma" pitchFamily="34" charset="0"/>
                      </a:endParaRPr>
                    </a:p>
                  </a:txBody>
                  <a:tcPr/>
                </a:tc>
                <a:tc>
                  <a:txBody>
                    <a:bodyPr/>
                    <a:lstStyle/>
                    <a:p>
                      <a:pPr algn="ctr"/>
                      <a:r>
                        <a:rPr lang="id-ID" sz="1100" dirty="0" smtClean="0">
                          <a:latin typeface="Tahoma" pitchFamily="34" charset="0"/>
                          <a:ea typeface="Tahoma" pitchFamily="34" charset="0"/>
                          <a:cs typeface="Tahoma" pitchFamily="34" charset="0"/>
                        </a:rPr>
                        <a:t>2</a:t>
                      </a:r>
                      <a:endParaRPr lang="id-ID" sz="1100" dirty="0">
                        <a:latin typeface="Tahoma" pitchFamily="34" charset="0"/>
                        <a:ea typeface="Tahoma" pitchFamily="34" charset="0"/>
                        <a:cs typeface="Tahoma" pitchFamily="34" charset="0"/>
                      </a:endParaRPr>
                    </a:p>
                  </a:txBody>
                  <a:tcPr/>
                </a:tc>
                <a:tc gridSpan="2">
                  <a:txBody>
                    <a:bodyPr/>
                    <a:lstStyle/>
                    <a:p>
                      <a:r>
                        <a:rPr lang="id-ID" sz="1100" dirty="0" smtClean="0">
                          <a:latin typeface="Tahoma" pitchFamily="34" charset="0"/>
                          <a:ea typeface="Tahoma" pitchFamily="34" charset="0"/>
                          <a:cs typeface="Tahoma" pitchFamily="34" charset="0"/>
                        </a:rPr>
                        <a:t>NIP</a:t>
                      </a:r>
                      <a:endParaRPr lang="id-ID" sz="1100" dirty="0">
                        <a:latin typeface="Tahoma" pitchFamily="34" charset="0"/>
                        <a:ea typeface="Tahoma" pitchFamily="34" charset="0"/>
                        <a:cs typeface="Tahoma" pitchFamily="34" charset="0"/>
                      </a:endParaRPr>
                    </a:p>
                  </a:txBody>
                  <a:tcPr/>
                </a:tc>
                <a:tc hMerge="1">
                  <a:txBody>
                    <a:bodyPr/>
                    <a:lstStyle/>
                    <a:p>
                      <a:endParaRPr lang="id-ID"/>
                    </a:p>
                  </a:txBody>
                  <a:tcPr/>
                </a:tc>
                <a:tc gridSpan="3">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d-ID" sz="1100" dirty="0" smtClean="0">
                          <a:latin typeface="Tahoma" pitchFamily="34" charset="0"/>
                          <a:ea typeface="Tahoma" pitchFamily="34" charset="0"/>
                          <a:cs typeface="Tahoma" pitchFamily="34" charset="0"/>
                        </a:rPr>
                        <a:t>197507132000011099</a:t>
                      </a:r>
                    </a:p>
                  </a:txBody>
                  <a:tcPr/>
                </a:tc>
                <a:tc hMerge="1">
                  <a:txBody>
                    <a:bodyPr/>
                    <a:lstStyle/>
                    <a:p>
                      <a:endParaRPr lang="id-ID"/>
                    </a:p>
                  </a:txBody>
                  <a:tcPr/>
                </a:tc>
                <a:tc hMerge="1">
                  <a:txBody>
                    <a:bodyPr/>
                    <a:lstStyle/>
                    <a:p>
                      <a:endParaRPr lang="id-ID"/>
                    </a:p>
                  </a:txBody>
                  <a:tcPr/>
                </a:tc>
              </a:tr>
              <a:tr h="259080">
                <a:tc>
                  <a:txBody>
                    <a:bodyPr/>
                    <a:lstStyle/>
                    <a:p>
                      <a:pPr algn="ctr"/>
                      <a:r>
                        <a:rPr lang="id-ID" sz="1100" dirty="0" smtClean="0">
                          <a:latin typeface="Tahoma" pitchFamily="34" charset="0"/>
                          <a:ea typeface="Tahoma" pitchFamily="34" charset="0"/>
                          <a:cs typeface="Tahoma" pitchFamily="34" charset="0"/>
                        </a:rPr>
                        <a:t>3</a:t>
                      </a:r>
                      <a:endParaRPr lang="id-ID" sz="1100" dirty="0">
                        <a:latin typeface="Tahoma" pitchFamily="34" charset="0"/>
                        <a:ea typeface="Tahoma" pitchFamily="34" charset="0"/>
                        <a:cs typeface="Tahoma" pitchFamily="34" charset="0"/>
                      </a:endParaRPr>
                    </a:p>
                  </a:txBody>
                  <a:tcPr/>
                </a:tc>
                <a:tc>
                  <a:txBody>
                    <a:bodyPr/>
                    <a:lstStyle/>
                    <a:p>
                      <a:r>
                        <a:rPr lang="id-ID" sz="1100" dirty="0" smtClean="0">
                          <a:latin typeface="Tahoma" pitchFamily="34" charset="0"/>
                          <a:ea typeface="Tahoma" pitchFamily="34" charset="0"/>
                          <a:cs typeface="Tahoma" pitchFamily="34" charset="0"/>
                        </a:rPr>
                        <a:t>Pangkat/Gol.Ruang</a:t>
                      </a:r>
                      <a:endParaRPr lang="id-ID" sz="1100" dirty="0">
                        <a:latin typeface="Tahoma" pitchFamily="34" charset="0"/>
                        <a:ea typeface="Tahoma" pitchFamily="34" charset="0"/>
                        <a:cs typeface="Tahoma" pitchFamily="34" charset="0"/>
                      </a:endParaRPr>
                    </a:p>
                  </a:txBody>
                  <a:tcPr/>
                </a:tc>
                <a:tc>
                  <a:txBody>
                    <a:bodyPr/>
                    <a:lstStyle/>
                    <a:p>
                      <a:r>
                        <a:rPr lang="id-ID" sz="1100" dirty="0" smtClean="0">
                          <a:latin typeface="Tahoma" pitchFamily="34" charset="0"/>
                          <a:ea typeface="Tahoma" pitchFamily="34" charset="0"/>
                          <a:cs typeface="Tahoma" pitchFamily="34" charset="0"/>
                        </a:rPr>
                        <a:t>Penata Tk. I/ III/d</a:t>
                      </a:r>
                      <a:endParaRPr lang="id-ID" sz="1100" dirty="0">
                        <a:latin typeface="Tahoma" pitchFamily="34" charset="0"/>
                        <a:ea typeface="Tahoma" pitchFamily="34" charset="0"/>
                        <a:cs typeface="Tahoma" pitchFamily="34" charset="0"/>
                      </a:endParaRPr>
                    </a:p>
                  </a:txBody>
                  <a:tcPr/>
                </a:tc>
                <a:tc>
                  <a:txBody>
                    <a:bodyPr/>
                    <a:lstStyle/>
                    <a:p>
                      <a:pPr algn="ctr"/>
                      <a:r>
                        <a:rPr lang="id-ID" sz="1100" dirty="0" smtClean="0">
                          <a:latin typeface="Tahoma" pitchFamily="34" charset="0"/>
                          <a:ea typeface="Tahoma" pitchFamily="34" charset="0"/>
                          <a:cs typeface="Tahoma" pitchFamily="34" charset="0"/>
                        </a:rPr>
                        <a:t>3</a:t>
                      </a:r>
                      <a:endParaRPr lang="id-ID" sz="1100" dirty="0">
                        <a:latin typeface="Tahoma" pitchFamily="34" charset="0"/>
                        <a:ea typeface="Tahoma" pitchFamily="34" charset="0"/>
                        <a:cs typeface="Tahoma" pitchFamily="34" charset="0"/>
                      </a:endParaRPr>
                    </a:p>
                  </a:txBody>
                  <a:tcPr/>
                </a:tc>
                <a:tc gridSpan="2">
                  <a:txBody>
                    <a:bodyPr/>
                    <a:lstStyle/>
                    <a:p>
                      <a:r>
                        <a:rPr lang="id-ID" sz="1100" dirty="0" smtClean="0">
                          <a:latin typeface="Tahoma" pitchFamily="34" charset="0"/>
                          <a:ea typeface="Tahoma" pitchFamily="34" charset="0"/>
                          <a:cs typeface="Tahoma" pitchFamily="34" charset="0"/>
                        </a:rPr>
                        <a:t>Pangkat/Gol.Ruang</a:t>
                      </a:r>
                      <a:endParaRPr lang="id-ID" sz="1100" dirty="0">
                        <a:latin typeface="Tahoma" pitchFamily="34" charset="0"/>
                        <a:ea typeface="Tahoma" pitchFamily="34" charset="0"/>
                        <a:cs typeface="Tahoma" pitchFamily="34" charset="0"/>
                      </a:endParaRPr>
                    </a:p>
                  </a:txBody>
                  <a:tcPr/>
                </a:tc>
                <a:tc hMerge="1">
                  <a:txBody>
                    <a:bodyPr/>
                    <a:lstStyle/>
                    <a:p>
                      <a:endParaRPr lang="id-ID"/>
                    </a:p>
                  </a:txBody>
                  <a:tcPr/>
                </a:tc>
                <a:tc gridSpan="3">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d-ID" sz="1100" dirty="0" smtClean="0">
                          <a:latin typeface="Tahoma" pitchFamily="34" charset="0"/>
                          <a:ea typeface="Tahoma" pitchFamily="34" charset="0"/>
                          <a:cs typeface="Tahoma" pitchFamily="34" charset="0"/>
                        </a:rPr>
                        <a:t>Penata / III/c</a:t>
                      </a:r>
                    </a:p>
                  </a:txBody>
                  <a:tcPr/>
                </a:tc>
                <a:tc hMerge="1">
                  <a:txBody>
                    <a:bodyPr/>
                    <a:lstStyle/>
                    <a:p>
                      <a:endParaRPr lang="id-ID"/>
                    </a:p>
                  </a:txBody>
                  <a:tcPr/>
                </a:tc>
                <a:tc hMerge="1">
                  <a:txBody>
                    <a:bodyPr/>
                    <a:lstStyle/>
                    <a:p>
                      <a:endParaRPr lang="id-ID"/>
                    </a:p>
                  </a:txBody>
                  <a:tcPr/>
                </a:tc>
              </a:tr>
              <a:tr h="392373">
                <a:tc>
                  <a:txBody>
                    <a:bodyPr/>
                    <a:lstStyle/>
                    <a:p>
                      <a:pPr algn="ctr"/>
                      <a:r>
                        <a:rPr lang="id-ID" sz="1100" dirty="0" smtClean="0">
                          <a:latin typeface="Tahoma" pitchFamily="34" charset="0"/>
                          <a:ea typeface="Tahoma" pitchFamily="34" charset="0"/>
                          <a:cs typeface="Tahoma" pitchFamily="34" charset="0"/>
                        </a:rPr>
                        <a:t>4</a:t>
                      </a:r>
                      <a:endParaRPr lang="id-ID" sz="1100" dirty="0">
                        <a:latin typeface="Tahoma" pitchFamily="34" charset="0"/>
                        <a:ea typeface="Tahoma" pitchFamily="34" charset="0"/>
                        <a:cs typeface="Tahoma" pitchFamily="34" charset="0"/>
                      </a:endParaRPr>
                    </a:p>
                  </a:txBody>
                  <a:tcPr/>
                </a:tc>
                <a:tc>
                  <a:txBody>
                    <a:bodyPr/>
                    <a:lstStyle/>
                    <a:p>
                      <a:r>
                        <a:rPr lang="id-ID" sz="1100" dirty="0" smtClean="0">
                          <a:latin typeface="Tahoma" pitchFamily="34" charset="0"/>
                          <a:ea typeface="Tahoma" pitchFamily="34" charset="0"/>
                          <a:cs typeface="Tahoma" pitchFamily="34" charset="0"/>
                        </a:rPr>
                        <a:t>Jabatan</a:t>
                      </a:r>
                      <a:endParaRPr lang="id-ID" sz="1100" dirty="0">
                        <a:latin typeface="Tahoma" pitchFamily="34" charset="0"/>
                        <a:ea typeface="Tahoma" pitchFamily="34" charset="0"/>
                        <a:cs typeface="Tahoma"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d-ID" sz="1100" dirty="0" smtClean="0">
                          <a:latin typeface="Tahoma" pitchFamily="34" charset="0"/>
                          <a:ea typeface="Tahoma" pitchFamily="34" charset="0"/>
                          <a:cs typeface="Tahoma" pitchFamily="34" charset="0"/>
                        </a:rPr>
                        <a:t>Kepala Bagian Mutasi</a:t>
                      </a:r>
                      <a:r>
                        <a:rPr lang="id-ID" sz="1100" baseline="0" dirty="0" smtClean="0">
                          <a:latin typeface="Tahoma" pitchFamily="34" charset="0"/>
                          <a:ea typeface="Tahoma" pitchFamily="34" charset="0"/>
                          <a:cs typeface="Tahoma" pitchFamily="34" charset="0"/>
                        </a:rPr>
                        <a:t> Jabatan dan Tenaga Fungsional Non Dosen</a:t>
                      </a:r>
                      <a:endParaRPr lang="id-ID" sz="1100" dirty="0" smtClean="0">
                        <a:latin typeface="Tahoma" pitchFamily="34" charset="0"/>
                        <a:ea typeface="Tahoma" pitchFamily="34" charset="0"/>
                        <a:cs typeface="Tahoma" pitchFamily="34" charset="0"/>
                      </a:endParaRPr>
                    </a:p>
                  </a:txBody>
                  <a:tcPr/>
                </a:tc>
                <a:tc>
                  <a:txBody>
                    <a:bodyPr/>
                    <a:lstStyle/>
                    <a:p>
                      <a:pPr algn="ctr"/>
                      <a:r>
                        <a:rPr lang="id-ID" sz="1100" dirty="0" smtClean="0">
                          <a:latin typeface="Tahoma" pitchFamily="34" charset="0"/>
                          <a:ea typeface="Tahoma" pitchFamily="34" charset="0"/>
                          <a:cs typeface="Tahoma" pitchFamily="34" charset="0"/>
                        </a:rPr>
                        <a:t>4</a:t>
                      </a:r>
                      <a:endParaRPr lang="id-ID" sz="1100" dirty="0">
                        <a:latin typeface="Tahoma" pitchFamily="34" charset="0"/>
                        <a:ea typeface="Tahoma" pitchFamily="34" charset="0"/>
                        <a:cs typeface="Tahoma" pitchFamily="34" charset="0"/>
                      </a:endParaRPr>
                    </a:p>
                  </a:txBody>
                  <a:tcPr/>
                </a:tc>
                <a:tc gridSpan="2">
                  <a:txBody>
                    <a:bodyPr/>
                    <a:lstStyle/>
                    <a:p>
                      <a:r>
                        <a:rPr lang="id-ID" sz="1100" dirty="0" smtClean="0">
                          <a:latin typeface="Tahoma" pitchFamily="34" charset="0"/>
                          <a:ea typeface="Tahoma" pitchFamily="34" charset="0"/>
                          <a:cs typeface="Tahoma" pitchFamily="34" charset="0"/>
                        </a:rPr>
                        <a:t>Jabatan</a:t>
                      </a:r>
                      <a:endParaRPr lang="id-ID" sz="1100" dirty="0">
                        <a:latin typeface="Tahoma" pitchFamily="34" charset="0"/>
                        <a:ea typeface="Tahoma" pitchFamily="34" charset="0"/>
                        <a:cs typeface="Tahoma" pitchFamily="34" charset="0"/>
                      </a:endParaRPr>
                    </a:p>
                  </a:txBody>
                  <a:tcPr/>
                </a:tc>
                <a:tc hMerge="1">
                  <a:txBody>
                    <a:bodyPr/>
                    <a:lstStyle/>
                    <a:p>
                      <a:endParaRPr lang="id-ID"/>
                    </a:p>
                  </a:txBody>
                  <a:tcPr/>
                </a:tc>
                <a:tc gridSpan="3">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d-ID" sz="1100" dirty="0" smtClean="0">
                          <a:latin typeface="Tahoma" pitchFamily="34" charset="0"/>
                          <a:ea typeface="Tahoma" pitchFamily="34" charset="0"/>
                          <a:cs typeface="Tahoma" pitchFamily="34" charset="0"/>
                        </a:rPr>
                        <a:t>Kepala Subbagian Mutasi Tenaga Fungsional Guru</a:t>
                      </a:r>
                    </a:p>
                  </a:txBody>
                  <a:tcPr/>
                </a:tc>
                <a:tc hMerge="1">
                  <a:txBody>
                    <a:bodyPr/>
                    <a:lstStyle/>
                    <a:p>
                      <a:endParaRPr lang="id-ID"/>
                    </a:p>
                  </a:txBody>
                  <a:tcPr/>
                </a:tc>
                <a:tc hMerge="1">
                  <a:txBody>
                    <a:bodyPr/>
                    <a:lstStyle/>
                    <a:p>
                      <a:endParaRPr lang="id-ID"/>
                    </a:p>
                  </a:txBody>
                  <a:tcPr/>
                </a:tc>
              </a:tr>
              <a:tr h="228600">
                <a:tc>
                  <a:txBody>
                    <a:bodyPr/>
                    <a:lstStyle/>
                    <a:p>
                      <a:pPr algn="ctr"/>
                      <a:r>
                        <a:rPr lang="id-ID" sz="1100" dirty="0" smtClean="0">
                          <a:latin typeface="Tahoma" pitchFamily="34" charset="0"/>
                          <a:ea typeface="Tahoma" pitchFamily="34" charset="0"/>
                          <a:cs typeface="Tahoma" pitchFamily="34" charset="0"/>
                        </a:rPr>
                        <a:t>5</a:t>
                      </a:r>
                      <a:endParaRPr lang="id-ID" sz="1100" dirty="0">
                        <a:latin typeface="Tahoma" pitchFamily="34" charset="0"/>
                        <a:ea typeface="Tahoma" pitchFamily="34" charset="0"/>
                        <a:cs typeface="Tahoma" pitchFamily="34" charset="0"/>
                      </a:endParaRPr>
                    </a:p>
                  </a:txBody>
                  <a:tcPr/>
                </a:tc>
                <a:tc>
                  <a:txBody>
                    <a:bodyPr/>
                    <a:lstStyle/>
                    <a:p>
                      <a:r>
                        <a:rPr lang="id-ID" sz="1100" dirty="0" smtClean="0">
                          <a:latin typeface="Tahoma" pitchFamily="34" charset="0"/>
                          <a:ea typeface="Tahoma" pitchFamily="34" charset="0"/>
                          <a:cs typeface="Tahoma" pitchFamily="34" charset="0"/>
                        </a:rPr>
                        <a:t>Unit Kerja</a:t>
                      </a:r>
                      <a:endParaRPr lang="id-ID" sz="1100" dirty="0">
                        <a:latin typeface="Tahoma" pitchFamily="34" charset="0"/>
                        <a:ea typeface="Tahoma" pitchFamily="34" charset="0"/>
                        <a:cs typeface="Tahoma"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d-ID" sz="1100" dirty="0" smtClean="0">
                          <a:latin typeface="Tahoma" pitchFamily="34" charset="0"/>
                          <a:ea typeface="Tahoma" pitchFamily="34" charset="0"/>
                          <a:cs typeface="Tahoma" pitchFamily="34" charset="0"/>
                        </a:rPr>
                        <a:t>Biro Kepegawaian</a:t>
                      </a:r>
                    </a:p>
                  </a:txBody>
                  <a:tcPr/>
                </a:tc>
                <a:tc>
                  <a:txBody>
                    <a:bodyPr/>
                    <a:lstStyle/>
                    <a:p>
                      <a:pPr algn="ctr"/>
                      <a:r>
                        <a:rPr lang="id-ID" sz="1100" dirty="0" smtClean="0">
                          <a:latin typeface="Tahoma" pitchFamily="34" charset="0"/>
                          <a:ea typeface="Tahoma" pitchFamily="34" charset="0"/>
                          <a:cs typeface="Tahoma" pitchFamily="34" charset="0"/>
                        </a:rPr>
                        <a:t>5</a:t>
                      </a:r>
                      <a:endParaRPr lang="id-ID" sz="1100" dirty="0">
                        <a:latin typeface="Tahoma" pitchFamily="34" charset="0"/>
                        <a:ea typeface="Tahoma" pitchFamily="34" charset="0"/>
                        <a:cs typeface="Tahoma" pitchFamily="34" charset="0"/>
                      </a:endParaRPr>
                    </a:p>
                  </a:txBody>
                  <a:tcPr/>
                </a:tc>
                <a:tc gridSpan="2">
                  <a:txBody>
                    <a:bodyPr/>
                    <a:lstStyle/>
                    <a:p>
                      <a:r>
                        <a:rPr lang="id-ID" sz="1100" dirty="0" smtClean="0">
                          <a:latin typeface="Tahoma" pitchFamily="34" charset="0"/>
                          <a:ea typeface="Tahoma" pitchFamily="34" charset="0"/>
                          <a:cs typeface="Tahoma" pitchFamily="34" charset="0"/>
                        </a:rPr>
                        <a:t>Unit Kerja</a:t>
                      </a:r>
                      <a:endParaRPr lang="id-ID" sz="1100" dirty="0">
                        <a:latin typeface="Tahoma" pitchFamily="34" charset="0"/>
                        <a:ea typeface="Tahoma" pitchFamily="34" charset="0"/>
                        <a:cs typeface="Tahoma" pitchFamily="34" charset="0"/>
                      </a:endParaRPr>
                    </a:p>
                  </a:txBody>
                  <a:tcPr/>
                </a:tc>
                <a:tc hMerge="1">
                  <a:txBody>
                    <a:bodyPr/>
                    <a:lstStyle/>
                    <a:p>
                      <a:endParaRPr lang="id-ID"/>
                    </a:p>
                  </a:txBody>
                  <a:tcPr/>
                </a:tc>
                <a:tc gridSpan="3">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d-ID" sz="1100" dirty="0" smtClean="0">
                          <a:latin typeface="Tahoma" pitchFamily="34" charset="0"/>
                          <a:ea typeface="Tahoma" pitchFamily="34" charset="0"/>
                          <a:cs typeface="Tahoma" pitchFamily="34" charset="0"/>
                        </a:rPr>
                        <a:t>Biro Kepegawaian</a:t>
                      </a:r>
                    </a:p>
                  </a:txBody>
                  <a:tcPr/>
                </a:tc>
                <a:tc hMerge="1">
                  <a:txBody>
                    <a:bodyPr/>
                    <a:lstStyle/>
                    <a:p>
                      <a:endParaRPr lang="id-ID"/>
                    </a:p>
                  </a:txBody>
                  <a:tcPr/>
                </a:tc>
                <a:tc hMerge="1">
                  <a:txBody>
                    <a:bodyPr/>
                    <a:lstStyle/>
                    <a:p>
                      <a:endParaRPr lang="id-ID"/>
                    </a:p>
                  </a:txBody>
                  <a:tcPr/>
                </a:tc>
              </a:tr>
              <a:tr h="235424">
                <a:tc rowSpan="2">
                  <a:txBody>
                    <a:bodyPr/>
                    <a:lstStyle/>
                    <a:p>
                      <a:pPr algn="ctr"/>
                      <a:r>
                        <a:rPr lang="id-ID" sz="1100" dirty="0" smtClean="0">
                          <a:latin typeface="Tahoma" pitchFamily="34" charset="0"/>
                          <a:ea typeface="Tahoma" pitchFamily="34" charset="0"/>
                          <a:cs typeface="Tahoma" pitchFamily="34" charset="0"/>
                        </a:rPr>
                        <a:t>No</a:t>
                      </a:r>
                      <a:endParaRPr lang="id-ID" sz="1100" dirty="0">
                        <a:latin typeface="Tahoma" pitchFamily="34" charset="0"/>
                        <a:ea typeface="Tahoma" pitchFamily="34" charset="0"/>
                        <a:cs typeface="Tahoma" pitchFamily="34" charset="0"/>
                      </a:endParaRPr>
                    </a:p>
                  </a:txBody>
                  <a:tcPr anchor="ctr"/>
                </a:tc>
                <a:tc rowSpan="2" gridSpan="2">
                  <a:txBody>
                    <a:bodyPr/>
                    <a:lstStyle/>
                    <a:p>
                      <a:pPr algn="ctr"/>
                      <a:r>
                        <a:rPr lang="id-ID" sz="1100" dirty="0" smtClean="0">
                          <a:latin typeface="Tahoma" pitchFamily="34" charset="0"/>
                          <a:ea typeface="Tahoma" pitchFamily="34" charset="0"/>
                          <a:cs typeface="Tahoma" pitchFamily="34" charset="0"/>
                        </a:rPr>
                        <a:t>III. KEGIATAN TUGAS POKOK JABATAN</a:t>
                      </a:r>
                      <a:endParaRPr lang="id-ID" sz="1100" dirty="0">
                        <a:latin typeface="Tahoma" pitchFamily="34" charset="0"/>
                        <a:ea typeface="Tahoma" pitchFamily="34" charset="0"/>
                        <a:cs typeface="Tahoma" pitchFamily="34" charset="0"/>
                      </a:endParaRPr>
                    </a:p>
                  </a:txBody>
                  <a:tcPr anchor="ctr"/>
                </a:tc>
                <a:tc rowSpan="2" h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id-ID" sz="1200" dirty="0" smtClean="0"/>
                    </a:p>
                  </a:txBody>
                  <a:tcPr/>
                </a:tc>
                <a:tc rowSpan="2">
                  <a:txBody>
                    <a:bodyPr/>
                    <a:lstStyle/>
                    <a:p>
                      <a:pPr algn="ctr"/>
                      <a:r>
                        <a:rPr lang="id-ID" sz="1100" dirty="0" smtClean="0">
                          <a:latin typeface="Tahoma" pitchFamily="34" charset="0"/>
                          <a:ea typeface="Tahoma" pitchFamily="34" charset="0"/>
                          <a:cs typeface="Tahoma" pitchFamily="34" charset="0"/>
                        </a:rPr>
                        <a:t>AK</a:t>
                      </a:r>
                      <a:endParaRPr lang="id-ID" sz="1100" dirty="0">
                        <a:latin typeface="Tahoma" pitchFamily="34" charset="0"/>
                        <a:ea typeface="Tahoma" pitchFamily="34" charset="0"/>
                        <a:cs typeface="Tahoma" pitchFamily="34" charset="0"/>
                      </a:endParaRPr>
                    </a:p>
                  </a:txBody>
                  <a:tcPr anchor="ctr"/>
                </a:tc>
                <a:tc gridSpan="5">
                  <a:txBody>
                    <a:bodyPr/>
                    <a:lstStyle/>
                    <a:p>
                      <a:pPr algn="ctr"/>
                      <a:r>
                        <a:rPr lang="id-ID" sz="1100" dirty="0" smtClean="0">
                          <a:latin typeface="Tahoma" pitchFamily="34" charset="0"/>
                          <a:ea typeface="Tahoma" pitchFamily="34" charset="0"/>
                          <a:cs typeface="Tahoma" pitchFamily="34" charset="0"/>
                        </a:rPr>
                        <a:t>TARGET</a:t>
                      </a:r>
                      <a:endParaRPr lang="id-ID" sz="1100" dirty="0">
                        <a:latin typeface="Tahoma" pitchFamily="34" charset="0"/>
                        <a:ea typeface="Tahoma" pitchFamily="34" charset="0"/>
                        <a:cs typeface="Tahoma" pitchFamily="34" charset="0"/>
                      </a:endParaRPr>
                    </a:p>
                  </a:txBody>
                  <a:tcPr/>
                </a:tc>
                <a:tc hMerge="1">
                  <a:txBody>
                    <a:bodyPr/>
                    <a:lstStyle/>
                    <a:p>
                      <a:endParaRPr lang="id-ID"/>
                    </a:p>
                  </a:txBody>
                  <a:tcPr/>
                </a:tc>
                <a:tc h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id-ID" sz="1200" dirty="0" smtClean="0"/>
                    </a:p>
                  </a:txBody>
                  <a:tcPr/>
                </a:tc>
                <a:tc hMerge="1">
                  <a:txBody>
                    <a:bodyPr/>
                    <a:lstStyle/>
                    <a:p>
                      <a:endParaRPr lang="id-ID"/>
                    </a:p>
                  </a:txBody>
                  <a:tcPr/>
                </a:tc>
                <a:tc hMerge="1">
                  <a:txBody>
                    <a:bodyPr/>
                    <a:lstStyle/>
                    <a:p>
                      <a:endParaRPr lang="id-ID"/>
                    </a:p>
                  </a:txBody>
                  <a:tcPr/>
                </a:tc>
              </a:tr>
              <a:tr h="354387">
                <a:tc vMerge="1">
                  <a:txBody>
                    <a:bodyPr/>
                    <a:lstStyle/>
                    <a:p>
                      <a:pPr algn="ctr"/>
                      <a:endParaRPr lang="id-ID" sz="1200" dirty="0"/>
                    </a:p>
                  </a:txBody>
                  <a:tcPr/>
                </a:tc>
                <a:tc gridSpan="2" vMerge="1">
                  <a:txBody>
                    <a:bodyPr/>
                    <a:lstStyle/>
                    <a:p>
                      <a:endParaRPr lang="id-ID" sz="1200" dirty="0"/>
                    </a:p>
                  </a:txBody>
                  <a:tcPr/>
                </a:tc>
                <a:tc hMerge="1" v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id-ID" sz="1200" dirty="0" smtClean="0"/>
                    </a:p>
                  </a:txBody>
                  <a:tcPr/>
                </a:tc>
                <a:tc vMerge="1">
                  <a:txBody>
                    <a:bodyPr/>
                    <a:lstStyle/>
                    <a:p>
                      <a:pPr algn="ctr"/>
                      <a:endParaRPr lang="id-ID" sz="1200" dirty="0"/>
                    </a:p>
                  </a:txBody>
                  <a:tcPr/>
                </a:tc>
                <a:tc>
                  <a:txBody>
                    <a:bodyPr/>
                    <a:lstStyle/>
                    <a:p>
                      <a:pPr algn="ctr"/>
                      <a:r>
                        <a:rPr lang="id-ID" sz="1100" dirty="0" smtClean="0">
                          <a:latin typeface="Tahoma" pitchFamily="34" charset="0"/>
                          <a:ea typeface="Tahoma" pitchFamily="34" charset="0"/>
                          <a:cs typeface="Tahoma" pitchFamily="34" charset="0"/>
                        </a:rPr>
                        <a:t>KUANT/</a:t>
                      </a:r>
                    </a:p>
                    <a:p>
                      <a:pPr algn="ctr"/>
                      <a:r>
                        <a:rPr lang="id-ID" sz="1100" dirty="0" smtClean="0">
                          <a:latin typeface="Tahoma" pitchFamily="34" charset="0"/>
                          <a:ea typeface="Tahoma" pitchFamily="34" charset="0"/>
                          <a:cs typeface="Tahoma" pitchFamily="34" charset="0"/>
                        </a:rPr>
                        <a:t>OUTPUT</a:t>
                      </a:r>
                      <a:endParaRPr lang="id-ID" sz="1100" dirty="0">
                        <a:latin typeface="Tahoma" pitchFamily="34" charset="0"/>
                        <a:ea typeface="Tahoma" pitchFamily="34" charset="0"/>
                        <a:cs typeface="Tahoma" pitchFamily="34" charset="0"/>
                      </a:endParaRPr>
                    </a:p>
                  </a:txBody>
                  <a:tcPr/>
                </a:tc>
                <a:tc gridSpan="2">
                  <a:txBody>
                    <a:bodyPr/>
                    <a:lstStyle/>
                    <a:p>
                      <a:pPr algn="ctr"/>
                      <a:r>
                        <a:rPr lang="id-ID" sz="1100" dirty="0" smtClean="0">
                          <a:latin typeface="Tahoma" pitchFamily="34" charset="0"/>
                          <a:ea typeface="Tahoma" pitchFamily="34" charset="0"/>
                          <a:cs typeface="Tahoma" pitchFamily="34" charset="0"/>
                        </a:rPr>
                        <a:t>KUAL/</a:t>
                      </a:r>
                    </a:p>
                    <a:p>
                      <a:pPr algn="ctr"/>
                      <a:r>
                        <a:rPr lang="id-ID" sz="1100" dirty="0" smtClean="0">
                          <a:latin typeface="Tahoma" pitchFamily="34" charset="0"/>
                          <a:ea typeface="Tahoma" pitchFamily="34" charset="0"/>
                          <a:cs typeface="Tahoma" pitchFamily="34" charset="0"/>
                        </a:rPr>
                        <a:t>MUTU</a:t>
                      </a:r>
                      <a:endParaRPr lang="id-ID" sz="1100" dirty="0">
                        <a:latin typeface="Tahoma" pitchFamily="34" charset="0"/>
                        <a:ea typeface="Tahoma" pitchFamily="34" charset="0"/>
                        <a:cs typeface="Tahoma" pitchFamily="34" charset="0"/>
                      </a:endParaRPr>
                    </a:p>
                  </a:txBody>
                  <a:tcPr/>
                </a:tc>
                <a:tc h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id-ID" sz="1200" dirty="0" smtClean="0"/>
                    </a:p>
                  </a:txBody>
                  <a:tcPr/>
                </a:tc>
                <a:tc>
                  <a:txBody>
                    <a:bodyPr/>
                    <a:lstStyle/>
                    <a:p>
                      <a:pPr algn="ctr"/>
                      <a:r>
                        <a:rPr lang="id-ID" sz="1100" dirty="0" smtClean="0">
                          <a:latin typeface="Tahoma" pitchFamily="34" charset="0"/>
                          <a:ea typeface="Tahoma" pitchFamily="34" charset="0"/>
                          <a:cs typeface="Tahoma" pitchFamily="34" charset="0"/>
                        </a:rPr>
                        <a:t>WAKTU</a:t>
                      </a:r>
                      <a:endParaRPr lang="id-ID" sz="1100" dirty="0">
                        <a:latin typeface="Tahoma" pitchFamily="34" charset="0"/>
                        <a:ea typeface="Tahoma" pitchFamily="34" charset="0"/>
                        <a:cs typeface="Tahoma"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id-ID" sz="1100" dirty="0" smtClean="0">
                          <a:latin typeface="Tahoma" pitchFamily="34" charset="0"/>
                          <a:ea typeface="Tahoma" pitchFamily="34" charset="0"/>
                          <a:cs typeface="Tahoma" pitchFamily="34" charset="0"/>
                        </a:rPr>
                        <a:t>BIAYA</a:t>
                      </a:r>
                    </a:p>
                  </a:txBody>
                  <a:tcPr/>
                </a:tc>
              </a:tr>
              <a:tr h="320040">
                <a:tc>
                  <a:txBody>
                    <a:bodyPr/>
                    <a:lstStyle/>
                    <a:p>
                      <a:pPr algn="ctr"/>
                      <a:r>
                        <a:rPr lang="id-ID" sz="1100" dirty="0" smtClean="0">
                          <a:latin typeface="Tahoma" pitchFamily="34" charset="0"/>
                          <a:ea typeface="Tahoma" pitchFamily="34" charset="0"/>
                          <a:cs typeface="Tahoma" pitchFamily="34" charset="0"/>
                        </a:rPr>
                        <a:t>1</a:t>
                      </a:r>
                      <a:endParaRPr lang="id-ID" sz="1100" dirty="0">
                        <a:latin typeface="Tahoma" pitchFamily="34" charset="0"/>
                        <a:ea typeface="Tahoma" pitchFamily="34" charset="0"/>
                        <a:cs typeface="Tahoma" pitchFamily="34" charset="0"/>
                      </a:endParaRPr>
                    </a:p>
                  </a:txBody>
                  <a:tcPr/>
                </a:tc>
                <a:tc gridSpan="2">
                  <a:txBody>
                    <a:bodyPr/>
                    <a:lstStyle/>
                    <a:p>
                      <a:r>
                        <a:rPr lang="id-ID" sz="1100" dirty="0" smtClean="0">
                          <a:latin typeface="Tahoma" pitchFamily="34" charset="0"/>
                          <a:ea typeface="Tahoma" pitchFamily="34" charset="0"/>
                          <a:cs typeface="Tahoma" pitchFamily="34" charset="0"/>
                        </a:rPr>
                        <a:t>Menyelesaikan Nota Persetujuan KP </a:t>
                      </a:r>
                      <a:r>
                        <a:rPr lang="id-ID" sz="1100" baseline="0" dirty="0" smtClean="0">
                          <a:latin typeface="Tahoma" pitchFamily="34" charset="0"/>
                          <a:ea typeface="Tahoma" pitchFamily="34" charset="0"/>
                          <a:cs typeface="Tahoma" pitchFamily="34" charset="0"/>
                        </a:rPr>
                        <a:t>Guru Golru III/d ke bawah</a:t>
                      </a:r>
                      <a:endParaRPr lang="id-ID" sz="1100" dirty="0">
                        <a:latin typeface="Tahoma" pitchFamily="34" charset="0"/>
                        <a:ea typeface="Tahoma" pitchFamily="34" charset="0"/>
                        <a:cs typeface="Tahoma" pitchFamily="34" charset="0"/>
                      </a:endParaRPr>
                    </a:p>
                  </a:txBody>
                  <a:tcPr/>
                </a:tc>
                <a:tc h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id-ID" sz="1200" dirty="0" smtClean="0"/>
                    </a:p>
                  </a:txBody>
                  <a:tcPr/>
                </a:tc>
                <a:tc>
                  <a:txBody>
                    <a:bodyPr/>
                    <a:lstStyle/>
                    <a:p>
                      <a:pPr algn="ctr"/>
                      <a:r>
                        <a:rPr lang="id-ID" sz="1100" dirty="0" smtClean="0">
                          <a:latin typeface="Tahoma" pitchFamily="34" charset="0"/>
                          <a:ea typeface="Tahoma" pitchFamily="34" charset="0"/>
                          <a:cs typeface="Tahoma" pitchFamily="34" charset="0"/>
                        </a:rPr>
                        <a:t>-</a:t>
                      </a:r>
                      <a:endParaRPr lang="id-ID" sz="1100" dirty="0">
                        <a:latin typeface="Tahoma" pitchFamily="34" charset="0"/>
                        <a:ea typeface="Tahoma" pitchFamily="34" charset="0"/>
                        <a:cs typeface="Tahoma" pitchFamily="34" charset="0"/>
                      </a:endParaRPr>
                    </a:p>
                  </a:txBody>
                  <a:tcPr anchor="ctr"/>
                </a:tc>
                <a:tc>
                  <a:txBody>
                    <a:bodyPr/>
                    <a:lstStyle/>
                    <a:p>
                      <a:pPr algn="ctr"/>
                      <a:r>
                        <a:rPr lang="id-ID" sz="1100" dirty="0" smtClean="0">
                          <a:latin typeface="Tahoma" pitchFamily="34" charset="0"/>
                          <a:ea typeface="Tahoma" pitchFamily="34" charset="0"/>
                          <a:cs typeface="Tahoma" pitchFamily="34" charset="0"/>
                        </a:rPr>
                        <a:t>500 NP</a:t>
                      </a:r>
                      <a:endParaRPr lang="id-ID" sz="1100" dirty="0">
                        <a:latin typeface="Tahoma" pitchFamily="34" charset="0"/>
                        <a:ea typeface="Tahoma" pitchFamily="34" charset="0"/>
                        <a:cs typeface="Tahoma" pitchFamily="34" charset="0"/>
                      </a:endParaRPr>
                    </a:p>
                  </a:txBody>
                  <a:tcPr anchor="ctr"/>
                </a:tc>
                <a:tc gridSpan="2">
                  <a:txBody>
                    <a:bodyPr/>
                    <a:lstStyle/>
                    <a:p>
                      <a:pPr algn="ctr"/>
                      <a:r>
                        <a:rPr lang="id-ID" sz="1100" dirty="0" smtClean="0">
                          <a:latin typeface="Tahoma" pitchFamily="34" charset="0"/>
                          <a:ea typeface="Tahoma" pitchFamily="34" charset="0"/>
                          <a:cs typeface="Tahoma" pitchFamily="34" charset="0"/>
                        </a:rPr>
                        <a:t>100</a:t>
                      </a:r>
                      <a:endParaRPr lang="id-ID" sz="1100" dirty="0">
                        <a:latin typeface="Tahoma" pitchFamily="34" charset="0"/>
                        <a:ea typeface="Tahoma" pitchFamily="34" charset="0"/>
                        <a:cs typeface="Tahoma" pitchFamily="34" charset="0"/>
                      </a:endParaRPr>
                    </a:p>
                  </a:txBody>
                  <a:tcPr anchor="ctr"/>
                </a:tc>
                <a:tc h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id-ID" sz="1200" dirty="0" smtClean="0"/>
                    </a:p>
                  </a:txBody>
                  <a:tcPr/>
                </a:tc>
                <a:tc>
                  <a:txBody>
                    <a:bodyPr/>
                    <a:lstStyle/>
                    <a:p>
                      <a:pPr algn="ctr"/>
                      <a:r>
                        <a:rPr lang="id-ID" sz="1100" dirty="0" smtClean="0">
                          <a:latin typeface="Tahoma" pitchFamily="34" charset="0"/>
                          <a:ea typeface="Tahoma" pitchFamily="34" charset="0"/>
                          <a:cs typeface="Tahoma" pitchFamily="34" charset="0"/>
                        </a:rPr>
                        <a:t>12 bln</a:t>
                      </a:r>
                      <a:endParaRPr lang="id-ID" sz="1100" dirty="0">
                        <a:latin typeface="Tahoma" pitchFamily="34" charset="0"/>
                        <a:ea typeface="Tahoma" pitchFamily="34" charset="0"/>
                        <a:cs typeface="Tahoma"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id-ID" sz="1100" dirty="0" smtClean="0">
                          <a:latin typeface="Tahoma" pitchFamily="34" charset="0"/>
                          <a:ea typeface="Tahoma" pitchFamily="34" charset="0"/>
                          <a:cs typeface="Tahoma" pitchFamily="34" charset="0"/>
                        </a:rPr>
                        <a:t>-</a:t>
                      </a:r>
                    </a:p>
                  </a:txBody>
                  <a:tcPr anchor="ctr"/>
                </a:tc>
              </a:tr>
              <a:tr h="381000">
                <a:tc>
                  <a:txBody>
                    <a:bodyPr/>
                    <a:lstStyle/>
                    <a:p>
                      <a:pPr algn="ctr"/>
                      <a:r>
                        <a:rPr lang="id-ID" sz="1100" dirty="0" smtClean="0">
                          <a:latin typeface="Tahoma" pitchFamily="34" charset="0"/>
                          <a:ea typeface="Tahoma" pitchFamily="34" charset="0"/>
                          <a:cs typeface="Tahoma" pitchFamily="34" charset="0"/>
                        </a:rPr>
                        <a:t>2</a:t>
                      </a:r>
                      <a:endParaRPr lang="id-ID" sz="1100" dirty="0">
                        <a:latin typeface="Tahoma" pitchFamily="34" charset="0"/>
                        <a:ea typeface="Tahoma" pitchFamily="34" charset="0"/>
                        <a:cs typeface="Tahoma" pitchFamily="34" charset="0"/>
                      </a:endParaRPr>
                    </a:p>
                  </a:txBody>
                  <a:tcPr/>
                </a:tc>
                <a:tc gridSpan="2">
                  <a:txBody>
                    <a:bodyPr/>
                    <a:lstStyle/>
                    <a:p>
                      <a:r>
                        <a:rPr lang="id-ID" sz="1100" dirty="0" smtClean="0">
                          <a:latin typeface="Tahoma" pitchFamily="34" charset="0"/>
                          <a:ea typeface="Tahoma" pitchFamily="34" charset="0"/>
                          <a:cs typeface="Tahoma" pitchFamily="34" charset="0"/>
                        </a:rPr>
                        <a:t>Menyelesaikan Nota Persetujuan KP </a:t>
                      </a:r>
                      <a:r>
                        <a:rPr lang="id-ID" sz="1100" baseline="0" dirty="0" smtClean="0">
                          <a:latin typeface="Tahoma" pitchFamily="34" charset="0"/>
                          <a:ea typeface="Tahoma" pitchFamily="34" charset="0"/>
                          <a:cs typeface="Tahoma" pitchFamily="34" charset="0"/>
                        </a:rPr>
                        <a:t>Penilik Sekolah Golru III/d ke bawah</a:t>
                      </a:r>
                      <a:endParaRPr lang="id-ID" sz="1100" dirty="0">
                        <a:latin typeface="Tahoma" pitchFamily="34" charset="0"/>
                        <a:ea typeface="Tahoma" pitchFamily="34" charset="0"/>
                        <a:cs typeface="Tahoma" pitchFamily="34" charset="0"/>
                      </a:endParaRPr>
                    </a:p>
                  </a:txBody>
                  <a:tcPr/>
                </a:tc>
                <a:tc hMerge="1">
                  <a:txBody>
                    <a:bodyPr/>
                    <a:lstStyle/>
                    <a:p>
                      <a:endParaRPr lang="id-ID"/>
                    </a:p>
                  </a:txBody>
                  <a:tcPr/>
                </a:tc>
                <a:tc>
                  <a:txBody>
                    <a:bodyPr/>
                    <a:lstStyle/>
                    <a:p>
                      <a:pPr algn="ctr"/>
                      <a:r>
                        <a:rPr lang="id-ID" sz="1100" dirty="0" smtClean="0">
                          <a:latin typeface="Tahoma" pitchFamily="34" charset="0"/>
                          <a:ea typeface="Tahoma" pitchFamily="34" charset="0"/>
                          <a:cs typeface="Tahoma" pitchFamily="34" charset="0"/>
                        </a:rPr>
                        <a:t>-</a:t>
                      </a:r>
                      <a:endParaRPr lang="id-ID" sz="1100" dirty="0">
                        <a:latin typeface="Tahoma" pitchFamily="34" charset="0"/>
                        <a:ea typeface="Tahoma" pitchFamily="34" charset="0"/>
                        <a:cs typeface="Tahoma" pitchFamily="34" charset="0"/>
                      </a:endParaRPr>
                    </a:p>
                  </a:txBody>
                  <a:tcPr anchor="ctr"/>
                </a:tc>
                <a:tc>
                  <a:txBody>
                    <a:bodyPr/>
                    <a:lstStyle/>
                    <a:p>
                      <a:pPr algn="ctr"/>
                      <a:r>
                        <a:rPr lang="id-ID" sz="1100" dirty="0" smtClean="0">
                          <a:latin typeface="Tahoma" pitchFamily="34" charset="0"/>
                          <a:ea typeface="Tahoma" pitchFamily="34" charset="0"/>
                          <a:cs typeface="Tahoma" pitchFamily="34" charset="0"/>
                        </a:rPr>
                        <a:t>1500 NP</a:t>
                      </a:r>
                      <a:endParaRPr lang="id-ID" sz="1100" dirty="0">
                        <a:latin typeface="Tahoma" pitchFamily="34" charset="0"/>
                        <a:ea typeface="Tahoma" pitchFamily="34" charset="0"/>
                        <a:cs typeface="Tahoma" pitchFamily="34" charset="0"/>
                      </a:endParaRPr>
                    </a:p>
                  </a:txBody>
                  <a:tcPr anchor="ctr"/>
                </a:tc>
                <a:tc gridSpan="2">
                  <a:txBody>
                    <a:bodyPr/>
                    <a:lstStyle/>
                    <a:p>
                      <a:pPr algn="ctr"/>
                      <a:r>
                        <a:rPr lang="id-ID" sz="1100" dirty="0" smtClean="0">
                          <a:latin typeface="Tahoma" pitchFamily="34" charset="0"/>
                          <a:ea typeface="Tahoma" pitchFamily="34" charset="0"/>
                          <a:cs typeface="Tahoma" pitchFamily="34" charset="0"/>
                        </a:rPr>
                        <a:t>100</a:t>
                      </a:r>
                      <a:endParaRPr lang="id-ID" sz="1100" dirty="0">
                        <a:latin typeface="Tahoma" pitchFamily="34" charset="0"/>
                        <a:ea typeface="Tahoma" pitchFamily="34" charset="0"/>
                        <a:cs typeface="Tahoma" pitchFamily="34" charset="0"/>
                      </a:endParaRPr>
                    </a:p>
                  </a:txBody>
                  <a:tcPr anchor="ctr"/>
                </a:tc>
                <a:tc hMerge="1">
                  <a:txBody>
                    <a:bodyPr/>
                    <a:lstStyle/>
                    <a:p>
                      <a:endParaRPr lang="id-ID"/>
                    </a:p>
                  </a:txBody>
                  <a:tcPr/>
                </a:tc>
                <a:tc>
                  <a:txBody>
                    <a:bodyPr/>
                    <a:lstStyle/>
                    <a:p>
                      <a:pPr algn="ctr"/>
                      <a:r>
                        <a:rPr lang="id-ID" sz="1100" dirty="0" smtClean="0">
                          <a:latin typeface="Tahoma" pitchFamily="34" charset="0"/>
                          <a:ea typeface="Tahoma" pitchFamily="34" charset="0"/>
                          <a:cs typeface="Tahoma" pitchFamily="34" charset="0"/>
                        </a:rPr>
                        <a:t>12 bln</a:t>
                      </a:r>
                      <a:endParaRPr lang="id-ID" sz="1100" dirty="0">
                        <a:latin typeface="Tahoma" pitchFamily="34" charset="0"/>
                        <a:ea typeface="Tahoma" pitchFamily="34" charset="0"/>
                        <a:cs typeface="Tahoma"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id-ID" sz="1100" dirty="0" smtClean="0">
                          <a:latin typeface="Tahoma" pitchFamily="34" charset="0"/>
                          <a:ea typeface="Tahoma" pitchFamily="34" charset="0"/>
                          <a:cs typeface="Tahoma" pitchFamily="34" charset="0"/>
                        </a:rPr>
                        <a:t>-</a:t>
                      </a:r>
                    </a:p>
                  </a:txBody>
                  <a:tcPr anchor="ctr"/>
                </a:tc>
              </a:tr>
              <a:tr h="289560">
                <a:tc>
                  <a:txBody>
                    <a:bodyPr/>
                    <a:lstStyle/>
                    <a:p>
                      <a:pPr algn="ctr"/>
                      <a:r>
                        <a:rPr lang="id-ID" sz="1100" dirty="0" smtClean="0">
                          <a:latin typeface="Tahoma" pitchFamily="34" charset="0"/>
                          <a:ea typeface="Tahoma" pitchFamily="34" charset="0"/>
                          <a:cs typeface="Tahoma" pitchFamily="34" charset="0"/>
                        </a:rPr>
                        <a:t>3</a:t>
                      </a:r>
                      <a:endParaRPr lang="id-ID" sz="1100" dirty="0">
                        <a:latin typeface="Tahoma" pitchFamily="34" charset="0"/>
                        <a:ea typeface="Tahoma" pitchFamily="34" charset="0"/>
                        <a:cs typeface="Tahoma" pitchFamily="34" charset="0"/>
                      </a:endParaRPr>
                    </a:p>
                  </a:txBody>
                  <a:tcPr/>
                </a:tc>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d-ID" sz="1100" dirty="0" smtClean="0">
                          <a:latin typeface="Tahoma" pitchFamily="34" charset="0"/>
                          <a:ea typeface="Tahoma" pitchFamily="34" charset="0"/>
                          <a:cs typeface="Tahoma" pitchFamily="34" charset="0"/>
                        </a:rPr>
                        <a:t>Menyelesaikan Nota Persetujuan KP </a:t>
                      </a:r>
                      <a:r>
                        <a:rPr lang="id-ID" sz="1100" baseline="0" dirty="0" smtClean="0">
                          <a:latin typeface="Tahoma" pitchFamily="34" charset="0"/>
                          <a:ea typeface="Tahoma" pitchFamily="34" charset="0"/>
                          <a:cs typeface="Tahoma" pitchFamily="34" charset="0"/>
                        </a:rPr>
                        <a:t>Jabatan Fungsional Tertentu Golru III/d ke bawah</a:t>
                      </a:r>
                      <a:endParaRPr lang="id-ID" sz="1100" dirty="0">
                        <a:latin typeface="Tahoma" pitchFamily="34" charset="0"/>
                        <a:ea typeface="Tahoma" pitchFamily="34" charset="0"/>
                        <a:cs typeface="Tahoma" pitchFamily="34" charset="0"/>
                      </a:endParaRPr>
                    </a:p>
                  </a:txBody>
                  <a:tcPr/>
                </a:tc>
                <a:tc hMerge="1">
                  <a:txBody>
                    <a:bodyPr/>
                    <a:lstStyle/>
                    <a:p>
                      <a:endParaRPr lang="id-ID"/>
                    </a:p>
                  </a:txBody>
                  <a:tcPr/>
                </a:tc>
                <a:tc>
                  <a:txBody>
                    <a:bodyPr/>
                    <a:lstStyle/>
                    <a:p>
                      <a:pPr algn="ctr"/>
                      <a:r>
                        <a:rPr lang="id-ID" sz="1100" dirty="0" smtClean="0">
                          <a:latin typeface="Tahoma" pitchFamily="34" charset="0"/>
                          <a:ea typeface="Tahoma" pitchFamily="34" charset="0"/>
                          <a:cs typeface="Tahoma" pitchFamily="34" charset="0"/>
                        </a:rPr>
                        <a:t>-</a:t>
                      </a:r>
                      <a:endParaRPr lang="id-ID" sz="1100" dirty="0">
                        <a:latin typeface="Tahoma" pitchFamily="34" charset="0"/>
                        <a:ea typeface="Tahoma" pitchFamily="34" charset="0"/>
                        <a:cs typeface="Tahoma" pitchFamily="34" charset="0"/>
                      </a:endParaRPr>
                    </a:p>
                  </a:txBody>
                  <a:tcPr/>
                </a:tc>
                <a:tc>
                  <a:txBody>
                    <a:bodyPr/>
                    <a:lstStyle/>
                    <a:p>
                      <a:pPr algn="ctr"/>
                      <a:r>
                        <a:rPr lang="id-ID" sz="1100" dirty="0" smtClean="0">
                          <a:latin typeface="Tahoma" pitchFamily="34" charset="0"/>
                          <a:ea typeface="Tahoma" pitchFamily="34" charset="0"/>
                          <a:cs typeface="Tahoma" pitchFamily="34" charset="0"/>
                        </a:rPr>
                        <a:t>1500 NP</a:t>
                      </a:r>
                      <a:endParaRPr lang="id-ID" sz="1100" dirty="0">
                        <a:latin typeface="Tahoma" pitchFamily="34" charset="0"/>
                        <a:ea typeface="Tahoma" pitchFamily="34" charset="0"/>
                        <a:cs typeface="Tahoma" pitchFamily="34" charset="0"/>
                      </a:endParaRPr>
                    </a:p>
                  </a:txBody>
                  <a:tcPr anchor="ctr"/>
                </a:tc>
                <a:tc gridSpan="2">
                  <a:txBody>
                    <a:bodyPr/>
                    <a:lstStyle/>
                    <a:p>
                      <a:pPr algn="ctr"/>
                      <a:r>
                        <a:rPr lang="id-ID" sz="1100" dirty="0" smtClean="0">
                          <a:latin typeface="Tahoma" pitchFamily="34" charset="0"/>
                          <a:ea typeface="Tahoma" pitchFamily="34" charset="0"/>
                          <a:cs typeface="Tahoma" pitchFamily="34" charset="0"/>
                        </a:rPr>
                        <a:t>100</a:t>
                      </a:r>
                      <a:endParaRPr lang="id-ID" sz="1100" dirty="0">
                        <a:latin typeface="Tahoma" pitchFamily="34" charset="0"/>
                        <a:ea typeface="Tahoma" pitchFamily="34" charset="0"/>
                        <a:cs typeface="Tahoma" pitchFamily="34" charset="0"/>
                      </a:endParaRPr>
                    </a:p>
                  </a:txBody>
                  <a:tcPr anchor="ctr"/>
                </a:tc>
                <a:tc hMerge="1">
                  <a:txBody>
                    <a:bodyPr/>
                    <a:lstStyle/>
                    <a:p>
                      <a:endParaRPr lang="id-ID"/>
                    </a:p>
                  </a:txBody>
                  <a:tcPr/>
                </a:tc>
                <a:tc>
                  <a:txBody>
                    <a:bodyPr/>
                    <a:lstStyle/>
                    <a:p>
                      <a:pPr algn="ctr"/>
                      <a:r>
                        <a:rPr lang="id-ID" sz="1100" dirty="0" smtClean="0">
                          <a:latin typeface="Tahoma" pitchFamily="34" charset="0"/>
                          <a:ea typeface="Tahoma" pitchFamily="34" charset="0"/>
                          <a:cs typeface="Tahoma" pitchFamily="34" charset="0"/>
                        </a:rPr>
                        <a:t>12 bln</a:t>
                      </a:r>
                      <a:endParaRPr lang="id-ID" sz="1100" dirty="0">
                        <a:latin typeface="Tahoma" pitchFamily="34" charset="0"/>
                        <a:ea typeface="Tahoma" pitchFamily="34" charset="0"/>
                        <a:cs typeface="Tahoma"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id-ID" sz="1100" dirty="0" smtClean="0">
                          <a:latin typeface="Tahoma" pitchFamily="34" charset="0"/>
                          <a:ea typeface="Tahoma" pitchFamily="34" charset="0"/>
                          <a:cs typeface="Tahoma" pitchFamily="34" charset="0"/>
                        </a:rPr>
                        <a:t>-</a:t>
                      </a:r>
                    </a:p>
                  </a:txBody>
                  <a:tcPr anchor="ctr"/>
                </a:tc>
              </a:tr>
              <a:tr h="163773">
                <a:tc>
                  <a:txBody>
                    <a:bodyPr/>
                    <a:lstStyle/>
                    <a:p>
                      <a:pPr algn="ctr"/>
                      <a:r>
                        <a:rPr lang="id-ID" sz="1100" dirty="0" smtClean="0">
                          <a:latin typeface="Tahoma" pitchFamily="34" charset="0"/>
                          <a:ea typeface="Tahoma" pitchFamily="34" charset="0"/>
                          <a:cs typeface="Tahoma" pitchFamily="34" charset="0"/>
                        </a:rPr>
                        <a:t>4</a:t>
                      </a:r>
                      <a:endParaRPr lang="id-ID" sz="1100" dirty="0">
                        <a:latin typeface="Tahoma" pitchFamily="34" charset="0"/>
                        <a:ea typeface="Tahoma" pitchFamily="34" charset="0"/>
                        <a:cs typeface="Tahoma" pitchFamily="34" charset="0"/>
                      </a:endParaRPr>
                    </a:p>
                  </a:txBody>
                  <a:tcPr/>
                </a:tc>
                <a:tc gridSpan="2">
                  <a:txBody>
                    <a:bodyPr/>
                    <a:lstStyle/>
                    <a:p>
                      <a:r>
                        <a:rPr lang="id-ID" sz="1100" dirty="0" smtClean="0">
                          <a:latin typeface="Tahoma" pitchFamily="34" charset="0"/>
                          <a:ea typeface="Tahoma" pitchFamily="34" charset="0"/>
                          <a:cs typeface="Tahoma" pitchFamily="34" charset="0"/>
                        </a:rPr>
                        <a:t>Membuat laporan tahunan</a:t>
                      </a:r>
                      <a:endParaRPr lang="id-ID" sz="1100" dirty="0">
                        <a:latin typeface="Tahoma" pitchFamily="34" charset="0"/>
                        <a:ea typeface="Tahoma" pitchFamily="34" charset="0"/>
                        <a:cs typeface="Tahoma" pitchFamily="34" charset="0"/>
                      </a:endParaRPr>
                    </a:p>
                  </a:txBody>
                  <a:tcPr/>
                </a:tc>
                <a:tc hMerge="1">
                  <a:txBody>
                    <a:bodyPr/>
                    <a:lstStyle/>
                    <a:p>
                      <a:endParaRPr lang="id-ID"/>
                    </a:p>
                  </a:txBody>
                  <a:tcPr/>
                </a:tc>
                <a:tc>
                  <a:txBody>
                    <a:bodyPr/>
                    <a:lstStyle/>
                    <a:p>
                      <a:pPr algn="ctr"/>
                      <a:r>
                        <a:rPr lang="id-ID" sz="1100" dirty="0" smtClean="0">
                          <a:latin typeface="Tahoma" pitchFamily="34" charset="0"/>
                          <a:ea typeface="Tahoma" pitchFamily="34" charset="0"/>
                          <a:cs typeface="Tahoma" pitchFamily="34" charset="0"/>
                        </a:rPr>
                        <a:t>-</a:t>
                      </a:r>
                      <a:endParaRPr lang="id-ID" sz="1100" dirty="0">
                        <a:latin typeface="Tahoma" pitchFamily="34" charset="0"/>
                        <a:ea typeface="Tahoma" pitchFamily="34" charset="0"/>
                        <a:cs typeface="Tahoma" pitchFamily="34" charset="0"/>
                      </a:endParaRPr>
                    </a:p>
                  </a:txBody>
                  <a:tcPr/>
                </a:tc>
                <a:tc>
                  <a:txBody>
                    <a:bodyPr/>
                    <a:lstStyle/>
                    <a:p>
                      <a:pPr algn="ctr"/>
                      <a:r>
                        <a:rPr lang="id-ID" sz="1100" dirty="0" smtClean="0">
                          <a:latin typeface="Tahoma" pitchFamily="34" charset="0"/>
                          <a:ea typeface="Tahoma" pitchFamily="34" charset="0"/>
                          <a:cs typeface="Tahoma" pitchFamily="34" charset="0"/>
                        </a:rPr>
                        <a:t>1 laporan</a:t>
                      </a:r>
                      <a:endParaRPr lang="id-ID" sz="1100" dirty="0">
                        <a:latin typeface="Tahoma" pitchFamily="34" charset="0"/>
                        <a:ea typeface="Tahoma" pitchFamily="34" charset="0"/>
                        <a:cs typeface="Tahoma" pitchFamily="34" charset="0"/>
                      </a:endParaRPr>
                    </a:p>
                  </a:txBody>
                  <a:tcPr anchor="ctr"/>
                </a:tc>
                <a:tc gridSpan="2">
                  <a:txBody>
                    <a:bodyPr/>
                    <a:lstStyle/>
                    <a:p>
                      <a:pPr algn="ctr"/>
                      <a:r>
                        <a:rPr lang="id-ID" sz="1100" dirty="0" smtClean="0">
                          <a:latin typeface="Tahoma" pitchFamily="34" charset="0"/>
                          <a:ea typeface="Tahoma" pitchFamily="34" charset="0"/>
                          <a:cs typeface="Tahoma" pitchFamily="34" charset="0"/>
                        </a:rPr>
                        <a:t>100</a:t>
                      </a:r>
                      <a:endParaRPr lang="id-ID" sz="1100" dirty="0">
                        <a:latin typeface="Tahoma" pitchFamily="34" charset="0"/>
                        <a:ea typeface="Tahoma" pitchFamily="34" charset="0"/>
                        <a:cs typeface="Tahoma" pitchFamily="34" charset="0"/>
                      </a:endParaRPr>
                    </a:p>
                  </a:txBody>
                  <a:tcPr anchor="ctr"/>
                </a:tc>
                <a:tc hMerge="1">
                  <a:txBody>
                    <a:bodyPr/>
                    <a:lstStyle/>
                    <a:p>
                      <a:endParaRPr lang="id-ID"/>
                    </a:p>
                  </a:txBody>
                  <a:tcPr/>
                </a:tc>
                <a:tc>
                  <a:txBody>
                    <a:bodyPr/>
                    <a:lstStyle/>
                    <a:p>
                      <a:pPr algn="ctr"/>
                      <a:r>
                        <a:rPr lang="id-ID" sz="1100" dirty="0" smtClean="0">
                          <a:latin typeface="Tahoma" pitchFamily="34" charset="0"/>
                          <a:ea typeface="Tahoma" pitchFamily="34" charset="0"/>
                          <a:cs typeface="Tahoma" pitchFamily="34" charset="0"/>
                        </a:rPr>
                        <a:t>12 bln</a:t>
                      </a:r>
                      <a:endParaRPr lang="id-ID" sz="1100" dirty="0">
                        <a:latin typeface="Tahoma" pitchFamily="34" charset="0"/>
                        <a:ea typeface="Tahoma" pitchFamily="34" charset="0"/>
                        <a:cs typeface="Tahoma"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id-ID" sz="1100" dirty="0" smtClean="0">
                          <a:latin typeface="Tahoma" pitchFamily="34" charset="0"/>
                          <a:ea typeface="Tahoma" pitchFamily="34" charset="0"/>
                          <a:cs typeface="Tahoma" pitchFamily="34" charset="0"/>
                        </a:rPr>
                        <a:t>-</a:t>
                      </a:r>
                    </a:p>
                  </a:txBody>
                  <a:tcPr anchor="ctr"/>
                </a:tc>
              </a:tr>
            </a:tbl>
          </a:graphicData>
        </a:graphic>
      </p:graphicFrame>
      <p:sp>
        <p:nvSpPr>
          <p:cNvPr id="5" name="Rectangle 4"/>
          <p:cNvSpPr/>
          <p:nvPr/>
        </p:nvSpPr>
        <p:spPr>
          <a:xfrm>
            <a:off x="71406" y="5657671"/>
            <a:ext cx="3429024" cy="1200329"/>
          </a:xfrm>
          <a:prstGeom prst="rect">
            <a:avLst/>
          </a:prstGeom>
        </p:spPr>
        <p:txBody>
          <a:bodyPr wrap="square">
            <a:spAutoFit/>
          </a:bodyPr>
          <a:lstStyle/>
          <a:p>
            <a:pPr algn="ctr"/>
            <a:r>
              <a:rPr lang="id-ID" sz="1200" dirty="0" smtClean="0">
                <a:latin typeface="Tahoma" pitchFamily="34" charset="0"/>
                <a:ea typeface="Tahoma" pitchFamily="34" charset="0"/>
                <a:cs typeface="Tahoma" pitchFamily="34" charset="0"/>
              </a:rPr>
              <a:t>Pejabat Penilai</a:t>
            </a:r>
          </a:p>
          <a:p>
            <a:pPr algn="ctr"/>
            <a:endParaRPr lang="id-ID" sz="1200" dirty="0" smtClean="0">
              <a:latin typeface="Tahoma" pitchFamily="34" charset="0"/>
              <a:ea typeface="Tahoma" pitchFamily="34" charset="0"/>
              <a:cs typeface="Tahoma" pitchFamily="34" charset="0"/>
            </a:endParaRPr>
          </a:p>
          <a:p>
            <a:pPr algn="ctr"/>
            <a:r>
              <a:rPr lang="id-ID" sz="1200" dirty="0" smtClean="0">
                <a:latin typeface="Tahoma" pitchFamily="34" charset="0"/>
                <a:ea typeface="Tahoma" pitchFamily="34" charset="0"/>
                <a:cs typeface="Tahoma" pitchFamily="34" charset="0"/>
              </a:rPr>
              <a:t>Drs. Indra Hidayat</a:t>
            </a:r>
          </a:p>
          <a:p>
            <a:pPr algn="ctr"/>
            <a:r>
              <a:rPr lang="id-ID" sz="1200" dirty="0" smtClean="0">
                <a:latin typeface="Tahoma" pitchFamily="34" charset="0"/>
                <a:ea typeface="Tahoma" pitchFamily="34" charset="0"/>
                <a:cs typeface="Tahoma" pitchFamily="34" charset="0"/>
              </a:rPr>
              <a:t>NIP. 196104121983011099</a:t>
            </a:r>
          </a:p>
          <a:p>
            <a:pPr algn="ctr"/>
            <a:endParaRPr lang="id-ID" sz="1200" dirty="0" smtClean="0"/>
          </a:p>
          <a:p>
            <a:endParaRPr lang="id-ID" sz="1200" dirty="0"/>
          </a:p>
        </p:txBody>
      </p:sp>
      <p:sp>
        <p:nvSpPr>
          <p:cNvPr id="6" name="Rectangle 5"/>
          <p:cNvSpPr/>
          <p:nvPr/>
        </p:nvSpPr>
        <p:spPr>
          <a:xfrm>
            <a:off x="4643438" y="5643578"/>
            <a:ext cx="4143404" cy="1292662"/>
          </a:xfrm>
          <a:prstGeom prst="rect">
            <a:avLst/>
          </a:prstGeom>
        </p:spPr>
        <p:txBody>
          <a:bodyPr wrap="square">
            <a:spAutoFit/>
          </a:bodyPr>
          <a:lstStyle/>
          <a:p>
            <a:pPr algn="ctr"/>
            <a:r>
              <a:rPr lang="id-ID" sz="1200" dirty="0" smtClean="0">
                <a:latin typeface="Tahoma" pitchFamily="34" charset="0"/>
                <a:ea typeface="Tahoma" pitchFamily="34" charset="0"/>
                <a:cs typeface="Tahoma" pitchFamily="34" charset="0"/>
              </a:rPr>
              <a:t>Jakarta, 5 Januari 2014</a:t>
            </a:r>
          </a:p>
          <a:p>
            <a:pPr algn="ctr"/>
            <a:r>
              <a:rPr lang="id-ID" sz="1200" dirty="0" smtClean="0">
                <a:latin typeface="Tahoma" pitchFamily="34" charset="0"/>
                <a:ea typeface="Tahoma" pitchFamily="34" charset="0"/>
                <a:cs typeface="Tahoma" pitchFamily="34" charset="0"/>
              </a:rPr>
              <a:t>Pegawai Negeri Sipil Yang Dinilai</a:t>
            </a:r>
          </a:p>
          <a:p>
            <a:pPr algn="ctr"/>
            <a:endParaRPr lang="id-ID" sz="1200" dirty="0" smtClean="0">
              <a:latin typeface="Tahoma" pitchFamily="34" charset="0"/>
              <a:ea typeface="Tahoma" pitchFamily="34" charset="0"/>
              <a:cs typeface="Tahoma" pitchFamily="34" charset="0"/>
            </a:endParaRPr>
          </a:p>
          <a:p>
            <a:pPr algn="ctr"/>
            <a:r>
              <a:rPr lang="id-ID" sz="1200" dirty="0" smtClean="0">
                <a:latin typeface="Tahoma" pitchFamily="34" charset="0"/>
                <a:ea typeface="Tahoma" pitchFamily="34" charset="0"/>
                <a:cs typeface="Tahoma" pitchFamily="34" charset="0"/>
              </a:rPr>
              <a:t>Ali Muktar Raja, S.Sos</a:t>
            </a:r>
          </a:p>
          <a:p>
            <a:pPr algn="ctr"/>
            <a:r>
              <a:rPr lang="id-ID" sz="1200" dirty="0" smtClean="0">
                <a:latin typeface="Tahoma" pitchFamily="34" charset="0"/>
                <a:ea typeface="Tahoma" pitchFamily="34" charset="0"/>
                <a:cs typeface="Tahoma" pitchFamily="34" charset="0"/>
              </a:rPr>
              <a:t>NIP. 197507132000011099</a:t>
            </a:r>
          </a:p>
          <a:p>
            <a:endParaRPr lang="id-ID"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14480" y="71414"/>
            <a:ext cx="5786478" cy="369332"/>
          </a:xfrm>
          <a:prstGeom prst="rect">
            <a:avLst/>
          </a:prstGeom>
        </p:spPr>
        <p:txBody>
          <a:bodyPr wrap="square">
            <a:spAutoFit/>
          </a:bodyPr>
          <a:lstStyle/>
          <a:p>
            <a:pPr algn="ctr"/>
            <a:r>
              <a:rPr lang="id-ID" dirty="0" smtClean="0">
                <a:latin typeface="Tahoma" pitchFamily="34" charset="0"/>
                <a:ea typeface="Tahoma" pitchFamily="34" charset="0"/>
                <a:cs typeface="Tahoma" pitchFamily="34" charset="0"/>
              </a:rPr>
              <a:t>PENILAIAN SASARAN KERJA PEGAWAI NEGERI SIPIL</a:t>
            </a:r>
            <a:endParaRPr lang="id-ID" dirty="0">
              <a:latin typeface="Tahoma" pitchFamily="34" charset="0"/>
              <a:ea typeface="Tahoma" pitchFamily="34" charset="0"/>
              <a:cs typeface="Tahoma" pitchFamily="34" charset="0"/>
            </a:endParaRPr>
          </a:p>
        </p:txBody>
      </p:sp>
      <p:sp>
        <p:nvSpPr>
          <p:cNvPr id="3" name="Rectangle 2"/>
          <p:cNvSpPr/>
          <p:nvPr/>
        </p:nvSpPr>
        <p:spPr>
          <a:xfrm>
            <a:off x="0" y="500042"/>
            <a:ext cx="5643570" cy="276999"/>
          </a:xfrm>
          <a:prstGeom prst="rect">
            <a:avLst/>
          </a:prstGeom>
        </p:spPr>
        <p:txBody>
          <a:bodyPr wrap="square">
            <a:spAutoFit/>
          </a:bodyPr>
          <a:lstStyle/>
          <a:p>
            <a:r>
              <a:rPr lang="id-ID" sz="1200" dirty="0" smtClean="0">
                <a:latin typeface="Tahoma" pitchFamily="34" charset="0"/>
                <a:ea typeface="Tahoma" pitchFamily="34" charset="0"/>
                <a:cs typeface="Tahoma" pitchFamily="34" charset="0"/>
              </a:rPr>
              <a:t>Jangka waktu penilaian 5 Januari s/d 31 Desember 2014</a:t>
            </a:r>
            <a:endParaRPr lang="id-ID" sz="1200" dirty="0">
              <a:latin typeface="Tahoma" pitchFamily="34" charset="0"/>
              <a:ea typeface="Tahoma" pitchFamily="34" charset="0"/>
              <a:cs typeface="Tahoma" pitchFamily="34" charset="0"/>
            </a:endParaRPr>
          </a:p>
        </p:txBody>
      </p:sp>
      <p:graphicFrame>
        <p:nvGraphicFramePr>
          <p:cNvPr id="7" name="Table 6"/>
          <p:cNvGraphicFramePr>
            <a:graphicFrameLocks noGrp="1"/>
          </p:cNvGraphicFramePr>
          <p:nvPr/>
        </p:nvGraphicFramePr>
        <p:xfrm>
          <a:off x="-2" y="785794"/>
          <a:ext cx="9144002" cy="4929869"/>
        </p:xfrm>
        <a:graphic>
          <a:graphicData uri="http://schemas.openxmlformats.org/drawingml/2006/table">
            <a:tbl>
              <a:tblPr firstRow="1" bandRow="1">
                <a:tableStyleId>{5940675A-B579-460E-94D1-54222C63F5DA}</a:tableStyleId>
              </a:tblPr>
              <a:tblGrid>
                <a:gridCol w="457198"/>
                <a:gridCol w="1981200"/>
                <a:gridCol w="228600"/>
                <a:gridCol w="685800"/>
                <a:gridCol w="685800"/>
                <a:gridCol w="533400"/>
                <a:gridCol w="457200"/>
                <a:gridCol w="228600"/>
                <a:gridCol w="685800"/>
                <a:gridCol w="609600"/>
                <a:gridCol w="533400"/>
                <a:gridCol w="533400"/>
                <a:gridCol w="870861"/>
                <a:gridCol w="653143"/>
              </a:tblGrid>
              <a:tr h="583638">
                <a:tc>
                  <a:txBody>
                    <a:bodyPr/>
                    <a:lstStyle/>
                    <a:p>
                      <a:pPr algn="ctr"/>
                      <a:r>
                        <a:rPr lang="id-ID" sz="1000" dirty="0" smtClean="0">
                          <a:latin typeface="Tahoma" pitchFamily="34" charset="0"/>
                          <a:ea typeface="Tahoma" pitchFamily="34" charset="0"/>
                          <a:cs typeface="Tahoma" pitchFamily="34" charset="0"/>
                        </a:rPr>
                        <a:t>NO</a:t>
                      </a:r>
                      <a:endParaRPr lang="id-ID" sz="1000" dirty="0">
                        <a:latin typeface="Tahoma" pitchFamily="34" charset="0"/>
                        <a:ea typeface="Tahoma" pitchFamily="34" charset="0"/>
                        <a:cs typeface="Tahoma" pitchFamily="34" charset="0"/>
                      </a:endParaRPr>
                    </a:p>
                  </a:txBody>
                  <a:tcPr anchor="ctr"/>
                </a:tc>
                <a:tc>
                  <a:txBody>
                    <a:bodyPr/>
                    <a:lstStyle/>
                    <a:p>
                      <a:pPr algn="l"/>
                      <a:r>
                        <a:rPr lang="id-ID" sz="1000" dirty="0" smtClean="0">
                          <a:latin typeface="Tahoma" pitchFamily="34" charset="0"/>
                          <a:ea typeface="Tahoma" pitchFamily="34" charset="0"/>
                          <a:cs typeface="Tahoma" pitchFamily="34" charset="0"/>
                        </a:rPr>
                        <a:t>I.</a:t>
                      </a:r>
                      <a:r>
                        <a:rPr lang="id-ID" sz="1000" baseline="0" dirty="0" smtClean="0">
                          <a:latin typeface="Tahoma" pitchFamily="34" charset="0"/>
                          <a:ea typeface="Tahoma" pitchFamily="34" charset="0"/>
                          <a:cs typeface="Tahoma" pitchFamily="34" charset="0"/>
                        </a:rPr>
                        <a:t> Kegiatan Tugas Pokok Jabatan</a:t>
                      </a:r>
                      <a:endParaRPr lang="id-ID" sz="1000" dirty="0">
                        <a:latin typeface="Tahoma" pitchFamily="34" charset="0"/>
                        <a:ea typeface="Tahoma" pitchFamily="34" charset="0"/>
                        <a:cs typeface="Tahoma" pitchFamily="34" charset="0"/>
                      </a:endParaRPr>
                    </a:p>
                  </a:txBody>
                  <a:tcPr anchor="ctr"/>
                </a:tc>
                <a:tc>
                  <a:txBody>
                    <a:bodyPr/>
                    <a:lstStyle/>
                    <a:p>
                      <a:pPr algn="ctr"/>
                      <a:r>
                        <a:rPr lang="id-ID" sz="1000" dirty="0" smtClean="0">
                          <a:latin typeface="Tahoma" pitchFamily="34" charset="0"/>
                          <a:ea typeface="Tahoma" pitchFamily="34" charset="0"/>
                          <a:cs typeface="Tahoma" pitchFamily="34" charset="0"/>
                        </a:rPr>
                        <a:t>AK</a:t>
                      </a:r>
                      <a:endParaRPr lang="id-ID" sz="1000" dirty="0">
                        <a:latin typeface="Tahoma" pitchFamily="34" charset="0"/>
                        <a:ea typeface="Tahoma" pitchFamily="34" charset="0"/>
                        <a:cs typeface="Tahoma" pitchFamily="34" charset="0"/>
                      </a:endParaRPr>
                    </a:p>
                  </a:txBody>
                  <a:tcPr anchor="ctr"/>
                </a:tc>
                <a:tc gridSpan="4">
                  <a:txBody>
                    <a:bodyPr/>
                    <a:lstStyle/>
                    <a:p>
                      <a:pPr algn="ctr"/>
                      <a:r>
                        <a:rPr lang="id-ID" sz="1000" dirty="0" smtClean="0">
                          <a:latin typeface="Tahoma" pitchFamily="34" charset="0"/>
                          <a:ea typeface="Tahoma" pitchFamily="34" charset="0"/>
                          <a:cs typeface="Tahoma" pitchFamily="34" charset="0"/>
                        </a:rPr>
                        <a:t>Target</a:t>
                      </a:r>
                      <a:endParaRPr lang="id-ID" sz="1000" dirty="0">
                        <a:latin typeface="Tahoma" pitchFamily="34" charset="0"/>
                        <a:ea typeface="Tahoma" pitchFamily="34" charset="0"/>
                        <a:cs typeface="Tahoma" pitchFamily="34" charset="0"/>
                      </a:endParaRPr>
                    </a:p>
                  </a:txBody>
                  <a:tcPr anchor="ctr"/>
                </a:tc>
                <a:tc hMerge="1">
                  <a:txBody>
                    <a:bodyPr/>
                    <a:lstStyle/>
                    <a:p>
                      <a:endParaRPr lang="id-ID" sz="1000" dirty="0"/>
                    </a:p>
                  </a:txBody>
                  <a:tcPr/>
                </a:tc>
                <a:tc hMerge="1">
                  <a:txBody>
                    <a:bodyPr/>
                    <a:lstStyle/>
                    <a:p>
                      <a:endParaRPr lang="id-ID" sz="1000" dirty="0"/>
                    </a:p>
                  </a:txBody>
                  <a:tcPr/>
                </a:tc>
                <a:tc hMerge="1">
                  <a:txBody>
                    <a:bodyPr/>
                    <a:lstStyle/>
                    <a:p>
                      <a:endParaRPr lang="id-ID" sz="1000" dirty="0"/>
                    </a:p>
                  </a:txBody>
                  <a:tcPr/>
                </a:tc>
                <a:tc>
                  <a:txBody>
                    <a:bodyPr/>
                    <a:lstStyle/>
                    <a:p>
                      <a:pPr algn="ctr"/>
                      <a:r>
                        <a:rPr lang="id-ID" sz="1000" dirty="0" smtClean="0">
                          <a:latin typeface="Tahoma" pitchFamily="34" charset="0"/>
                          <a:ea typeface="Tahoma" pitchFamily="34" charset="0"/>
                          <a:cs typeface="Tahoma" pitchFamily="34" charset="0"/>
                        </a:rPr>
                        <a:t>AK</a:t>
                      </a:r>
                      <a:endParaRPr lang="id-ID" sz="1000" dirty="0">
                        <a:latin typeface="Tahoma" pitchFamily="34" charset="0"/>
                        <a:ea typeface="Tahoma" pitchFamily="34" charset="0"/>
                        <a:cs typeface="Tahoma" pitchFamily="34" charset="0"/>
                      </a:endParaRPr>
                    </a:p>
                  </a:txBody>
                  <a:tcPr anchor="ctr"/>
                </a:tc>
                <a:tc gridSpan="4">
                  <a:txBody>
                    <a:bodyPr/>
                    <a:lstStyle/>
                    <a:p>
                      <a:pPr algn="ctr"/>
                      <a:r>
                        <a:rPr lang="id-ID" sz="1000" dirty="0" smtClean="0">
                          <a:latin typeface="Tahoma" pitchFamily="34" charset="0"/>
                          <a:ea typeface="Tahoma" pitchFamily="34" charset="0"/>
                          <a:cs typeface="Tahoma" pitchFamily="34" charset="0"/>
                        </a:rPr>
                        <a:t>REALISASI</a:t>
                      </a:r>
                      <a:endParaRPr lang="id-ID" sz="1000" dirty="0">
                        <a:latin typeface="Tahoma" pitchFamily="34" charset="0"/>
                        <a:ea typeface="Tahoma" pitchFamily="34" charset="0"/>
                        <a:cs typeface="Tahoma" pitchFamily="34" charset="0"/>
                      </a:endParaRPr>
                    </a:p>
                  </a:txBody>
                  <a:tcPr anchor="ctr"/>
                </a:tc>
                <a:tc hMerge="1">
                  <a:txBody>
                    <a:bodyPr/>
                    <a:lstStyle/>
                    <a:p>
                      <a:endParaRPr lang="id-ID" sz="1000" dirty="0"/>
                    </a:p>
                  </a:txBody>
                  <a:tcPr/>
                </a:tc>
                <a:tc hMerge="1">
                  <a:txBody>
                    <a:bodyPr/>
                    <a:lstStyle/>
                    <a:p>
                      <a:endParaRPr lang="id-ID" sz="1000"/>
                    </a:p>
                  </a:txBody>
                  <a:tcPr/>
                </a:tc>
                <a:tc hMerge="1">
                  <a:txBody>
                    <a:bodyPr/>
                    <a:lstStyle/>
                    <a:p>
                      <a:endParaRPr lang="id-ID" sz="1000" dirty="0"/>
                    </a:p>
                  </a:txBody>
                  <a:tcPr/>
                </a:tc>
                <a:tc>
                  <a:txBody>
                    <a:bodyPr/>
                    <a:lstStyle/>
                    <a:p>
                      <a:pPr algn="ctr"/>
                      <a:r>
                        <a:rPr lang="id-ID" sz="1000" dirty="0" smtClean="0">
                          <a:latin typeface="Tahoma" pitchFamily="34" charset="0"/>
                          <a:ea typeface="Tahoma" pitchFamily="34" charset="0"/>
                          <a:cs typeface="Tahoma" pitchFamily="34" charset="0"/>
                        </a:rPr>
                        <a:t>PENGHI-TUNGAN</a:t>
                      </a:r>
                      <a:endParaRPr lang="id-ID" sz="1000" dirty="0">
                        <a:latin typeface="Tahoma" pitchFamily="34" charset="0"/>
                        <a:ea typeface="Tahoma" pitchFamily="34" charset="0"/>
                        <a:cs typeface="Tahoma" pitchFamily="34" charset="0"/>
                      </a:endParaRPr>
                    </a:p>
                  </a:txBody>
                  <a:tcPr anchor="ctr"/>
                </a:tc>
                <a:tc>
                  <a:txBody>
                    <a:bodyPr/>
                    <a:lstStyle/>
                    <a:p>
                      <a:pPr algn="ctr"/>
                      <a:r>
                        <a:rPr lang="id-ID" sz="1000" dirty="0" smtClean="0">
                          <a:latin typeface="Tahoma" pitchFamily="34" charset="0"/>
                          <a:ea typeface="Tahoma" pitchFamily="34" charset="0"/>
                          <a:cs typeface="Tahoma" pitchFamily="34" charset="0"/>
                        </a:rPr>
                        <a:t>NILAI CAPAIAN SKP</a:t>
                      </a:r>
                      <a:endParaRPr lang="id-ID" sz="1000" dirty="0">
                        <a:latin typeface="Tahoma" pitchFamily="34" charset="0"/>
                        <a:ea typeface="Tahoma" pitchFamily="34" charset="0"/>
                        <a:cs typeface="Tahoma" pitchFamily="34" charset="0"/>
                      </a:endParaRPr>
                    </a:p>
                  </a:txBody>
                  <a:tcPr anchor="ctr"/>
                </a:tc>
              </a:tr>
              <a:tr h="421516">
                <a:tc>
                  <a:txBody>
                    <a:bodyPr/>
                    <a:lstStyle/>
                    <a:p>
                      <a:endParaRPr lang="id-ID" sz="1000" dirty="0">
                        <a:latin typeface="Tahoma" pitchFamily="34" charset="0"/>
                        <a:ea typeface="Tahoma" pitchFamily="34" charset="0"/>
                        <a:cs typeface="Tahoma" pitchFamily="34" charset="0"/>
                      </a:endParaRPr>
                    </a:p>
                  </a:txBody>
                  <a:tcPr/>
                </a:tc>
                <a:tc>
                  <a:txBody>
                    <a:bodyPr/>
                    <a:lstStyle/>
                    <a:p>
                      <a:endParaRPr lang="id-ID" sz="1000" dirty="0">
                        <a:latin typeface="Tahoma" pitchFamily="34" charset="0"/>
                        <a:ea typeface="Tahoma" pitchFamily="34" charset="0"/>
                        <a:cs typeface="Tahoma" pitchFamily="34" charset="0"/>
                      </a:endParaRPr>
                    </a:p>
                  </a:txBody>
                  <a:tcPr/>
                </a:tc>
                <a:tc>
                  <a:txBody>
                    <a:bodyPr/>
                    <a:lstStyle/>
                    <a:p>
                      <a:endParaRPr lang="id-ID" sz="1000" dirty="0">
                        <a:latin typeface="Tahoma" pitchFamily="34" charset="0"/>
                        <a:ea typeface="Tahoma" pitchFamily="34" charset="0"/>
                        <a:cs typeface="Tahoma" pitchFamily="34" charset="0"/>
                      </a:endParaRPr>
                    </a:p>
                  </a:txBody>
                  <a:tcPr/>
                </a:tc>
                <a:tc>
                  <a:txBody>
                    <a:bodyPr/>
                    <a:lstStyle/>
                    <a:p>
                      <a:pPr algn="ctr"/>
                      <a:r>
                        <a:rPr lang="id-ID" sz="1000" dirty="0" smtClean="0">
                          <a:latin typeface="Tahoma" pitchFamily="34" charset="0"/>
                          <a:ea typeface="Tahoma" pitchFamily="34" charset="0"/>
                          <a:cs typeface="Tahoma" pitchFamily="34" charset="0"/>
                        </a:rPr>
                        <a:t>Kuan/</a:t>
                      </a:r>
                    </a:p>
                    <a:p>
                      <a:pPr algn="ctr"/>
                      <a:r>
                        <a:rPr lang="id-ID" sz="1000" dirty="0" smtClean="0">
                          <a:latin typeface="Tahoma" pitchFamily="34" charset="0"/>
                          <a:ea typeface="Tahoma" pitchFamily="34" charset="0"/>
                          <a:cs typeface="Tahoma" pitchFamily="34" charset="0"/>
                        </a:rPr>
                        <a:t>Output</a:t>
                      </a:r>
                      <a:endParaRPr lang="id-ID" sz="1000" dirty="0">
                        <a:latin typeface="Tahoma" pitchFamily="34" charset="0"/>
                        <a:ea typeface="Tahoma" pitchFamily="34" charset="0"/>
                        <a:cs typeface="Tahoma" pitchFamily="34" charset="0"/>
                      </a:endParaRPr>
                    </a:p>
                  </a:txBody>
                  <a:tcPr/>
                </a:tc>
                <a:tc>
                  <a:txBody>
                    <a:bodyPr/>
                    <a:lstStyle/>
                    <a:p>
                      <a:pPr algn="ctr"/>
                      <a:r>
                        <a:rPr lang="id-ID" sz="1000" dirty="0" smtClean="0">
                          <a:latin typeface="Tahoma" pitchFamily="34" charset="0"/>
                          <a:ea typeface="Tahoma" pitchFamily="34" charset="0"/>
                          <a:cs typeface="Tahoma" pitchFamily="34" charset="0"/>
                        </a:rPr>
                        <a:t>Kual/</a:t>
                      </a:r>
                    </a:p>
                    <a:p>
                      <a:pPr algn="ctr"/>
                      <a:r>
                        <a:rPr lang="id-ID" sz="1000" dirty="0" smtClean="0">
                          <a:latin typeface="Tahoma" pitchFamily="34" charset="0"/>
                          <a:ea typeface="Tahoma" pitchFamily="34" charset="0"/>
                          <a:cs typeface="Tahoma" pitchFamily="34" charset="0"/>
                        </a:rPr>
                        <a:t>Mutu</a:t>
                      </a:r>
                      <a:endParaRPr lang="id-ID" sz="1000" dirty="0">
                        <a:latin typeface="Tahoma" pitchFamily="34" charset="0"/>
                        <a:ea typeface="Tahoma" pitchFamily="34" charset="0"/>
                        <a:cs typeface="Tahoma" pitchFamily="34" charset="0"/>
                      </a:endParaRPr>
                    </a:p>
                  </a:txBody>
                  <a:tcPr/>
                </a:tc>
                <a:tc>
                  <a:txBody>
                    <a:bodyPr/>
                    <a:lstStyle/>
                    <a:p>
                      <a:pPr algn="ctr"/>
                      <a:r>
                        <a:rPr lang="id-ID" sz="1000" dirty="0" smtClean="0">
                          <a:latin typeface="Tahoma" pitchFamily="34" charset="0"/>
                          <a:ea typeface="Tahoma" pitchFamily="34" charset="0"/>
                          <a:cs typeface="Tahoma" pitchFamily="34" charset="0"/>
                        </a:rPr>
                        <a:t>Waktu</a:t>
                      </a:r>
                      <a:endParaRPr lang="id-ID" sz="1000" dirty="0">
                        <a:latin typeface="Tahoma" pitchFamily="34" charset="0"/>
                        <a:ea typeface="Tahoma" pitchFamily="34" charset="0"/>
                        <a:cs typeface="Tahoma" pitchFamily="34" charset="0"/>
                      </a:endParaRPr>
                    </a:p>
                  </a:txBody>
                  <a:tcPr/>
                </a:tc>
                <a:tc>
                  <a:txBody>
                    <a:bodyPr/>
                    <a:lstStyle/>
                    <a:p>
                      <a:pPr algn="ctr"/>
                      <a:r>
                        <a:rPr lang="id-ID" sz="1000" dirty="0" smtClean="0">
                          <a:latin typeface="Tahoma" pitchFamily="34" charset="0"/>
                          <a:ea typeface="Tahoma" pitchFamily="34" charset="0"/>
                          <a:cs typeface="Tahoma" pitchFamily="34" charset="0"/>
                        </a:rPr>
                        <a:t>Biaya</a:t>
                      </a:r>
                      <a:endParaRPr lang="id-ID" sz="1000" dirty="0">
                        <a:latin typeface="Tahoma" pitchFamily="34" charset="0"/>
                        <a:ea typeface="Tahoma" pitchFamily="34" charset="0"/>
                        <a:cs typeface="Tahoma" pitchFamily="34" charset="0"/>
                      </a:endParaRPr>
                    </a:p>
                  </a:txBody>
                  <a:tcPr/>
                </a:tc>
                <a:tc>
                  <a:txBody>
                    <a:bodyPr/>
                    <a:lstStyle/>
                    <a:p>
                      <a:pPr algn="ctr"/>
                      <a:endParaRPr lang="id-ID" sz="1000" dirty="0">
                        <a:latin typeface="Tahoma" pitchFamily="34" charset="0"/>
                        <a:ea typeface="Tahoma" pitchFamily="34" charset="0"/>
                        <a:cs typeface="Tahoma" pitchFamily="34" charset="0"/>
                      </a:endParaRPr>
                    </a:p>
                  </a:txBody>
                  <a:tcPr/>
                </a:tc>
                <a:tc>
                  <a:txBody>
                    <a:bodyPr/>
                    <a:lstStyle/>
                    <a:p>
                      <a:pPr algn="ctr"/>
                      <a:r>
                        <a:rPr lang="id-ID" sz="1000" dirty="0" smtClean="0">
                          <a:latin typeface="Tahoma" pitchFamily="34" charset="0"/>
                          <a:ea typeface="Tahoma" pitchFamily="34" charset="0"/>
                          <a:cs typeface="Tahoma" pitchFamily="34" charset="0"/>
                        </a:rPr>
                        <a:t>Kuan/</a:t>
                      </a:r>
                    </a:p>
                    <a:p>
                      <a:pPr algn="ctr"/>
                      <a:r>
                        <a:rPr lang="id-ID" sz="1000" dirty="0" smtClean="0">
                          <a:latin typeface="Tahoma" pitchFamily="34" charset="0"/>
                          <a:ea typeface="Tahoma" pitchFamily="34" charset="0"/>
                          <a:cs typeface="Tahoma" pitchFamily="34" charset="0"/>
                        </a:rPr>
                        <a:t>Output</a:t>
                      </a:r>
                      <a:endParaRPr lang="id-ID" sz="1000" dirty="0">
                        <a:latin typeface="Tahoma" pitchFamily="34" charset="0"/>
                        <a:ea typeface="Tahoma" pitchFamily="34" charset="0"/>
                        <a:cs typeface="Tahoma" pitchFamily="34" charset="0"/>
                      </a:endParaRPr>
                    </a:p>
                  </a:txBody>
                  <a:tcPr/>
                </a:tc>
                <a:tc>
                  <a:txBody>
                    <a:bodyPr/>
                    <a:lstStyle/>
                    <a:p>
                      <a:pPr algn="ctr"/>
                      <a:r>
                        <a:rPr lang="id-ID" sz="1000" dirty="0" smtClean="0">
                          <a:latin typeface="Tahoma" pitchFamily="34" charset="0"/>
                          <a:ea typeface="Tahoma" pitchFamily="34" charset="0"/>
                          <a:cs typeface="Tahoma" pitchFamily="34" charset="0"/>
                        </a:rPr>
                        <a:t>Kual/</a:t>
                      </a:r>
                    </a:p>
                    <a:p>
                      <a:pPr algn="ctr"/>
                      <a:r>
                        <a:rPr lang="id-ID" sz="1000" dirty="0" smtClean="0">
                          <a:latin typeface="Tahoma" pitchFamily="34" charset="0"/>
                          <a:ea typeface="Tahoma" pitchFamily="34" charset="0"/>
                          <a:cs typeface="Tahoma" pitchFamily="34" charset="0"/>
                        </a:rPr>
                        <a:t>Mutu</a:t>
                      </a:r>
                      <a:endParaRPr lang="id-ID" sz="1000" dirty="0">
                        <a:latin typeface="Tahoma" pitchFamily="34" charset="0"/>
                        <a:ea typeface="Tahoma" pitchFamily="34" charset="0"/>
                        <a:cs typeface="Tahoma" pitchFamily="34" charset="0"/>
                      </a:endParaRPr>
                    </a:p>
                  </a:txBody>
                  <a:tcPr/>
                </a:tc>
                <a:tc>
                  <a:txBody>
                    <a:bodyPr/>
                    <a:lstStyle/>
                    <a:p>
                      <a:pPr algn="ctr"/>
                      <a:r>
                        <a:rPr lang="id-ID" sz="1000" dirty="0" smtClean="0">
                          <a:latin typeface="Tahoma" pitchFamily="34" charset="0"/>
                          <a:ea typeface="Tahoma" pitchFamily="34" charset="0"/>
                          <a:cs typeface="Tahoma" pitchFamily="34" charset="0"/>
                        </a:rPr>
                        <a:t>Waktu</a:t>
                      </a:r>
                      <a:endParaRPr lang="id-ID" sz="1000" dirty="0">
                        <a:latin typeface="Tahoma" pitchFamily="34" charset="0"/>
                        <a:ea typeface="Tahoma" pitchFamily="34" charset="0"/>
                        <a:cs typeface="Tahoma" pitchFamily="34" charset="0"/>
                      </a:endParaRPr>
                    </a:p>
                  </a:txBody>
                  <a:tcPr/>
                </a:tc>
                <a:tc>
                  <a:txBody>
                    <a:bodyPr/>
                    <a:lstStyle/>
                    <a:p>
                      <a:pPr algn="ctr"/>
                      <a:r>
                        <a:rPr lang="id-ID" sz="1000" dirty="0" smtClean="0">
                          <a:latin typeface="Tahoma" pitchFamily="34" charset="0"/>
                          <a:ea typeface="Tahoma" pitchFamily="34" charset="0"/>
                          <a:cs typeface="Tahoma" pitchFamily="34" charset="0"/>
                        </a:rPr>
                        <a:t>Biaya</a:t>
                      </a:r>
                      <a:endParaRPr lang="id-ID" sz="1000" dirty="0">
                        <a:latin typeface="Tahoma" pitchFamily="34" charset="0"/>
                        <a:ea typeface="Tahoma" pitchFamily="34" charset="0"/>
                        <a:cs typeface="Tahoma" pitchFamily="34" charset="0"/>
                      </a:endParaRPr>
                    </a:p>
                  </a:txBody>
                  <a:tcPr/>
                </a:tc>
                <a:tc>
                  <a:txBody>
                    <a:bodyPr/>
                    <a:lstStyle/>
                    <a:p>
                      <a:endParaRPr lang="id-ID" sz="1000" dirty="0">
                        <a:latin typeface="Tahoma" pitchFamily="34" charset="0"/>
                        <a:ea typeface="Tahoma" pitchFamily="34" charset="0"/>
                        <a:cs typeface="Tahoma" pitchFamily="34" charset="0"/>
                      </a:endParaRPr>
                    </a:p>
                  </a:txBody>
                  <a:tcPr/>
                </a:tc>
                <a:tc>
                  <a:txBody>
                    <a:bodyPr/>
                    <a:lstStyle/>
                    <a:p>
                      <a:endParaRPr lang="id-ID" sz="1000" dirty="0">
                        <a:latin typeface="Tahoma" pitchFamily="34" charset="0"/>
                        <a:ea typeface="Tahoma" pitchFamily="34" charset="0"/>
                        <a:cs typeface="Tahoma" pitchFamily="34" charset="0"/>
                      </a:endParaRPr>
                    </a:p>
                  </a:txBody>
                  <a:tcPr/>
                </a:tc>
              </a:tr>
              <a:tr h="194546">
                <a:tc>
                  <a:txBody>
                    <a:bodyPr/>
                    <a:lstStyle/>
                    <a:p>
                      <a:pPr algn="ctr"/>
                      <a:r>
                        <a:rPr lang="id-ID" sz="1000" dirty="0" smtClean="0">
                          <a:latin typeface="Tahoma" pitchFamily="34" charset="0"/>
                          <a:ea typeface="Tahoma" pitchFamily="34" charset="0"/>
                          <a:cs typeface="Tahoma" pitchFamily="34" charset="0"/>
                        </a:rPr>
                        <a:t>1</a:t>
                      </a:r>
                      <a:endParaRPr lang="id-ID" sz="1000" dirty="0">
                        <a:latin typeface="Tahoma" pitchFamily="34" charset="0"/>
                        <a:ea typeface="Tahoma" pitchFamily="34" charset="0"/>
                        <a:cs typeface="Tahoma" pitchFamily="34" charset="0"/>
                      </a:endParaRPr>
                    </a:p>
                  </a:txBody>
                  <a:tcPr/>
                </a:tc>
                <a:tc>
                  <a:txBody>
                    <a:bodyPr/>
                    <a:lstStyle/>
                    <a:p>
                      <a:pPr algn="ctr"/>
                      <a:r>
                        <a:rPr lang="id-ID" sz="1000" dirty="0" smtClean="0">
                          <a:latin typeface="Tahoma" pitchFamily="34" charset="0"/>
                          <a:ea typeface="Tahoma" pitchFamily="34" charset="0"/>
                          <a:cs typeface="Tahoma" pitchFamily="34" charset="0"/>
                        </a:rPr>
                        <a:t>2</a:t>
                      </a:r>
                      <a:endParaRPr lang="id-ID" sz="1000" dirty="0">
                        <a:latin typeface="Tahoma" pitchFamily="34" charset="0"/>
                        <a:ea typeface="Tahoma" pitchFamily="34" charset="0"/>
                        <a:cs typeface="Tahoma" pitchFamily="34" charset="0"/>
                      </a:endParaRPr>
                    </a:p>
                  </a:txBody>
                  <a:tcPr/>
                </a:tc>
                <a:tc>
                  <a:txBody>
                    <a:bodyPr/>
                    <a:lstStyle/>
                    <a:p>
                      <a:pPr algn="ctr"/>
                      <a:r>
                        <a:rPr lang="id-ID" sz="1000" dirty="0" smtClean="0">
                          <a:latin typeface="Tahoma" pitchFamily="34" charset="0"/>
                          <a:ea typeface="Tahoma" pitchFamily="34" charset="0"/>
                          <a:cs typeface="Tahoma" pitchFamily="34" charset="0"/>
                        </a:rPr>
                        <a:t>3</a:t>
                      </a:r>
                      <a:endParaRPr lang="id-ID" sz="1000" dirty="0">
                        <a:latin typeface="Tahoma" pitchFamily="34" charset="0"/>
                        <a:ea typeface="Tahoma" pitchFamily="34" charset="0"/>
                        <a:cs typeface="Tahoma" pitchFamily="34" charset="0"/>
                      </a:endParaRPr>
                    </a:p>
                  </a:txBody>
                  <a:tcPr/>
                </a:tc>
                <a:tc>
                  <a:txBody>
                    <a:bodyPr/>
                    <a:lstStyle/>
                    <a:p>
                      <a:pPr algn="ctr"/>
                      <a:r>
                        <a:rPr lang="id-ID" sz="1000" dirty="0" smtClean="0">
                          <a:latin typeface="Tahoma" pitchFamily="34" charset="0"/>
                          <a:ea typeface="Tahoma" pitchFamily="34" charset="0"/>
                          <a:cs typeface="Tahoma" pitchFamily="34" charset="0"/>
                        </a:rPr>
                        <a:t>4</a:t>
                      </a:r>
                      <a:endParaRPr lang="id-ID" sz="1000" dirty="0">
                        <a:latin typeface="Tahoma" pitchFamily="34" charset="0"/>
                        <a:ea typeface="Tahoma" pitchFamily="34" charset="0"/>
                        <a:cs typeface="Tahoma" pitchFamily="34" charset="0"/>
                      </a:endParaRPr>
                    </a:p>
                  </a:txBody>
                  <a:tcPr/>
                </a:tc>
                <a:tc>
                  <a:txBody>
                    <a:bodyPr/>
                    <a:lstStyle/>
                    <a:p>
                      <a:pPr algn="ctr"/>
                      <a:r>
                        <a:rPr lang="id-ID" sz="1000" dirty="0" smtClean="0">
                          <a:latin typeface="Tahoma" pitchFamily="34" charset="0"/>
                          <a:ea typeface="Tahoma" pitchFamily="34" charset="0"/>
                          <a:cs typeface="Tahoma" pitchFamily="34" charset="0"/>
                        </a:rPr>
                        <a:t>5</a:t>
                      </a:r>
                      <a:endParaRPr lang="id-ID" sz="1000" dirty="0">
                        <a:latin typeface="Tahoma" pitchFamily="34" charset="0"/>
                        <a:ea typeface="Tahoma" pitchFamily="34" charset="0"/>
                        <a:cs typeface="Tahoma" pitchFamily="34" charset="0"/>
                      </a:endParaRPr>
                    </a:p>
                  </a:txBody>
                  <a:tcPr/>
                </a:tc>
                <a:tc>
                  <a:txBody>
                    <a:bodyPr/>
                    <a:lstStyle/>
                    <a:p>
                      <a:pPr algn="ctr"/>
                      <a:r>
                        <a:rPr lang="id-ID" sz="1000" dirty="0" smtClean="0">
                          <a:latin typeface="Tahoma" pitchFamily="34" charset="0"/>
                          <a:ea typeface="Tahoma" pitchFamily="34" charset="0"/>
                          <a:cs typeface="Tahoma" pitchFamily="34" charset="0"/>
                        </a:rPr>
                        <a:t>6</a:t>
                      </a:r>
                      <a:endParaRPr lang="id-ID" sz="1000" dirty="0">
                        <a:latin typeface="Tahoma" pitchFamily="34" charset="0"/>
                        <a:ea typeface="Tahoma" pitchFamily="34" charset="0"/>
                        <a:cs typeface="Tahoma" pitchFamily="34" charset="0"/>
                      </a:endParaRPr>
                    </a:p>
                  </a:txBody>
                  <a:tcPr/>
                </a:tc>
                <a:tc>
                  <a:txBody>
                    <a:bodyPr/>
                    <a:lstStyle/>
                    <a:p>
                      <a:pPr algn="ctr"/>
                      <a:r>
                        <a:rPr lang="id-ID" sz="1000" dirty="0" smtClean="0">
                          <a:latin typeface="Tahoma" pitchFamily="34" charset="0"/>
                          <a:ea typeface="Tahoma" pitchFamily="34" charset="0"/>
                          <a:cs typeface="Tahoma" pitchFamily="34" charset="0"/>
                        </a:rPr>
                        <a:t>7</a:t>
                      </a:r>
                      <a:endParaRPr lang="id-ID" sz="1000" dirty="0">
                        <a:latin typeface="Tahoma" pitchFamily="34" charset="0"/>
                        <a:ea typeface="Tahoma" pitchFamily="34" charset="0"/>
                        <a:cs typeface="Tahoma" pitchFamily="34" charset="0"/>
                      </a:endParaRPr>
                    </a:p>
                  </a:txBody>
                  <a:tcPr/>
                </a:tc>
                <a:tc>
                  <a:txBody>
                    <a:bodyPr/>
                    <a:lstStyle/>
                    <a:p>
                      <a:pPr algn="ctr"/>
                      <a:r>
                        <a:rPr lang="id-ID" sz="1000" dirty="0" smtClean="0">
                          <a:latin typeface="Tahoma" pitchFamily="34" charset="0"/>
                          <a:ea typeface="Tahoma" pitchFamily="34" charset="0"/>
                          <a:cs typeface="Tahoma" pitchFamily="34" charset="0"/>
                        </a:rPr>
                        <a:t>8</a:t>
                      </a:r>
                      <a:endParaRPr lang="id-ID" sz="1000" dirty="0">
                        <a:latin typeface="Tahoma" pitchFamily="34" charset="0"/>
                        <a:ea typeface="Tahoma" pitchFamily="34" charset="0"/>
                        <a:cs typeface="Tahoma" pitchFamily="34" charset="0"/>
                      </a:endParaRPr>
                    </a:p>
                  </a:txBody>
                  <a:tcPr/>
                </a:tc>
                <a:tc>
                  <a:txBody>
                    <a:bodyPr/>
                    <a:lstStyle/>
                    <a:p>
                      <a:pPr algn="ctr"/>
                      <a:r>
                        <a:rPr lang="id-ID" sz="1000" dirty="0" smtClean="0">
                          <a:latin typeface="Tahoma" pitchFamily="34" charset="0"/>
                          <a:ea typeface="Tahoma" pitchFamily="34" charset="0"/>
                          <a:cs typeface="Tahoma" pitchFamily="34" charset="0"/>
                        </a:rPr>
                        <a:t>9</a:t>
                      </a:r>
                      <a:endParaRPr lang="id-ID" sz="1000" dirty="0">
                        <a:latin typeface="Tahoma" pitchFamily="34" charset="0"/>
                        <a:ea typeface="Tahoma" pitchFamily="34" charset="0"/>
                        <a:cs typeface="Tahoma" pitchFamily="34" charset="0"/>
                      </a:endParaRPr>
                    </a:p>
                  </a:txBody>
                  <a:tcPr/>
                </a:tc>
                <a:tc>
                  <a:txBody>
                    <a:bodyPr/>
                    <a:lstStyle/>
                    <a:p>
                      <a:pPr algn="ctr"/>
                      <a:r>
                        <a:rPr lang="id-ID" sz="1000" dirty="0" smtClean="0">
                          <a:latin typeface="Tahoma" pitchFamily="34" charset="0"/>
                          <a:ea typeface="Tahoma" pitchFamily="34" charset="0"/>
                          <a:cs typeface="Tahoma" pitchFamily="34" charset="0"/>
                        </a:rPr>
                        <a:t>10</a:t>
                      </a:r>
                      <a:endParaRPr lang="id-ID" sz="1000" dirty="0">
                        <a:latin typeface="Tahoma" pitchFamily="34" charset="0"/>
                        <a:ea typeface="Tahoma" pitchFamily="34" charset="0"/>
                        <a:cs typeface="Tahoma" pitchFamily="34" charset="0"/>
                      </a:endParaRPr>
                    </a:p>
                  </a:txBody>
                  <a:tcPr/>
                </a:tc>
                <a:tc>
                  <a:txBody>
                    <a:bodyPr/>
                    <a:lstStyle/>
                    <a:p>
                      <a:pPr algn="ctr"/>
                      <a:r>
                        <a:rPr lang="id-ID" sz="1000" dirty="0" smtClean="0">
                          <a:latin typeface="Tahoma" pitchFamily="34" charset="0"/>
                          <a:ea typeface="Tahoma" pitchFamily="34" charset="0"/>
                          <a:cs typeface="Tahoma" pitchFamily="34" charset="0"/>
                        </a:rPr>
                        <a:t>11</a:t>
                      </a:r>
                      <a:endParaRPr lang="id-ID" sz="1000" dirty="0">
                        <a:latin typeface="Tahoma" pitchFamily="34" charset="0"/>
                        <a:ea typeface="Tahoma" pitchFamily="34" charset="0"/>
                        <a:cs typeface="Tahoma" pitchFamily="34" charset="0"/>
                      </a:endParaRPr>
                    </a:p>
                  </a:txBody>
                  <a:tcPr/>
                </a:tc>
                <a:tc>
                  <a:txBody>
                    <a:bodyPr/>
                    <a:lstStyle/>
                    <a:p>
                      <a:pPr algn="ctr"/>
                      <a:r>
                        <a:rPr lang="id-ID" sz="1000" dirty="0" smtClean="0">
                          <a:latin typeface="Tahoma" pitchFamily="34" charset="0"/>
                          <a:ea typeface="Tahoma" pitchFamily="34" charset="0"/>
                          <a:cs typeface="Tahoma" pitchFamily="34" charset="0"/>
                        </a:rPr>
                        <a:t>12</a:t>
                      </a:r>
                      <a:endParaRPr lang="id-ID" sz="1000" dirty="0">
                        <a:latin typeface="Tahoma" pitchFamily="34" charset="0"/>
                        <a:ea typeface="Tahoma" pitchFamily="34" charset="0"/>
                        <a:cs typeface="Tahoma" pitchFamily="34" charset="0"/>
                      </a:endParaRPr>
                    </a:p>
                  </a:txBody>
                  <a:tcPr/>
                </a:tc>
                <a:tc>
                  <a:txBody>
                    <a:bodyPr/>
                    <a:lstStyle/>
                    <a:p>
                      <a:pPr algn="ctr"/>
                      <a:r>
                        <a:rPr lang="id-ID" sz="1000" dirty="0" smtClean="0">
                          <a:latin typeface="Tahoma" pitchFamily="34" charset="0"/>
                          <a:ea typeface="Tahoma" pitchFamily="34" charset="0"/>
                          <a:cs typeface="Tahoma" pitchFamily="34" charset="0"/>
                        </a:rPr>
                        <a:t>13</a:t>
                      </a:r>
                      <a:endParaRPr lang="id-ID" sz="1000" dirty="0">
                        <a:latin typeface="Tahoma" pitchFamily="34" charset="0"/>
                        <a:ea typeface="Tahoma" pitchFamily="34" charset="0"/>
                        <a:cs typeface="Tahoma" pitchFamily="34" charset="0"/>
                      </a:endParaRPr>
                    </a:p>
                  </a:txBody>
                  <a:tcPr/>
                </a:tc>
                <a:tc>
                  <a:txBody>
                    <a:bodyPr/>
                    <a:lstStyle/>
                    <a:p>
                      <a:pPr algn="ctr"/>
                      <a:r>
                        <a:rPr lang="id-ID" sz="1000" dirty="0" smtClean="0">
                          <a:latin typeface="Tahoma" pitchFamily="34" charset="0"/>
                          <a:ea typeface="Tahoma" pitchFamily="34" charset="0"/>
                          <a:cs typeface="Tahoma" pitchFamily="34" charset="0"/>
                        </a:rPr>
                        <a:t>14</a:t>
                      </a:r>
                      <a:endParaRPr lang="id-ID" sz="1000" dirty="0">
                        <a:latin typeface="Tahoma" pitchFamily="34" charset="0"/>
                        <a:ea typeface="Tahoma" pitchFamily="34" charset="0"/>
                        <a:cs typeface="Tahoma" pitchFamily="34" charset="0"/>
                      </a:endParaRPr>
                    </a:p>
                  </a:txBody>
                  <a:tcPr/>
                </a:tc>
              </a:tr>
              <a:tr h="583638">
                <a:tc>
                  <a:txBody>
                    <a:bodyPr/>
                    <a:lstStyle/>
                    <a:p>
                      <a:pPr algn="ctr"/>
                      <a:r>
                        <a:rPr lang="id-ID" sz="1000" dirty="0" smtClean="0">
                          <a:latin typeface="Tahoma" pitchFamily="34" charset="0"/>
                          <a:ea typeface="Tahoma" pitchFamily="34" charset="0"/>
                          <a:cs typeface="Tahoma" pitchFamily="34" charset="0"/>
                        </a:rPr>
                        <a:t>1</a:t>
                      </a:r>
                      <a:endParaRPr lang="id-ID" sz="1000" dirty="0">
                        <a:latin typeface="Tahoma" pitchFamily="34" charset="0"/>
                        <a:ea typeface="Tahoma" pitchFamily="34" charset="0"/>
                        <a:cs typeface="Tahoma" pitchFamily="34" charset="0"/>
                      </a:endParaRPr>
                    </a:p>
                  </a:txBody>
                  <a:tcPr/>
                </a:tc>
                <a:tc>
                  <a:txBody>
                    <a:bodyPr/>
                    <a:lstStyle/>
                    <a:p>
                      <a:r>
                        <a:rPr lang="id-ID" sz="1000" dirty="0" smtClean="0">
                          <a:latin typeface="Tahoma" pitchFamily="34" charset="0"/>
                          <a:ea typeface="Tahoma" pitchFamily="34" charset="0"/>
                          <a:cs typeface="Tahoma" pitchFamily="34" charset="0"/>
                        </a:rPr>
                        <a:t>Menyelesaikan Nota Persetujuan KP </a:t>
                      </a:r>
                      <a:r>
                        <a:rPr lang="id-ID" sz="1000" baseline="0" dirty="0" smtClean="0">
                          <a:latin typeface="Tahoma" pitchFamily="34" charset="0"/>
                          <a:ea typeface="Tahoma" pitchFamily="34" charset="0"/>
                          <a:cs typeface="Tahoma" pitchFamily="34" charset="0"/>
                        </a:rPr>
                        <a:t>Guru Golru III/d ke bawah</a:t>
                      </a:r>
                      <a:endParaRPr lang="id-ID" sz="1000" dirty="0">
                        <a:latin typeface="Tahoma" pitchFamily="34" charset="0"/>
                        <a:ea typeface="Tahoma" pitchFamily="34" charset="0"/>
                        <a:cs typeface="Tahoma" pitchFamily="34" charset="0"/>
                      </a:endParaRPr>
                    </a:p>
                  </a:txBody>
                  <a:tcPr/>
                </a:tc>
                <a:tc>
                  <a:txBody>
                    <a:bodyPr/>
                    <a:lstStyle/>
                    <a:p>
                      <a:pPr algn="ctr"/>
                      <a:r>
                        <a:rPr lang="id-ID" sz="1000" dirty="0" smtClean="0">
                          <a:latin typeface="Tahoma" pitchFamily="34" charset="0"/>
                          <a:ea typeface="Tahoma" pitchFamily="34" charset="0"/>
                          <a:cs typeface="Tahoma" pitchFamily="34" charset="0"/>
                        </a:rPr>
                        <a:t>-</a:t>
                      </a:r>
                      <a:endParaRPr lang="id-ID" sz="1000" dirty="0">
                        <a:latin typeface="Tahoma" pitchFamily="34" charset="0"/>
                        <a:ea typeface="Tahoma" pitchFamily="34" charset="0"/>
                        <a:cs typeface="Tahoma" pitchFamily="34" charset="0"/>
                      </a:endParaRPr>
                    </a:p>
                  </a:txBody>
                  <a:tcPr/>
                </a:tc>
                <a:tc>
                  <a:txBody>
                    <a:bodyPr/>
                    <a:lstStyle/>
                    <a:p>
                      <a:pPr algn="ctr"/>
                      <a:r>
                        <a:rPr lang="id-ID" sz="1000" strike="sngStrike" dirty="0" smtClean="0">
                          <a:latin typeface="Tahoma" pitchFamily="34" charset="0"/>
                          <a:ea typeface="Tahoma" pitchFamily="34" charset="0"/>
                          <a:cs typeface="Tahoma" pitchFamily="34" charset="0"/>
                        </a:rPr>
                        <a:t>500</a:t>
                      </a:r>
                    </a:p>
                    <a:p>
                      <a:pPr algn="ctr"/>
                      <a:r>
                        <a:rPr lang="id-ID" sz="1000" dirty="0" smtClean="0">
                          <a:latin typeface="Tahoma" pitchFamily="34" charset="0"/>
                          <a:ea typeface="Tahoma" pitchFamily="34" charset="0"/>
                          <a:cs typeface="Tahoma" pitchFamily="34" charset="0"/>
                        </a:rPr>
                        <a:t>250</a:t>
                      </a:r>
                    </a:p>
                    <a:p>
                      <a:pPr algn="ctr"/>
                      <a:r>
                        <a:rPr lang="id-ID" sz="1000" dirty="0" smtClean="0">
                          <a:latin typeface="Tahoma" pitchFamily="34" charset="0"/>
                          <a:ea typeface="Tahoma" pitchFamily="34" charset="0"/>
                          <a:cs typeface="Tahoma" pitchFamily="34" charset="0"/>
                        </a:rPr>
                        <a:t>NP</a:t>
                      </a:r>
                      <a:endParaRPr lang="id-ID" sz="1000" dirty="0">
                        <a:latin typeface="Tahoma" pitchFamily="34" charset="0"/>
                        <a:ea typeface="Tahoma" pitchFamily="34" charset="0"/>
                        <a:cs typeface="Tahoma" pitchFamily="34" charset="0"/>
                      </a:endParaRPr>
                    </a:p>
                  </a:txBody>
                  <a:tcPr>
                    <a:solidFill>
                      <a:schemeClr val="accent1">
                        <a:lumMod val="60000"/>
                        <a:lumOff val="40000"/>
                      </a:schemeClr>
                    </a:solidFill>
                  </a:tcPr>
                </a:tc>
                <a:tc>
                  <a:txBody>
                    <a:bodyPr/>
                    <a:lstStyle/>
                    <a:p>
                      <a:pPr algn="ctr"/>
                      <a:r>
                        <a:rPr lang="id-ID" sz="1000" dirty="0" smtClean="0">
                          <a:latin typeface="Tahoma" pitchFamily="34" charset="0"/>
                          <a:ea typeface="Tahoma" pitchFamily="34" charset="0"/>
                          <a:cs typeface="Tahoma" pitchFamily="34" charset="0"/>
                        </a:rPr>
                        <a:t>100</a:t>
                      </a:r>
                      <a:endParaRPr lang="id-ID" sz="1000" dirty="0">
                        <a:latin typeface="Tahoma" pitchFamily="34" charset="0"/>
                        <a:ea typeface="Tahoma" pitchFamily="34" charset="0"/>
                        <a:cs typeface="Tahoma" pitchFamily="34" charset="0"/>
                      </a:endParaRPr>
                    </a:p>
                  </a:txBody>
                  <a:tcPr/>
                </a:tc>
                <a:tc>
                  <a:txBody>
                    <a:bodyPr/>
                    <a:lstStyle/>
                    <a:p>
                      <a:pPr algn="ctr"/>
                      <a:r>
                        <a:rPr lang="id-ID" sz="1000" strike="sngStrike" dirty="0" smtClean="0">
                          <a:latin typeface="Tahoma" pitchFamily="34" charset="0"/>
                          <a:ea typeface="Tahoma" pitchFamily="34" charset="0"/>
                          <a:cs typeface="Tahoma" pitchFamily="34" charset="0"/>
                        </a:rPr>
                        <a:t>12</a:t>
                      </a:r>
                    </a:p>
                    <a:p>
                      <a:pPr algn="ctr"/>
                      <a:r>
                        <a:rPr lang="id-ID" sz="1000" dirty="0" smtClean="0">
                          <a:latin typeface="Tahoma" pitchFamily="34" charset="0"/>
                          <a:ea typeface="Tahoma" pitchFamily="34" charset="0"/>
                          <a:cs typeface="Tahoma" pitchFamily="34" charset="0"/>
                        </a:rPr>
                        <a:t>6</a:t>
                      </a:r>
                    </a:p>
                    <a:p>
                      <a:pPr algn="ctr"/>
                      <a:r>
                        <a:rPr lang="id-ID" sz="1000" dirty="0" smtClean="0">
                          <a:latin typeface="Tahoma" pitchFamily="34" charset="0"/>
                          <a:ea typeface="Tahoma" pitchFamily="34" charset="0"/>
                          <a:cs typeface="Tahoma" pitchFamily="34" charset="0"/>
                        </a:rPr>
                        <a:t>Bln</a:t>
                      </a:r>
                      <a:endParaRPr lang="id-ID" sz="1000" dirty="0">
                        <a:latin typeface="Tahoma" pitchFamily="34" charset="0"/>
                        <a:ea typeface="Tahoma" pitchFamily="34" charset="0"/>
                        <a:cs typeface="Tahoma" pitchFamily="34" charset="0"/>
                      </a:endParaRPr>
                    </a:p>
                  </a:txBody>
                  <a:tcPr>
                    <a:solidFill>
                      <a:schemeClr val="accent1">
                        <a:lumMod val="60000"/>
                        <a:lumOff val="40000"/>
                      </a:schemeClr>
                    </a:solidFill>
                  </a:tcPr>
                </a:tc>
                <a:tc>
                  <a:txBody>
                    <a:bodyPr/>
                    <a:lstStyle/>
                    <a:p>
                      <a:pPr algn="ctr"/>
                      <a:r>
                        <a:rPr lang="id-ID" sz="1000" dirty="0" smtClean="0">
                          <a:latin typeface="Tahoma" pitchFamily="34" charset="0"/>
                          <a:ea typeface="Tahoma" pitchFamily="34" charset="0"/>
                          <a:cs typeface="Tahoma" pitchFamily="34" charset="0"/>
                        </a:rPr>
                        <a:t>-</a:t>
                      </a:r>
                      <a:endParaRPr lang="id-ID" sz="1000" dirty="0">
                        <a:latin typeface="Tahoma" pitchFamily="34" charset="0"/>
                        <a:ea typeface="Tahoma" pitchFamily="34" charset="0"/>
                        <a:cs typeface="Tahoma" pitchFamily="34" charset="0"/>
                      </a:endParaRPr>
                    </a:p>
                  </a:txBody>
                  <a:tcPr/>
                </a:tc>
                <a:tc>
                  <a:txBody>
                    <a:bodyPr/>
                    <a:lstStyle/>
                    <a:p>
                      <a:pPr algn="ctr"/>
                      <a:r>
                        <a:rPr lang="id-ID" sz="1000" dirty="0" smtClean="0">
                          <a:latin typeface="Tahoma" pitchFamily="34" charset="0"/>
                          <a:ea typeface="Tahoma" pitchFamily="34" charset="0"/>
                          <a:cs typeface="Tahoma" pitchFamily="34" charset="0"/>
                        </a:rPr>
                        <a:t>-</a:t>
                      </a:r>
                      <a:endParaRPr lang="id-ID" sz="1000" dirty="0">
                        <a:latin typeface="Tahoma" pitchFamily="34" charset="0"/>
                        <a:ea typeface="Tahoma" pitchFamily="34" charset="0"/>
                        <a:cs typeface="Tahoma" pitchFamily="34" charset="0"/>
                      </a:endParaRPr>
                    </a:p>
                  </a:txBody>
                  <a:tcPr/>
                </a:tc>
                <a:tc>
                  <a:txBody>
                    <a:bodyPr/>
                    <a:lstStyle/>
                    <a:p>
                      <a:pPr algn="ctr"/>
                      <a:r>
                        <a:rPr lang="id-ID" sz="1000" dirty="0" smtClean="0">
                          <a:latin typeface="Tahoma" pitchFamily="34" charset="0"/>
                          <a:ea typeface="Tahoma" pitchFamily="34" charset="0"/>
                          <a:cs typeface="Tahoma" pitchFamily="34" charset="0"/>
                        </a:rPr>
                        <a:t>250</a:t>
                      </a:r>
                    </a:p>
                    <a:p>
                      <a:pPr algn="ctr"/>
                      <a:r>
                        <a:rPr lang="id-ID" sz="1000" dirty="0" smtClean="0">
                          <a:latin typeface="Tahoma" pitchFamily="34" charset="0"/>
                          <a:ea typeface="Tahoma" pitchFamily="34" charset="0"/>
                          <a:cs typeface="Tahoma" pitchFamily="34" charset="0"/>
                        </a:rPr>
                        <a:t>NP</a:t>
                      </a:r>
                      <a:endParaRPr lang="id-ID" sz="1000" dirty="0">
                        <a:latin typeface="Tahoma" pitchFamily="34" charset="0"/>
                        <a:ea typeface="Tahoma" pitchFamily="34" charset="0"/>
                        <a:cs typeface="Tahoma" pitchFamily="34" charset="0"/>
                      </a:endParaRPr>
                    </a:p>
                  </a:txBody>
                  <a:tcPr/>
                </a:tc>
                <a:tc>
                  <a:txBody>
                    <a:bodyPr/>
                    <a:lstStyle/>
                    <a:p>
                      <a:pPr algn="ctr"/>
                      <a:r>
                        <a:rPr lang="id-ID" sz="1000" dirty="0" smtClean="0">
                          <a:latin typeface="Tahoma" pitchFamily="34" charset="0"/>
                          <a:ea typeface="Tahoma" pitchFamily="34" charset="0"/>
                          <a:cs typeface="Tahoma" pitchFamily="34" charset="0"/>
                        </a:rPr>
                        <a:t>85</a:t>
                      </a:r>
                      <a:endParaRPr lang="id-ID" sz="1000" dirty="0">
                        <a:latin typeface="Tahoma" pitchFamily="34" charset="0"/>
                        <a:ea typeface="Tahoma" pitchFamily="34" charset="0"/>
                        <a:cs typeface="Tahoma" pitchFamily="34" charset="0"/>
                      </a:endParaRPr>
                    </a:p>
                  </a:txBody>
                  <a:tcPr/>
                </a:tc>
                <a:tc>
                  <a:txBody>
                    <a:bodyPr/>
                    <a:lstStyle/>
                    <a:p>
                      <a:pPr algn="ctr"/>
                      <a:r>
                        <a:rPr lang="id-ID" sz="1000" dirty="0" smtClean="0">
                          <a:latin typeface="Tahoma" pitchFamily="34" charset="0"/>
                          <a:ea typeface="Tahoma" pitchFamily="34" charset="0"/>
                          <a:cs typeface="Tahoma" pitchFamily="34" charset="0"/>
                        </a:rPr>
                        <a:t>6</a:t>
                      </a:r>
                    </a:p>
                    <a:p>
                      <a:pPr algn="ctr"/>
                      <a:r>
                        <a:rPr lang="id-ID" sz="1000" dirty="0" smtClean="0">
                          <a:latin typeface="Tahoma" pitchFamily="34" charset="0"/>
                          <a:ea typeface="Tahoma" pitchFamily="34" charset="0"/>
                          <a:cs typeface="Tahoma" pitchFamily="34" charset="0"/>
                        </a:rPr>
                        <a:t>bln</a:t>
                      </a:r>
                      <a:endParaRPr lang="id-ID" sz="1000" dirty="0">
                        <a:latin typeface="Tahoma" pitchFamily="34" charset="0"/>
                        <a:ea typeface="Tahoma" pitchFamily="34" charset="0"/>
                        <a:cs typeface="Tahoma" pitchFamily="34" charset="0"/>
                      </a:endParaRPr>
                    </a:p>
                  </a:txBody>
                  <a:tcPr/>
                </a:tc>
                <a:tc>
                  <a:txBody>
                    <a:bodyPr/>
                    <a:lstStyle/>
                    <a:p>
                      <a:pPr algn="ctr"/>
                      <a:r>
                        <a:rPr lang="id-ID" sz="1000" dirty="0" smtClean="0">
                          <a:latin typeface="Tahoma" pitchFamily="34" charset="0"/>
                          <a:ea typeface="Tahoma" pitchFamily="34" charset="0"/>
                          <a:cs typeface="Tahoma" pitchFamily="34" charset="0"/>
                        </a:rPr>
                        <a:t>-</a:t>
                      </a:r>
                      <a:endParaRPr lang="id-ID" sz="1000" dirty="0">
                        <a:latin typeface="Tahoma" pitchFamily="34" charset="0"/>
                        <a:ea typeface="Tahoma" pitchFamily="34" charset="0"/>
                        <a:cs typeface="Tahoma" pitchFamily="34" charset="0"/>
                      </a:endParaRPr>
                    </a:p>
                  </a:txBody>
                  <a:tcPr/>
                </a:tc>
                <a:tc>
                  <a:txBody>
                    <a:bodyPr/>
                    <a:lstStyle/>
                    <a:p>
                      <a:pPr algn="ctr"/>
                      <a:r>
                        <a:rPr lang="id-ID" sz="1000" dirty="0" smtClean="0">
                          <a:latin typeface="Tahoma" pitchFamily="34" charset="0"/>
                          <a:ea typeface="Tahoma" pitchFamily="34" charset="0"/>
                          <a:cs typeface="Tahoma" pitchFamily="34" charset="0"/>
                        </a:rPr>
                        <a:t>276</a:t>
                      </a:r>
                      <a:endParaRPr lang="id-ID" sz="1000" dirty="0">
                        <a:latin typeface="Tahoma" pitchFamily="34" charset="0"/>
                        <a:ea typeface="Tahoma" pitchFamily="34" charset="0"/>
                        <a:cs typeface="Tahoma" pitchFamily="34" charset="0"/>
                      </a:endParaRPr>
                    </a:p>
                  </a:txBody>
                  <a:tcPr/>
                </a:tc>
                <a:tc>
                  <a:txBody>
                    <a:bodyPr/>
                    <a:lstStyle/>
                    <a:p>
                      <a:pPr algn="ctr"/>
                      <a:r>
                        <a:rPr lang="id-ID" sz="1000" dirty="0" smtClean="0">
                          <a:latin typeface="Tahoma" pitchFamily="34" charset="0"/>
                          <a:ea typeface="Tahoma" pitchFamily="34" charset="0"/>
                          <a:cs typeface="Tahoma" pitchFamily="34" charset="0"/>
                        </a:rPr>
                        <a:t>92</a:t>
                      </a:r>
                      <a:endParaRPr lang="id-ID" sz="1000" dirty="0">
                        <a:latin typeface="Tahoma" pitchFamily="34" charset="0"/>
                        <a:ea typeface="Tahoma" pitchFamily="34" charset="0"/>
                        <a:cs typeface="Tahoma" pitchFamily="34" charset="0"/>
                      </a:endParaRPr>
                    </a:p>
                  </a:txBody>
                  <a:tcPr/>
                </a:tc>
              </a:tr>
              <a:tr h="583638">
                <a:tc>
                  <a:txBody>
                    <a:bodyPr/>
                    <a:lstStyle/>
                    <a:p>
                      <a:pPr algn="ctr"/>
                      <a:r>
                        <a:rPr lang="id-ID" sz="1000" dirty="0" smtClean="0">
                          <a:latin typeface="Tahoma" pitchFamily="34" charset="0"/>
                          <a:ea typeface="Tahoma" pitchFamily="34" charset="0"/>
                          <a:cs typeface="Tahoma" pitchFamily="34" charset="0"/>
                        </a:rPr>
                        <a:t>2</a:t>
                      </a:r>
                      <a:endParaRPr lang="id-ID" sz="1000" dirty="0">
                        <a:latin typeface="Tahoma" pitchFamily="34" charset="0"/>
                        <a:ea typeface="Tahoma" pitchFamily="34" charset="0"/>
                        <a:cs typeface="Tahoma" pitchFamily="34" charset="0"/>
                      </a:endParaRPr>
                    </a:p>
                  </a:txBody>
                  <a:tcPr/>
                </a:tc>
                <a:tc>
                  <a:txBody>
                    <a:bodyPr/>
                    <a:lstStyle/>
                    <a:p>
                      <a:r>
                        <a:rPr lang="id-ID" sz="1000" dirty="0" smtClean="0">
                          <a:latin typeface="Tahoma" pitchFamily="34" charset="0"/>
                          <a:ea typeface="Tahoma" pitchFamily="34" charset="0"/>
                          <a:cs typeface="Tahoma" pitchFamily="34" charset="0"/>
                        </a:rPr>
                        <a:t>Menyelesaikan Nota Persetujuan KP </a:t>
                      </a:r>
                      <a:r>
                        <a:rPr lang="id-ID" sz="1000" baseline="0" dirty="0" smtClean="0">
                          <a:latin typeface="Tahoma" pitchFamily="34" charset="0"/>
                          <a:ea typeface="Tahoma" pitchFamily="34" charset="0"/>
                          <a:cs typeface="Tahoma" pitchFamily="34" charset="0"/>
                        </a:rPr>
                        <a:t>Penilik Sekolah Golru III/d ke bawah</a:t>
                      </a:r>
                      <a:endParaRPr lang="id-ID" sz="1000" dirty="0">
                        <a:latin typeface="Tahoma" pitchFamily="34" charset="0"/>
                        <a:ea typeface="Tahoma" pitchFamily="34" charset="0"/>
                        <a:cs typeface="Tahoma" pitchFamily="34" charset="0"/>
                      </a:endParaRPr>
                    </a:p>
                  </a:txBody>
                  <a:tcPr/>
                </a:tc>
                <a:tc>
                  <a:txBody>
                    <a:bodyPr/>
                    <a:lstStyle/>
                    <a:p>
                      <a:pPr algn="ctr"/>
                      <a:r>
                        <a:rPr lang="id-ID" sz="1000" dirty="0" smtClean="0">
                          <a:latin typeface="Tahoma" pitchFamily="34" charset="0"/>
                          <a:ea typeface="Tahoma" pitchFamily="34" charset="0"/>
                          <a:cs typeface="Tahoma" pitchFamily="34" charset="0"/>
                        </a:rPr>
                        <a:t>-</a:t>
                      </a:r>
                      <a:endParaRPr lang="id-ID" sz="1000" dirty="0">
                        <a:latin typeface="Tahoma" pitchFamily="34" charset="0"/>
                        <a:ea typeface="Tahoma" pitchFamily="34" charset="0"/>
                        <a:cs typeface="Tahoma" pitchFamily="34" charset="0"/>
                      </a:endParaRPr>
                    </a:p>
                  </a:txBody>
                  <a:tcPr/>
                </a:tc>
                <a:tc>
                  <a:txBody>
                    <a:bodyPr/>
                    <a:lstStyle/>
                    <a:p>
                      <a:pPr algn="ctr"/>
                      <a:r>
                        <a:rPr lang="id-ID" sz="1000" strike="sngStrike" dirty="0" smtClean="0">
                          <a:latin typeface="Tahoma" pitchFamily="34" charset="0"/>
                          <a:ea typeface="Tahoma" pitchFamily="34" charset="0"/>
                          <a:cs typeface="Tahoma" pitchFamily="34" charset="0"/>
                        </a:rPr>
                        <a:t>1500</a:t>
                      </a:r>
                    </a:p>
                    <a:p>
                      <a:pPr algn="ctr"/>
                      <a:r>
                        <a:rPr lang="id-ID" sz="1000" dirty="0" smtClean="0">
                          <a:latin typeface="Tahoma" pitchFamily="34" charset="0"/>
                          <a:ea typeface="Tahoma" pitchFamily="34" charset="0"/>
                          <a:cs typeface="Tahoma" pitchFamily="34" charset="0"/>
                        </a:rPr>
                        <a:t>750</a:t>
                      </a:r>
                    </a:p>
                    <a:p>
                      <a:pPr algn="ctr"/>
                      <a:r>
                        <a:rPr lang="id-ID" sz="1000" dirty="0" smtClean="0">
                          <a:latin typeface="Tahoma" pitchFamily="34" charset="0"/>
                          <a:ea typeface="Tahoma" pitchFamily="34" charset="0"/>
                          <a:cs typeface="Tahoma" pitchFamily="34" charset="0"/>
                        </a:rPr>
                        <a:t>NP</a:t>
                      </a:r>
                      <a:endParaRPr lang="id-ID" sz="1000" dirty="0">
                        <a:latin typeface="Tahoma" pitchFamily="34" charset="0"/>
                        <a:ea typeface="Tahoma" pitchFamily="34" charset="0"/>
                        <a:cs typeface="Tahoma" pitchFamily="34" charset="0"/>
                      </a:endParaRPr>
                    </a:p>
                  </a:txBody>
                  <a:tcPr>
                    <a:solidFill>
                      <a:schemeClr val="accent1">
                        <a:lumMod val="60000"/>
                        <a:lumOff val="40000"/>
                      </a:schemeClr>
                    </a:solidFill>
                  </a:tcPr>
                </a:tc>
                <a:tc>
                  <a:txBody>
                    <a:bodyPr/>
                    <a:lstStyle/>
                    <a:p>
                      <a:pPr algn="ctr"/>
                      <a:r>
                        <a:rPr lang="id-ID" sz="1000" dirty="0" smtClean="0">
                          <a:latin typeface="Tahoma" pitchFamily="34" charset="0"/>
                          <a:ea typeface="Tahoma" pitchFamily="34" charset="0"/>
                          <a:cs typeface="Tahoma" pitchFamily="34" charset="0"/>
                        </a:rPr>
                        <a:t>100</a:t>
                      </a:r>
                      <a:endParaRPr lang="id-ID" sz="1000" dirty="0">
                        <a:latin typeface="Tahoma" pitchFamily="34" charset="0"/>
                        <a:ea typeface="Tahoma" pitchFamily="34" charset="0"/>
                        <a:cs typeface="Tahoma" pitchFamily="34" charset="0"/>
                      </a:endParaRPr>
                    </a:p>
                  </a:txBody>
                  <a:tcPr/>
                </a:tc>
                <a:tc>
                  <a:txBody>
                    <a:bodyPr/>
                    <a:lstStyle/>
                    <a:p>
                      <a:pPr algn="ctr"/>
                      <a:r>
                        <a:rPr lang="id-ID" sz="1000" strike="sngStrike" dirty="0" smtClean="0">
                          <a:latin typeface="Tahoma" pitchFamily="34" charset="0"/>
                          <a:ea typeface="Tahoma" pitchFamily="34" charset="0"/>
                          <a:cs typeface="Tahoma" pitchFamily="34" charset="0"/>
                        </a:rPr>
                        <a:t>12</a:t>
                      </a:r>
                    </a:p>
                    <a:p>
                      <a:pPr algn="ctr"/>
                      <a:r>
                        <a:rPr lang="id-ID" sz="1000" dirty="0" smtClean="0">
                          <a:latin typeface="Tahoma" pitchFamily="34" charset="0"/>
                          <a:ea typeface="Tahoma" pitchFamily="34" charset="0"/>
                          <a:cs typeface="Tahoma" pitchFamily="34" charset="0"/>
                        </a:rPr>
                        <a:t>6</a:t>
                      </a:r>
                    </a:p>
                    <a:p>
                      <a:pPr algn="ctr"/>
                      <a:r>
                        <a:rPr lang="id-ID" sz="1000" dirty="0" smtClean="0">
                          <a:latin typeface="Tahoma" pitchFamily="34" charset="0"/>
                          <a:ea typeface="Tahoma" pitchFamily="34" charset="0"/>
                          <a:cs typeface="Tahoma" pitchFamily="34" charset="0"/>
                        </a:rPr>
                        <a:t>Bln</a:t>
                      </a:r>
                      <a:endParaRPr lang="id-ID" sz="1000" dirty="0">
                        <a:latin typeface="Tahoma" pitchFamily="34" charset="0"/>
                        <a:ea typeface="Tahoma" pitchFamily="34" charset="0"/>
                        <a:cs typeface="Tahoma" pitchFamily="34" charset="0"/>
                      </a:endParaRPr>
                    </a:p>
                  </a:txBody>
                  <a:tcPr>
                    <a:solidFill>
                      <a:schemeClr val="accent1">
                        <a:lumMod val="60000"/>
                        <a:lumOff val="40000"/>
                      </a:schemeClr>
                    </a:solidFill>
                  </a:tcPr>
                </a:tc>
                <a:tc>
                  <a:txBody>
                    <a:bodyPr/>
                    <a:lstStyle/>
                    <a:p>
                      <a:pPr algn="ctr"/>
                      <a:r>
                        <a:rPr lang="id-ID" sz="1000" dirty="0" smtClean="0">
                          <a:latin typeface="Tahoma" pitchFamily="34" charset="0"/>
                          <a:ea typeface="Tahoma" pitchFamily="34" charset="0"/>
                          <a:cs typeface="Tahoma" pitchFamily="34" charset="0"/>
                        </a:rPr>
                        <a:t>-</a:t>
                      </a:r>
                      <a:endParaRPr lang="id-ID" sz="1000" dirty="0">
                        <a:latin typeface="Tahoma" pitchFamily="34" charset="0"/>
                        <a:ea typeface="Tahoma" pitchFamily="34" charset="0"/>
                        <a:cs typeface="Tahoma" pitchFamily="34" charset="0"/>
                      </a:endParaRPr>
                    </a:p>
                  </a:txBody>
                  <a:tcPr/>
                </a:tc>
                <a:tc>
                  <a:txBody>
                    <a:bodyPr/>
                    <a:lstStyle/>
                    <a:p>
                      <a:pPr algn="ctr"/>
                      <a:r>
                        <a:rPr lang="id-ID" sz="1000" dirty="0" smtClean="0">
                          <a:latin typeface="Tahoma" pitchFamily="34" charset="0"/>
                          <a:ea typeface="Tahoma" pitchFamily="34" charset="0"/>
                          <a:cs typeface="Tahoma" pitchFamily="34" charset="0"/>
                        </a:rPr>
                        <a:t>-</a:t>
                      </a:r>
                      <a:endParaRPr lang="id-ID" sz="1000" dirty="0">
                        <a:latin typeface="Tahoma" pitchFamily="34" charset="0"/>
                        <a:ea typeface="Tahoma" pitchFamily="34" charset="0"/>
                        <a:cs typeface="Tahoma" pitchFamily="34" charset="0"/>
                      </a:endParaRPr>
                    </a:p>
                  </a:txBody>
                  <a:tcPr/>
                </a:tc>
                <a:tc>
                  <a:txBody>
                    <a:bodyPr/>
                    <a:lstStyle/>
                    <a:p>
                      <a:pPr algn="ctr"/>
                      <a:r>
                        <a:rPr lang="id-ID" sz="1000" dirty="0" smtClean="0">
                          <a:latin typeface="Tahoma" pitchFamily="34" charset="0"/>
                          <a:ea typeface="Tahoma" pitchFamily="34" charset="0"/>
                          <a:cs typeface="Tahoma" pitchFamily="34" charset="0"/>
                        </a:rPr>
                        <a:t>700</a:t>
                      </a:r>
                    </a:p>
                    <a:p>
                      <a:pPr algn="ctr"/>
                      <a:r>
                        <a:rPr lang="id-ID" sz="1000" dirty="0" smtClean="0">
                          <a:latin typeface="Tahoma" pitchFamily="34" charset="0"/>
                          <a:ea typeface="Tahoma" pitchFamily="34" charset="0"/>
                          <a:cs typeface="Tahoma" pitchFamily="34" charset="0"/>
                        </a:rPr>
                        <a:t>NP</a:t>
                      </a:r>
                      <a:endParaRPr lang="id-ID" sz="1000" dirty="0">
                        <a:latin typeface="Tahoma" pitchFamily="34" charset="0"/>
                        <a:ea typeface="Tahoma" pitchFamily="34" charset="0"/>
                        <a:cs typeface="Tahoma" pitchFamily="34" charset="0"/>
                      </a:endParaRPr>
                    </a:p>
                  </a:txBody>
                  <a:tcPr/>
                </a:tc>
                <a:tc>
                  <a:txBody>
                    <a:bodyPr/>
                    <a:lstStyle/>
                    <a:p>
                      <a:pPr algn="ctr"/>
                      <a:r>
                        <a:rPr lang="id-ID" sz="1000" dirty="0" smtClean="0">
                          <a:latin typeface="Tahoma" pitchFamily="34" charset="0"/>
                          <a:ea typeface="Tahoma" pitchFamily="34" charset="0"/>
                          <a:cs typeface="Tahoma" pitchFamily="34" charset="0"/>
                        </a:rPr>
                        <a:t>80</a:t>
                      </a:r>
                      <a:endParaRPr lang="id-ID" sz="1000" dirty="0">
                        <a:latin typeface="Tahoma" pitchFamily="34" charset="0"/>
                        <a:ea typeface="Tahoma" pitchFamily="34" charset="0"/>
                        <a:cs typeface="Tahoma" pitchFamily="34" charset="0"/>
                      </a:endParaRPr>
                    </a:p>
                  </a:txBody>
                  <a:tcPr/>
                </a:tc>
                <a:tc>
                  <a:txBody>
                    <a:bodyPr/>
                    <a:lstStyle/>
                    <a:p>
                      <a:pPr algn="ctr"/>
                      <a:r>
                        <a:rPr lang="id-ID" sz="1000" dirty="0" smtClean="0">
                          <a:latin typeface="Tahoma" pitchFamily="34" charset="0"/>
                          <a:ea typeface="Tahoma" pitchFamily="34" charset="0"/>
                          <a:cs typeface="Tahoma" pitchFamily="34" charset="0"/>
                        </a:rPr>
                        <a:t>6</a:t>
                      </a:r>
                    </a:p>
                    <a:p>
                      <a:pPr algn="ctr"/>
                      <a:r>
                        <a:rPr lang="id-ID" sz="1000" dirty="0" smtClean="0">
                          <a:latin typeface="Tahoma" pitchFamily="34" charset="0"/>
                          <a:ea typeface="Tahoma" pitchFamily="34" charset="0"/>
                          <a:cs typeface="Tahoma" pitchFamily="34" charset="0"/>
                        </a:rPr>
                        <a:t>bln</a:t>
                      </a:r>
                    </a:p>
                    <a:p>
                      <a:pPr algn="ctr"/>
                      <a:endParaRPr lang="id-ID" sz="1000" dirty="0">
                        <a:latin typeface="Tahoma" pitchFamily="34" charset="0"/>
                        <a:ea typeface="Tahoma" pitchFamily="34" charset="0"/>
                        <a:cs typeface="Tahoma" pitchFamily="34" charset="0"/>
                      </a:endParaRPr>
                    </a:p>
                  </a:txBody>
                  <a:tcPr/>
                </a:tc>
                <a:tc>
                  <a:txBody>
                    <a:bodyPr/>
                    <a:lstStyle/>
                    <a:p>
                      <a:pPr algn="ctr"/>
                      <a:r>
                        <a:rPr lang="id-ID" sz="1000" dirty="0" smtClean="0">
                          <a:latin typeface="Tahoma" pitchFamily="34" charset="0"/>
                          <a:ea typeface="Tahoma" pitchFamily="34" charset="0"/>
                          <a:cs typeface="Tahoma" pitchFamily="34" charset="0"/>
                        </a:rPr>
                        <a:t>-</a:t>
                      </a:r>
                      <a:endParaRPr lang="id-ID" sz="1000" dirty="0">
                        <a:latin typeface="Tahoma" pitchFamily="34" charset="0"/>
                        <a:ea typeface="Tahoma" pitchFamily="34" charset="0"/>
                        <a:cs typeface="Tahoma" pitchFamily="34" charset="0"/>
                      </a:endParaRPr>
                    </a:p>
                  </a:txBody>
                  <a:tcPr/>
                </a:tc>
                <a:tc>
                  <a:txBody>
                    <a:bodyPr/>
                    <a:lstStyle/>
                    <a:p>
                      <a:pPr algn="ctr"/>
                      <a:r>
                        <a:rPr lang="id-ID" sz="1000" dirty="0" smtClean="0">
                          <a:latin typeface="Tahoma" pitchFamily="34" charset="0"/>
                          <a:ea typeface="Tahoma" pitchFamily="34" charset="0"/>
                          <a:cs typeface="Tahoma" pitchFamily="34" charset="0"/>
                        </a:rPr>
                        <a:t>269,33</a:t>
                      </a:r>
                      <a:endParaRPr lang="id-ID" sz="1000" dirty="0">
                        <a:latin typeface="Tahoma" pitchFamily="34" charset="0"/>
                        <a:ea typeface="Tahoma" pitchFamily="34" charset="0"/>
                        <a:cs typeface="Tahoma" pitchFamily="34" charset="0"/>
                      </a:endParaRPr>
                    </a:p>
                  </a:txBody>
                  <a:tcPr/>
                </a:tc>
                <a:tc>
                  <a:txBody>
                    <a:bodyPr/>
                    <a:lstStyle/>
                    <a:p>
                      <a:pPr algn="ctr"/>
                      <a:r>
                        <a:rPr lang="id-ID" sz="1000" dirty="0" smtClean="0">
                          <a:latin typeface="Tahoma" pitchFamily="34" charset="0"/>
                          <a:ea typeface="Tahoma" pitchFamily="34" charset="0"/>
                          <a:cs typeface="Tahoma" pitchFamily="34" charset="0"/>
                        </a:rPr>
                        <a:t>89,78</a:t>
                      </a:r>
                      <a:endParaRPr lang="id-ID" sz="1000" dirty="0">
                        <a:latin typeface="Tahoma" pitchFamily="34" charset="0"/>
                        <a:ea typeface="Tahoma" pitchFamily="34" charset="0"/>
                        <a:cs typeface="Tahoma" pitchFamily="34" charset="0"/>
                      </a:endParaRPr>
                    </a:p>
                  </a:txBody>
                  <a:tcPr/>
                </a:tc>
              </a:tr>
              <a:tr h="745759">
                <a:tc>
                  <a:txBody>
                    <a:bodyPr/>
                    <a:lstStyle/>
                    <a:p>
                      <a:pPr algn="ctr"/>
                      <a:r>
                        <a:rPr lang="id-ID" sz="1000" dirty="0" smtClean="0">
                          <a:latin typeface="Tahoma" pitchFamily="34" charset="0"/>
                          <a:ea typeface="Tahoma" pitchFamily="34" charset="0"/>
                          <a:cs typeface="Tahoma" pitchFamily="34" charset="0"/>
                        </a:rPr>
                        <a:t>3</a:t>
                      </a:r>
                      <a:endParaRPr lang="id-ID" sz="1000" dirty="0">
                        <a:latin typeface="Tahoma" pitchFamily="34" charset="0"/>
                        <a:ea typeface="Tahoma" pitchFamily="34" charset="0"/>
                        <a:cs typeface="Tahoma"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d-ID" sz="1000" dirty="0" smtClean="0">
                          <a:latin typeface="Tahoma" pitchFamily="34" charset="0"/>
                          <a:ea typeface="Tahoma" pitchFamily="34" charset="0"/>
                          <a:cs typeface="Tahoma" pitchFamily="34" charset="0"/>
                        </a:rPr>
                        <a:t>Menyelesaikan Nota Persetujuan KP </a:t>
                      </a:r>
                      <a:r>
                        <a:rPr lang="id-ID" sz="1000" baseline="0" dirty="0" smtClean="0">
                          <a:latin typeface="Tahoma" pitchFamily="34" charset="0"/>
                          <a:ea typeface="Tahoma" pitchFamily="34" charset="0"/>
                          <a:cs typeface="Tahoma" pitchFamily="34" charset="0"/>
                        </a:rPr>
                        <a:t>Jabatan Fungsional Tertentu Golru III/d ke bawah</a:t>
                      </a:r>
                      <a:endParaRPr lang="id-ID" sz="1000" dirty="0">
                        <a:latin typeface="Tahoma" pitchFamily="34" charset="0"/>
                        <a:ea typeface="Tahoma" pitchFamily="34" charset="0"/>
                        <a:cs typeface="Tahoma" pitchFamily="34" charset="0"/>
                      </a:endParaRPr>
                    </a:p>
                  </a:txBody>
                  <a:tcPr/>
                </a:tc>
                <a:tc>
                  <a:txBody>
                    <a:bodyPr/>
                    <a:lstStyle/>
                    <a:p>
                      <a:pPr algn="ctr"/>
                      <a:r>
                        <a:rPr lang="id-ID" sz="1000" dirty="0" smtClean="0">
                          <a:latin typeface="Tahoma" pitchFamily="34" charset="0"/>
                          <a:ea typeface="Tahoma" pitchFamily="34" charset="0"/>
                          <a:cs typeface="Tahoma" pitchFamily="34" charset="0"/>
                        </a:rPr>
                        <a:t>-</a:t>
                      </a:r>
                      <a:endParaRPr lang="id-ID" sz="1000" dirty="0">
                        <a:latin typeface="Tahoma" pitchFamily="34" charset="0"/>
                        <a:ea typeface="Tahoma" pitchFamily="34" charset="0"/>
                        <a:cs typeface="Tahoma" pitchFamily="34" charset="0"/>
                      </a:endParaRPr>
                    </a:p>
                  </a:txBody>
                  <a:tcPr/>
                </a:tc>
                <a:tc>
                  <a:txBody>
                    <a:bodyPr/>
                    <a:lstStyle/>
                    <a:p>
                      <a:pPr algn="ctr"/>
                      <a:r>
                        <a:rPr lang="id-ID" sz="1000" strike="sngStrike" dirty="0" smtClean="0">
                          <a:latin typeface="Tahoma" pitchFamily="34" charset="0"/>
                          <a:ea typeface="Tahoma" pitchFamily="34" charset="0"/>
                          <a:cs typeface="Tahoma" pitchFamily="34" charset="0"/>
                        </a:rPr>
                        <a:t>1500</a:t>
                      </a:r>
                    </a:p>
                    <a:p>
                      <a:pPr algn="ctr"/>
                      <a:r>
                        <a:rPr lang="id-ID" sz="1000" dirty="0" smtClean="0">
                          <a:latin typeface="Tahoma" pitchFamily="34" charset="0"/>
                          <a:ea typeface="Tahoma" pitchFamily="34" charset="0"/>
                          <a:cs typeface="Tahoma" pitchFamily="34" charset="0"/>
                        </a:rPr>
                        <a:t>750</a:t>
                      </a:r>
                    </a:p>
                    <a:p>
                      <a:pPr algn="ctr"/>
                      <a:r>
                        <a:rPr lang="id-ID" sz="1000" dirty="0" smtClean="0">
                          <a:latin typeface="Tahoma" pitchFamily="34" charset="0"/>
                          <a:ea typeface="Tahoma" pitchFamily="34" charset="0"/>
                          <a:cs typeface="Tahoma" pitchFamily="34" charset="0"/>
                        </a:rPr>
                        <a:t>NP</a:t>
                      </a:r>
                    </a:p>
                    <a:p>
                      <a:pPr algn="ctr"/>
                      <a:endParaRPr lang="id-ID" sz="1000" dirty="0">
                        <a:latin typeface="Tahoma" pitchFamily="34" charset="0"/>
                        <a:ea typeface="Tahoma" pitchFamily="34" charset="0"/>
                        <a:cs typeface="Tahoma" pitchFamily="34" charset="0"/>
                      </a:endParaRPr>
                    </a:p>
                  </a:txBody>
                  <a:tcPr>
                    <a:solidFill>
                      <a:schemeClr val="accent1">
                        <a:lumMod val="60000"/>
                        <a:lumOff val="40000"/>
                      </a:schemeClr>
                    </a:solidFill>
                  </a:tcPr>
                </a:tc>
                <a:tc>
                  <a:txBody>
                    <a:bodyPr/>
                    <a:lstStyle/>
                    <a:p>
                      <a:pPr algn="ctr"/>
                      <a:r>
                        <a:rPr lang="id-ID" sz="1000" dirty="0" smtClean="0">
                          <a:latin typeface="Tahoma" pitchFamily="34" charset="0"/>
                          <a:ea typeface="Tahoma" pitchFamily="34" charset="0"/>
                          <a:cs typeface="Tahoma" pitchFamily="34" charset="0"/>
                        </a:rPr>
                        <a:t>100</a:t>
                      </a:r>
                      <a:endParaRPr lang="id-ID" sz="1000" dirty="0">
                        <a:latin typeface="Tahoma" pitchFamily="34" charset="0"/>
                        <a:ea typeface="Tahoma" pitchFamily="34" charset="0"/>
                        <a:cs typeface="Tahoma" pitchFamily="34" charset="0"/>
                      </a:endParaRPr>
                    </a:p>
                  </a:txBody>
                  <a:tcPr/>
                </a:tc>
                <a:tc>
                  <a:txBody>
                    <a:bodyPr/>
                    <a:lstStyle/>
                    <a:p>
                      <a:pPr algn="ctr"/>
                      <a:r>
                        <a:rPr lang="id-ID" sz="1000" strike="sngStrike" dirty="0" smtClean="0">
                          <a:latin typeface="Tahoma" pitchFamily="34" charset="0"/>
                          <a:ea typeface="Tahoma" pitchFamily="34" charset="0"/>
                          <a:cs typeface="Tahoma" pitchFamily="34" charset="0"/>
                        </a:rPr>
                        <a:t>12</a:t>
                      </a:r>
                    </a:p>
                    <a:p>
                      <a:pPr algn="ctr"/>
                      <a:r>
                        <a:rPr lang="id-ID" sz="1000" dirty="0" smtClean="0">
                          <a:latin typeface="Tahoma" pitchFamily="34" charset="0"/>
                          <a:ea typeface="Tahoma" pitchFamily="34" charset="0"/>
                          <a:cs typeface="Tahoma" pitchFamily="34" charset="0"/>
                        </a:rPr>
                        <a:t>6 bln</a:t>
                      </a:r>
                      <a:endParaRPr lang="id-ID" sz="1000" dirty="0">
                        <a:latin typeface="Tahoma" pitchFamily="34" charset="0"/>
                        <a:ea typeface="Tahoma" pitchFamily="34" charset="0"/>
                        <a:cs typeface="Tahoma" pitchFamily="34" charset="0"/>
                      </a:endParaRPr>
                    </a:p>
                  </a:txBody>
                  <a:tcPr>
                    <a:solidFill>
                      <a:schemeClr val="accent1">
                        <a:lumMod val="60000"/>
                        <a:lumOff val="40000"/>
                      </a:schemeClr>
                    </a:solidFill>
                  </a:tcPr>
                </a:tc>
                <a:tc>
                  <a:txBody>
                    <a:bodyPr/>
                    <a:lstStyle/>
                    <a:p>
                      <a:pPr algn="ctr"/>
                      <a:r>
                        <a:rPr lang="id-ID" sz="1000" dirty="0" smtClean="0">
                          <a:latin typeface="Tahoma" pitchFamily="34" charset="0"/>
                          <a:ea typeface="Tahoma" pitchFamily="34" charset="0"/>
                          <a:cs typeface="Tahoma" pitchFamily="34" charset="0"/>
                        </a:rPr>
                        <a:t>-</a:t>
                      </a:r>
                      <a:endParaRPr lang="id-ID" sz="1000" dirty="0">
                        <a:latin typeface="Tahoma" pitchFamily="34" charset="0"/>
                        <a:ea typeface="Tahoma" pitchFamily="34" charset="0"/>
                        <a:cs typeface="Tahoma" pitchFamily="34" charset="0"/>
                      </a:endParaRPr>
                    </a:p>
                  </a:txBody>
                  <a:tcPr/>
                </a:tc>
                <a:tc>
                  <a:txBody>
                    <a:bodyPr/>
                    <a:lstStyle/>
                    <a:p>
                      <a:pPr algn="ctr"/>
                      <a:r>
                        <a:rPr lang="id-ID" sz="1000" dirty="0" smtClean="0">
                          <a:latin typeface="Tahoma" pitchFamily="34" charset="0"/>
                          <a:ea typeface="Tahoma" pitchFamily="34" charset="0"/>
                          <a:cs typeface="Tahoma" pitchFamily="34" charset="0"/>
                        </a:rPr>
                        <a:t>-</a:t>
                      </a:r>
                      <a:endParaRPr lang="id-ID" sz="1000" dirty="0">
                        <a:latin typeface="Tahoma" pitchFamily="34" charset="0"/>
                        <a:ea typeface="Tahoma" pitchFamily="34" charset="0"/>
                        <a:cs typeface="Tahoma" pitchFamily="34" charset="0"/>
                      </a:endParaRPr>
                    </a:p>
                  </a:txBody>
                  <a:tcPr/>
                </a:tc>
                <a:tc>
                  <a:txBody>
                    <a:bodyPr/>
                    <a:lstStyle/>
                    <a:p>
                      <a:pPr algn="ctr"/>
                      <a:r>
                        <a:rPr lang="id-ID" sz="1000" dirty="0" smtClean="0">
                          <a:latin typeface="Tahoma" pitchFamily="34" charset="0"/>
                          <a:ea typeface="Tahoma" pitchFamily="34" charset="0"/>
                          <a:cs typeface="Tahoma" pitchFamily="34" charset="0"/>
                        </a:rPr>
                        <a:t>600</a:t>
                      </a:r>
                      <a:endParaRPr lang="id-ID" sz="1000" dirty="0">
                        <a:latin typeface="Tahoma" pitchFamily="34" charset="0"/>
                        <a:ea typeface="Tahoma" pitchFamily="34" charset="0"/>
                        <a:cs typeface="Tahoma" pitchFamily="34" charset="0"/>
                      </a:endParaRPr>
                    </a:p>
                  </a:txBody>
                  <a:tcPr/>
                </a:tc>
                <a:tc>
                  <a:txBody>
                    <a:bodyPr/>
                    <a:lstStyle/>
                    <a:p>
                      <a:pPr algn="ctr"/>
                      <a:r>
                        <a:rPr lang="id-ID" sz="1000" dirty="0" smtClean="0">
                          <a:latin typeface="Tahoma" pitchFamily="34" charset="0"/>
                          <a:ea typeface="Tahoma" pitchFamily="34" charset="0"/>
                          <a:cs typeface="Tahoma" pitchFamily="34" charset="0"/>
                        </a:rPr>
                        <a:t>80</a:t>
                      </a:r>
                      <a:endParaRPr lang="id-ID" sz="1000" dirty="0">
                        <a:latin typeface="Tahoma" pitchFamily="34" charset="0"/>
                        <a:ea typeface="Tahoma" pitchFamily="34" charset="0"/>
                        <a:cs typeface="Tahoma" pitchFamily="34" charset="0"/>
                      </a:endParaRPr>
                    </a:p>
                  </a:txBody>
                  <a:tcPr/>
                </a:tc>
                <a:tc>
                  <a:txBody>
                    <a:bodyPr/>
                    <a:lstStyle/>
                    <a:p>
                      <a:pPr algn="ctr"/>
                      <a:r>
                        <a:rPr lang="id-ID" sz="1000" dirty="0" smtClean="0">
                          <a:latin typeface="Tahoma" pitchFamily="34" charset="0"/>
                          <a:ea typeface="Tahoma" pitchFamily="34" charset="0"/>
                          <a:cs typeface="Tahoma" pitchFamily="34" charset="0"/>
                        </a:rPr>
                        <a:t>6</a:t>
                      </a:r>
                    </a:p>
                    <a:p>
                      <a:pPr algn="ctr"/>
                      <a:r>
                        <a:rPr lang="id-ID" sz="1000" dirty="0" smtClean="0">
                          <a:latin typeface="Tahoma" pitchFamily="34" charset="0"/>
                          <a:ea typeface="Tahoma" pitchFamily="34" charset="0"/>
                          <a:cs typeface="Tahoma" pitchFamily="34" charset="0"/>
                        </a:rPr>
                        <a:t>bln</a:t>
                      </a:r>
                      <a:endParaRPr lang="id-ID" sz="1000" dirty="0">
                        <a:latin typeface="Tahoma" pitchFamily="34" charset="0"/>
                        <a:ea typeface="Tahoma" pitchFamily="34" charset="0"/>
                        <a:cs typeface="Tahoma" pitchFamily="34" charset="0"/>
                      </a:endParaRPr>
                    </a:p>
                  </a:txBody>
                  <a:tcPr/>
                </a:tc>
                <a:tc>
                  <a:txBody>
                    <a:bodyPr/>
                    <a:lstStyle/>
                    <a:p>
                      <a:pPr algn="ctr"/>
                      <a:r>
                        <a:rPr lang="id-ID" sz="1000" dirty="0" smtClean="0">
                          <a:latin typeface="Tahoma" pitchFamily="34" charset="0"/>
                          <a:ea typeface="Tahoma" pitchFamily="34" charset="0"/>
                          <a:cs typeface="Tahoma" pitchFamily="34" charset="0"/>
                        </a:rPr>
                        <a:t>-</a:t>
                      </a:r>
                      <a:endParaRPr lang="id-ID" sz="1000" dirty="0">
                        <a:latin typeface="Tahoma" pitchFamily="34" charset="0"/>
                        <a:ea typeface="Tahoma" pitchFamily="34" charset="0"/>
                        <a:cs typeface="Tahoma" pitchFamily="34" charset="0"/>
                      </a:endParaRPr>
                    </a:p>
                  </a:txBody>
                  <a:tcPr/>
                </a:tc>
                <a:tc>
                  <a:txBody>
                    <a:bodyPr/>
                    <a:lstStyle/>
                    <a:p>
                      <a:pPr algn="ctr"/>
                      <a:r>
                        <a:rPr lang="id-ID" sz="1000" dirty="0" smtClean="0">
                          <a:latin typeface="Tahoma" pitchFamily="34" charset="0"/>
                          <a:ea typeface="Tahoma" pitchFamily="34" charset="0"/>
                          <a:cs typeface="Tahoma" pitchFamily="34" charset="0"/>
                        </a:rPr>
                        <a:t>256</a:t>
                      </a:r>
                      <a:endParaRPr lang="id-ID" sz="1000" dirty="0">
                        <a:latin typeface="Tahoma" pitchFamily="34" charset="0"/>
                        <a:ea typeface="Tahoma" pitchFamily="34" charset="0"/>
                        <a:cs typeface="Tahoma" pitchFamily="34" charset="0"/>
                      </a:endParaRPr>
                    </a:p>
                  </a:txBody>
                  <a:tcPr/>
                </a:tc>
                <a:tc>
                  <a:txBody>
                    <a:bodyPr/>
                    <a:lstStyle/>
                    <a:p>
                      <a:pPr algn="ctr"/>
                      <a:r>
                        <a:rPr lang="id-ID" sz="1000" dirty="0" smtClean="0">
                          <a:latin typeface="Tahoma" pitchFamily="34" charset="0"/>
                          <a:ea typeface="Tahoma" pitchFamily="34" charset="0"/>
                          <a:cs typeface="Tahoma" pitchFamily="34" charset="0"/>
                        </a:rPr>
                        <a:t>85,33</a:t>
                      </a:r>
                      <a:endParaRPr lang="id-ID" sz="1000" dirty="0">
                        <a:latin typeface="Tahoma" pitchFamily="34" charset="0"/>
                        <a:ea typeface="Tahoma" pitchFamily="34" charset="0"/>
                        <a:cs typeface="Tahoma" pitchFamily="34" charset="0"/>
                      </a:endParaRPr>
                    </a:p>
                  </a:txBody>
                  <a:tcPr/>
                </a:tc>
              </a:tr>
              <a:tr h="290761">
                <a:tc>
                  <a:txBody>
                    <a:bodyPr/>
                    <a:lstStyle/>
                    <a:p>
                      <a:pPr algn="ctr"/>
                      <a:r>
                        <a:rPr lang="id-ID" sz="1000" dirty="0" smtClean="0">
                          <a:latin typeface="Tahoma" pitchFamily="34" charset="0"/>
                          <a:ea typeface="Tahoma" pitchFamily="34" charset="0"/>
                          <a:cs typeface="Tahoma" pitchFamily="34" charset="0"/>
                        </a:rPr>
                        <a:t>4</a:t>
                      </a:r>
                      <a:endParaRPr lang="id-ID" sz="1000" dirty="0">
                        <a:latin typeface="Tahoma" pitchFamily="34" charset="0"/>
                        <a:ea typeface="Tahoma" pitchFamily="34" charset="0"/>
                        <a:cs typeface="Tahoma" pitchFamily="34" charset="0"/>
                      </a:endParaRPr>
                    </a:p>
                  </a:txBody>
                  <a:tcPr/>
                </a:tc>
                <a:tc>
                  <a:txBody>
                    <a:bodyPr/>
                    <a:lstStyle/>
                    <a:p>
                      <a:r>
                        <a:rPr lang="id-ID" sz="1000" strike="sngStrike" dirty="0" smtClean="0">
                          <a:latin typeface="Tahoma" pitchFamily="34" charset="0"/>
                          <a:ea typeface="Tahoma" pitchFamily="34" charset="0"/>
                          <a:cs typeface="Tahoma" pitchFamily="34" charset="0"/>
                        </a:rPr>
                        <a:t>Membuat laporan tahunan</a:t>
                      </a:r>
                      <a:endParaRPr lang="id-ID" sz="1000" strike="sngStrike" dirty="0">
                        <a:latin typeface="Tahoma" pitchFamily="34" charset="0"/>
                        <a:ea typeface="Tahoma" pitchFamily="34" charset="0"/>
                        <a:cs typeface="Tahoma" pitchFamily="34" charset="0"/>
                      </a:endParaRPr>
                    </a:p>
                  </a:txBody>
                  <a:tcPr>
                    <a:solidFill>
                      <a:schemeClr val="accent1">
                        <a:lumMod val="60000"/>
                        <a:lumOff val="40000"/>
                      </a:schemeClr>
                    </a:solidFill>
                  </a:tcPr>
                </a:tc>
                <a:tc>
                  <a:txBody>
                    <a:bodyPr/>
                    <a:lstStyle/>
                    <a:p>
                      <a:pPr algn="ctr"/>
                      <a:r>
                        <a:rPr lang="id-ID" sz="1000" dirty="0" smtClean="0">
                          <a:latin typeface="Tahoma" pitchFamily="34" charset="0"/>
                          <a:ea typeface="Tahoma" pitchFamily="34" charset="0"/>
                          <a:cs typeface="Tahoma" pitchFamily="34" charset="0"/>
                        </a:rPr>
                        <a:t>-</a:t>
                      </a:r>
                      <a:endParaRPr lang="id-ID" sz="1000" dirty="0">
                        <a:latin typeface="Tahoma" pitchFamily="34" charset="0"/>
                        <a:ea typeface="Tahoma" pitchFamily="34" charset="0"/>
                        <a:cs typeface="Tahoma" pitchFamily="34" charset="0"/>
                      </a:endParaRPr>
                    </a:p>
                  </a:txBody>
                  <a:tcPr/>
                </a:tc>
                <a:tc>
                  <a:txBody>
                    <a:bodyPr/>
                    <a:lstStyle/>
                    <a:p>
                      <a:pPr algn="ctr"/>
                      <a:r>
                        <a:rPr lang="id-ID" sz="1000" strike="sngStrike" dirty="0" smtClean="0">
                          <a:latin typeface="Tahoma" pitchFamily="34" charset="0"/>
                          <a:ea typeface="Tahoma" pitchFamily="34" charset="0"/>
                          <a:cs typeface="Tahoma" pitchFamily="34" charset="0"/>
                        </a:rPr>
                        <a:t>1 laporan</a:t>
                      </a:r>
                      <a:endParaRPr lang="id-ID" sz="1000" strike="sngStrike" dirty="0">
                        <a:latin typeface="Tahoma" pitchFamily="34" charset="0"/>
                        <a:ea typeface="Tahoma" pitchFamily="34" charset="0"/>
                        <a:cs typeface="Tahoma" pitchFamily="34" charset="0"/>
                      </a:endParaRPr>
                    </a:p>
                  </a:txBody>
                  <a:tcPr>
                    <a:solidFill>
                      <a:schemeClr val="accent1">
                        <a:lumMod val="60000"/>
                        <a:lumOff val="40000"/>
                      </a:schemeClr>
                    </a:solidFill>
                  </a:tcPr>
                </a:tc>
                <a:tc>
                  <a:txBody>
                    <a:bodyPr/>
                    <a:lstStyle/>
                    <a:p>
                      <a:pPr algn="ctr"/>
                      <a:r>
                        <a:rPr lang="id-ID" sz="1000" strike="sngStrike" dirty="0" smtClean="0">
                          <a:latin typeface="Tahoma" pitchFamily="34" charset="0"/>
                          <a:ea typeface="Tahoma" pitchFamily="34" charset="0"/>
                          <a:cs typeface="Tahoma" pitchFamily="34" charset="0"/>
                        </a:rPr>
                        <a:t>100</a:t>
                      </a:r>
                      <a:endParaRPr lang="id-ID" sz="1000" strike="sngStrike" dirty="0">
                        <a:latin typeface="Tahoma" pitchFamily="34" charset="0"/>
                        <a:ea typeface="Tahoma" pitchFamily="34" charset="0"/>
                        <a:cs typeface="Tahoma" pitchFamily="34" charset="0"/>
                      </a:endParaRPr>
                    </a:p>
                  </a:txBody>
                  <a:tcPr>
                    <a:solidFill>
                      <a:schemeClr val="accent1">
                        <a:lumMod val="60000"/>
                        <a:lumOff val="40000"/>
                      </a:schemeClr>
                    </a:solidFill>
                  </a:tcPr>
                </a:tc>
                <a:tc>
                  <a:txBody>
                    <a:bodyPr/>
                    <a:lstStyle/>
                    <a:p>
                      <a:pPr algn="ctr"/>
                      <a:r>
                        <a:rPr lang="id-ID" sz="1000" strike="sngStrike" dirty="0" smtClean="0">
                          <a:latin typeface="Tahoma" pitchFamily="34" charset="0"/>
                          <a:ea typeface="Tahoma" pitchFamily="34" charset="0"/>
                          <a:cs typeface="Tahoma" pitchFamily="34" charset="0"/>
                        </a:rPr>
                        <a:t>12 bln</a:t>
                      </a:r>
                      <a:endParaRPr lang="id-ID" sz="1000" strike="sngStrike" dirty="0">
                        <a:latin typeface="Tahoma" pitchFamily="34" charset="0"/>
                        <a:ea typeface="Tahoma" pitchFamily="34" charset="0"/>
                        <a:cs typeface="Tahoma" pitchFamily="34" charset="0"/>
                      </a:endParaRPr>
                    </a:p>
                  </a:txBody>
                  <a:tcPr>
                    <a:solidFill>
                      <a:schemeClr val="accent1">
                        <a:lumMod val="60000"/>
                        <a:lumOff val="40000"/>
                      </a:schemeClr>
                    </a:solidFill>
                  </a:tcPr>
                </a:tc>
                <a:tc>
                  <a:txBody>
                    <a:bodyPr/>
                    <a:lstStyle/>
                    <a:p>
                      <a:pPr algn="ctr"/>
                      <a:r>
                        <a:rPr lang="id-ID" sz="1000" dirty="0" smtClean="0">
                          <a:latin typeface="Tahoma" pitchFamily="34" charset="0"/>
                          <a:ea typeface="Tahoma" pitchFamily="34" charset="0"/>
                          <a:cs typeface="Tahoma" pitchFamily="34" charset="0"/>
                        </a:rPr>
                        <a:t>-</a:t>
                      </a:r>
                      <a:endParaRPr lang="id-ID" sz="1000" dirty="0">
                        <a:latin typeface="Tahoma" pitchFamily="34" charset="0"/>
                        <a:ea typeface="Tahoma" pitchFamily="34" charset="0"/>
                        <a:cs typeface="Tahoma" pitchFamily="34" charset="0"/>
                      </a:endParaRPr>
                    </a:p>
                  </a:txBody>
                  <a:tcPr/>
                </a:tc>
                <a:tc>
                  <a:txBody>
                    <a:bodyPr/>
                    <a:lstStyle/>
                    <a:p>
                      <a:pPr algn="ctr"/>
                      <a:r>
                        <a:rPr lang="id-ID" sz="1000" dirty="0" smtClean="0">
                          <a:latin typeface="Tahoma" pitchFamily="34" charset="0"/>
                          <a:ea typeface="Tahoma" pitchFamily="34" charset="0"/>
                          <a:cs typeface="Tahoma" pitchFamily="34" charset="0"/>
                        </a:rPr>
                        <a:t>-</a:t>
                      </a:r>
                      <a:endParaRPr lang="id-ID" sz="1000" dirty="0">
                        <a:latin typeface="Tahoma" pitchFamily="34" charset="0"/>
                        <a:ea typeface="Tahoma" pitchFamily="34" charset="0"/>
                        <a:cs typeface="Tahoma" pitchFamily="34" charset="0"/>
                      </a:endParaRPr>
                    </a:p>
                  </a:txBody>
                  <a:tcPr/>
                </a:tc>
                <a:tc>
                  <a:txBody>
                    <a:bodyPr/>
                    <a:lstStyle/>
                    <a:p>
                      <a:pPr algn="ctr"/>
                      <a:r>
                        <a:rPr lang="id-ID" sz="1000" dirty="0" smtClean="0">
                          <a:latin typeface="Tahoma" pitchFamily="34" charset="0"/>
                          <a:ea typeface="Tahoma" pitchFamily="34" charset="0"/>
                          <a:cs typeface="Tahoma" pitchFamily="34" charset="0"/>
                        </a:rPr>
                        <a:t>-</a:t>
                      </a:r>
                      <a:endParaRPr lang="id-ID" sz="1000" dirty="0">
                        <a:latin typeface="Tahoma" pitchFamily="34" charset="0"/>
                        <a:ea typeface="Tahoma" pitchFamily="34" charset="0"/>
                        <a:cs typeface="Tahoma" pitchFamily="34" charset="0"/>
                      </a:endParaRPr>
                    </a:p>
                  </a:txBody>
                  <a:tcPr/>
                </a:tc>
                <a:tc>
                  <a:txBody>
                    <a:bodyPr/>
                    <a:lstStyle/>
                    <a:p>
                      <a:pPr algn="ctr"/>
                      <a:r>
                        <a:rPr lang="id-ID" sz="1000" dirty="0" smtClean="0">
                          <a:latin typeface="Tahoma" pitchFamily="34" charset="0"/>
                          <a:ea typeface="Tahoma" pitchFamily="34" charset="0"/>
                          <a:cs typeface="Tahoma" pitchFamily="34" charset="0"/>
                        </a:rPr>
                        <a:t>-</a:t>
                      </a:r>
                      <a:endParaRPr lang="id-ID" sz="1000" dirty="0">
                        <a:latin typeface="Tahoma" pitchFamily="34" charset="0"/>
                        <a:ea typeface="Tahoma" pitchFamily="34" charset="0"/>
                        <a:cs typeface="Tahoma" pitchFamily="34" charset="0"/>
                      </a:endParaRPr>
                    </a:p>
                  </a:txBody>
                  <a:tcPr/>
                </a:tc>
                <a:tc>
                  <a:txBody>
                    <a:bodyPr/>
                    <a:lstStyle/>
                    <a:p>
                      <a:pPr algn="ctr"/>
                      <a:r>
                        <a:rPr lang="id-ID" sz="1000" dirty="0" smtClean="0">
                          <a:latin typeface="Tahoma" pitchFamily="34" charset="0"/>
                          <a:ea typeface="Tahoma" pitchFamily="34" charset="0"/>
                          <a:cs typeface="Tahoma" pitchFamily="34" charset="0"/>
                        </a:rPr>
                        <a:t>-</a:t>
                      </a:r>
                      <a:endParaRPr lang="id-ID" sz="1000" dirty="0">
                        <a:latin typeface="Tahoma" pitchFamily="34" charset="0"/>
                        <a:ea typeface="Tahoma" pitchFamily="34" charset="0"/>
                        <a:cs typeface="Tahoma" pitchFamily="34" charset="0"/>
                      </a:endParaRPr>
                    </a:p>
                  </a:txBody>
                  <a:tcPr/>
                </a:tc>
                <a:tc>
                  <a:txBody>
                    <a:bodyPr/>
                    <a:lstStyle/>
                    <a:p>
                      <a:pPr algn="ctr"/>
                      <a:r>
                        <a:rPr lang="id-ID" sz="1000" dirty="0" smtClean="0">
                          <a:latin typeface="Tahoma" pitchFamily="34" charset="0"/>
                          <a:ea typeface="Tahoma" pitchFamily="34" charset="0"/>
                          <a:cs typeface="Tahoma" pitchFamily="34" charset="0"/>
                        </a:rPr>
                        <a:t>-</a:t>
                      </a:r>
                      <a:endParaRPr lang="id-ID" sz="1000" dirty="0">
                        <a:latin typeface="Tahoma" pitchFamily="34" charset="0"/>
                        <a:ea typeface="Tahoma" pitchFamily="34" charset="0"/>
                        <a:cs typeface="Tahoma" pitchFamily="34" charset="0"/>
                      </a:endParaRPr>
                    </a:p>
                  </a:txBody>
                  <a:tcPr/>
                </a:tc>
                <a:tc>
                  <a:txBody>
                    <a:bodyPr/>
                    <a:lstStyle/>
                    <a:p>
                      <a:pPr algn="ctr"/>
                      <a:r>
                        <a:rPr lang="id-ID" sz="1000" dirty="0" smtClean="0">
                          <a:latin typeface="Tahoma" pitchFamily="34" charset="0"/>
                          <a:ea typeface="Tahoma" pitchFamily="34" charset="0"/>
                          <a:cs typeface="Tahoma" pitchFamily="34" charset="0"/>
                        </a:rPr>
                        <a:t>-</a:t>
                      </a:r>
                      <a:endParaRPr lang="id-ID" sz="1000" dirty="0">
                        <a:latin typeface="Tahoma" pitchFamily="34" charset="0"/>
                        <a:ea typeface="Tahoma" pitchFamily="34" charset="0"/>
                        <a:cs typeface="Tahoma" pitchFamily="34" charset="0"/>
                      </a:endParaRPr>
                    </a:p>
                  </a:txBody>
                  <a:tcPr/>
                </a:tc>
                <a:tc>
                  <a:txBody>
                    <a:bodyPr/>
                    <a:lstStyle/>
                    <a:p>
                      <a:pPr algn="ctr"/>
                      <a:r>
                        <a:rPr lang="id-ID" sz="1000" dirty="0" smtClean="0">
                          <a:latin typeface="Tahoma" pitchFamily="34" charset="0"/>
                          <a:ea typeface="Tahoma" pitchFamily="34" charset="0"/>
                          <a:cs typeface="Tahoma" pitchFamily="34" charset="0"/>
                        </a:rPr>
                        <a:t>-</a:t>
                      </a:r>
                      <a:endParaRPr lang="id-ID" sz="1000" dirty="0">
                        <a:latin typeface="Tahoma" pitchFamily="34" charset="0"/>
                        <a:ea typeface="Tahoma" pitchFamily="34" charset="0"/>
                        <a:cs typeface="Tahoma" pitchFamily="34" charset="0"/>
                      </a:endParaRPr>
                    </a:p>
                  </a:txBody>
                  <a:tcPr/>
                </a:tc>
              </a:tr>
              <a:tr h="389092">
                <a:tc>
                  <a:txBody>
                    <a:bodyPr/>
                    <a:lstStyle/>
                    <a:p>
                      <a:pPr algn="ctr"/>
                      <a:endParaRPr lang="id-ID" sz="1000" dirty="0">
                        <a:latin typeface="Tahoma" pitchFamily="34" charset="0"/>
                        <a:ea typeface="Tahoma" pitchFamily="34" charset="0"/>
                        <a:cs typeface="Tahoma"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d-ID" sz="1000" dirty="0" smtClean="0">
                          <a:latin typeface="Tahoma" pitchFamily="34" charset="0"/>
                          <a:ea typeface="Tahoma" pitchFamily="34" charset="0"/>
                          <a:cs typeface="Tahoma" pitchFamily="34" charset="0"/>
                        </a:rPr>
                        <a:t>II Tugas Tambahan dan kreativitas unsur penunjang:</a:t>
                      </a:r>
                    </a:p>
                  </a:txBody>
                  <a:tcPr/>
                </a:tc>
                <a:tc>
                  <a:txBody>
                    <a:bodyPr/>
                    <a:lstStyle/>
                    <a:p>
                      <a:pPr algn="ctr"/>
                      <a:endParaRPr lang="id-ID" sz="1000" dirty="0">
                        <a:latin typeface="Tahoma" pitchFamily="34" charset="0"/>
                        <a:ea typeface="Tahoma" pitchFamily="34" charset="0"/>
                        <a:cs typeface="Tahoma" pitchFamily="34" charset="0"/>
                      </a:endParaRPr>
                    </a:p>
                  </a:txBody>
                  <a:tcPr/>
                </a:tc>
                <a:tc>
                  <a:txBody>
                    <a:bodyPr/>
                    <a:lstStyle/>
                    <a:p>
                      <a:pPr algn="ctr"/>
                      <a:endParaRPr lang="id-ID" sz="1000" dirty="0" smtClean="0">
                        <a:latin typeface="Tahoma" pitchFamily="34" charset="0"/>
                        <a:ea typeface="Tahoma" pitchFamily="34" charset="0"/>
                        <a:cs typeface="Tahoma" pitchFamily="34" charset="0"/>
                      </a:endParaRPr>
                    </a:p>
                  </a:txBody>
                  <a:tcPr/>
                </a:tc>
                <a:tc>
                  <a:txBody>
                    <a:bodyPr/>
                    <a:lstStyle/>
                    <a:p>
                      <a:pPr algn="ctr"/>
                      <a:endParaRPr lang="id-ID" sz="1000" dirty="0">
                        <a:latin typeface="Tahoma" pitchFamily="34" charset="0"/>
                        <a:ea typeface="Tahoma" pitchFamily="34" charset="0"/>
                        <a:cs typeface="Tahoma" pitchFamily="34" charset="0"/>
                      </a:endParaRPr>
                    </a:p>
                  </a:txBody>
                  <a:tcPr/>
                </a:tc>
                <a:tc>
                  <a:txBody>
                    <a:bodyPr/>
                    <a:lstStyle/>
                    <a:p>
                      <a:pPr algn="ctr"/>
                      <a:endParaRPr lang="id-ID" sz="1000" dirty="0">
                        <a:latin typeface="Tahoma" pitchFamily="34" charset="0"/>
                        <a:ea typeface="Tahoma" pitchFamily="34" charset="0"/>
                        <a:cs typeface="Tahoma" pitchFamily="34" charset="0"/>
                      </a:endParaRPr>
                    </a:p>
                  </a:txBody>
                  <a:tcPr/>
                </a:tc>
                <a:tc>
                  <a:txBody>
                    <a:bodyPr/>
                    <a:lstStyle/>
                    <a:p>
                      <a:pPr algn="ctr"/>
                      <a:endParaRPr lang="id-ID" sz="1000" dirty="0">
                        <a:latin typeface="Tahoma" pitchFamily="34" charset="0"/>
                        <a:ea typeface="Tahoma" pitchFamily="34" charset="0"/>
                        <a:cs typeface="Tahoma" pitchFamily="34" charset="0"/>
                      </a:endParaRPr>
                    </a:p>
                  </a:txBody>
                  <a:tcPr/>
                </a:tc>
                <a:tc>
                  <a:txBody>
                    <a:bodyPr/>
                    <a:lstStyle/>
                    <a:p>
                      <a:pPr algn="ctr"/>
                      <a:endParaRPr lang="id-ID" sz="1000" dirty="0">
                        <a:latin typeface="Tahoma" pitchFamily="34" charset="0"/>
                        <a:ea typeface="Tahoma" pitchFamily="34" charset="0"/>
                        <a:cs typeface="Tahoma" pitchFamily="34" charset="0"/>
                      </a:endParaRPr>
                    </a:p>
                  </a:txBody>
                  <a:tcPr/>
                </a:tc>
                <a:tc>
                  <a:txBody>
                    <a:bodyPr/>
                    <a:lstStyle/>
                    <a:p>
                      <a:pPr algn="ctr"/>
                      <a:endParaRPr lang="id-ID" sz="1000" dirty="0" smtClean="0">
                        <a:latin typeface="Tahoma" pitchFamily="34" charset="0"/>
                        <a:ea typeface="Tahoma" pitchFamily="34" charset="0"/>
                        <a:cs typeface="Tahoma" pitchFamily="34" charset="0"/>
                      </a:endParaRPr>
                    </a:p>
                  </a:txBody>
                  <a:tcPr/>
                </a:tc>
                <a:tc>
                  <a:txBody>
                    <a:bodyPr/>
                    <a:lstStyle/>
                    <a:p>
                      <a:pPr algn="ctr"/>
                      <a:endParaRPr lang="id-ID" sz="1000" dirty="0">
                        <a:latin typeface="Tahoma" pitchFamily="34" charset="0"/>
                        <a:ea typeface="Tahoma" pitchFamily="34" charset="0"/>
                        <a:cs typeface="Tahoma" pitchFamily="34" charset="0"/>
                      </a:endParaRPr>
                    </a:p>
                  </a:txBody>
                  <a:tcPr/>
                </a:tc>
                <a:tc>
                  <a:txBody>
                    <a:bodyPr/>
                    <a:lstStyle/>
                    <a:p>
                      <a:pPr algn="ctr"/>
                      <a:endParaRPr lang="id-ID" sz="1000" dirty="0">
                        <a:latin typeface="Tahoma" pitchFamily="34" charset="0"/>
                        <a:ea typeface="Tahoma" pitchFamily="34" charset="0"/>
                        <a:cs typeface="Tahoma" pitchFamily="34" charset="0"/>
                      </a:endParaRPr>
                    </a:p>
                  </a:txBody>
                  <a:tcPr/>
                </a:tc>
                <a:tc>
                  <a:txBody>
                    <a:bodyPr/>
                    <a:lstStyle/>
                    <a:p>
                      <a:pPr algn="ctr"/>
                      <a:endParaRPr lang="id-ID" sz="1000" dirty="0">
                        <a:latin typeface="Tahoma" pitchFamily="34" charset="0"/>
                        <a:ea typeface="Tahoma" pitchFamily="34" charset="0"/>
                        <a:cs typeface="Tahoma" pitchFamily="34" charset="0"/>
                      </a:endParaRPr>
                    </a:p>
                  </a:txBody>
                  <a:tcPr/>
                </a:tc>
                <a:tc>
                  <a:txBody>
                    <a:bodyPr/>
                    <a:lstStyle/>
                    <a:p>
                      <a:pPr algn="ctr"/>
                      <a:endParaRPr lang="id-ID" sz="1000" dirty="0">
                        <a:latin typeface="Tahoma" pitchFamily="34" charset="0"/>
                        <a:ea typeface="Tahoma" pitchFamily="34" charset="0"/>
                        <a:cs typeface="Tahoma" pitchFamily="34" charset="0"/>
                      </a:endParaRPr>
                    </a:p>
                  </a:txBody>
                  <a:tcPr/>
                </a:tc>
                <a:tc>
                  <a:txBody>
                    <a:bodyPr/>
                    <a:lstStyle/>
                    <a:p>
                      <a:pPr algn="ctr"/>
                      <a:endParaRPr lang="id-ID" sz="1000" dirty="0">
                        <a:latin typeface="Tahoma" pitchFamily="34" charset="0"/>
                        <a:ea typeface="Tahoma" pitchFamily="34" charset="0"/>
                        <a:cs typeface="Tahoma" pitchFamily="34" charset="0"/>
                      </a:endParaRPr>
                    </a:p>
                  </a:txBody>
                  <a:tcPr/>
                </a:tc>
              </a:tr>
              <a:tr h="243182">
                <a:tc>
                  <a:txBody>
                    <a:bodyPr/>
                    <a:lstStyle/>
                    <a:p>
                      <a:pPr algn="ctr"/>
                      <a:endParaRPr lang="id-ID" sz="1000" dirty="0">
                        <a:latin typeface="Tahoma" pitchFamily="34" charset="0"/>
                        <a:ea typeface="Tahoma" pitchFamily="34" charset="0"/>
                        <a:cs typeface="Tahoma"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d-ID" sz="1000" dirty="0" smtClean="0">
                          <a:latin typeface="Tahoma" pitchFamily="34" charset="0"/>
                          <a:ea typeface="Tahoma" pitchFamily="34" charset="0"/>
                          <a:cs typeface="Tahoma" pitchFamily="34" charset="0"/>
                        </a:rPr>
                        <a:t>a. Tugas Tambahan</a:t>
                      </a:r>
                    </a:p>
                  </a:txBody>
                  <a:tcPr/>
                </a:tc>
                <a:tc>
                  <a:txBody>
                    <a:bodyPr/>
                    <a:lstStyle/>
                    <a:p>
                      <a:pPr algn="ctr"/>
                      <a:endParaRPr lang="id-ID" sz="1000" dirty="0">
                        <a:latin typeface="Tahoma" pitchFamily="34" charset="0"/>
                        <a:ea typeface="Tahoma" pitchFamily="34" charset="0"/>
                        <a:cs typeface="Tahoma" pitchFamily="34" charset="0"/>
                      </a:endParaRPr>
                    </a:p>
                  </a:txBody>
                  <a:tcPr/>
                </a:tc>
                <a:tc>
                  <a:txBody>
                    <a:bodyPr/>
                    <a:lstStyle/>
                    <a:p>
                      <a:pPr algn="ctr"/>
                      <a:endParaRPr lang="id-ID" sz="1000" dirty="0" smtClean="0">
                        <a:latin typeface="Tahoma" pitchFamily="34" charset="0"/>
                        <a:ea typeface="Tahoma" pitchFamily="34" charset="0"/>
                        <a:cs typeface="Tahoma" pitchFamily="34" charset="0"/>
                      </a:endParaRPr>
                    </a:p>
                  </a:txBody>
                  <a:tcPr/>
                </a:tc>
                <a:tc>
                  <a:txBody>
                    <a:bodyPr/>
                    <a:lstStyle/>
                    <a:p>
                      <a:pPr algn="ctr"/>
                      <a:endParaRPr lang="id-ID" sz="1000" dirty="0">
                        <a:latin typeface="Tahoma" pitchFamily="34" charset="0"/>
                        <a:ea typeface="Tahoma" pitchFamily="34" charset="0"/>
                        <a:cs typeface="Tahoma" pitchFamily="34" charset="0"/>
                      </a:endParaRPr>
                    </a:p>
                  </a:txBody>
                  <a:tcPr/>
                </a:tc>
                <a:tc>
                  <a:txBody>
                    <a:bodyPr/>
                    <a:lstStyle/>
                    <a:p>
                      <a:pPr algn="ctr"/>
                      <a:endParaRPr lang="id-ID" sz="1000" dirty="0">
                        <a:latin typeface="Tahoma" pitchFamily="34" charset="0"/>
                        <a:ea typeface="Tahoma" pitchFamily="34" charset="0"/>
                        <a:cs typeface="Tahoma" pitchFamily="34" charset="0"/>
                      </a:endParaRPr>
                    </a:p>
                  </a:txBody>
                  <a:tcPr/>
                </a:tc>
                <a:tc>
                  <a:txBody>
                    <a:bodyPr/>
                    <a:lstStyle/>
                    <a:p>
                      <a:pPr algn="ctr"/>
                      <a:endParaRPr lang="id-ID" sz="1000" dirty="0">
                        <a:latin typeface="Tahoma" pitchFamily="34" charset="0"/>
                        <a:ea typeface="Tahoma" pitchFamily="34" charset="0"/>
                        <a:cs typeface="Tahoma" pitchFamily="34" charset="0"/>
                      </a:endParaRPr>
                    </a:p>
                  </a:txBody>
                  <a:tcPr/>
                </a:tc>
                <a:tc>
                  <a:txBody>
                    <a:bodyPr/>
                    <a:lstStyle/>
                    <a:p>
                      <a:pPr algn="ctr"/>
                      <a:endParaRPr lang="id-ID" sz="1000" dirty="0">
                        <a:latin typeface="Tahoma" pitchFamily="34" charset="0"/>
                        <a:ea typeface="Tahoma" pitchFamily="34" charset="0"/>
                        <a:cs typeface="Tahoma" pitchFamily="34" charset="0"/>
                      </a:endParaRPr>
                    </a:p>
                  </a:txBody>
                  <a:tcPr/>
                </a:tc>
                <a:tc>
                  <a:txBody>
                    <a:bodyPr/>
                    <a:lstStyle/>
                    <a:p>
                      <a:pPr algn="ctr"/>
                      <a:endParaRPr lang="id-ID" sz="1000" dirty="0" smtClean="0">
                        <a:latin typeface="Tahoma" pitchFamily="34" charset="0"/>
                        <a:ea typeface="Tahoma" pitchFamily="34" charset="0"/>
                        <a:cs typeface="Tahoma" pitchFamily="34" charset="0"/>
                      </a:endParaRPr>
                    </a:p>
                  </a:txBody>
                  <a:tcPr/>
                </a:tc>
                <a:tc>
                  <a:txBody>
                    <a:bodyPr/>
                    <a:lstStyle/>
                    <a:p>
                      <a:pPr algn="ctr"/>
                      <a:endParaRPr lang="id-ID" sz="1000" dirty="0">
                        <a:latin typeface="Tahoma" pitchFamily="34" charset="0"/>
                        <a:ea typeface="Tahoma" pitchFamily="34" charset="0"/>
                        <a:cs typeface="Tahoma" pitchFamily="34" charset="0"/>
                      </a:endParaRPr>
                    </a:p>
                  </a:txBody>
                  <a:tcPr/>
                </a:tc>
                <a:tc>
                  <a:txBody>
                    <a:bodyPr/>
                    <a:lstStyle/>
                    <a:p>
                      <a:pPr algn="ctr"/>
                      <a:endParaRPr lang="id-ID" sz="1000" dirty="0">
                        <a:latin typeface="Tahoma" pitchFamily="34" charset="0"/>
                        <a:ea typeface="Tahoma" pitchFamily="34" charset="0"/>
                        <a:cs typeface="Tahoma" pitchFamily="34" charset="0"/>
                      </a:endParaRPr>
                    </a:p>
                  </a:txBody>
                  <a:tcPr/>
                </a:tc>
                <a:tc>
                  <a:txBody>
                    <a:bodyPr/>
                    <a:lstStyle/>
                    <a:p>
                      <a:pPr algn="ctr"/>
                      <a:endParaRPr lang="id-ID" sz="1000" dirty="0">
                        <a:latin typeface="Tahoma" pitchFamily="34" charset="0"/>
                        <a:ea typeface="Tahoma" pitchFamily="34" charset="0"/>
                        <a:cs typeface="Tahoma" pitchFamily="34" charset="0"/>
                      </a:endParaRPr>
                    </a:p>
                  </a:txBody>
                  <a:tcPr/>
                </a:tc>
                <a:tc>
                  <a:txBody>
                    <a:bodyPr/>
                    <a:lstStyle/>
                    <a:p>
                      <a:pPr algn="ctr"/>
                      <a:endParaRPr lang="id-ID" sz="1000" dirty="0">
                        <a:latin typeface="Tahoma" pitchFamily="34" charset="0"/>
                        <a:ea typeface="Tahoma" pitchFamily="34" charset="0"/>
                        <a:cs typeface="Tahoma" pitchFamily="34" charset="0"/>
                      </a:endParaRPr>
                    </a:p>
                  </a:txBody>
                  <a:tcPr/>
                </a:tc>
                <a:tc>
                  <a:txBody>
                    <a:bodyPr/>
                    <a:lstStyle/>
                    <a:p>
                      <a:pPr algn="ctr"/>
                      <a:endParaRPr lang="id-ID" sz="1000" dirty="0">
                        <a:latin typeface="Tahoma" pitchFamily="34" charset="0"/>
                        <a:ea typeface="Tahoma" pitchFamily="34" charset="0"/>
                        <a:cs typeface="Tahoma" pitchFamily="34" charset="0"/>
                      </a:endParaRPr>
                    </a:p>
                  </a:txBody>
                  <a:tcPr/>
                </a:tc>
              </a:tr>
              <a:tr h="243182">
                <a:tc>
                  <a:txBody>
                    <a:bodyPr/>
                    <a:lstStyle/>
                    <a:p>
                      <a:pPr algn="ctr"/>
                      <a:endParaRPr lang="id-ID" sz="1000" dirty="0">
                        <a:latin typeface="Tahoma" pitchFamily="34" charset="0"/>
                        <a:ea typeface="Tahoma" pitchFamily="34" charset="0"/>
                        <a:cs typeface="Tahoma"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d-ID" sz="1000" dirty="0" smtClean="0">
                          <a:latin typeface="Tahoma" pitchFamily="34" charset="0"/>
                          <a:ea typeface="Tahoma" pitchFamily="34" charset="0"/>
                          <a:cs typeface="Tahoma" pitchFamily="34" charset="0"/>
                        </a:rPr>
                        <a:t>b. Kreativitas</a:t>
                      </a:r>
                    </a:p>
                  </a:txBody>
                  <a:tcPr/>
                </a:tc>
                <a:tc>
                  <a:txBody>
                    <a:bodyPr/>
                    <a:lstStyle/>
                    <a:p>
                      <a:pPr algn="ctr"/>
                      <a:endParaRPr lang="id-ID" sz="1000" dirty="0">
                        <a:latin typeface="Tahoma" pitchFamily="34" charset="0"/>
                        <a:ea typeface="Tahoma" pitchFamily="34" charset="0"/>
                        <a:cs typeface="Tahoma" pitchFamily="34" charset="0"/>
                      </a:endParaRPr>
                    </a:p>
                  </a:txBody>
                  <a:tcPr/>
                </a:tc>
                <a:tc>
                  <a:txBody>
                    <a:bodyPr/>
                    <a:lstStyle/>
                    <a:p>
                      <a:pPr algn="ctr"/>
                      <a:endParaRPr lang="id-ID" sz="1000" dirty="0" smtClean="0">
                        <a:latin typeface="Tahoma" pitchFamily="34" charset="0"/>
                        <a:ea typeface="Tahoma" pitchFamily="34" charset="0"/>
                        <a:cs typeface="Tahoma" pitchFamily="34" charset="0"/>
                      </a:endParaRPr>
                    </a:p>
                  </a:txBody>
                  <a:tcPr/>
                </a:tc>
                <a:tc>
                  <a:txBody>
                    <a:bodyPr/>
                    <a:lstStyle/>
                    <a:p>
                      <a:pPr algn="ctr"/>
                      <a:endParaRPr lang="id-ID" sz="1000" dirty="0">
                        <a:latin typeface="Tahoma" pitchFamily="34" charset="0"/>
                        <a:ea typeface="Tahoma" pitchFamily="34" charset="0"/>
                        <a:cs typeface="Tahoma" pitchFamily="34" charset="0"/>
                      </a:endParaRPr>
                    </a:p>
                  </a:txBody>
                  <a:tcPr/>
                </a:tc>
                <a:tc>
                  <a:txBody>
                    <a:bodyPr/>
                    <a:lstStyle/>
                    <a:p>
                      <a:pPr algn="ctr"/>
                      <a:endParaRPr lang="id-ID" sz="1000" dirty="0">
                        <a:latin typeface="Tahoma" pitchFamily="34" charset="0"/>
                        <a:ea typeface="Tahoma" pitchFamily="34" charset="0"/>
                        <a:cs typeface="Tahoma" pitchFamily="34" charset="0"/>
                      </a:endParaRPr>
                    </a:p>
                  </a:txBody>
                  <a:tcPr/>
                </a:tc>
                <a:tc>
                  <a:txBody>
                    <a:bodyPr/>
                    <a:lstStyle/>
                    <a:p>
                      <a:pPr algn="ctr"/>
                      <a:endParaRPr lang="id-ID" sz="1000" dirty="0">
                        <a:latin typeface="Tahoma" pitchFamily="34" charset="0"/>
                        <a:ea typeface="Tahoma" pitchFamily="34" charset="0"/>
                        <a:cs typeface="Tahoma" pitchFamily="34" charset="0"/>
                      </a:endParaRPr>
                    </a:p>
                  </a:txBody>
                  <a:tcPr/>
                </a:tc>
                <a:tc>
                  <a:txBody>
                    <a:bodyPr/>
                    <a:lstStyle/>
                    <a:p>
                      <a:pPr algn="ctr"/>
                      <a:endParaRPr lang="id-ID" sz="1000" dirty="0">
                        <a:latin typeface="Tahoma" pitchFamily="34" charset="0"/>
                        <a:ea typeface="Tahoma" pitchFamily="34" charset="0"/>
                        <a:cs typeface="Tahoma" pitchFamily="34" charset="0"/>
                      </a:endParaRPr>
                    </a:p>
                  </a:txBody>
                  <a:tcPr/>
                </a:tc>
                <a:tc>
                  <a:txBody>
                    <a:bodyPr/>
                    <a:lstStyle/>
                    <a:p>
                      <a:pPr algn="ctr"/>
                      <a:endParaRPr lang="id-ID" sz="1000" dirty="0" smtClean="0">
                        <a:latin typeface="Tahoma" pitchFamily="34" charset="0"/>
                        <a:ea typeface="Tahoma" pitchFamily="34" charset="0"/>
                        <a:cs typeface="Tahoma" pitchFamily="34" charset="0"/>
                      </a:endParaRPr>
                    </a:p>
                  </a:txBody>
                  <a:tcPr/>
                </a:tc>
                <a:tc>
                  <a:txBody>
                    <a:bodyPr/>
                    <a:lstStyle/>
                    <a:p>
                      <a:pPr algn="ctr"/>
                      <a:endParaRPr lang="id-ID" sz="1000" dirty="0">
                        <a:latin typeface="Tahoma" pitchFamily="34" charset="0"/>
                        <a:ea typeface="Tahoma" pitchFamily="34" charset="0"/>
                        <a:cs typeface="Tahoma" pitchFamily="34" charset="0"/>
                      </a:endParaRPr>
                    </a:p>
                  </a:txBody>
                  <a:tcPr/>
                </a:tc>
                <a:tc>
                  <a:txBody>
                    <a:bodyPr/>
                    <a:lstStyle/>
                    <a:p>
                      <a:pPr algn="ctr"/>
                      <a:endParaRPr lang="id-ID" sz="1000" dirty="0">
                        <a:latin typeface="Tahoma" pitchFamily="34" charset="0"/>
                        <a:ea typeface="Tahoma" pitchFamily="34" charset="0"/>
                        <a:cs typeface="Tahoma" pitchFamily="34" charset="0"/>
                      </a:endParaRPr>
                    </a:p>
                  </a:txBody>
                  <a:tcPr/>
                </a:tc>
                <a:tc>
                  <a:txBody>
                    <a:bodyPr/>
                    <a:lstStyle/>
                    <a:p>
                      <a:pPr algn="ctr"/>
                      <a:endParaRPr lang="id-ID" sz="1000" dirty="0">
                        <a:latin typeface="Tahoma" pitchFamily="34" charset="0"/>
                        <a:ea typeface="Tahoma" pitchFamily="34" charset="0"/>
                        <a:cs typeface="Tahoma" pitchFamily="34" charset="0"/>
                      </a:endParaRPr>
                    </a:p>
                  </a:txBody>
                  <a:tcPr/>
                </a:tc>
                <a:tc>
                  <a:txBody>
                    <a:bodyPr/>
                    <a:lstStyle/>
                    <a:p>
                      <a:pPr algn="ctr"/>
                      <a:endParaRPr lang="id-ID" sz="1000" dirty="0">
                        <a:latin typeface="Tahoma" pitchFamily="34" charset="0"/>
                        <a:ea typeface="Tahoma" pitchFamily="34" charset="0"/>
                        <a:cs typeface="Tahoma" pitchFamily="34" charset="0"/>
                      </a:endParaRPr>
                    </a:p>
                  </a:txBody>
                  <a:tcPr/>
                </a:tc>
                <a:tc>
                  <a:txBody>
                    <a:bodyPr/>
                    <a:lstStyle/>
                    <a:p>
                      <a:pPr algn="ctr"/>
                      <a:endParaRPr lang="id-ID" sz="1000" dirty="0">
                        <a:latin typeface="Tahoma" pitchFamily="34" charset="0"/>
                        <a:ea typeface="Tahoma" pitchFamily="34" charset="0"/>
                        <a:cs typeface="Tahoma" pitchFamily="34" charset="0"/>
                      </a:endParaRPr>
                    </a:p>
                  </a:txBody>
                  <a:tcPr/>
                </a:tc>
              </a:tr>
              <a:tr h="243182">
                <a:tc rowSpan="2" gridSpan="13">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id-ID" sz="1000" b="1" dirty="0" smtClean="0">
                          <a:latin typeface="Tahoma" pitchFamily="34" charset="0"/>
                          <a:ea typeface="Tahoma" pitchFamily="34" charset="0"/>
                          <a:cs typeface="Tahoma" pitchFamily="34" charset="0"/>
                        </a:rPr>
                        <a:t>NILAI CAPAIAN SK</a:t>
                      </a:r>
                      <a:r>
                        <a:rPr lang="id-ID" sz="1000" dirty="0" smtClean="0">
                          <a:latin typeface="Tahoma" pitchFamily="34" charset="0"/>
                          <a:ea typeface="Tahoma" pitchFamily="34" charset="0"/>
                          <a:cs typeface="Tahoma" pitchFamily="34" charset="0"/>
                        </a:rPr>
                        <a:t>                                                                        (429,99:5)=</a:t>
                      </a:r>
                    </a:p>
                  </a:txBody>
                  <a:tcPr/>
                </a:tc>
                <a:tc rowSpan="2" h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id-ID" sz="900" dirty="0" smtClean="0"/>
                    </a:p>
                  </a:txBody>
                  <a:tcPr/>
                </a:tc>
                <a:tc rowSpan="2" hMerge="1">
                  <a:txBody>
                    <a:bodyPr/>
                    <a:lstStyle/>
                    <a:p>
                      <a:pPr algn="ctr"/>
                      <a:endParaRPr lang="id-ID" sz="900" dirty="0"/>
                    </a:p>
                  </a:txBody>
                  <a:tcPr/>
                </a:tc>
                <a:tc rowSpan="2" hMerge="1">
                  <a:txBody>
                    <a:bodyPr/>
                    <a:lstStyle/>
                    <a:p>
                      <a:pPr algn="ctr"/>
                      <a:endParaRPr lang="id-ID" sz="900" dirty="0" smtClean="0"/>
                    </a:p>
                  </a:txBody>
                  <a:tcPr/>
                </a:tc>
                <a:tc rowSpan="2" hMerge="1">
                  <a:txBody>
                    <a:bodyPr/>
                    <a:lstStyle/>
                    <a:p>
                      <a:pPr algn="ctr"/>
                      <a:endParaRPr lang="id-ID" sz="900" dirty="0"/>
                    </a:p>
                  </a:txBody>
                  <a:tcPr/>
                </a:tc>
                <a:tc rowSpan="2" hMerge="1">
                  <a:txBody>
                    <a:bodyPr/>
                    <a:lstStyle/>
                    <a:p>
                      <a:pPr algn="ctr"/>
                      <a:endParaRPr lang="id-ID" sz="900" dirty="0"/>
                    </a:p>
                  </a:txBody>
                  <a:tcPr/>
                </a:tc>
                <a:tc rowSpan="2" hMerge="1">
                  <a:txBody>
                    <a:bodyPr/>
                    <a:lstStyle/>
                    <a:p>
                      <a:pPr algn="ctr"/>
                      <a:endParaRPr lang="id-ID" sz="900" dirty="0"/>
                    </a:p>
                  </a:txBody>
                  <a:tcPr/>
                </a:tc>
                <a:tc rowSpan="2" hMerge="1">
                  <a:txBody>
                    <a:bodyPr/>
                    <a:lstStyle/>
                    <a:p>
                      <a:pPr algn="ctr"/>
                      <a:endParaRPr lang="id-ID" sz="900" dirty="0"/>
                    </a:p>
                  </a:txBody>
                  <a:tcPr/>
                </a:tc>
                <a:tc rowSpan="2" hMerge="1">
                  <a:txBody>
                    <a:bodyPr/>
                    <a:lstStyle/>
                    <a:p>
                      <a:pPr algn="ctr"/>
                      <a:endParaRPr lang="id-ID" sz="900" dirty="0" smtClean="0"/>
                    </a:p>
                  </a:txBody>
                  <a:tcPr/>
                </a:tc>
                <a:tc rowSpan="2" hMerge="1">
                  <a:txBody>
                    <a:bodyPr/>
                    <a:lstStyle/>
                    <a:p>
                      <a:pPr algn="ctr"/>
                      <a:endParaRPr lang="id-ID" sz="900" dirty="0"/>
                    </a:p>
                  </a:txBody>
                  <a:tcPr/>
                </a:tc>
                <a:tc rowSpan="2" hMerge="1">
                  <a:txBody>
                    <a:bodyPr/>
                    <a:lstStyle/>
                    <a:p>
                      <a:pPr algn="ctr"/>
                      <a:endParaRPr lang="id-ID" sz="900" dirty="0"/>
                    </a:p>
                  </a:txBody>
                  <a:tcPr/>
                </a:tc>
                <a:tc rowSpan="2" hMerge="1">
                  <a:txBody>
                    <a:bodyPr/>
                    <a:lstStyle/>
                    <a:p>
                      <a:pPr algn="ctr"/>
                      <a:endParaRPr lang="id-ID" sz="900" dirty="0"/>
                    </a:p>
                  </a:txBody>
                  <a:tcPr/>
                </a:tc>
                <a:tc rowSpan="2" hMerge="1">
                  <a:txBody>
                    <a:bodyPr/>
                    <a:lstStyle/>
                    <a:p>
                      <a:pPr algn="ctr"/>
                      <a:endParaRPr lang="id-ID" sz="900" dirty="0"/>
                    </a:p>
                  </a:txBody>
                  <a:tcPr/>
                </a:tc>
                <a:tc>
                  <a:txBody>
                    <a:bodyPr/>
                    <a:lstStyle/>
                    <a:p>
                      <a:pPr algn="ctr"/>
                      <a:r>
                        <a:rPr lang="id-ID" sz="1000" dirty="0" smtClean="0">
                          <a:latin typeface="Tahoma" pitchFamily="34" charset="0"/>
                          <a:ea typeface="Tahoma" pitchFamily="34" charset="0"/>
                          <a:cs typeface="Tahoma" pitchFamily="34" charset="0"/>
                        </a:rPr>
                        <a:t>89,04</a:t>
                      </a:r>
                      <a:endParaRPr lang="id-ID" sz="1000" dirty="0">
                        <a:latin typeface="Tahoma" pitchFamily="34" charset="0"/>
                        <a:ea typeface="Tahoma" pitchFamily="34" charset="0"/>
                        <a:cs typeface="Tahoma" pitchFamily="34" charset="0"/>
                      </a:endParaRPr>
                    </a:p>
                  </a:txBody>
                  <a:tcPr/>
                </a:tc>
              </a:tr>
              <a:tr h="243182">
                <a:tc gridSpan="13" vMerge="1">
                  <a:txBody>
                    <a:bodyPr/>
                    <a:lstStyle/>
                    <a:p>
                      <a:pPr algn="ctr"/>
                      <a:endParaRPr lang="id-ID" sz="900" dirty="0"/>
                    </a:p>
                  </a:txBody>
                  <a:tcPr/>
                </a:tc>
                <a:tc hMerge="1" v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id-ID" sz="900" dirty="0" smtClean="0"/>
                    </a:p>
                  </a:txBody>
                  <a:tcPr/>
                </a:tc>
                <a:tc hMerge="1" vMerge="1">
                  <a:txBody>
                    <a:bodyPr/>
                    <a:lstStyle/>
                    <a:p>
                      <a:pPr algn="ctr"/>
                      <a:endParaRPr lang="id-ID" sz="900" dirty="0"/>
                    </a:p>
                  </a:txBody>
                  <a:tcPr/>
                </a:tc>
                <a:tc hMerge="1" vMerge="1">
                  <a:txBody>
                    <a:bodyPr/>
                    <a:lstStyle/>
                    <a:p>
                      <a:pPr algn="ctr"/>
                      <a:endParaRPr lang="id-ID" sz="900" dirty="0" smtClean="0"/>
                    </a:p>
                  </a:txBody>
                  <a:tcPr/>
                </a:tc>
                <a:tc hMerge="1" vMerge="1">
                  <a:txBody>
                    <a:bodyPr/>
                    <a:lstStyle/>
                    <a:p>
                      <a:pPr algn="ctr"/>
                      <a:endParaRPr lang="id-ID" sz="900" dirty="0"/>
                    </a:p>
                  </a:txBody>
                  <a:tcPr/>
                </a:tc>
                <a:tc hMerge="1" vMerge="1">
                  <a:txBody>
                    <a:bodyPr/>
                    <a:lstStyle/>
                    <a:p>
                      <a:pPr algn="ctr"/>
                      <a:endParaRPr lang="id-ID" sz="900" dirty="0"/>
                    </a:p>
                  </a:txBody>
                  <a:tcPr/>
                </a:tc>
                <a:tc hMerge="1" vMerge="1">
                  <a:txBody>
                    <a:bodyPr/>
                    <a:lstStyle/>
                    <a:p>
                      <a:pPr algn="ctr"/>
                      <a:endParaRPr lang="id-ID" sz="900" dirty="0"/>
                    </a:p>
                  </a:txBody>
                  <a:tcPr/>
                </a:tc>
                <a:tc hMerge="1" vMerge="1">
                  <a:txBody>
                    <a:bodyPr/>
                    <a:lstStyle/>
                    <a:p>
                      <a:pPr algn="ctr"/>
                      <a:endParaRPr lang="id-ID" sz="900" dirty="0"/>
                    </a:p>
                  </a:txBody>
                  <a:tcPr/>
                </a:tc>
                <a:tc hMerge="1" vMerge="1">
                  <a:txBody>
                    <a:bodyPr/>
                    <a:lstStyle/>
                    <a:p>
                      <a:pPr algn="ctr"/>
                      <a:endParaRPr lang="id-ID" sz="900" dirty="0" smtClean="0"/>
                    </a:p>
                  </a:txBody>
                  <a:tcPr/>
                </a:tc>
                <a:tc hMerge="1" vMerge="1">
                  <a:txBody>
                    <a:bodyPr/>
                    <a:lstStyle/>
                    <a:p>
                      <a:pPr algn="ctr"/>
                      <a:endParaRPr lang="id-ID" sz="900" dirty="0"/>
                    </a:p>
                  </a:txBody>
                  <a:tcPr/>
                </a:tc>
                <a:tc hMerge="1" vMerge="1">
                  <a:txBody>
                    <a:bodyPr/>
                    <a:lstStyle/>
                    <a:p>
                      <a:pPr algn="ctr"/>
                      <a:endParaRPr lang="id-ID" sz="900" dirty="0"/>
                    </a:p>
                  </a:txBody>
                  <a:tcPr/>
                </a:tc>
                <a:tc hMerge="1" vMerge="1">
                  <a:txBody>
                    <a:bodyPr/>
                    <a:lstStyle/>
                    <a:p>
                      <a:pPr algn="ctr"/>
                      <a:endParaRPr lang="id-ID" sz="900" dirty="0"/>
                    </a:p>
                  </a:txBody>
                  <a:tcPr/>
                </a:tc>
                <a:tc hMerge="1" vMerge="1">
                  <a:txBody>
                    <a:bodyPr/>
                    <a:lstStyle/>
                    <a:p>
                      <a:pPr algn="ctr"/>
                      <a:endParaRPr lang="id-ID" sz="900" dirty="0"/>
                    </a:p>
                  </a:txBody>
                  <a:tcPr/>
                </a:tc>
                <a:tc>
                  <a:txBody>
                    <a:bodyPr/>
                    <a:lstStyle/>
                    <a:p>
                      <a:pPr algn="ctr"/>
                      <a:r>
                        <a:rPr lang="id-ID" sz="1000" dirty="0" smtClean="0">
                          <a:latin typeface="Tahoma" pitchFamily="34" charset="0"/>
                          <a:ea typeface="Tahoma" pitchFamily="34" charset="0"/>
                          <a:cs typeface="Tahoma" pitchFamily="34" charset="0"/>
                        </a:rPr>
                        <a:t>(Baik)</a:t>
                      </a:r>
                      <a:endParaRPr lang="id-ID" sz="1000" dirty="0">
                        <a:latin typeface="Tahoma" pitchFamily="34" charset="0"/>
                        <a:ea typeface="Tahoma" pitchFamily="34" charset="0"/>
                        <a:cs typeface="Tahoma" pitchFamily="34" charset="0"/>
                      </a:endParaRPr>
                    </a:p>
                  </a:txBody>
                  <a:tcPr/>
                </a:tc>
              </a:tr>
            </a:tbl>
          </a:graphicData>
        </a:graphic>
      </p:graphicFrame>
      <p:sp>
        <p:nvSpPr>
          <p:cNvPr id="8" name="Rectangle 7"/>
          <p:cNvSpPr/>
          <p:nvPr/>
        </p:nvSpPr>
        <p:spPr>
          <a:xfrm>
            <a:off x="4143372" y="5715016"/>
            <a:ext cx="4572000" cy="1384995"/>
          </a:xfrm>
          <a:prstGeom prst="rect">
            <a:avLst/>
          </a:prstGeom>
        </p:spPr>
        <p:txBody>
          <a:bodyPr>
            <a:spAutoFit/>
          </a:bodyPr>
          <a:lstStyle/>
          <a:p>
            <a:pPr algn="ctr"/>
            <a:r>
              <a:rPr lang="id-ID" sz="1200" dirty="0" smtClean="0">
                <a:latin typeface="Tahoma" pitchFamily="34" charset="0"/>
                <a:ea typeface="Tahoma" pitchFamily="34" charset="0"/>
                <a:cs typeface="Tahoma" pitchFamily="34" charset="0"/>
              </a:rPr>
              <a:t>Jakarta, 30 Juni 2014</a:t>
            </a:r>
          </a:p>
          <a:p>
            <a:pPr algn="ctr"/>
            <a:r>
              <a:rPr lang="id-ID" sz="1200" dirty="0" smtClean="0">
                <a:latin typeface="Tahoma" pitchFamily="34" charset="0"/>
                <a:ea typeface="Tahoma" pitchFamily="34" charset="0"/>
                <a:cs typeface="Tahoma" pitchFamily="34" charset="0"/>
              </a:rPr>
              <a:t>Pejabat Penilai</a:t>
            </a:r>
          </a:p>
          <a:p>
            <a:pPr algn="ctr"/>
            <a:endParaRPr lang="id-ID" sz="1200" dirty="0" smtClean="0">
              <a:latin typeface="Tahoma" pitchFamily="34" charset="0"/>
              <a:ea typeface="Tahoma" pitchFamily="34" charset="0"/>
              <a:cs typeface="Tahoma" pitchFamily="34" charset="0"/>
            </a:endParaRPr>
          </a:p>
          <a:p>
            <a:pPr algn="ctr"/>
            <a:endParaRPr lang="id-ID" sz="1200" dirty="0" smtClean="0">
              <a:latin typeface="Tahoma" pitchFamily="34" charset="0"/>
              <a:ea typeface="Tahoma" pitchFamily="34" charset="0"/>
              <a:cs typeface="Tahoma" pitchFamily="34" charset="0"/>
            </a:endParaRPr>
          </a:p>
          <a:p>
            <a:pPr algn="ctr"/>
            <a:r>
              <a:rPr lang="id-ID" sz="1200" dirty="0" smtClean="0">
                <a:latin typeface="Tahoma" pitchFamily="34" charset="0"/>
                <a:ea typeface="Tahoma" pitchFamily="34" charset="0"/>
                <a:cs typeface="Tahoma" pitchFamily="34" charset="0"/>
              </a:rPr>
              <a:t>(Drs. Indra Hidayat)</a:t>
            </a:r>
          </a:p>
          <a:p>
            <a:pPr algn="ctr"/>
            <a:r>
              <a:rPr lang="id-ID" sz="1200" dirty="0" smtClean="0">
                <a:latin typeface="Tahoma" pitchFamily="34" charset="0"/>
                <a:ea typeface="Tahoma" pitchFamily="34" charset="0"/>
                <a:cs typeface="Tahoma" pitchFamily="34" charset="0"/>
              </a:rPr>
              <a:t>NIP. 19610412 198301 1 099</a:t>
            </a:r>
          </a:p>
          <a:p>
            <a:endParaRPr lang="id-ID" sz="1200" dirty="0">
              <a:latin typeface="Tahoma" pitchFamily="34" charset="0"/>
              <a:ea typeface="Tahoma" pitchFamily="34" charset="0"/>
              <a:cs typeface="Tahoma" pitchFamily="34" charset="0"/>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8858280" cy="523220"/>
          </a:xfrm>
          <a:prstGeom prst="rect">
            <a:avLst/>
          </a:prstGeom>
          <a:noFill/>
        </p:spPr>
        <p:txBody>
          <a:bodyPr wrap="square" rtlCol="0">
            <a:spAutoFit/>
          </a:bodyPr>
          <a:lstStyle/>
          <a:p>
            <a:r>
              <a:rPr lang="id-ID" sz="1400" dirty="0" smtClean="0">
                <a:latin typeface="Tahoma" pitchFamily="34" charset="0"/>
                <a:ea typeface="Tahoma" pitchFamily="34" charset="0"/>
                <a:cs typeface="Tahoma" pitchFamily="34" charset="0"/>
              </a:rPr>
              <a:t>Pada unit kerja baru Sdr.  Ali Muktar Raja, S.Sos meyusun SKP yang baru untuk periode Juli sampai dengan Desember 2014, sebagai berikut:</a:t>
            </a:r>
            <a:endParaRPr lang="id-ID" sz="1400" dirty="0">
              <a:latin typeface="Tahoma" pitchFamily="34" charset="0"/>
              <a:ea typeface="Tahoma" pitchFamily="34" charset="0"/>
              <a:cs typeface="Tahoma" pitchFamily="34" charset="0"/>
            </a:endParaRPr>
          </a:p>
        </p:txBody>
      </p:sp>
      <p:sp>
        <p:nvSpPr>
          <p:cNvPr id="3" name="TextBox 2"/>
          <p:cNvSpPr txBox="1"/>
          <p:nvPr/>
        </p:nvSpPr>
        <p:spPr>
          <a:xfrm>
            <a:off x="2857488" y="500042"/>
            <a:ext cx="3429024" cy="523220"/>
          </a:xfrm>
          <a:prstGeom prst="rect">
            <a:avLst/>
          </a:prstGeom>
          <a:noFill/>
          <a:ln w="3175">
            <a:noFill/>
          </a:ln>
        </p:spPr>
        <p:txBody>
          <a:bodyPr wrap="square" rtlCol="0">
            <a:spAutoFit/>
          </a:bodyPr>
          <a:lstStyle/>
          <a:p>
            <a:pPr algn="ctr"/>
            <a:r>
              <a:rPr lang="id-ID" sz="1400" dirty="0" smtClean="0">
                <a:latin typeface="Tahoma" pitchFamily="34" charset="0"/>
                <a:ea typeface="Tahoma" pitchFamily="34" charset="0"/>
                <a:cs typeface="Tahoma" pitchFamily="34" charset="0"/>
              </a:rPr>
              <a:t>SASARAN KERJA PEGAWAI</a:t>
            </a:r>
          </a:p>
          <a:p>
            <a:pPr algn="ctr"/>
            <a:r>
              <a:rPr lang="id-ID" sz="1400" dirty="0" smtClean="0">
                <a:latin typeface="Tahoma" pitchFamily="34" charset="0"/>
                <a:ea typeface="Tahoma" pitchFamily="34" charset="0"/>
                <a:cs typeface="Tahoma" pitchFamily="34" charset="0"/>
              </a:rPr>
              <a:t>(UNIT KERJA YANG BARU)</a:t>
            </a:r>
            <a:endParaRPr lang="id-ID" sz="1400" dirty="0">
              <a:latin typeface="Tahoma" pitchFamily="34" charset="0"/>
              <a:ea typeface="Tahoma" pitchFamily="34" charset="0"/>
              <a:cs typeface="Tahoma" pitchFamily="34" charset="0"/>
            </a:endParaRPr>
          </a:p>
        </p:txBody>
      </p:sp>
      <p:graphicFrame>
        <p:nvGraphicFramePr>
          <p:cNvPr id="4" name="Content Placeholder 3"/>
          <p:cNvGraphicFramePr>
            <a:graphicFrameLocks/>
          </p:cNvGraphicFramePr>
          <p:nvPr/>
        </p:nvGraphicFramePr>
        <p:xfrm>
          <a:off x="357158" y="1071546"/>
          <a:ext cx="8183562" cy="3733800"/>
        </p:xfrm>
        <a:graphic>
          <a:graphicData uri="http://schemas.openxmlformats.org/drawingml/2006/table">
            <a:tbl>
              <a:tblPr firstRow="1" bandRow="1">
                <a:tableStyleId>{5940675A-B579-460E-94D1-54222C63F5DA}</a:tableStyleId>
              </a:tblPr>
              <a:tblGrid>
                <a:gridCol w="563562"/>
                <a:gridCol w="1447800"/>
                <a:gridCol w="1981200"/>
                <a:gridCol w="579438"/>
                <a:gridCol w="1249362"/>
                <a:gridCol w="304800"/>
                <a:gridCol w="457200"/>
                <a:gridCol w="808038"/>
                <a:gridCol w="792162"/>
              </a:tblGrid>
              <a:tr h="228600">
                <a:tc>
                  <a:txBody>
                    <a:bodyPr/>
                    <a:lstStyle/>
                    <a:p>
                      <a:pPr algn="ctr"/>
                      <a:r>
                        <a:rPr lang="id-ID" sz="1200" dirty="0" smtClean="0">
                          <a:latin typeface="Tahoma" pitchFamily="34" charset="0"/>
                          <a:ea typeface="Tahoma" pitchFamily="34" charset="0"/>
                          <a:cs typeface="Tahoma" pitchFamily="34" charset="0"/>
                        </a:rPr>
                        <a:t>No</a:t>
                      </a:r>
                      <a:endParaRPr lang="id-ID" sz="1200" dirty="0">
                        <a:latin typeface="Tahoma" pitchFamily="34" charset="0"/>
                        <a:ea typeface="Tahoma" pitchFamily="34" charset="0"/>
                        <a:cs typeface="Tahoma" pitchFamily="34" charset="0"/>
                      </a:endParaRPr>
                    </a:p>
                  </a:txBody>
                  <a:tcPr/>
                </a:tc>
                <a:tc gridSpan="2">
                  <a:txBody>
                    <a:bodyPr/>
                    <a:lstStyle/>
                    <a:p>
                      <a:r>
                        <a:rPr lang="id-ID" sz="1200" dirty="0" smtClean="0">
                          <a:latin typeface="Tahoma" pitchFamily="34" charset="0"/>
                          <a:ea typeface="Tahoma" pitchFamily="34" charset="0"/>
                          <a:cs typeface="Tahoma" pitchFamily="34" charset="0"/>
                        </a:rPr>
                        <a:t>I. PEJABAT</a:t>
                      </a:r>
                      <a:r>
                        <a:rPr lang="id-ID" sz="1200" baseline="0" dirty="0" smtClean="0">
                          <a:latin typeface="Tahoma" pitchFamily="34" charset="0"/>
                          <a:ea typeface="Tahoma" pitchFamily="34" charset="0"/>
                          <a:cs typeface="Tahoma" pitchFamily="34" charset="0"/>
                        </a:rPr>
                        <a:t> PENILAI</a:t>
                      </a:r>
                      <a:endParaRPr lang="id-ID" sz="1200" dirty="0">
                        <a:latin typeface="Tahoma" pitchFamily="34" charset="0"/>
                        <a:ea typeface="Tahoma" pitchFamily="34" charset="0"/>
                        <a:cs typeface="Tahoma" pitchFamily="34" charset="0"/>
                      </a:endParaRPr>
                    </a:p>
                  </a:txBody>
                  <a:tcPr/>
                </a:tc>
                <a:tc hMerge="1">
                  <a:txBody>
                    <a:bodyPr/>
                    <a:lstStyle/>
                    <a:p>
                      <a:endParaRPr lang="id-ID" dirty="0"/>
                    </a:p>
                  </a:txBody>
                  <a:tcPr/>
                </a:tc>
                <a:tc>
                  <a:txBody>
                    <a:bodyPr/>
                    <a:lstStyle/>
                    <a:p>
                      <a:pPr algn="ctr"/>
                      <a:r>
                        <a:rPr lang="id-ID" sz="1200" dirty="0" smtClean="0">
                          <a:latin typeface="Tahoma" pitchFamily="34" charset="0"/>
                          <a:ea typeface="Tahoma" pitchFamily="34" charset="0"/>
                          <a:cs typeface="Tahoma" pitchFamily="34" charset="0"/>
                        </a:rPr>
                        <a:t>No</a:t>
                      </a:r>
                      <a:endParaRPr lang="id-ID" sz="1200" dirty="0">
                        <a:latin typeface="Tahoma" pitchFamily="34" charset="0"/>
                        <a:ea typeface="Tahoma" pitchFamily="34" charset="0"/>
                        <a:cs typeface="Tahoma" pitchFamily="34" charset="0"/>
                      </a:endParaRPr>
                    </a:p>
                  </a:txBody>
                  <a:tcPr/>
                </a:tc>
                <a:tc gridSpan="5">
                  <a:txBody>
                    <a:bodyPr/>
                    <a:lstStyle/>
                    <a:p>
                      <a:r>
                        <a:rPr lang="id-ID" sz="1200" dirty="0" smtClean="0">
                          <a:latin typeface="Tahoma" pitchFamily="34" charset="0"/>
                          <a:ea typeface="Tahoma" pitchFamily="34" charset="0"/>
                          <a:cs typeface="Tahoma" pitchFamily="34" charset="0"/>
                        </a:rPr>
                        <a:t>II.</a:t>
                      </a:r>
                      <a:r>
                        <a:rPr lang="id-ID" sz="1200" baseline="0" dirty="0" smtClean="0">
                          <a:latin typeface="Tahoma" pitchFamily="34" charset="0"/>
                          <a:ea typeface="Tahoma" pitchFamily="34" charset="0"/>
                          <a:cs typeface="Tahoma" pitchFamily="34" charset="0"/>
                        </a:rPr>
                        <a:t> PEGAWAI NEGERI SIPIL YANG DINILAI</a:t>
                      </a:r>
                      <a:endParaRPr lang="id-ID" sz="1200" dirty="0">
                        <a:latin typeface="Tahoma" pitchFamily="34" charset="0"/>
                        <a:ea typeface="Tahoma" pitchFamily="34" charset="0"/>
                        <a:cs typeface="Tahoma" pitchFamily="34" charset="0"/>
                      </a:endParaRPr>
                    </a:p>
                  </a:txBody>
                  <a:tcPr/>
                </a:tc>
                <a:tc hMerge="1">
                  <a:txBody>
                    <a:bodyPr/>
                    <a:lstStyle/>
                    <a:p>
                      <a:endParaRPr lang="id-ID"/>
                    </a:p>
                  </a:txBody>
                  <a:tcPr/>
                </a:tc>
                <a:tc hMerge="1">
                  <a:txBody>
                    <a:bodyPr/>
                    <a:lstStyle/>
                    <a:p>
                      <a:endParaRPr lang="id-ID" dirty="0"/>
                    </a:p>
                  </a:txBody>
                  <a:tcPr/>
                </a:tc>
                <a:tc hMerge="1">
                  <a:txBody>
                    <a:bodyPr/>
                    <a:lstStyle/>
                    <a:p>
                      <a:endParaRPr lang="id-ID"/>
                    </a:p>
                  </a:txBody>
                  <a:tcPr/>
                </a:tc>
                <a:tc hMerge="1">
                  <a:txBody>
                    <a:bodyPr/>
                    <a:lstStyle/>
                    <a:p>
                      <a:endParaRPr lang="id-ID"/>
                    </a:p>
                  </a:txBody>
                  <a:tcPr/>
                </a:tc>
              </a:tr>
              <a:tr h="235424">
                <a:tc>
                  <a:txBody>
                    <a:bodyPr/>
                    <a:lstStyle/>
                    <a:p>
                      <a:pPr algn="ctr"/>
                      <a:r>
                        <a:rPr lang="id-ID" sz="1200" dirty="0" smtClean="0">
                          <a:latin typeface="Tahoma" pitchFamily="34" charset="0"/>
                          <a:ea typeface="Tahoma" pitchFamily="34" charset="0"/>
                          <a:cs typeface="Tahoma" pitchFamily="34" charset="0"/>
                        </a:rPr>
                        <a:t>1</a:t>
                      </a:r>
                      <a:endParaRPr lang="id-ID" sz="1200" dirty="0">
                        <a:latin typeface="Tahoma" pitchFamily="34" charset="0"/>
                        <a:ea typeface="Tahoma" pitchFamily="34" charset="0"/>
                        <a:cs typeface="Tahoma" pitchFamily="34" charset="0"/>
                      </a:endParaRPr>
                    </a:p>
                  </a:txBody>
                  <a:tcPr/>
                </a:tc>
                <a:tc>
                  <a:txBody>
                    <a:bodyPr/>
                    <a:lstStyle/>
                    <a:p>
                      <a:r>
                        <a:rPr lang="id-ID" sz="1200" dirty="0" smtClean="0">
                          <a:latin typeface="Tahoma" pitchFamily="34" charset="0"/>
                          <a:ea typeface="Tahoma" pitchFamily="34" charset="0"/>
                          <a:cs typeface="Tahoma" pitchFamily="34" charset="0"/>
                        </a:rPr>
                        <a:t>Nama</a:t>
                      </a:r>
                      <a:endParaRPr lang="id-ID" sz="1200" dirty="0">
                        <a:latin typeface="Tahoma" pitchFamily="34" charset="0"/>
                        <a:ea typeface="Tahoma" pitchFamily="34" charset="0"/>
                        <a:cs typeface="Tahoma" pitchFamily="34" charset="0"/>
                      </a:endParaRPr>
                    </a:p>
                  </a:txBody>
                  <a:tcPr/>
                </a:tc>
                <a:tc>
                  <a:txBody>
                    <a:bodyPr/>
                    <a:lstStyle/>
                    <a:p>
                      <a:r>
                        <a:rPr lang="id-ID" sz="1200" dirty="0" smtClean="0">
                          <a:latin typeface="Tahoma" pitchFamily="34" charset="0"/>
                          <a:ea typeface="Tahoma" pitchFamily="34" charset="0"/>
                          <a:cs typeface="Tahoma" pitchFamily="34" charset="0"/>
                        </a:rPr>
                        <a:t>Dra. Indra</a:t>
                      </a:r>
                      <a:endParaRPr lang="id-ID" sz="1200" dirty="0">
                        <a:latin typeface="Tahoma" pitchFamily="34" charset="0"/>
                        <a:ea typeface="Tahoma" pitchFamily="34" charset="0"/>
                        <a:cs typeface="Tahoma" pitchFamily="34" charset="0"/>
                      </a:endParaRPr>
                    </a:p>
                  </a:txBody>
                  <a:tcPr/>
                </a:tc>
                <a:tc>
                  <a:txBody>
                    <a:bodyPr/>
                    <a:lstStyle/>
                    <a:p>
                      <a:pPr algn="ctr"/>
                      <a:r>
                        <a:rPr lang="id-ID" sz="1200" dirty="0" smtClean="0">
                          <a:latin typeface="Tahoma" pitchFamily="34" charset="0"/>
                          <a:ea typeface="Tahoma" pitchFamily="34" charset="0"/>
                          <a:cs typeface="Tahoma" pitchFamily="34" charset="0"/>
                        </a:rPr>
                        <a:t>1</a:t>
                      </a:r>
                      <a:endParaRPr lang="id-ID" sz="1200" dirty="0">
                        <a:latin typeface="Tahoma" pitchFamily="34" charset="0"/>
                        <a:ea typeface="Tahoma" pitchFamily="34" charset="0"/>
                        <a:cs typeface="Tahoma" pitchFamily="34" charset="0"/>
                      </a:endParaRPr>
                    </a:p>
                  </a:txBody>
                  <a:tcPr/>
                </a:tc>
                <a:tc gridSpan="2">
                  <a:txBody>
                    <a:bodyPr/>
                    <a:lstStyle/>
                    <a:p>
                      <a:r>
                        <a:rPr lang="id-ID" sz="1200" dirty="0" smtClean="0">
                          <a:latin typeface="Tahoma" pitchFamily="34" charset="0"/>
                          <a:ea typeface="Tahoma" pitchFamily="34" charset="0"/>
                          <a:cs typeface="Tahoma" pitchFamily="34" charset="0"/>
                        </a:rPr>
                        <a:t>Nama</a:t>
                      </a:r>
                      <a:endParaRPr lang="id-ID" sz="1200" dirty="0">
                        <a:latin typeface="Tahoma" pitchFamily="34" charset="0"/>
                        <a:ea typeface="Tahoma" pitchFamily="34" charset="0"/>
                        <a:cs typeface="Tahoma" pitchFamily="34" charset="0"/>
                      </a:endParaRPr>
                    </a:p>
                  </a:txBody>
                  <a:tcPr/>
                </a:tc>
                <a:tc hMerge="1">
                  <a:txBody>
                    <a:bodyPr/>
                    <a:lstStyle/>
                    <a:p>
                      <a:endParaRPr lang="id-ID"/>
                    </a:p>
                  </a:txBody>
                  <a:tcPr/>
                </a:tc>
                <a:tc gridSpan="3">
                  <a:txBody>
                    <a:bodyPr/>
                    <a:lstStyle/>
                    <a:p>
                      <a:r>
                        <a:rPr lang="id-ID" sz="1200" dirty="0" smtClean="0">
                          <a:latin typeface="Tahoma" pitchFamily="34" charset="0"/>
                          <a:ea typeface="Tahoma" pitchFamily="34" charset="0"/>
                          <a:cs typeface="Tahoma" pitchFamily="34" charset="0"/>
                        </a:rPr>
                        <a:t>Ali Muktar Raja, S.Sos</a:t>
                      </a:r>
                      <a:endParaRPr lang="id-ID" sz="1200" dirty="0">
                        <a:latin typeface="Tahoma" pitchFamily="34" charset="0"/>
                        <a:ea typeface="Tahoma" pitchFamily="34" charset="0"/>
                        <a:cs typeface="Tahoma" pitchFamily="34" charset="0"/>
                      </a:endParaRPr>
                    </a:p>
                  </a:txBody>
                  <a:tcPr/>
                </a:tc>
                <a:tc hMerge="1">
                  <a:txBody>
                    <a:bodyPr/>
                    <a:lstStyle/>
                    <a:p>
                      <a:endParaRPr lang="id-ID"/>
                    </a:p>
                  </a:txBody>
                  <a:tcPr/>
                </a:tc>
                <a:tc hMerge="1">
                  <a:txBody>
                    <a:bodyPr/>
                    <a:lstStyle/>
                    <a:p>
                      <a:endParaRPr lang="id-ID"/>
                    </a:p>
                  </a:txBody>
                  <a:tcPr/>
                </a:tc>
              </a:tr>
              <a:tr h="235424">
                <a:tc>
                  <a:txBody>
                    <a:bodyPr/>
                    <a:lstStyle/>
                    <a:p>
                      <a:pPr algn="ctr"/>
                      <a:r>
                        <a:rPr lang="id-ID" sz="1200" dirty="0" smtClean="0">
                          <a:latin typeface="Tahoma" pitchFamily="34" charset="0"/>
                          <a:ea typeface="Tahoma" pitchFamily="34" charset="0"/>
                          <a:cs typeface="Tahoma" pitchFamily="34" charset="0"/>
                        </a:rPr>
                        <a:t>2</a:t>
                      </a:r>
                      <a:endParaRPr lang="id-ID" sz="1200" dirty="0">
                        <a:latin typeface="Tahoma" pitchFamily="34" charset="0"/>
                        <a:ea typeface="Tahoma" pitchFamily="34" charset="0"/>
                        <a:cs typeface="Tahoma" pitchFamily="34" charset="0"/>
                      </a:endParaRPr>
                    </a:p>
                  </a:txBody>
                  <a:tcPr/>
                </a:tc>
                <a:tc>
                  <a:txBody>
                    <a:bodyPr/>
                    <a:lstStyle/>
                    <a:p>
                      <a:r>
                        <a:rPr lang="id-ID" sz="1200" dirty="0" smtClean="0">
                          <a:latin typeface="Tahoma" pitchFamily="34" charset="0"/>
                          <a:ea typeface="Tahoma" pitchFamily="34" charset="0"/>
                          <a:cs typeface="Tahoma" pitchFamily="34" charset="0"/>
                        </a:rPr>
                        <a:t>NIP</a:t>
                      </a:r>
                      <a:endParaRPr lang="id-ID" sz="1200" dirty="0">
                        <a:latin typeface="Tahoma" pitchFamily="34" charset="0"/>
                        <a:ea typeface="Tahoma" pitchFamily="34" charset="0"/>
                        <a:cs typeface="Tahoma" pitchFamily="34" charset="0"/>
                      </a:endParaRPr>
                    </a:p>
                  </a:txBody>
                  <a:tcPr/>
                </a:tc>
                <a:tc>
                  <a:txBody>
                    <a:bodyPr/>
                    <a:lstStyle/>
                    <a:p>
                      <a:r>
                        <a:rPr lang="id-ID" sz="1200" dirty="0" smtClean="0">
                          <a:latin typeface="Tahoma" pitchFamily="34" charset="0"/>
                          <a:ea typeface="Tahoma" pitchFamily="34" charset="0"/>
                          <a:cs typeface="Tahoma" pitchFamily="34" charset="0"/>
                        </a:rPr>
                        <a:t>196002111984012099</a:t>
                      </a:r>
                      <a:endParaRPr lang="id-ID" sz="1200" dirty="0">
                        <a:latin typeface="Tahoma" pitchFamily="34" charset="0"/>
                        <a:ea typeface="Tahoma" pitchFamily="34" charset="0"/>
                        <a:cs typeface="Tahoma" pitchFamily="34" charset="0"/>
                      </a:endParaRPr>
                    </a:p>
                  </a:txBody>
                  <a:tcPr/>
                </a:tc>
                <a:tc>
                  <a:txBody>
                    <a:bodyPr/>
                    <a:lstStyle/>
                    <a:p>
                      <a:pPr algn="ctr"/>
                      <a:r>
                        <a:rPr lang="id-ID" sz="1200" dirty="0" smtClean="0">
                          <a:latin typeface="Tahoma" pitchFamily="34" charset="0"/>
                          <a:ea typeface="Tahoma" pitchFamily="34" charset="0"/>
                          <a:cs typeface="Tahoma" pitchFamily="34" charset="0"/>
                        </a:rPr>
                        <a:t>2</a:t>
                      </a:r>
                      <a:endParaRPr lang="id-ID" sz="1200" dirty="0">
                        <a:latin typeface="Tahoma" pitchFamily="34" charset="0"/>
                        <a:ea typeface="Tahoma" pitchFamily="34" charset="0"/>
                        <a:cs typeface="Tahoma" pitchFamily="34" charset="0"/>
                      </a:endParaRPr>
                    </a:p>
                  </a:txBody>
                  <a:tcPr/>
                </a:tc>
                <a:tc gridSpan="2">
                  <a:txBody>
                    <a:bodyPr/>
                    <a:lstStyle/>
                    <a:p>
                      <a:r>
                        <a:rPr lang="id-ID" sz="1200" dirty="0" smtClean="0">
                          <a:latin typeface="Tahoma" pitchFamily="34" charset="0"/>
                          <a:ea typeface="Tahoma" pitchFamily="34" charset="0"/>
                          <a:cs typeface="Tahoma" pitchFamily="34" charset="0"/>
                        </a:rPr>
                        <a:t>NIP</a:t>
                      </a:r>
                      <a:endParaRPr lang="id-ID" sz="1200" dirty="0">
                        <a:latin typeface="Tahoma" pitchFamily="34" charset="0"/>
                        <a:ea typeface="Tahoma" pitchFamily="34" charset="0"/>
                        <a:cs typeface="Tahoma" pitchFamily="34" charset="0"/>
                      </a:endParaRPr>
                    </a:p>
                  </a:txBody>
                  <a:tcPr/>
                </a:tc>
                <a:tc hMerge="1">
                  <a:txBody>
                    <a:bodyPr/>
                    <a:lstStyle/>
                    <a:p>
                      <a:endParaRPr lang="id-ID"/>
                    </a:p>
                  </a:txBody>
                  <a:tcPr/>
                </a:tc>
                <a:tc gridSpan="3">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d-ID" sz="1200" dirty="0" smtClean="0">
                          <a:latin typeface="Tahoma" pitchFamily="34" charset="0"/>
                          <a:ea typeface="Tahoma" pitchFamily="34" charset="0"/>
                          <a:cs typeface="Tahoma" pitchFamily="34" charset="0"/>
                        </a:rPr>
                        <a:t>197507132000011099</a:t>
                      </a:r>
                    </a:p>
                  </a:txBody>
                  <a:tcPr/>
                </a:tc>
                <a:tc hMerge="1">
                  <a:txBody>
                    <a:bodyPr/>
                    <a:lstStyle/>
                    <a:p>
                      <a:endParaRPr lang="id-ID"/>
                    </a:p>
                  </a:txBody>
                  <a:tcPr/>
                </a:tc>
                <a:tc hMerge="1">
                  <a:txBody>
                    <a:bodyPr/>
                    <a:lstStyle/>
                    <a:p>
                      <a:endParaRPr lang="id-ID"/>
                    </a:p>
                  </a:txBody>
                  <a:tcPr/>
                </a:tc>
              </a:tr>
              <a:tr h="259080">
                <a:tc>
                  <a:txBody>
                    <a:bodyPr/>
                    <a:lstStyle/>
                    <a:p>
                      <a:pPr algn="ctr"/>
                      <a:r>
                        <a:rPr lang="id-ID" sz="1200" dirty="0" smtClean="0">
                          <a:latin typeface="Tahoma" pitchFamily="34" charset="0"/>
                          <a:ea typeface="Tahoma" pitchFamily="34" charset="0"/>
                          <a:cs typeface="Tahoma" pitchFamily="34" charset="0"/>
                        </a:rPr>
                        <a:t>3</a:t>
                      </a:r>
                      <a:endParaRPr lang="id-ID" sz="1200" dirty="0">
                        <a:latin typeface="Tahoma" pitchFamily="34" charset="0"/>
                        <a:ea typeface="Tahoma" pitchFamily="34" charset="0"/>
                        <a:cs typeface="Tahoma" pitchFamily="34" charset="0"/>
                      </a:endParaRPr>
                    </a:p>
                  </a:txBody>
                  <a:tcPr/>
                </a:tc>
                <a:tc>
                  <a:txBody>
                    <a:bodyPr/>
                    <a:lstStyle/>
                    <a:p>
                      <a:r>
                        <a:rPr lang="id-ID" sz="1200" dirty="0" smtClean="0">
                          <a:latin typeface="Tahoma" pitchFamily="34" charset="0"/>
                          <a:ea typeface="Tahoma" pitchFamily="34" charset="0"/>
                          <a:cs typeface="Tahoma" pitchFamily="34" charset="0"/>
                        </a:rPr>
                        <a:t>Pangkat/Gol.Ruang</a:t>
                      </a:r>
                      <a:endParaRPr lang="id-ID" sz="1200" dirty="0">
                        <a:latin typeface="Tahoma" pitchFamily="34" charset="0"/>
                        <a:ea typeface="Tahoma" pitchFamily="34" charset="0"/>
                        <a:cs typeface="Tahoma" pitchFamily="34" charset="0"/>
                      </a:endParaRPr>
                    </a:p>
                  </a:txBody>
                  <a:tcPr/>
                </a:tc>
                <a:tc>
                  <a:txBody>
                    <a:bodyPr/>
                    <a:lstStyle/>
                    <a:p>
                      <a:r>
                        <a:rPr lang="id-ID" sz="1200" dirty="0" smtClean="0">
                          <a:latin typeface="Tahoma" pitchFamily="34" charset="0"/>
                          <a:ea typeface="Tahoma" pitchFamily="34" charset="0"/>
                          <a:cs typeface="Tahoma" pitchFamily="34" charset="0"/>
                        </a:rPr>
                        <a:t>Pembina/ IV/a</a:t>
                      </a:r>
                      <a:endParaRPr lang="id-ID" sz="1200" dirty="0">
                        <a:latin typeface="Tahoma" pitchFamily="34" charset="0"/>
                        <a:ea typeface="Tahoma" pitchFamily="34" charset="0"/>
                        <a:cs typeface="Tahoma" pitchFamily="34" charset="0"/>
                      </a:endParaRPr>
                    </a:p>
                  </a:txBody>
                  <a:tcPr/>
                </a:tc>
                <a:tc>
                  <a:txBody>
                    <a:bodyPr/>
                    <a:lstStyle/>
                    <a:p>
                      <a:pPr algn="ctr"/>
                      <a:r>
                        <a:rPr lang="id-ID" sz="1200" dirty="0" smtClean="0">
                          <a:latin typeface="Tahoma" pitchFamily="34" charset="0"/>
                          <a:ea typeface="Tahoma" pitchFamily="34" charset="0"/>
                          <a:cs typeface="Tahoma" pitchFamily="34" charset="0"/>
                        </a:rPr>
                        <a:t>3</a:t>
                      </a:r>
                      <a:endParaRPr lang="id-ID" sz="1200" dirty="0">
                        <a:latin typeface="Tahoma" pitchFamily="34" charset="0"/>
                        <a:ea typeface="Tahoma" pitchFamily="34" charset="0"/>
                        <a:cs typeface="Tahoma" pitchFamily="34" charset="0"/>
                      </a:endParaRPr>
                    </a:p>
                  </a:txBody>
                  <a:tcPr/>
                </a:tc>
                <a:tc gridSpan="2">
                  <a:txBody>
                    <a:bodyPr/>
                    <a:lstStyle/>
                    <a:p>
                      <a:r>
                        <a:rPr lang="id-ID" sz="1200" dirty="0" smtClean="0">
                          <a:latin typeface="Tahoma" pitchFamily="34" charset="0"/>
                          <a:ea typeface="Tahoma" pitchFamily="34" charset="0"/>
                          <a:cs typeface="Tahoma" pitchFamily="34" charset="0"/>
                        </a:rPr>
                        <a:t>Pangkat/Gol.Ruang</a:t>
                      </a:r>
                      <a:endParaRPr lang="id-ID" sz="1200" dirty="0">
                        <a:latin typeface="Tahoma" pitchFamily="34" charset="0"/>
                        <a:ea typeface="Tahoma" pitchFamily="34" charset="0"/>
                        <a:cs typeface="Tahoma" pitchFamily="34" charset="0"/>
                      </a:endParaRPr>
                    </a:p>
                  </a:txBody>
                  <a:tcPr/>
                </a:tc>
                <a:tc hMerge="1">
                  <a:txBody>
                    <a:bodyPr/>
                    <a:lstStyle/>
                    <a:p>
                      <a:endParaRPr lang="id-ID"/>
                    </a:p>
                  </a:txBody>
                  <a:tcPr/>
                </a:tc>
                <a:tc gridSpan="3">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d-ID" sz="1200" dirty="0" smtClean="0">
                          <a:latin typeface="Tahoma" pitchFamily="34" charset="0"/>
                          <a:ea typeface="Tahoma" pitchFamily="34" charset="0"/>
                          <a:cs typeface="Tahoma" pitchFamily="34" charset="0"/>
                        </a:rPr>
                        <a:t>Penata / III/c</a:t>
                      </a:r>
                    </a:p>
                  </a:txBody>
                  <a:tcPr/>
                </a:tc>
                <a:tc hMerge="1">
                  <a:txBody>
                    <a:bodyPr/>
                    <a:lstStyle/>
                    <a:p>
                      <a:endParaRPr lang="id-ID"/>
                    </a:p>
                  </a:txBody>
                  <a:tcPr/>
                </a:tc>
                <a:tc hMerge="1">
                  <a:txBody>
                    <a:bodyPr/>
                    <a:lstStyle/>
                    <a:p>
                      <a:endParaRPr lang="id-ID"/>
                    </a:p>
                  </a:txBody>
                  <a:tcPr/>
                </a:tc>
              </a:tr>
              <a:tr h="392373">
                <a:tc>
                  <a:txBody>
                    <a:bodyPr/>
                    <a:lstStyle/>
                    <a:p>
                      <a:pPr algn="ctr"/>
                      <a:r>
                        <a:rPr lang="id-ID" sz="1200" dirty="0" smtClean="0">
                          <a:latin typeface="Tahoma" pitchFamily="34" charset="0"/>
                          <a:ea typeface="Tahoma" pitchFamily="34" charset="0"/>
                          <a:cs typeface="Tahoma" pitchFamily="34" charset="0"/>
                        </a:rPr>
                        <a:t>4</a:t>
                      </a:r>
                      <a:endParaRPr lang="id-ID" sz="1200" dirty="0">
                        <a:latin typeface="Tahoma" pitchFamily="34" charset="0"/>
                        <a:ea typeface="Tahoma" pitchFamily="34" charset="0"/>
                        <a:cs typeface="Tahoma" pitchFamily="34" charset="0"/>
                      </a:endParaRPr>
                    </a:p>
                  </a:txBody>
                  <a:tcPr/>
                </a:tc>
                <a:tc>
                  <a:txBody>
                    <a:bodyPr/>
                    <a:lstStyle/>
                    <a:p>
                      <a:r>
                        <a:rPr lang="id-ID" sz="1200" dirty="0" smtClean="0">
                          <a:latin typeface="Tahoma" pitchFamily="34" charset="0"/>
                          <a:ea typeface="Tahoma" pitchFamily="34" charset="0"/>
                          <a:cs typeface="Tahoma" pitchFamily="34" charset="0"/>
                        </a:rPr>
                        <a:t>Jabatan</a:t>
                      </a:r>
                      <a:endParaRPr lang="id-ID" sz="1200" dirty="0">
                        <a:latin typeface="Tahoma" pitchFamily="34" charset="0"/>
                        <a:ea typeface="Tahoma" pitchFamily="34" charset="0"/>
                        <a:cs typeface="Tahoma"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d-ID" sz="1200" dirty="0" smtClean="0">
                          <a:latin typeface="Tahoma" pitchFamily="34" charset="0"/>
                          <a:ea typeface="Tahoma" pitchFamily="34" charset="0"/>
                          <a:cs typeface="Tahoma" pitchFamily="34" charset="0"/>
                        </a:rPr>
                        <a:t>Kabag Perbendaharaan</a:t>
                      </a:r>
                    </a:p>
                  </a:txBody>
                  <a:tcPr/>
                </a:tc>
                <a:tc>
                  <a:txBody>
                    <a:bodyPr/>
                    <a:lstStyle/>
                    <a:p>
                      <a:pPr algn="ctr"/>
                      <a:r>
                        <a:rPr lang="id-ID" sz="1200" dirty="0" smtClean="0">
                          <a:latin typeface="Tahoma" pitchFamily="34" charset="0"/>
                          <a:ea typeface="Tahoma" pitchFamily="34" charset="0"/>
                          <a:cs typeface="Tahoma" pitchFamily="34" charset="0"/>
                        </a:rPr>
                        <a:t>4</a:t>
                      </a:r>
                      <a:endParaRPr lang="id-ID" sz="1200" dirty="0">
                        <a:latin typeface="Tahoma" pitchFamily="34" charset="0"/>
                        <a:ea typeface="Tahoma" pitchFamily="34" charset="0"/>
                        <a:cs typeface="Tahoma" pitchFamily="34" charset="0"/>
                      </a:endParaRPr>
                    </a:p>
                  </a:txBody>
                  <a:tcPr/>
                </a:tc>
                <a:tc gridSpan="2">
                  <a:txBody>
                    <a:bodyPr/>
                    <a:lstStyle/>
                    <a:p>
                      <a:r>
                        <a:rPr lang="id-ID" sz="1200" dirty="0" smtClean="0">
                          <a:latin typeface="Tahoma" pitchFamily="34" charset="0"/>
                          <a:ea typeface="Tahoma" pitchFamily="34" charset="0"/>
                          <a:cs typeface="Tahoma" pitchFamily="34" charset="0"/>
                        </a:rPr>
                        <a:t>Jabatan</a:t>
                      </a:r>
                      <a:endParaRPr lang="id-ID" sz="1200" dirty="0">
                        <a:latin typeface="Tahoma" pitchFamily="34" charset="0"/>
                        <a:ea typeface="Tahoma" pitchFamily="34" charset="0"/>
                        <a:cs typeface="Tahoma" pitchFamily="34" charset="0"/>
                      </a:endParaRPr>
                    </a:p>
                  </a:txBody>
                  <a:tcPr/>
                </a:tc>
                <a:tc hMerge="1">
                  <a:txBody>
                    <a:bodyPr/>
                    <a:lstStyle/>
                    <a:p>
                      <a:endParaRPr lang="id-ID"/>
                    </a:p>
                  </a:txBody>
                  <a:tcPr/>
                </a:tc>
                <a:tc gridSpan="3">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d-ID" sz="1200" dirty="0" smtClean="0">
                          <a:latin typeface="Tahoma" pitchFamily="34" charset="0"/>
                          <a:ea typeface="Tahoma" pitchFamily="34" charset="0"/>
                          <a:cs typeface="Tahoma" pitchFamily="34" charset="0"/>
                        </a:rPr>
                        <a:t>Kasubbag Tatalaksana</a:t>
                      </a:r>
                      <a:r>
                        <a:rPr lang="id-ID" sz="1200" baseline="0" dirty="0" smtClean="0">
                          <a:latin typeface="Tahoma" pitchFamily="34" charset="0"/>
                          <a:ea typeface="Tahoma" pitchFamily="34" charset="0"/>
                          <a:cs typeface="Tahoma" pitchFamily="34" charset="0"/>
                        </a:rPr>
                        <a:t> Keuangan</a:t>
                      </a:r>
                      <a:endParaRPr lang="id-ID" sz="1200" dirty="0" smtClean="0">
                        <a:latin typeface="Tahoma" pitchFamily="34" charset="0"/>
                        <a:ea typeface="Tahoma" pitchFamily="34" charset="0"/>
                        <a:cs typeface="Tahoma" pitchFamily="34" charset="0"/>
                      </a:endParaRPr>
                    </a:p>
                  </a:txBody>
                  <a:tcPr/>
                </a:tc>
                <a:tc hMerge="1">
                  <a:txBody>
                    <a:bodyPr/>
                    <a:lstStyle/>
                    <a:p>
                      <a:endParaRPr lang="id-ID"/>
                    </a:p>
                  </a:txBody>
                  <a:tcPr/>
                </a:tc>
                <a:tc hMerge="1">
                  <a:txBody>
                    <a:bodyPr/>
                    <a:lstStyle/>
                    <a:p>
                      <a:endParaRPr lang="id-ID"/>
                    </a:p>
                  </a:txBody>
                  <a:tcPr/>
                </a:tc>
              </a:tr>
              <a:tr h="228600">
                <a:tc>
                  <a:txBody>
                    <a:bodyPr/>
                    <a:lstStyle/>
                    <a:p>
                      <a:pPr algn="ctr"/>
                      <a:r>
                        <a:rPr lang="id-ID" sz="1200" dirty="0" smtClean="0">
                          <a:latin typeface="Tahoma" pitchFamily="34" charset="0"/>
                          <a:ea typeface="Tahoma" pitchFamily="34" charset="0"/>
                          <a:cs typeface="Tahoma" pitchFamily="34" charset="0"/>
                        </a:rPr>
                        <a:t>5</a:t>
                      </a:r>
                      <a:endParaRPr lang="id-ID" sz="1200" dirty="0">
                        <a:latin typeface="Tahoma" pitchFamily="34" charset="0"/>
                        <a:ea typeface="Tahoma" pitchFamily="34" charset="0"/>
                        <a:cs typeface="Tahoma" pitchFamily="34" charset="0"/>
                      </a:endParaRPr>
                    </a:p>
                  </a:txBody>
                  <a:tcPr/>
                </a:tc>
                <a:tc>
                  <a:txBody>
                    <a:bodyPr/>
                    <a:lstStyle/>
                    <a:p>
                      <a:r>
                        <a:rPr lang="id-ID" sz="1200" dirty="0" smtClean="0">
                          <a:latin typeface="Tahoma" pitchFamily="34" charset="0"/>
                          <a:ea typeface="Tahoma" pitchFamily="34" charset="0"/>
                          <a:cs typeface="Tahoma" pitchFamily="34" charset="0"/>
                        </a:rPr>
                        <a:t>Unit Kerja</a:t>
                      </a:r>
                      <a:endParaRPr lang="id-ID" sz="1200" dirty="0">
                        <a:latin typeface="Tahoma" pitchFamily="34" charset="0"/>
                        <a:ea typeface="Tahoma" pitchFamily="34" charset="0"/>
                        <a:cs typeface="Tahoma"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d-ID" sz="1200" dirty="0" smtClean="0">
                          <a:latin typeface="Tahoma" pitchFamily="34" charset="0"/>
                          <a:ea typeface="Tahoma" pitchFamily="34" charset="0"/>
                          <a:cs typeface="Tahoma" pitchFamily="34" charset="0"/>
                        </a:rPr>
                        <a:t>Biro Keuangan</a:t>
                      </a:r>
                    </a:p>
                  </a:txBody>
                  <a:tcPr/>
                </a:tc>
                <a:tc>
                  <a:txBody>
                    <a:bodyPr/>
                    <a:lstStyle/>
                    <a:p>
                      <a:pPr algn="ctr"/>
                      <a:r>
                        <a:rPr lang="id-ID" sz="1200" dirty="0" smtClean="0">
                          <a:latin typeface="Tahoma" pitchFamily="34" charset="0"/>
                          <a:ea typeface="Tahoma" pitchFamily="34" charset="0"/>
                          <a:cs typeface="Tahoma" pitchFamily="34" charset="0"/>
                        </a:rPr>
                        <a:t>5</a:t>
                      </a:r>
                      <a:endParaRPr lang="id-ID" sz="1200" dirty="0">
                        <a:latin typeface="Tahoma" pitchFamily="34" charset="0"/>
                        <a:ea typeface="Tahoma" pitchFamily="34" charset="0"/>
                        <a:cs typeface="Tahoma" pitchFamily="34" charset="0"/>
                      </a:endParaRPr>
                    </a:p>
                  </a:txBody>
                  <a:tcPr/>
                </a:tc>
                <a:tc gridSpan="2">
                  <a:txBody>
                    <a:bodyPr/>
                    <a:lstStyle/>
                    <a:p>
                      <a:r>
                        <a:rPr lang="id-ID" sz="1200" dirty="0" smtClean="0">
                          <a:latin typeface="Tahoma" pitchFamily="34" charset="0"/>
                          <a:ea typeface="Tahoma" pitchFamily="34" charset="0"/>
                          <a:cs typeface="Tahoma" pitchFamily="34" charset="0"/>
                        </a:rPr>
                        <a:t>Unit Kerja</a:t>
                      </a:r>
                      <a:endParaRPr lang="id-ID" sz="1200" dirty="0">
                        <a:latin typeface="Tahoma" pitchFamily="34" charset="0"/>
                        <a:ea typeface="Tahoma" pitchFamily="34" charset="0"/>
                        <a:cs typeface="Tahoma" pitchFamily="34" charset="0"/>
                      </a:endParaRPr>
                    </a:p>
                  </a:txBody>
                  <a:tcPr/>
                </a:tc>
                <a:tc hMerge="1">
                  <a:txBody>
                    <a:bodyPr/>
                    <a:lstStyle/>
                    <a:p>
                      <a:endParaRPr lang="id-ID"/>
                    </a:p>
                  </a:txBody>
                  <a:tcPr/>
                </a:tc>
                <a:tc gridSpan="3">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d-ID" sz="1200" dirty="0" smtClean="0">
                          <a:latin typeface="Tahoma" pitchFamily="34" charset="0"/>
                          <a:ea typeface="Tahoma" pitchFamily="34" charset="0"/>
                          <a:cs typeface="Tahoma" pitchFamily="34" charset="0"/>
                        </a:rPr>
                        <a:t>Biro Keuangan</a:t>
                      </a:r>
                    </a:p>
                  </a:txBody>
                  <a:tcPr/>
                </a:tc>
                <a:tc hMerge="1">
                  <a:txBody>
                    <a:bodyPr/>
                    <a:lstStyle/>
                    <a:p>
                      <a:endParaRPr lang="id-ID"/>
                    </a:p>
                  </a:txBody>
                  <a:tcPr/>
                </a:tc>
                <a:tc hMerge="1">
                  <a:txBody>
                    <a:bodyPr/>
                    <a:lstStyle/>
                    <a:p>
                      <a:endParaRPr lang="id-ID"/>
                    </a:p>
                  </a:txBody>
                  <a:tcPr/>
                </a:tc>
              </a:tr>
              <a:tr h="235424">
                <a:tc rowSpan="2">
                  <a:txBody>
                    <a:bodyPr/>
                    <a:lstStyle/>
                    <a:p>
                      <a:pPr algn="ctr"/>
                      <a:r>
                        <a:rPr lang="id-ID" sz="1200" dirty="0" smtClean="0">
                          <a:latin typeface="Tahoma" pitchFamily="34" charset="0"/>
                          <a:ea typeface="Tahoma" pitchFamily="34" charset="0"/>
                          <a:cs typeface="Tahoma" pitchFamily="34" charset="0"/>
                        </a:rPr>
                        <a:t>No</a:t>
                      </a:r>
                      <a:endParaRPr lang="id-ID" sz="1200" dirty="0">
                        <a:latin typeface="Tahoma" pitchFamily="34" charset="0"/>
                        <a:ea typeface="Tahoma" pitchFamily="34" charset="0"/>
                        <a:cs typeface="Tahoma" pitchFamily="34" charset="0"/>
                      </a:endParaRPr>
                    </a:p>
                  </a:txBody>
                  <a:tcPr anchor="ctr"/>
                </a:tc>
                <a:tc rowSpan="2" gridSpan="2">
                  <a:txBody>
                    <a:bodyPr/>
                    <a:lstStyle/>
                    <a:p>
                      <a:pPr algn="ctr"/>
                      <a:r>
                        <a:rPr lang="id-ID" sz="1200" dirty="0" smtClean="0">
                          <a:latin typeface="Tahoma" pitchFamily="34" charset="0"/>
                          <a:ea typeface="Tahoma" pitchFamily="34" charset="0"/>
                          <a:cs typeface="Tahoma" pitchFamily="34" charset="0"/>
                        </a:rPr>
                        <a:t>III. KEGIATAN TUGAS POKOK JABATAN</a:t>
                      </a:r>
                      <a:endParaRPr lang="id-ID" sz="1200" dirty="0">
                        <a:latin typeface="Tahoma" pitchFamily="34" charset="0"/>
                        <a:ea typeface="Tahoma" pitchFamily="34" charset="0"/>
                        <a:cs typeface="Tahoma" pitchFamily="34" charset="0"/>
                      </a:endParaRPr>
                    </a:p>
                  </a:txBody>
                  <a:tcPr anchor="ctr"/>
                </a:tc>
                <a:tc rowSpan="2" h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id-ID" sz="1200" dirty="0" smtClean="0"/>
                    </a:p>
                  </a:txBody>
                  <a:tcPr/>
                </a:tc>
                <a:tc rowSpan="2">
                  <a:txBody>
                    <a:bodyPr/>
                    <a:lstStyle/>
                    <a:p>
                      <a:pPr algn="ctr"/>
                      <a:r>
                        <a:rPr lang="id-ID" sz="1200" dirty="0" smtClean="0">
                          <a:latin typeface="Tahoma" pitchFamily="34" charset="0"/>
                          <a:ea typeface="Tahoma" pitchFamily="34" charset="0"/>
                          <a:cs typeface="Tahoma" pitchFamily="34" charset="0"/>
                        </a:rPr>
                        <a:t>AK</a:t>
                      </a:r>
                      <a:endParaRPr lang="id-ID" sz="1200" dirty="0">
                        <a:latin typeface="Tahoma" pitchFamily="34" charset="0"/>
                        <a:ea typeface="Tahoma" pitchFamily="34" charset="0"/>
                        <a:cs typeface="Tahoma" pitchFamily="34" charset="0"/>
                      </a:endParaRPr>
                    </a:p>
                  </a:txBody>
                  <a:tcPr anchor="ctr"/>
                </a:tc>
                <a:tc gridSpan="5">
                  <a:txBody>
                    <a:bodyPr/>
                    <a:lstStyle/>
                    <a:p>
                      <a:pPr algn="ctr"/>
                      <a:r>
                        <a:rPr lang="id-ID" sz="1200" dirty="0" smtClean="0">
                          <a:latin typeface="Tahoma" pitchFamily="34" charset="0"/>
                          <a:ea typeface="Tahoma" pitchFamily="34" charset="0"/>
                          <a:cs typeface="Tahoma" pitchFamily="34" charset="0"/>
                        </a:rPr>
                        <a:t>TARGET</a:t>
                      </a:r>
                      <a:endParaRPr lang="id-ID" sz="1200" dirty="0">
                        <a:latin typeface="Tahoma" pitchFamily="34" charset="0"/>
                        <a:ea typeface="Tahoma" pitchFamily="34" charset="0"/>
                        <a:cs typeface="Tahoma" pitchFamily="34" charset="0"/>
                      </a:endParaRPr>
                    </a:p>
                  </a:txBody>
                  <a:tcPr/>
                </a:tc>
                <a:tc hMerge="1">
                  <a:txBody>
                    <a:bodyPr/>
                    <a:lstStyle/>
                    <a:p>
                      <a:endParaRPr lang="id-ID"/>
                    </a:p>
                  </a:txBody>
                  <a:tcPr/>
                </a:tc>
                <a:tc h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id-ID" sz="1200" dirty="0" smtClean="0"/>
                    </a:p>
                  </a:txBody>
                  <a:tcPr/>
                </a:tc>
                <a:tc hMerge="1">
                  <a:txBody>
                    <a:bodyPr/>
                    <a:lstStyle/>
                    <a:p>
                      <a:endParaRPr lang="id-ID"/>
                    </a:p>
                  </a:txBody>
                  <a:tcPr/>
                </a:tc>
                <a:tc hMerge="1">
                  <a:txBody>
                    <a:bodyPr/>
                    <a:lstStyle/>
                    <a:p>
                      <a:endParaRPr lang="id-ID"/>
                    </a:p>
                  </a:txBody>
                  <a:tcPr/>
                </a:tc>
              </a:tr>
              <a:tr h="354387">
                <a:tc vMerge="1">
                  <a:txBody>
                    <a:bodyPr/>
                    <a:lstStyle/>
                    <a:p>
                      <a:pPr algn="ctr"/>
                      <a:endParaRPr lang="id-ID" sz="1200" dirty="0"/>
                    </a:p>
                  </a:txBody>
                  <a:tcPr/>
                </a:tc>
                <a:tc gridSpan="2" vMerge="1">
                  <a:txBody>
                    <a:bodyPr/>
                    <a:lstStyle/>
                    <a:p>
                      <a:endParaRPr lang="id-ID" sz="1200" dirty="0"/>
                    </a:p>
                  </a:txBody>
                  <a:tcPr/>
                </a:tc>
                <a:tc hMerge="1" v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id-ID" sz="1200" dirty="0" smtClean="0"/>
                    </a:p>
                  </a:txBody>
                  <a:tcPr/>
                </a:tc>
                <a:tc vMerge="1">
                  <a:txBody>
                    <a:bodyPr/>
                    <a:lstStyle/>
                    <a:p>
                      <a:pPr algn="ctr"/>
                      <a:endParaRPr lang="id-ID" sz="1200" dirty="0"/>
                    </a:p>
                  </a:txBody>
                  <a:tcPr/>
                </a:tc>
                <a:tc>
                  <a:txBody>
                    <a:bodyPr/>
                    <a:lstStyle/>
                    <a:p>
                      <a:pPr algn="ctr"/>
                      <a:r>
                        <a:rPr lang="id-ID" sz="1200" dirty="0" smtClean="0">
                          <a:latin typeface="Tahoma" pitchFamily="34" charset="0"/>
                          <a:ea typeface="Tahoma" pitchFamily="34" charset="0"/>
                          <a:cs typeface="Tahoma" pitchFamily="34" charset="0"/>
                        </a:rPr>
                        <a:t>KUANT/</a:t>
                      </a:r>
                    </a:p>
                    <a:p>
                      <a:pPr algn="ctr"/>
                      <a:r>
                        <a:rPr lang="id-ID" sz="1200" dirty="0" smtClean="0">
                          <a:latin typeface="Tahoma" pitchFamily="34" charset="0"/>
                          <a:ea typeface="Tahoma" pitchFamily="34" charset="0"/>
                          <a:cs typeface="Tahoma" pitchFamily="34" charset="0"/>
                        </a:rPr>
                        <a:t>OUTPUT</a:t>
                      </a:r>
                      <a:endParaRPr lang="id-ID" sz="1200" dirty="0">
                        <a:latin typeface="Tahoma" pitchFamily="34" charset="0"/>
                        <a:ea typeface="Tahoma" pitchFamily="34" charset="0"/>
                        <a:cs typeface="Tahoma" pitchFamily="34" charset="0"/>
                      </a:endParaRPr>
                    </a:p>
                  </a:txBody>
                  <a:tcPr/>
                </a:tc>
                <a:tc gridSpan="2">
                  <a:txBody>
                    <a:bodyPr/>
                    <a:lstStyle/>
                    <a:p>
                      <a:pPr algn="ctr"/>
                      <a:r>
                        <a:rPr lang="id-ID" sz="1200" dirty="0" smtClean="0">
                          <a:latin typeface="Tahoma" pitchFamily="34" charset="0"/>
                          <a:ea typeface="Tahoma" pitchFamily="34" charset="0"/>
                          <a:cs typeface="Tahoma" pitchFamily="34" charset="0"/>
                        </a:rPr>
                        <a:t>KUAL/</a:t>
                      </a:r>
                    </a:p>
                    <a:p>
                      <a:pPr algn="ctr"/>
                      <a:r>
                        <a:rPr lang="id-ID" sz="1200" dirty="0" smtClean="0">
                          <a:latin typeface="Tahoma" pitchFamily="34" charset="0"/>
                          <a:ea typeface="Tahoma" pitchFamily="34" charset="0"/>
                          <a:cs typeface="Tahoma" pitchFamily="34" charset="0"/>
                        </a:rPr>
                        <a:t>MUTU</a:t>
                      </a:r>
                      <a:endParaRPr lang="id-ID" sz="1200" dirty="0">
                        <a:latin typeface="Tahoma" pitchFamily="34" charset="0"/>
                        <a:ea typeface="Tahoma" pitchFamily="34" charset="0"/>
                        <a:cs typeface="Tahoma" pitchFamily="34" charset="0"/>
                      </a:endParaRPr>
                    </a:p>
                  </a:txBody>
                  <a:tcPr/>
                </a:tc>
                <a:tc h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id-ID" sz="1200" dirty="0" smtClean="0"/>
                    </a:p>
                  </a:txBody>
                  <a:tcPr/>
                </a:tc>
                <a:tc>
                  <a:txBody>
                    <a:bodyPr/>
                    <a:lstStyle/>
                    <a:p>
                      <a:pPr algn="ctr"/>
                      <a:r>
                        <a:rPr lang="id-ID" sz="1200" dirty="0" smtClean="0">
                          <a:latin typeface="Tahoma" pitchFamily="34" charset="0"/>
                          <a:ea typeface="Tahoma" pitchFamily="34" charset="0"/>
                          <a:cs typeface="Tahoma" pitchFamily="34" charset="0"/>
                        </a:rPr>
                        <a:t>WAKTU</a:t>
                      </a:r>
                      <a:endParaRPr lang="id-ID" sz="1200" dirty="0">
                        <a:latin typeface="Tahoma" pitchFamily="34" charset="0"/>
                        <a:ea typeface="Tahoma" pitchFamily="34" charset="0"/>
                        <a:cs typeface="Tahoma"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id-ID" sz="1200" dirty="0" smtClean="0">
                          <a:latin typeface="Tahoma" pitchFamily="34" charset="0"/>
                          <a:ea typeface="Tahoma" pitchFamily="34" charset="0"/>
                          <a:cs typeface="Tahoma" pitchFamily="34" charset="0"/>
                        </a:rPr>
                        <a:t>BIAYA</a:t>
                      </a:r>
                    </a:p>
                    <a:p>
                      <a:pPr marL="0" marR="0" indent="0" algn="ctr" defTabSz="914400" rtl="0" eaLnBrk="1" fontAlgn="auto" latinLnBrk="0" hangingPunct="1">
                        <a:lnSpc>
                          <a:spcPct val="100000"/>
                        </a:lnSpc>
                        <a:spcBef>
                          <a:spcPts val="0"/>
                        </a:spcBef>
                        <a:spcAft>
                          <a:spcPts val="0"/>
                        </a:spcAft>
                        <a:buClrTx/>
                        <a:buSzTx/>
                        <a:buFontTx/>
                        <a:buNone/>
                        <a:tabLst/>
                        <a:defRPr/>
                      </a:pPr>
                      <a:r>
                        <a:rPr lang="id-ID" sz="1200" dirty="0" smtClean="0">
                          <a:latin typeface="Tahoma" pitchFamily="34" charset="0"/>
                          <a:ea typeface="Tahoma" pitchFamily="34" charset="0"/>
                          <a:cs typeface="Tahoma" pitchFamily="34" charset="0"/>
                        </a:rPr>
                        <a:t>(Rp)</a:t>
                      </a:r>
                    </a:p>
                  </a:txBody>
                  <a:tcPr/>
                </a:tc>
              </a:tr>
              <a:tr h="320040">
                <a:tc>
                  <a:txBody>
                    <a:bodyPr/>
                    <a:lstStyle/>
                    <a:p>
                      <a:pPr algn="ctr"/>
                      <a:r>
                        <a:rPr lang="id-ID" sz="1200" dirty="0" smtClean="0">
                          <a:latin typeface="Tahoma" pitchFamily="34" charset="0"/>
                          <a:ea typeface="Tahoma" pitchFamily="34" charset="0"/>
                          <a:cs typeface="Tahoma" pitchFamily="34" charset="0"/>
                        </a:rPr>
                        <a:t>1</a:t>
                      </a:r>
                      <a:endParaRPr lang="id-ID" sz="1200" dirty="0">
                        <a:latin typeface="Tahoma" pitchFamily="34" charset="0"/>
                        <a:ea typeface="Tahoma" pitchFamily="34" charset="0"/>
                        <a:cs typeface="Tahoma" pitchFamily="34" charset="0"/>
                      </a:endParaRPr>
                    </a:p>
                  </a:txBody>
                  <a:tcPr/>
                </a:tc>
                <a:tc gridSpan="2">
                  <a:txBody>
                    <a:bodyPr/>
                    <a:lstStyle/>
                    <a:p>
                      <a:r>
                        <a:rPr lang="id-ID" sz="1200" dirty="0" smtClean="0">
                          <a:latin typeface="Tahoma" pitchFamily="34" charset="0"/>
                          <a:ea typeface="Tahoma" pitchFamily="34" charset="0"/>
                          <a:cs typeface="Tahoma" pitchFamily="34" charset="0"/>
                        </a:rPr>
                        <a:t>Memeriksa Kelengkapan dan Menganalisa</a:t>
                      </a:r>
                      <a:r>
                        <a:rPr lang="id-ID" sz="1200" baseline="0" dirty="0" smtClean="0">
                          <a:latin typeface="Tahoma" pitchFamily="34" charset="0"/>
                          <a:ea typeface="Tahoma" pitchFamily="34" charset="0"/>
                          <a:cs typeface="Tahoma" pitchFamily="34" charset="0"/>
                        </a:rPr>
                        <a:t> SPP</a:t>
                      </a:r>
                      <a:endParaRPr lang="id-ID" sz="1200" dirty="0">
                        <a:latin typeface="Tahoma" pitchFamily="34" charset="0"/>
                        <a:ea typeface="Tahoma" pitchFamily="34" charset="0"/>
                        <a:cs typeface="Tahoma" pitchFamily="34" charset="0"/>
                      </a:endParaRPr>
                    </a:p>
                  </a:txBody>
                  <a:tcPr/>
                </a:tc>
                <a:tc h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id-ID" sz="1200" dirty="0" smtClean="0"/>
                    </a:p>
                  </a:txBody>
                  <a:tcPr/>
                </a:tc>
                <a:tc>
                  <a:txBody>
                    <a:bodyPr/>
                    <a:lstStyle/>
                    <a:p>
                      <a:pPr algn="ctr"/>
                      <a:r>
                        <a:rPr lang="id-ID" sz="1200" dirty="0" smtClean="0">
                          <a:latin typeface="Tahoma" pitchFamily="34" charset="0"/>
                          <a:ea typeface="Tahoma" pitchFamily="34" charset="0"/>
                          <a:cs typeface="Tahoma" pitchFamily="34" charset="0"/>
                        </a:rPr>
                        <a:t>-</a:t>
                      </a:r>
                      <a:endParaRPr lang="id-ID" sz="1200" dirty="0">
                        <a:latin typeface="Tahoma" pitchFamily="34" charset="0"/>
                        <a:ea typeface="Tahoma" pitchFamily="34" charset="0"/>
                        <a:cs typeface="Tahoma" pitchFamily="34" charset="0"/>
                      </a:endParaRPr>
                    </a:p>
                  </a:txBody>
                  <a:tcPr anchor="ctr"/>
                </a:tc>
                <a:tc>
                  <a:txBody>
                    <a:bodyPr/>
                    <a:lstStyle/>
                    <a:p>
                      <a:pPr algn="ctr"/>
                      <a:r>
                        <a:rPr lang="id-ID" sz="1200" dirty="0" smtClean="0">
                          <a:latin typeface="Tahoma" pitchFamily="34" charset="0"/>
                          <a:ea typeface="Tahoma" pitchFamily="34" charset="0"/>
                          <a:cs typeface="Tahoma" pitchFamily="34" charset="0"/>
                        </a:rPr>
                        <a:t>5000 SPP</a:t>
                      </a:r>
                      <a:endParaRPr lang="id-ID" sz="1200" dirty="0">
                        <a:latin typeface="Tahoma" pitchFamily="34" charset="0"/>
                        <a:ea typeface="Tahoma" pitchFamily="34" charset="0"/>
                        <a:cs typeface="Tahoma" pitchFamily="34" charset="0"/>
                      </a:endParaRPr>
                    </a:p>
                  </a:txBody>
                  <a:tcPr anchor="ctr"/>
                </a:tc>
                <a:tc gridSpan="2">
                  <a:txBody>
                    <a:bodyPr/>
                    <a:lstStyle/>
                    <a:p>
                      <a:pPr algn="ctr"/>
                      <a:r>
                        <a:rPr lang="id-ID" sz="1200" dirty="0" smtClean="0">
                          <a:latin typeface="Tahoma" pitchFamily="34" charset="0"/>
                          <a:ea typeface="Tahoma" pitchFamily="34" charset="0"/>
                          <a:cs typeface="Tahoma" pitchFamily="34" charset="0"/>
                        </a:rPr>
                        <a:t>100</a:t>
                      </a:r>
                      <a:endParaRPr lang="id-ID" sz="1200" dirty="0">
                        <a:latin typeface="Tahoma" pitchFamily="34" charset="0"/>
                        <a:ea typeface="Tahoma" pitchFamily="34" charset="0"/>
                        <a:cs typeface="Tahoma" pitchFamily="34" charset="0"/>
                      </a:endParaRPr>
                    </a:p>
                  </a:txBody>
                  <a:tcPr anchor="ctr"/>
                </a:tc>
                <a:tc h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id-ID" sz="1200" dirty="0" smtClean="0"/>
                    </a:p>
                  </a:txBody>
                  <a:tcPr/>
                </a:tc>
                <a:tc>
                  <a:txBody>
                    <a:bodyPr/>
                    <a:lstStyle/>
                    <a:p>
                      <a:pPr algn="ctr"/>
                      <a:r>
                        <a:rPr lang="id-ID" sz="1200" dirty="0" smtClean="0">
                          <a:latin typeface="Tahoma" pitchFamily="34" charset="0"/>
                          <a:ea typeface="Tahoma" pitchFamily="34" charset="0"/>
                          <a:cs typeface="Tahoma" pitchFamily="34" charset="0"/>
                        </a:rPr>
                        <a:t>6 bln</a:t>
                      </a:r>
                      <a:endParaRPr lang="id-ID" sz="1200" dirty="0">
                        <a:latin typeface="Tahoma" pitchFamily="34" charset="0"/>
                        <a:ea typeface="Tahoma" pitchFamily="34" charset="0"/>
                        <a:cs typeface="Tahoma"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id-ID" sz="1200" dirty="0" smtClean="0">
                          <a:latin typeface="Tahoma" pitchFamily="34" charset="0"/>
                          <a:ea typeface="Tahoma" pitchFamily="34" charset="0"/>
                          <a:cs typeface="Tahoma" pitchFamily="34" charset="0"/>
                        </a:rPr>
                        <a:t>-</a:t>
                      </a:r>
                    </a:p>
                  </a:txBody>
                  <a:tcPr anchor="ctr"/>
                </a:tc>
              </a:tr>
              <a:tr h="381000">
                <a:tc>
                  <a:txBody>
                    <a:bodyPr/>
                    <a:lstStyle/>
                    <a:p>
                      <a:pPr algn="ctr"/>
                      <a:r>
                        <a:rPr lang="id-ID" sz="1200" dirty="0" smtClean="0">
                          <a:latin typeface="Tahoma" pitchFamily="34" charset="0"/>
                          <a:ea typeface="Tahoma" pitchFamily="34" charset="0"/>
                          <a:cs typeface="Tahoma" pitchFamily="34" charset="0"/>
                        </a:rPr>
                        <a:t>2</a:t>
                      </a:r>
                      <a:endParaRPr lang="id-ID" sz="1200" dirty="0">
                        <a:latin typeface="Tahoma" pitchFamily="34" charset="0"/>
                        <a:ea typeface="Tahoma" pitchFamily="34" charset="0"/>
                        <a:cs typeface="Tahoma" pitchFamily="34" charset="0"/>
                      </a:endParaRPr>
                    </a:p>
                  </a:txBody>
                  <a:tcPr/>
                </a:tc>
                <a:tc gridSpan="2">
                  <a:txBody>
                    <a:bodyPr/>
                    <a:lstStyle/>
                    <a:p>
                      <a:r>
                        <a:rPr lang="id-ID" sz="1200" dirty="0" smtClean="0">
                          <a:latin typeface="Tahoma" pitchFamily="34" charset="0"/>
                          <a:ea typeface="Tahoma" pitchFamily="34" charset="0"/>
                          <a:cs typeface="Tahoma" pitchFamily="34" charset="0"/>
                        </a:rPr>
                        <a:t>Memeriksa Kelengkapan dan Menganalisa</a:t>
                      </a:r>
                      <a:r>
                        <a:rPr lang="id-ID" sz="1200" baseline="0" dirty="0" smtClean="0">
                          <a:latin typeface="Tahoma" pitchFamily="34" charset="0"/>
                          <a:ea typeface="Tahoma" pitchFamily="34" charset="0"/>
                          <a:cs typeface="Tahoma" pitchFamily="34" charset="0"/>
                        </a:rPr>
                        <a:t> SPM</a:t>
                      </a:r>
                      <a:endParaRPr lang="id-ID" sz="1200" dirty="0">
                        <a:latin typeface="Tahoma" pitchFamily="34" charset="0"/>
                        <a:ea typeface="Tahoma" pitchFamily="34" charset="0"/>
                        <a:cs typeface="Tahoma" pitchFamily="34" charset="0"/>
                      </a:endParaRPr>
                    </a:p>
                  </a:txBody>
                  <a:tcPr/>
                </a:tc>
                <a:tc hMerge="1">
                  <a:txBody>
                    <a:bodyPr/>
                    <a:lstStyle/>
                    <a:p>
                      <a:endParaRPr lang="id-ID"/>
                    </a:p>
                  </a:txBody>
                  <a:tcPr/>
                </a:tc>
                <a:tc>
                  <a:txBody>
                    <a:bodyPr/>
                    <a:lstStyle/>
                    <a:p>
                      <a:pPr algn="ctr"/>
                      <a:r>
                        <a:rPr lang="id-ID" sz="1200" dirty="0" smtClean="0">
                          <a:latin typeface="Tahoma" pitchFamily="34" charset="0"/>
                          <a:ea typeface="Tahoma" pitchFamily="34" charset="0"/>
                          <a:cs typeface="Tahoma" pitchFamily="34" charset="0"/>
                        </a:rPr>
                        <a:t>-</a:t>
                      </a:r>
                      <a:endParaRPr lang="id-ID" sz="1200" dirty="0">
                        <a:latin typeface="Tahoma" pitchFamily="34" charset="0"/>
                        <a:ea typeface="Tahoma" pitchFamily="34" charset="0"/>
                        <a:cs typeface="Tahoma" pitchFamily="34" charset="0"/>
                      </a:endParaRPr>
                    </a:p>
                  </a:txBody>
                  <a:tcPr anchor="ctr"/>
                </a:tc>
                <a:tc>
                  <a:txBody>
                    <a:bodyPr/>
                    <a:lstStyle/>
                    <a:p>
                      <a:pPr algn="ctr"/>
                      <a:r>
                        <a:rPr lang="id-ID" sz="1200" dirty="0" smtClean="0">
                          <a:latin typeface="Tahoma" pitchFamily="34" charset="0"/>
                          <a:ea typeface="Tahoma" pitchFamily="34" charset="0"/>
                          <a:cs typeface="Tahoma" pitchFamily="34" charset="0"/>
                        </a:rPr>
                        <a:t>5000 SPM</a:t>
                      </a:r>
                      <a:endParaRPr lang="id-ID" sz="1200" dirty="0">
                        <a:latin typeface="Tahoma" pitchFamily="34" charset="0"/>
                        <a:ea typeface="Tahoma" pitchFamily="34" charset="0"/>
                        <a:cs typeface="Tahoma" pitchFamily="34" charset="0"/>
                      </a:endParaRPr>
                    </a:p>
                  </a:txBody>
                  <a:tcPr anchor="ctr"/>
                </a:tc>
                <a:tc gridSpan="2">
                  <a:txBody>
                    <a:bodyPr/>
                    <a:lstStyle/>
                    <a:p>
                      <a:pPr algn="ctr"/>
                      <a:r>
                        <a:rPr lang="id-ID" sz="1200" dirty="0" smtClean="0">
                          <a:latin typeface="Tahoma" pitchFamily="34" charset="0"/>
                          <a:ea typeface="Tahoma" pitchFamily="34" charset="0"/>
                          <a:cs typeface="Tahoma" pitchFamily="34" charset="0"/>
                        </a:rPr>
                        <a:t>100</a:t>
                      </a:r>
                      <a:endParaRPr lang="id-ID" sz="1200" dirty="0">
                        <a:latin typeface="Tahoma" pitchFamily="34" charset="0"/>
                        <a:ea typeface="Tahoma" pitchFamily="34" charset="0"/>
                        <a:cs typeface="Tahoma" pitchFamily="34" charset="0"/>
                      </a:endParaRPr>
                    </a:p>
                  </a:txBody>
                  <a:tcPr anchor="ctr"/>
                </a:tc>
                <a:tc hMerge="1">
                  <a:txBody>
                    <a:bodyPr/>
                    <a:lstStyle/>
                    <a:p>
                      <a:endParaRPr lang="id-ID"/>
                    </a:p>
                  </a:txBody>
                  <a:tcPr/>
                </a:tc>
                <a:tc>
                  <a:txBody>
                    <a:bodyPr/>
                    <a:lstStyle/>
                    <a:p>
                      <a:pPr algn="ctr"/>
                      <a:r>
                        <a:rPr lang="id-ID" sz="1200" dirty="0" smtClean="0">
                          <a:latin typeface="Tahoma" pitchFamily="34" charset="0"/>
                          <a:ea typeface="Tahoma" pitchFamily="34" charset="0"/>
                          <a:cs typeface="Tahoma" pitchFamily="34" charset="0"/>
                        </a:rPr>
                        <a:t> 6 bln</a:t>
                      </a:r>
                      <a:endParaRPr lang="id-ID" sz="1200" dirty="0">
                        <a:latin typeface="Tahoma" pitchFamily="34" charset="0"/>
                        <a:ea typeface="Tahoma" pitchFamily="34" charset="0"/>
                        <a:cs typeface="Tahoma"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id-ID" sz="1200" dirty="0" smtClean="0">
                          <a:latin typeface="Tahoma" pitchFamily="34" charset="0"/>
                          <a:ea typeface="Tahoma" pitchFamily="34" charset="0"/>
                          <a:cs typeface="Tahoma" pitchFamily="34" charset="0"/>
                        </a:rPr>
                        <a:t>-</a:t>
                      </a:r>
                    </a:p>
                  </a:txBody>
                  <a:tcPr anchor="ctr"/>
                </a:tc>
              </a:tr>
              <a:tr h="289560">
                <a:tc>
                  <a:txBody>
                    <a:bodyPr/>
                    <a:lstStyle/>
                    <a:p>
                      <a:pPr algn="ctr"/>
                      <a:r>
                        <a:rPr lang="id-ID" sz="1200" dirty="0" smtClean="0">
                          <a:latin typeface="Tahoma" pitchFamily="34" charset="0"/>
                          <a:ea typeface="Tahoma" pitchFamily="34" charset="0"/>
                          <a:cs typeface="Tahoma" pitchFamily="34" charset="0"/>
                        </a:rPr>
                        <a:t>3</a:t>
                      </a:r>
                      <a:endParaRPr lang="id-ID" sz="1200" dirty="0">
                        <a:latin typeface="Tahoma" pitchFamily="34" charset="0"/>
                        <a:ea typeface="Tahoma" pitchFamily="34" charset="0"/>
                        <a:cs typeface="Tahoma" pitchFamily="34" charset="0"/>
                      </a:endParaRPr>
                    </a:p>
                  </a:txBody>
                  <a:tcPr/>
                </a:tc>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d-ID" sz="1200" dirty="0" smtClean="0">
                          <a:latin typeface="Tahoma" pitchFamily="34" charset="0"/>
                          <a:ea typeface="Tahoma" pitchFamily="34" charset="0"/>
                          <a:cs typeface="Tahoma" pitchFamily="34" charset="0"/>
                        </a:rPr>
                        <a:t>Membuat laporan Tatalaksana</a:t>
                      </a:r>
                      <a:r>
                        <a:rPr lang="id-ID" sz="1200" baseline="0" dirty="0" smtClean="0">
                          <a:latin typeface="Tahoma" pitchFamily="34" charset="0"/>
                          <a:ea typeface="Tahoma" pitchFamily="34" charset="0"/>
                          <a:cs typeface="Tahoma" pitchFamily="34" charset="0"/>
                        </a:rPr>
                        <a:t> Keuangan</a:t>
                      </a:r>
                      <a:endParaRPr lang="id-ID" sz="1200" dirty="0">
                        <a:latin typeface="Tahoma" pitchFamily="34" charset="0"/>
                        <a:ea typeface="Tahoma" pitchFamily="34" charset="0"/>
                        <a:cs typeface="Tahoma" pitchFamily="34" charset="0"/>
                      </a:endParaRPr>
                    </a:p>
                  </a:txBody>
                  <a:tcPr/>
                </a:tc>
                <a:tc hMerge="1">
                  <a:txBody>
                    <a:bodyPr/>
                    <a:lstStyle/>
                    <a:p>
                      <a:endParaRPr lang="id-ID"/>
                    </a:p>
                  </a:txBody>
                  <a:tcPr/>
                </a:tc>
                <a:tc>
                  <a:txBody>
                    <a:bodyPr/>
                    <a:lstStyle/>
                    <a:p>
                      <a:pPr algn="ctr"/>
                      <a:r>
                        <a:rPr lang="id-ID" sz="1200" dirty="0" smtClean="0">
                          <a:latin typeface="Tahoma" pitchFamily="34" charset="0"/>
                          <a:ea typeface="Tahoma" pitchFamily="34" charset="0"/>
                          <a:cs typeface="Tahoma" pitchFamily="34" charset="0"/>
                        </a:rPr>
                        <a:t>-</a:t>
                      </a:r>
                      <a:endParaRPr lang="id-ID" sz="1200" dirty="0">
                        <a:latin typeface="Tahoma" pitchFamily="34" charset="0"/>
                        <a:ea typeface="Tahoma" pitchFamily="34" charset="0"/>
                        <a:cs typeface="Tahoma" pitchFamily="34" charset="0"/>
                      </a:endParaRPr>
                    </a:p>
                  </a:txBody>
                  <a:tcPr/>
                </a:tc>
                <a:tc>
                  <a:txBody>
                    <a:bodyPr/>
                    <a:lstStyle/>
                    <a:p>
                      <a:pPr algn="ctr"/>
                      <a:r>
                        <a:rPr lang="id-ID" sz="1200" dirty="0" smtClean="0">
                          <a:latin typeface="Tahoma" pitchFamily="34" charset="0"/>
                          <a:ea typeface="Tahoma" pitchFamily="34" charset="0"/>
                          <a:cs typeface="Tahoma" pitchFamily="34" charset="0"/>
                        </a:rPr>
                        <a:t>1 laporan</a:t>
                      </a:r>
                      <a:endParaRPr lang="id-ID" sz="1200" dirty="0">
                        <a:latin typeface="Tahoma" pitchFamily="34" charset="0"/>
                        <a:ea typeface="Tahoma" pitchFamily="34" charset="0"/>
                        <a:cs typeface="Tahoma" pitchFamily="34" charset="0"/>
                      </a:endParaRPr>
                    </a:p>
                  </a:txBody>
                  <a:tcPr anchor="ctr"/>
                </a:tc>
                <a:tc gridSpan="2">
                  <a:txBody>
                    <a:bodyPr/>
                    <a:lstStyle/>
                    <a:p>
                      <a:pPr algn="ctr"/>
                      <a:r>
                        <a:rPr lang="id-ID" sz="1200" dirty="0" smtClean="0">
                          <a:latin typeface="Tahoma" pitchFamily="34" charset="0"/>
                          <a:ea typeface="Tahoma" pitchFamily="34" charset="0"/>
                          <a:cs typeface="Tahoma" pitchFamily="34" charset="0"/>
                        </a:rPr>
                        <a:t>100</a:t>
                      </a:r>
                      <a:endParaRPr lang="id-ID" sz="1200" dirty="0">
                        <a:latin typeface="Tahoma" pitchFamily="34" charset="0"/>
                        <a:ea typeface="Tahoma" pitchFamily="34" charset="0"/>
                        <a:cs typeface="Tahoma" pitchFamily="34" charset="0"/>
                      </a:endParaRPr>
                    </a:p>
                  </a:txBody>
                  <a:tcPr anchor="ctr"/>
                </a:tc>
                <a:tc hMerge="1">
                  <a:txBody>
                    <a:bodyPr/>
                    <a:lstStyle/>
                    <a:p>
                      <a:endParaRPr lang="id-ID"/>
                    </a:p>
                  </a:txBody>
                  <a:tcPr/>
                </a:tc>
                <a:tc>
                  <a:txBody>
                    <a:bodyPr/>
                    <a:lstStyle/>
                    <a:p>
                      <a:pPr algn="ctr"/>
                      <a:r>
                        <a:rPr lang="id-ID" sz="1200" dirty="0" smtClean="0">
                          <a:latin typeface="Tahoma" pitchFamily="34" charset="0"/>
                          <a:ea typeface="Tahoma" pitchFamily="34" charset="0"/>
                          <a:cs typeface="Tahoma" pitchFamily="34" charset="0"/>
                        </a:rPr>
                        <a:t> 6 bln</a:t>
                      </a:r>
                      <a:endParaRPr lang="id-ID" sz="1200" dirty="0">
                        <a:latin typeface="Tahoma" pitchFamily="34" charset="0"/>
                        <a:ea typeface="Tahoma" pitchFamily="34" charset="0"/>
                        <a:cs typeface="Tahoma"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id-ID" sz="1200" dirty="0" smtClean="0">
                          <a:latin typeface="Tahoma" pitchFamily="34" charset="0"/>
                          <a:ea typeface="Tahoma" pitchFamily="34" charset="0"/>
                          <a:cs typeface="Tahoma" pitchFamily="34" charset="0"/>
                        </a:rPr>
                        <a:t>-</a:t>
                      </a:r>
                    </a:p>
                  </a:txBody>
                  <a:tcPr anchor="ctr"/>
                </a:tc>
              </a:tr>
            </a:tbl>
          </a:graphicData>
        </a:graphic>
      </p:graphicFrame>
      <p:sp>
        <p:nvSpPr>
          <p:cNvPr id="5" name="Rectangle 4"/>
          <p:cNvSpPr/>
          <p:nvPr/>
        </p:nvSpPr>
        <p:spPr>
          <a:xfrm>
            <a:off x="0" y="5214950"/>
            <a:ext cx="4572000" cy="954107"/>
          </a:xfrm>
          <a:prstGeom prst="rect">
            <a:avLst/>
          </a:prstGeom>
        </p:spPr>
        <p:txBody>
          <a:bodyPr>
            <a:spAutoFit/>
          </a:bodyPr>
          <a:lstStyle/>
          <a:p>
            <a:pPr algn="ctr"/>
            <a:r>
              <a:rPr lang="id-ID" sz="1400" dirty="0" smtClean="0">
                <a:latin typeface="Tahoma" pitchFamily="34" charset="0"/>
                <a:ea typeface="Tahoma" pitchFamily="34" charset="0"/>
                <a:cs typeface="Tahoma" pitchFamily="34" charset="0"/>
              </a:rPr>
              <a:t>Pejabat Penilai</a:t>
            </a:r>
          </a:p>
          <a:p>
            <a:pPr algn="ctr"/>
            <a:endParaRPr lang="id-ID" sz="1400" dirty="0" smtClean="0">
              <a:latin typeface="Tahoma" pitchFamily="34" charset="0"/>
              <a:ea typeface="Tahoma" pitchFamily="34" charset="0"/>
              <a:cs typeface="Tahoma" pitchFamily="34" charset="0"/>
            </a:endParaRPr>
          </a:p>
          <a:p>
            <a:pPr algn="ctr"/>
            <a:r>
              <a:rPr lang="id-ID" sz="1400" dirty="0" smtClean="0">
                <a:latin typeface="Tahoma" pitchFamily="34" charset="0"/>
                <a:ea typeface="Tahoma" pitchFamily="34" charset="0"/>
                <a:cs typeface="Tahoma" pitchFamily="34" charset="0"/>
              </a:rPr>
              <a:t>Drs. Indra Hidayat</a:t>
            </a:r>
          </a:p>
          <a:p>
            <a:pPr algn="ctr"/>
            <a:r>
              <a:rPr lang="id-ID" sz="1400" dirty="0" smtClean="0">
                <a:latin typeface="Tahoma" pitchFamily="34" charset="0"/>
                <a:ea typeface="Tahoma" pitchFamily="34" charset="0"/>
                <a:cs typeface="Tahoma" pitchFamily="34" charset="0"/>
              </a:rPr>
              <a:t>NIP. 196104121983011099</a:t>
            </a:r>
          </a:p>
        </p:txBody>
      </p:sp>
      <p:sp>
        <p:nvSpPr>
          <p:cNvPr id="6" name="Rectangle 5"/>
          <p:cNvSpPr/>
          <p:nvPr/>
        </p:nvSpPr>
        <p:spPr>
          <a:xfrm>
            <a:off x="4143372" y="5143512"/>
            <a:ext cx="4572000" cy="1384995"/>
          </a:xfrm>
          <a:prstGeom prst="rect">
            <a:avLst/>
          </a:prstGeom>
        </p:spPr>
        <p:txBody>
          <a:bodyPr>
            <a:spAutoFit/>
          </a:bodyPr>
          <a:lstStyle/>
          <a:p>
            <a:pPr algn="ctr"/>
            <a:r>
              <a:rPr lang="id-ID" sz="1400" dirty="0" smtClean="0">
                <a:latin typeface="Tahoma" pitchFamily="34" charset="0"/>
                <a:ea typeface="Tahoma" pitchFamily="34" charset="0"/>
                <a:cs typeface="Tahoma" pitchFamily="34" charset="0"/>
              </a:rPr>
              <a:t>Jakarta, 1 </a:t>
            </a:r>
            <a:r>
              <a:rPr lang="en-US" sz="1400" dirty="0" err="1" smtClean="0">
                <a:latin typeface="Tahoma" pitchFamily="34" charset="0"/>
                <a:ea typeface="Tahoma" pitchFamily="34" charset="0"/>
                <a:cs typeface="Tahoma" pitchFamily="34" charset="0"/>
              </a:rPr>
              <a:t>Juli</a:t>
            </a:r>
            <a:r>
              <a:rPr lang="id-ID" sz="1400" dirty="0" smtClean="0">
                <a:latin typeface="Tahoma" pitchFamily="34" charset="0"/>
                <a:ea typeface="Tahoma" pitchFamily="34" charset="0"/>
                <a:cs typeface="Tahoma" pitchFamily="34" charset="0"/>
              </a:rPr>
              <a:t> 2014</a:t>
            </a:r>
          </a:p>
          <a:p>
            <a:pPr algn="ctr"/>
            <a:r>
              <a:rPr lang="id-ID" sz="1400" dirty="0" smtClean="0">
                <a:latin typeface="Tahoma" pitchFamily="34" charset="0"/>
                <a:ea typeface="Tahoma" pitchFamily="34" charset="0"/>
                <a:cs typeface="Tahoma" pitchFamily="34" charset="0"/>
              </a:rPr>
              <a:t>PNS Yang Dinilai</a:t>
            </a:r>
          </a:p>
          <a:p>
            <a:pPr algn="ctr"/>
            <a:endParaRPr lang="id-ID" sz="1400" dirty="0" smtClean="0">
              <a:latin typeface="Tahoma" pitchFamily="34" charset="0"/>
              <a:ea typeface="Tahoma" pitchFamily="34" charset="0"/>
              <a:cs typeface="Tahoma" pitchFamily="34" charset="0"/>
            </a:endParaRPr>
          </a:p>
          <a:p>
            <a:pPr algn="ctr"/>
            <a:r>
              <a:rPr lang="id-ID" sz="1400" dirty="0" smtClean="0">
                <a:latin typeface="Tahoma" pitchFamily="34" charset="0"/>
                <a:ea typeface="Tahoma" pitchFamily="34" charset="0"/>
                <a:cs typeface="Tahoma" pitchFamily="34" charset="0"/>
              </a:rPr>
              <a:t>Ali Muktar Raja, S.Sos</a:t>
            </a:r>
          </a:p>
          <a:p>
            <a:pPr algn="ctr"/>
            <a:r>
              <a:rPr lang="id-ID" sz="1400" dirty="0" smtClean="0">
                <a:latin typeface="Tahoma" pitchFamily="34" charset="0"/>
                <a:ea typeface="Tahoma" pitchFamily="34" charset="0"/>
                <a:cs typeface="Tahoma" pitchFamily="34" charset="0"/>
              </a:rPr>
              <a:t>NIP. 197507132000011099</a:t>
            </a:r>
          </a:p>
          <a:p>
            <a:endParaRPr lang="id-ID" sz="1400" dirty="0">
              <a:latin typeface="Tahoma" pitchFamily="34" charset="0"/>
              <a:ea typeface="Tahoma" pitchFamily="34" charset="0"/>
              <a:cs typeface="Tahoma" pitchFamily="34" charset="0"/>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43108" y="142852"/>
            <a:ext cx="4572000" cy="646331"/>
          </a:xfrm>
          <a:prstGeom prst="rect">
            <a:avLst/>
          </a:prstGeom>
        </p:spPr>
        <p:txBody>
          <a:bodyPr>
            <a:spAutoFit/>
          </a:bodyPr>
          <a:lstStyle/>
          <a:p>
            <a:pPr algn="ctr"/>
            <a:r>
              <a:rPr lang="id-ID" b="1" dirty="0" smtClean="0">
                <a:latin typeface="Tahoma" pitchFamily="34" charset="0"/>
                <a:ea typeface="Tahoma" pitchFamily="34" charset="0"/>
                <a:cs typeface="Tahoma" pitchFamily="34" charset="0"/>
              </a:rPr>
              <a:t>PENILAIAN SASARAN KERJA PEGAWAI NEGERI SIPIL</a:t>
            </a:r>
            <a:endParaRPr lang="id-ID" b="1" dirty="0">
              <a:latin typeface="Tahoma" pitchFamily="34" charset="0"/>
              <a:ea typeface="Tahoma" pitchFamily="34" charset="0"/>
              <a:cs typeface="Tahoma" pitchFamily="34" charset="0"/>
            </a:endParaRPr>
          </a:p>
        </p:txBody>
      </p:sp>
      <p:sp>
        <p:nvSpPr>
          <p:cNvPr id="3" name="Rectangle 2"/>
          <p:cNvSpPr/>
          <p:nvPr/>
        </p:nvSpPr>
        <p:spPr>
          <a:xfrm>
            <a:off x="214282" y="857233"/>
            <a:ext cx="5572164" cy="338554"/>
          </a:xfrm>
          <a:prstGeom prst="rect">
            <a:avLst/>
          </a:prstGeom>
        </p:spPr>
        <p:txBody>
          <a:bodyPr wrap="square">
            <a:spAutoFit/>
          </a:bodyPr>
          <a:lstStyle/>
          <a:p>
            <a:r>
              <a:rPr lang="id-ID" sz="1600" dirty="0" smtClean="0">
                <a:latin typeface="Tahoma" pitchFamily="34" charset="0"/>
                <a:ea typeface="Tahoma" pitchFamily="34" charset="0"/>
                <a:cs typeface="Tahoma" pitchFamily="34" charset="0"/>
              </a:rPr>
              <a:t>Jangka waktu penilaian 1 Juli s/d 31 Desember 2014</a:t>
            </a:r>
            <a:endParaRPr lang="id-ID" sz="1600" dirty="0">
              <a:latin typeface="Tahoma" pitchFamily="34" charset="0"/>
              <a:ea typeface="Tahoma" pitchFamily="34" charset="0"/>
              <a:cs typeface="Tahoma" pitchFamily="34" charset="0"/>
            </a:endParaRPr>
          </a:p>
        </p:txBody>
      </p:sp>
      <p:graphicFrame>
        <p:nvGraphicFramePr>
          <p:cNvPr id="4" name="Table 3"/>
          <p:cNvGraphicFramePr>
            <a:graphicFrameLocks noGrp="1"/>
          </p:cNvGraphicFramePr>
          <p:nvPr/>
        </p:nvGraphicFramePr>
        <p:xfrm>
          <a:off x="0" y="1142984"/>
          <a:ext cx="9144002" cy="4336941"/>
        </p:xfrm>
        <a:graphic>
          <a:graphicData uri="http://schemas.openxmlformats.org/drawingml/2006/table">
            <a:tbl>
              <a:tblPr firstRow="1" bandRow="1">
                <a:tableStyleId>{5940675A-B579-460E-94D1-54222C63F5DA}</a:tableStyleId>
              </a:tblPr>
              <a:tblGrid>
                <a:gridCol w="380998"/>
                <a:gridCol w="1905000"/>
                <a:gridCol w="381000"/>
                <a:gridCol w="685800"/>
                <a:gridCol w="685800"/>
                <a:gridCol w="533400"/>
                <a:gridCol w="457200"/>
                <a:gridCol w="381000"/>
                <a:gridCol w="685800"/>
                <a:gridCol w="609600"/>
                <a:gridCol w="533400"/>
                <a:gridCol w="533400"/>
                <a:gridCol w="609600"/>
                <a:gridCol w="762004"/>
              </a:tblGrid>
              <a:tr h="523875">
                <a:tc>
                  <a:txBody>
                    <a:bodyPr/>
                    <a:lstStyle/>
                    <a:p>
                      <a:pPr algn="ctr"/>
                      <a:r>
                        <a:rPr lang="id-ID" sz="1100" dirty="0" smtClean="0">
                          <a:latin typeface="Tahoma" pitchFamily="34" charset="0"/>
                          <a:ea typeface="Tahoma" pitchFamily="34" charset="0"/>
                          <a:cs typeface="Tahoma" pitchFamily="34" charset="0"/>
                        </a:rPr>
                        <a:t>NO</a:t>
                      </a:r>
                      <a:endParaRPr lang="id-ID" sz="1100" dirty="0">
                        <a:latin typeface="Tahoma" pitchFamily="34" charset="0"/>
                        <a:ea typeface="Tahoma" pitchFamily="34" charset="0"/>
                        <a:cs typeface="Tahoma" pitchFamily="34" charset="0"/>
                      </a:endParaRPr>
                    </a:p>
                  </a:txBody>
                  <a:tcPr anchor="ctr"/>
                </a:tc>
                <a:tc>
                  <a:txBody>
                    <a:bodyPr/>
                    <a:lstStyle/>
                    <a:p>
                      <a:pPr algn="l"/>
                      <a:r>
                        <a:rPr lang="id-ID" sz="1100" dirty="0" smtClean="0">
                          <a:latin typeface="Tahoma" pitchFamily="34" charset="0"/>
                          <a:ea typeface="Tahoma" pitchFamily="34" charset="0"/>
                          <a:cs typeface="Tahoma" pitchFamily="34" charset="0"/>
                        </a:rPr>
                        <a:t>I.</a:t>
                      </a:r>
                      <a:r>
                        <a:rPr lang="id-ID" sz="1100" baseline="0" dirty="0" smtClean="0">
                          <a:latin typeface="Tahoma" pitchFamily="34" charset="0"/>
                          <a:ea typeface="Tahoma" pitchFamily="34" charset="0"/>
                          <a:cs typeface="Tahoma" pitchFamily="34" charset="0"/>
                        </a:rPr>
                        <a:t> Kegiatan Tugas Pokok Jabatan</a:t>
                      </a:r>
                      <a:endParaRPr lang="id-ID" sz="1100" dirty="0">
                        <a:latin typeface="Tahoma" pitchFamily="34" charset="0"/>
                        <a:ea typeface="Tahoma" pitchFamily="34" charset="0"/>
                        <a:cs typeface="Tahoma" pitchFamily="34" charset="0"/>
                      </a:endParaRPr>
                    </a:p>
                  </a:txBody>
                  <a:tcPr anchor="ctr"/>
                </a:tc>
                <a:tc>
                  <a:txBody>
                    <a:bodyPr/>
                    <a:lstStyle/>
                    <a:p>
                      <a:pPr algn="ctr"/>
                      <a:r>
                        <a:rPr lang="id-ID" sz="1100" dirty="0" smtClean="0">
                          <a:latin typeface="Tahoma" pitchFamily="34" charset="0"/>
                          <a:ea typeface="Tahoma" pitchFamily="34" charset="0"/>
                          <a:cs typeface="Tahoma" pitchFamily="34" charset="0"/>
                        </a:rPr>
                        <a:t>AK</a:t>
                      </a:r>
                      <a:endParaRPr lang="id-ID" sz="1100" dirty="0">
                        <a:latin typeface="Tahoma" pitchFamily="34" charset="0"/>
                        <a:ea typeface="Tahoma" pitchFamily="34" charset="0"/>
                        <a:cs typeface="Tahoma" pitchFamily="34" charset="0"/>
                      </a:endParaRPr>
                    </a:p>
                  </a:txBody>
                  <a:tcPr anchor="ctr"/>
                </a:tc>
                <a:tc gridSpan="4">
                  <a:txBody>
                    <a:bodyPr/>
                    <a:lstStyle/>
                    <a:p>
                      <a:pPr algn="ctr"/>
                      <a:r>
                        <a:rPr lang="id-ID" sz="1100" dirty="0" smtClean="0">
                          <a:latin typeface="Tahoma" pitchFamily="34" charset="0"/>
                          <a:ea typeface="Tahoma" pitchFamily="34" charset="0"/>
                          <a:cs typeface="Tahoma" pitchFamily="34" charset="0"/>
                        </a:rPr>
                        <a:t>Target</a:t>
                      </a:r>
                      <a:endParaRPr lang="id-ID" sz="1100" dirty="0">
                        <a:latin typeface="Tahoma" pitchFamily="34" charset="0"/>
                        <a:ea typeface="Tahoma" pitchFamily="34" charset="0"/>
                        <a:cs typeface="Tahoma" pitchFamily="34" charset="0"/>
                      </a:endParaRPr>
                    </a:p>
                  </a:txBody>
                  <a:tcPr anchor="ctr"/>
                </a:tc>
                <a:tc hMerge="1">
                  <a:txBody>
                    <a:bodyPr/>
                    <a:lstStyle/>
                    <a:p>
                      <a:endParaRPr lang="id-ID" sz="1000" dirty="0"/>
                    </a:p>
                  </a:txBody>
                  <a:tcPr/>
                </a:tc>
                <a:tc hMerge="1">
                  <a:txBody>
                    <a:bodyPr/>
                    <a:lstStyle/>
                    <a:p>
                      <a:endParaRPr lang="id-ID" sz="1000" dirty="0"/>
                    </a:p>
                  </a:txBody>
                  <a:tcPr/>
                </a:tc>
                <a:tc hMerge="1">
                  <a:txBody>
                    <a:bodyPr/>
                    <a:lstStyle/>
                    <a:p>
                      <a:endParaRPr lang="id-ID" sz="1000" dirty="0"/>
                    </a:p>
                  </a:txBody>
                  <a:tcPr/>
                </a:tc>
                <a:tc>
                  <a:txBody>
                    <a:bodyPr/>
                    <a:lstStyle/>
                    <a:p>
                      <a:pPr algn="ctr"/>
                      <a:r>
                        <a:rPr lang="id-ID" sz="1100" dirty="0" smtClean="0">
                          <a:latin typeface="Tahoma" pitchFamily="34" charset="0"/>
                          <a:ea typeface="Tahoma" pitchFamily="34" charset="0"/>
                          <a:cs typeface="Tahoma" pitchFamily="34" charset="0"/>
                        </a:rPr>
                        <a:t>AK</a:t>
                      </a:r>
                      <a:endParaRPr lang="id-ID" sz="1100" dirty="0">
                        <a:latin typeface="Tahoma" pitchFamily="34" charset="0"/>
                        <a:ea typeface="Tahoma" pitchFamily="34" charset="0"/>
                        <a:cs typeface="Tahoma" pitchFamily="34" charset="0"/>
                      </a:endParaRPr>
                    </a:p>
                  </a:txBody>
                  <a:tcPr anchor="ctr"/>
                </a:tc>
                <a:tc gridSpan="4">
                  <a:txBody>
                    <a:bodyPr/>
                    <a:lstStyle/>
                    <a:p>
                      <a:pPr algn="ctr"/>
                      <a:r>
                        <a:rPr lang="id-ID" sz="1100" dirty="0" smtClean="0">
                          <a:latin typeface="Tahoma" pitchFamily="34" charset="0"/>
                          <a:ea typeface="Tahoma" pitchFamily="34" charset="0"/>
                          <a:cs typeface="Tahoma" pitchFamily="34" charset="0"/>
                        </a:rPr>
                        <a:t>REALISASI</a:t>
                      </a:r>
                      <a:endParaRPr lang="id-ID" sz="1100" dirty="0">
                        <a:latin typeface="Tahoma" pitchFamily="34" charset="0"/>
                        <a:ea typeface="Tahoma" pitchFamily="34" charset="0"/>
                        <a:cs typeface="Tahoma" pitchFamily="34" charset="0"/>
                      </a:endParaRPr>
                    </a:p>
                  </a:txBody>
                  <a:tcPr anchor="ctr"/>
                </a:tc>
                <a:tc hMerge="1">
                  <a:txBody>
                    <a:bodyPr/>
                    <a:lstStyle/>
                    <a:p>
                      <a:endParaRPr lang="id-ID" sz="1000" dirty="0"/>
                    </a:p>
                  </a:txBody>
                  <a:tcPr/>
                </a:tc>
                <a:tc hMerge="1">
                  <a:txBody>
                    <a:bodyPr/>
                    <a:lstStyle/>
                    <a:p>
                      <a:endParaRPr lang="id-ID" sz="1000"/>
                    </a:p>
                  </a:txBody>
                  <a:tcPr/>
                </a:tc>
                <a:tc hMerge="1">
                  <a:txBody>
                    <a:bodyPr/>
                    <a:lstStyle/>
                    <a:p>
                      <a:endParaRPr lang="id-ID" sz="1000" dirty="0"/>
                    </a:p>
                  </a:txBody>
                  <a:tcPr/>
                </a:tc>
                <a:tc>
                  <a:txBody>
                    <a:bodyPr/>
                    <a:lstStyle/>
                    <a:p>
                      <a:pPr algn="ctr"/>
                      <a:r>
                        <a:rPr lang="id-ID" sz="1100" dirty="0" smtClean="0">
                          <a:latin typeface="Tahoma" pitchFamily="34" charset="0"/>
                          <a:ea typeface="Tahoma" pitchFamily="34" charset="0"/>
                          <a:cs typeface="Tahoma" pitchFamily="34" charset="0"/>
                        </a:rPr>
                        <a:t>PENGHI-TUNGAN</a:t>
                      </a:r>
                      <a:endParaRPr lang="id-ID" sz="1100" dirty="0">
                        <a:latin typeface="Tahoma" pitchFamily="34" charset="0"/>
                        <a:ea typeface="Tahoma" pitchFamily="34" charset="0"/>
                        <a:cs typeface="Tahoma" pitchFamily="34" charset="0"/>
                      </a:endParaRPr>
                    </a:p>
                  </a:txBody>
                  <a:tcPr anchor="ctr"/>
                </a:tc>
                <a:tc>
                  <a:txBody>
                    <a:bodyPr/>
                    <a:lstStyle/>
                    <a:p>
                      <a:pPr algn="ctr"/>
                      <a:r>
                        <a:rPr lang="id-ID" sz="1100" dirty="0" smtClean="0">
                          <a:latin typeface="Tahoma" pitchFamily="34" charset="0"/>
                          <a:ea typeface="Tahoma" pitchFamily="34" charset="0"/>
                          <a:cs typeface="Tahoma" pitchFamily="34" charset="0"/>
                        </a:rPr>
                        <a:t>NILAI CAPAIAN SKP</a:t>
                      </a:r>
                      <a:endParaRPr lang="id-ID" sz="1100" dirty="0">
                        <a:latin typeface="Tahoma" pitchFamily="34" charset="0"/>
                        <a:ea typeface="Tahoma" pitchFamily="34" charset="0"/>
                        <a:cs typeface="Tahoma" pitchFamily="34" charset="0"/>
                      </a:endParaRPr>
                    </a:p>
                  </a:txBody>
                  <a:tcPr anchor="ctr"/>
                </a:tc>
              </a:tr>
              <a:tr h="296103">
                <a:tc>
                  <a:txBody>
                    <a:bodyPr/>
                    <a:lstStyle/>
                    <a:p>
                      <a:endParaRPr lang="id-ID" sz="1100" dirty="0">
                        <a:latin typeface="Tahoma" pitchFamily="34" charset="0"/>
                        <a:ea typeface="Tahoma" pitchFamily="34" charset="0"/>
                        <a:cs typeface="Tahoma" pitchFamily="34" charset="0"/>
                      </a:endParaRPr>
                    </a:p>
                  </a:txBody>
                  <a:tcPr/>
                </a:tc>
                <a:tc>
                  <a:txBody>
                    <a:bodyPr/>
                    <a:lstStyle/>
                    <a:p>
                      <a:endParaRPr lang="id-ID" sz="1100" dirty="0">
                        <a:latin typeface="Tahoma" pitchFamily="34" charset="0"/>
                        <a:ea typeface="Tahoma" pitchFamily="34" charset="0"/>
                        <a:cs typeface="Tahoma" pitchFamily="34" charset="0"/>
                      </a:endParaRPr>
                    </a:p>
                  </a:txBody>
                  <a:tcPr/>
                </a:tc>
                <a:tc>
                  <a:txBody>
                    <a:bodyPr/>
                    <a:lstStyle/>
                    <a:p>
                      <a:endParaRPr lang="id-ID" sz="1100" dirty="0">
                        <a:latin typeface="Tahoma" pitchFamily="34" charset="0"/>
                        <a:ea typeface="Tahoma" pitchFamily="34" charset="0"/>
                        <a:cs typeface="Tahoma" pitchFamily="34" charset="0"/>
                      </a:endParaRPr>
                    </a:p>
                  </a:txBody>
                  <a:tcPr/>
                </a:tc>
                <a:tc>
                  <a:txBody>
                    <a:bodyPr/>
                    <a:lstStyle/>
                    <a:p>
                      <a:pPr algn="ctr"/>
                      <a:r>
                        <a:rPr lang="id-ID" sz="1100" dirty="0" smtClean="0">
                          <a:latin typeface="Tahoma" pitchFamily="34" charset="0"/>
                          <a:ea typeface="Tahoma" pitchFamily="34" charset="0"/>
                          <a:cs typeface="Tahoma" pitchFamily="34" charset="0"/>
                        </a:rPr>
                        <a:t>Kuan/</a:t>
                      </a:r>
                    </a:p>
                    <a:p>
                      <a:pPr algn="ctr"/>
                      <a:r>
                        <a:rPr lang="id-ID" sz="1100" dirty="0" smtClean="0">
                          <a:latin typeface="Tahoma" pitchFamily="34" charset="0"/>
                          <a:ea typeface="Tahoma" pitchFamily="34" charset="0"/>
                          <a:cs typeface="Tahoma" pitchFamily="34" charset="0"/>
                        </a:rPr>
                        <a:t>Output</a:t>
                      </a:r>
                      <a:endParaRPr lang="id-ID" sz="1100" dirty="0">
                        <a:latin typeface="Tahoma" pitchFamily="34" charset="0"/>
                        <a:ea typeface="Tahoma" pitchFamily="34" charset="0"/>
                        <a:cs typeface="Tahoma" pitchFamily="34" charset="0"/>
                      </a:endParaRPr>
                    </a:p>
                  </a:txBody>
                  <a:tcPr/>
                </a:tc>
                <a:tc>
                  <a:txBody>
                    <a:bodyPr/>
                    <a:lstStyle/>
                    <a:p>
                      <a:pPr algn="ctr"/>
                      <a:r>
                        <a:rPr lang="id-ID" sz="1100" dirty="0" smtClean="0">
                          <a:latin typeface="Tahoma" pitchFamily="34" charset="0"/>
                          <a:ea typeface="Tahoma" pitchFamily="34" charset="0"/>
                          <a:cs typeface="Tahoma" pitchFamily="34" charset="0"/>
                        </a:rPr>
                        <a:t>Kual/</a:t>
                      </a:r>
                    </a:p>
                    <a:p>
                      <a:pPr algn="ctr"/>
                      <a:r>
                        <a:rPr lang="id-ID" sz="1100" dirty="0" smtClean="0">
                          <a:latin typeface="Tahoma" pitchFamily="34" charset="0"/>
                          <a:ea typeface="Tahoma" pitchFamily="34" charset="0"/>
                          <a:cs typeface="Tahoma" pitchFamily="34" charset="0"/>
                        </a:rPr>
                        <a:t>Mutu</a:t>
                      </a:r>
                      <a:endParaRPr lang="id-ID" sz="1100" dirty="0">
                        <a:latin typeface="Tahoma" pitchFamily="34" charset="0"/>
                        <a:ea typeface="Tahoma" pitchFamily="34" charset="0"/>
                        <a:cs typeface="Tahoma" pitchFamily="34" charset="0"/>
                      </a:endParaRPr>
                    </a:p>
                  </a:txBody>
                  <a:tcPr/>
                </a:tc>
                <a:tc>
                  <a:txBody>
                    <a:bodyPr/>
                    <a:lstStyle/>
                    <a:p>
                      <a:pPr algn="ctr"/>
                      <a:r>
                        <a:rPr lang="id-ID" sz="1100" dirty="0" smtClean="0">
                          <a:latin typeface="Tahoma" pitchFamily="34" charset="0"/>
                          <a:ea typeface="Tahoma" pitchFamily="34" charset="0"/>
                          <a:cs typeface="Tahoma" pitchFamily="34" charset="0"/>
                        </a:rPr>
                        <a:t>Waktu</a:t>
                      </a:r>
                      <a:endParaRPr lang="id-ID" sz="1100" dirty="0">
                        <a:latin typeface="Tahoma" pitchFamily="34" charset="0"/>
                        <a:ea typeface="Tahoma" pitchFamily="34" charset="0"/>
                        <a:cs typeface="Tahoma" pitchFamily="34" charset="0"/>
                      </a:endParaRPr>
                    </a:p>
                  </a:txBody>
                  <a:tcPr/>
                </a:tc>
                <a:tc>
                  <a:txBody>
                    <a:bodyPr/>
                    <a:lstStyle/>
                    <a:p>
                      <a:pPr algn="ctr"/>
                      <a:r>
                        <a:rPr lang="id-ID" sz="1100" dirty="0" smtClean="0">
                          <a:latin typeface="Tahoma" pitchFamily="34" charset="0"/>
                          <a:ea typeface="Tahoma" pitchFamily="34" charset="0"/>
                          <a:cs typeface="Tahoma" pitchFamily="34" charset="0"/>
                        </a:rPr>
                        <a:t>Biaya</a:t>
                      </a:r>
                      <a:endParaRPr lang="id-ID" sz="1100" dirty="0">
                        <a:latin typeface="Tahoma" pitchFamily="34" charset="0"/>
                        <a:ea typeface="Tahoma" pitchFamily="34" charset="0"/>
                        <a:cs typeface="Tahoma" pitchFamily="34" charset="0"/>
                      </a:endParaRPr>
                    </a:p>
                  </a:txBody>
                  <a:tcPr/>
                </a:tc>
                <a:tc>
                  <a:txBody>
                    <a:bodyPr/>
                    <a:lstStyle/>
                    <a:p>
                      <a:pPr algn="ctr"/>
                      <a:endParaRPr lang="id-ID" sz="1100" dirty="0">
                        <a:latin typeface="Tahoma" pitchFamily="34" charset="0"/>
                        <a:ea typeface="Tahoma" pitchFamily="34" charset="0"/>
                        <a:cs typeface="Tahoma" pitchFamily="34" charset="0"/>
                      </a:endParaRPr>
                    </a:p>
                  </a:txBody>
                  <a:tcPr/>
                </a:tc>
                <a:tc>
                  <a:txBody>
                    <a:bodyPr/>
                    <a:lstStyle/>
                    <a:p>
                      <a:pPr algn="ctr"/>
                      <a:r>
                        <a:rPr lang="id-ID" sz="1100" dirty="0" smtClean="0">
                          <a:latin typeface="Tahoma" pitchFamily="34" charset="0"/>
                          <a:ea typeface="Tahoma" pitchFamily="34" charset="0"/>
                          <a:cs typeface="Tahoma" pitchFamily="34" charset="0"/>
                        </a:rPr>
                        <a:t>Kuan/</a:t>
                      </a:r>
                    </a:p>
                    <a:p>
                      <a:pPr algn="ctr"/>
                      <a:r>
                        <a:rPr lang="id-ID" sz="1100" dirty="0" smtClean="0">
                          <a:latin typeface="Tahoma" pitchFamily="34" charset="0"/>
                          <a:ea typeface="Tahoma" pitchFamily="34" charset="0"/>
                          <a:cs typeface="Tahoma" pitchFamily="34" charset="0"/>
                        </a:rPr>
                        <a:t>Output</a:t>
                      </a:r>
                      <a:endParaRPr lang="id-ID" sz="1100" dirty="0">
                        <a:latin typeface="Tahoma" pitchFamily="34" charset="0"/>
                        <a:ea typeface="Tahoma" pitchFamily="34" charset="0"/>
                        <a:cs typeface="Tahoma" pitchFamily="34" charset="0"/>
                      </a:endParaRPr>
                    </a:p>
                  </a:txBody>
                  <a:tcPr/>
                </a:tc>
                <a:tc>
                  <a:txBody>
                    <a:bodyPr/>
                    <a:lstStyle/>
                    <a:p>
                      <a:pPr algn="ctr"/>
                      <a:r>
                        <a:rPr lang="id-ID" sz="1100" dirty="0" smtClean="0">
                          <a:latin typeface="Tahoma" pitchFamily="34" charset="0"/>
                          <a:ea typeface="Tahoma" pitchFamily="34" charset="0"/>
                          <a:cs typeface="Tahoma" pitchFamily="34" charset="0"/>
                        </a:rPr>
                        <a:t>Kual/</a:t>
                      </a:r>
                    </a:p>
                    <a:p>
                      <a:pPr algn="ctr"/>
                      <a:r>
                        <a:rPr lang="id-ID" sz="1100" dirty="0" smtClean="0">
                          <a:latin typeface="Tahoma" pitchFamily="34" charset="0"/>
                          <a:ea typeface="Tahoma" pitchFamily="34" charset="0"/>
                          <a:cs typeface="Tahoma" pitchFamily="34" charset="0"/>
                        </a:rPr>
                        <a:t>Mutu</a:t>
                      </a:r>
                      <a:endParaRPr lang="id-ID" sz="1100" dirty="0">
                        <a:latin typeface="Tahoma" pitchFamily="34" charset="0"/>
                        <a:ea typeface="Tahoma" pitchFamily="34" charset="0"/>
                        <a:cs typeface="Tahoma" pitchFamily="34" charset="0"/>
                      </a:endParaRPr>
                    </a:p>
                  </a:txBody>
                  <a:tcPr/>
                </a:tc>
                <a:tc>
                  <a:txBody>
                    <a:bodyPr/>
                    <a:lstStyle/>
                    <a:p>
                      <a:pPr algn="ctr"/>
                      <a:r>
                        <a:rPr lang="id-ID" sz="1100" dirty="0" smtClean="0">
                          <a:latin typeface="Tahoma" pitchFamily="34" charset="0"/>
                          <a:ea typeface="Tahoma" pitchFamily="34" charset="0"/>
                          <a:cs typeface="Tahoma" pitchFamily="34" charset="0"/>
                        </a:rPr>
                        <a:t>Waktu</a:t>
                      </a:r>
                      <a:endParaRPr lang="id-ID" sz="1100" dirty="0">
                        <a:latin typeface="Tahoma" pitchFamily="34" charset="0"/>
                        <a:ea typeface="Tahoma" pitchFamily="34" charset="0"/>
                        <a:cs typeface="Tahoma" pitchFamily="34" charset="0"/>
                      </a:endParaRPr>
                    </a:p>
                  </a:txBody>
                  <a:tcPr/>
                </a:tc>
                <a:tc>
                  <a:txBody>
                    <a:bodyPr/>
                    <a:lstStyle/>
                    <a:p>
                      <a:pPr algn="ctr"/>
                      <a:r>
                        <a:rPr lang="id-ID" sz="1100" dirty="0" smtClean="0">
                          <a:latin typeface="Tahoma" pitchFamily="34" charset="0"/>
                          <a:ea typeface="Tahoma" pitchFamily="34" charset="0"/>
                          <a:cs typeface="Tahoma" pitchFamily="34" charset="0"/>
                        </a:rPr>
                        <a:t>Biaya</a:t>
                      </a:r>
                      <a:endParaRPr lang="id-ID" sz="1100" dirty="0">
                        <a:latin typeface="Tahoma" pitchFamily="34" charset="0"/>
                        <a:ea typeface="Tahoma" pitchFamily="34" charset="0"/>
                        <a:cs typeface="Tahoma" pitchFamily="34" charset="0"/>
                      </a:endParaRPr>
                    </a:p>
                  </a:txBody>
                  <a:tcPr/>
                </a:tc>
                <a:tc>
                  <a:txBody>
                    <a:bodyPr/>
                    <a:lstStyle/>
                    <a:p>
                      <a:endParaRPr lang="id-ID" sz="1100" dirty="0">
                        <a:latin typeface="Tahoma" pitchFamily="34" charset="0"/>
                        <a:ea typeface="Tahoma" pitchFamily="34" charset="0"/>
                        <a:cs typeface="Tahoma" pitchFamily="34" charset="0"/>
                      </a:endParaRPr>
                    </a:p>
                  </a:txBody>
                  <a:tcPr/>
                </a:tc>
                <a:tc>
                  <a:txBody>
                    <a:bodyPr/>
                    <a:lstStyle/>
                    <a:p>
                      <a:endParaRPr lang="id-ID" sz="1100" dirty="0">
                        <a:latin typeface="Tahoma" pitchFamily="34" charset="0"/>
                        <a:ea typeface="Tahoma" pitchFamily="34" charset="0"/>
                        <a:cs typeface="Tahoma" pitchFamily="34" charset="0"/>
                      </a:endParaRPr>
                    </a:p>
                  </a:txBody>
                  <a:tcPr/>
                </a:tc>
              </a:tr>
              <a:tr h="121920">
                <a:tc>
                  <a:txBody>
                    <a:bodyPr/>
                    <a:lstStyle/>
                    <a:p>
                      <a:pPr algn="ctr"/>
                      <a:r>
                        <a:rPr lang="id-ID" sz="1100" dirty="0" smtClean="0">
                          <a:latin typeface="Tahoma" pitchFamily="34" charset="0"/>
                          <a:ea typeface="Tahoma" pitchFamily="34" charset="0"/>
                          <a:cs typeface="Tahoma" pitchFamily="34" charset="0"/>
                        </a:rPr>
                        <a:t>1</a:t>
                      </a:r>
                      <a:endParaRPr lang="id-ID" sz="1100" dirty="0">
                        <a:latin typeface="Tahoma" pitchFamily="34" charset="0"/>
                        <a:ea typeface="Tahoma" pitchFamily="34" charset="0"/>
                        <a:cs typeface="Tahoma" pitchFamily="34" charset="0"/>
                      </a:endParaRPr>
                    </a:p>
                  </a:txBody>
                  <a:tcPr/>
                </a:tc>
                <a:tc>
                  <a:txBody>
                    <a:bodyPr/>
                    <a:lstStyle/>
                    <a:p>
                      <a:pPr algn="ctr"/>
                      <a:r>
                        <a:rPr lang="id-ID" sz="1100" dirty="0" smtClean="0">
                          <a:latin typeface="Tahoma" pitchFamily="34" charset="0"/>
                          <a:ea typeface="Tahoma" pitchFamily="34" charset="0"/>
                          <a:cs typeface="Tahoma" pitchFamily="34" charset="0"/>
                        </a:rPr>
                        <a:t>2</a:t>
                      </a:r>
                      <a:endParaRPr lang="id-ID" sz="1100" dirty="0">
                        <a:latin typeface="Tahoma" pitchFamily="34" charset="0"/>
                        <a:ea typeface="Tahoma" pitchFamily="34" charset="0"/>
                        <a:cs typeface="Tahoma" pitchFamily="34" charset="0"/>
                      </a:endParaRPr>
                    </a:p>
                  </a:txBody>
                  <a:tcPr/>
                </a:tc>
                <a:tc>
                  <a:txBody>
                    <a:bodyPr/>
                    <a:lstStyle/>
                    <a:p>
                      <a:pPr algn="ctr"/>
                      <a:r>
                        <a:rPr lang="id-ID" sz="1100" dirty="0" smtClean="0">
                          <a:latin typeface="Tahoma" pitchFamily="34" charset="0"/>
                          <a:ea typeface="Tahoma" pitchFamily="34" charset="0"/>
                          <a:cs typeface="Tahoma" pitchFamily="34" charset="0"/>
                        </a:rPr>
                        <a:t>3</a:t>
                      </a:r>
                      <a:endParaRPr lang="id-ID" sz="1100" dirty="0">
                        <a:latin typeface="Tahoma" pitchFamily="34" charset="0"/>
                        <a:ea typeface="Tahoma" pitchFamily="34" charset="0"/>
                        <a:cs typeface="Tahoma" pitchFamily="34" charset="0"/>
                      </a:endParaRPr>
                    </a:p>
                  </a:txBody>
                  <a:tcPr/>
                </a:tc>
                <a:tc>
                  <a:txBody>
                    <a:bodyPr/>
                    <a:lstStyle/>
                    <a:p>
                      <a:pPr algn="ctr"/>
                      <a:r>
                        <a:rPr lang="id-ID" sz="1100" dirty="0" smtClean="0">
                          <a:latin typeface="Tahoma" pitchFamily="34" charset="0"/>
                          <a:ea typeface="Tahoma" pitchFamily="34" charset="0"/>
                          <a:cs typeface="Tahoma" pitchFamily="34" charset="0"/>
                        </a:rPr>
                        <a:t>4</a:t>
                      </a:r>
                      <a:endParaRPr lang="id-ID" sz="1100" dirty="0">
                        <a:latin typeface="Tahoma" pitchFamily="34" charset="0"/>
                        <a:ea typeface="Tahoma" pitchFamily="34" charset="0"/>
                        <a:cs typeface="Tahoma" pitchFamily="34" charset="0"/>
                      </a:endParaRPr>
                    </a:p>
                  </a:txBody>
                  <a:tcPr/>
                </a:tc>
                <a:tc>
                  <a:txBody>
                    <a:bodyPr/>
                    <a:lstStyle/>
                    <a:p>
                      <a:pPr algn="ctr"/>
                      <a:r>
                        <a:rPr lang="id-ID" sz="1100" dirty="0" smtClean="0">
                          <a:latin typeface="Tahoma" pitchFamily="34" charset="0"/>
                          <a:ea typeface="Tahoma" pitchFamily="34" charset="0"/>
                          <a:cs typeface="Tahoma" pitchFamily="34" charset="0"/>
                        </a:rPr>
                        <a:t>5</a:t>
                      </a:r>
                      <a:endParaRPr lang="id-ID" sz="1100" dirty="0">
                        <a:latin typeface="Tahoma" pitchFamily="34" charset="0"/>
                        <a:ea typeface="Tahoma" pitchFamily="34" charset="0"/>
                        <a:cs typeface="Tahoma" pitchFamily="34" charset="0"/>
                      </a:endParaRPr>
                    </a:p>
                  </a:txBody>
                  <a:tcPr/>
                </a:tc>
                <a:tc>
                  <a:txBody>
                    <a:bodyPr/>
                    <a:lstStyle/>
                    <a:p>
                      <a:pPr algn="ctr"/>
                      <a:r>
                        <a:rPr lang="id-ID" sz="1100" dirty="0" smtClean="0">
                          <a:latin typeface="Tahoma" pitchFamily="34" charset="0"/>
                          <a:ea typeface="Tahoma" pitchFamily="34" charset="0"/>
                          <a:cs typeface="Tahoma" pitchFamily="34" charset="0"/>
                        </a:rPr>
                        <a:t>6</a:t>
                      </a:r>
                      <a:endParaRPr lang="id-ID" sz="1100" dirty="0">
                        <a:latin typeface="Tahoma" pitchFamily="34" charset="0"/>
                        <a:ea typeface="Tahoma" pitchFamily="34" charset="0"/>
                        <a:cs typeface="Tahoma" pitchFamily="34" charset="0"/>
                      </a:endParaRPr>
                    </a:p>
                  </a:txBody>
                  <a:tcPr/>
                </a:tc>
                <a:tc>
                  <a:txBody>
                    <a:bodyPr/>
                    <a:lstStyle/>
                    <a:p>
                      <a:pPr algn="ctr"/>
                      <a:r>
                        <a:rPr lang="id-ID" sz="1100" dirty="0" smtClean="0">
                          <a:latin typeface="Tahoma" pitchFamily="34" charset="0"/>
                          <a:ea typeface="Tahoma" pitchFamily="34" charset="0"/>
                          <a:cs typeface="Tahoma" pitchFamily="34" charset="0"/>
                        </a:rPr>
                        <a:t>7</a:t>
                      </a:r>
                      <a:endParaRPr lang="id-ID" sz="1100" dirty="0">
                        <a:latin typeface="Tahoma" pitchFamily="34" charset="0"/>
                        <a:ea typeface="Tahoma" pitchFamily="34" charset="0"/>
                        <a:cs typeface="Tahoma" pitchFamily="34" charset="0"/>
                      </a:endParaRPr>
                    </a:p>
                  </a:txBody>
                  <a:tcPr/>
                </a:tc>
                <a:tc>
                  <a:txBody>
                    <a:bodyPr/>
                    <a:lstStyle/>
                    <a:p>
                      <a:pPr algn="ctr"/>
                      <a:r>
                        <a:rPr lang="id-ID" sz="1100" dirty="0" smtClean="0">
                          <a:latin typeface="Tahoma" pitchFamily="34" charset="0"/>
                          <a:ea typeface="Tahoma" pitchFamily="34" charset="0"/>
                          <a:cs typeface="Tahoma" pitchFamily="34" charset="0"/>
                        </a:rPr>
                        <a:t>8</a:t>
                      </a:r>
                      <a:endParaRPr lang="id-ID" sz="1100" dirty="0">
                        <a:latin typeface="Tahoma" pitchFamily="34" charset="0"/>
                        <a:ea typeface="Tahoma" pitchFamily="34" charset="0"/>
                        <a:cs typeface="Tahoma" pitchFamily="34" charset="0"/>
                      </a:endParaRPr>
                    </a:p>
                  </a:txBody>
                  <a:tcPr/>
                </a:tc>
                <a:tc>
                  <a:txBody>
                    <a:bodyPr/>
                    <a:lstStyle/>
                    <a:p>
                      <a:pPr algn="ctr"/>
                      <a:r>
                        <a:rPr lang="id-ID" sz="1100" dirty="0" smtClean="0">
                          <a:latin typeface="Tahoma" pitchFamily="34" charset="0"/>
                          <a:ea typeface="Tahoma" pitchFamily="34" charset="0"/>
                          <a:cs typeface="Tahoma" pitchFamily="34" charset="0"/>
                        </a:rPr>
                        <a:t>9</a:t>
                      </a:r>
                      <a:endParaRPr lang="id-ID" sz="1100" dirty="0">
                        <a:latin typeface="Tahoma" pitchFamily="34" charset="0"/>
                        <a:ea typeface="Tahoma" pitchFamily="34" charset="0"/>
                        <a:cs typeface="Tahoma" pitchFamily="34" charset="0"/>
                      </a:endParaRPr>
                    </a:p>
                  </a:txBody>
                  <a:tcPr/>
                </a:tc>
                <a:tc>
                  <a:txBody>
                    <a:bodyPr/>
                    <a:lstStyle/>
                    <a:p>
                      <a:pPr algn="ctr"/>
                      <a:r>
                        <a:rPr lang="id-ID" sz="1100" dirty="0" smtClean="0">
                          <a:latin typeface="Tahoma" pitchFamily="34" charset="0"/>
                          <a:ea typeface="Tahoma" pitchFamily="34" charset="0"/>
                          <a:cs typeface="Tahoma" pitchFamily="34" charset="0"/>
                        </a:rPr>
                        <a:t>10</a:t>
                      </a:r>
                      <a:endParaRPr lang="id-ID" sz="1100" dirty="0">
                        <a:latin typeface="Tahoma" pitchFamily="34" charset="0"/>
                        <a:ea typeface="Tahoma" pitchFamily="34" charset="0"/>
                        <a:cs typeface="Tahoma" pitchFamily="34" charset="0"/>
                      </a:endParaRPr>
                    </a:p>
                  </a:txBody>
                  <a:tcPr/>
                </a:tc>
                <a:tc>
                  <a:txBody>
                    <a:bodyPr/>
                    <a:lstStyle/>
                    <a:p>
                      <a:pPr algn="ctr"/>
                      <a:r>
                        <a:rPr lang="id-ID" sz="1100" dirty="0" smtClean="0">
                          <a:latin typeface="Tahoma" pitchFamily="34" charset="0"/>
                          <a:ea typeface="Tahoma" pitchFamily="34" charset="0"/>
                          <a:cs typeface="Tahoma" pitchFamily="34" charset="0"/>
                        </a:rPr>
                        <a:t>11</a:t>
                      </a:r>
                      <a:endParaRPr lang="id-ID" sz="1100" dirty="0">
                        <a:latin typeface="Tahoma" pitchFamily="34" charset="0"/>
                        <a:ea typeface="Tahoma" pitchFamily="34" charset="0"/>
                        <a:cs typeface="Tahoma" pitchFamily="34" charset="0"/>
                      </a:endParaRPr>
                    </a:p>
                  </a:txBody>
                  <a:tcPr/>
                </a:tc>
                <a:tc>
                  <a:txBody>
                    <a:bodyPr/>
                    <a:lstStyle/>
                    <a:p>
                      <a:pPr algn="ctr"/>
                      <a:r>
                        <a:rPr lang="id-ID" sz="1100" dirty="0" smtClean="0">
                          <a:latin typeface="Tahoma" pitchFamily="34" charset="0"/>
                          <a:ea typeface="Tahoma" pitchFamily="34" charset="0"/>
                          <a:cs typeface="Tahoma" pitchFamily="34" charset="0"/>
                        </a:rPr>
                        <a:t>12</a:t>
                      </a:r>
                      <a:endParaRPr lang="id-ID" sz="1100" dirty="0">
                        <a:latin typeface="Tahoma" pitchFamily="34" charset="0"/>
                        <a:ea typeface="Tahoma" pitchFamily="34" charset="0"/>
                        <a:cs typeface="Tahoma" pitchFamily="34" charset="0"/>
                      </a:endParaRPr>
                    </a:p>
                  </a:txBody>
                  <a:tcPr/>
                </a:tc>
                <a:tc>
                  <a:txBody>
                    <a:bodyPr/>
                    <a:lstStyle/>
                    <a:p>
                      <a:pPr algn="ctr"/>
                      <a:r>
                        <a:rPr lang="id-ID" sz="1100" dirty="0" smtClean="0">
                          <a:latin typeface="Tahoma" pitchFamily="34" charset="0"/>
                          <a:ea typeface="Tahoma" pitchFamily="34" charset="0"/>
                          <a:cs typeface="Tahoma" pitchFamily="34" charset="0"/>
                        </a:rPr>
                        <a:t>13</a:t>
                      </a:r>
                      <a:endParaRPr lang="id-ID" sz="1100" dirty="0">
                        <a:latin typeface="Tahoma" pitchFamily="34" charset="0"/>
                        <a:ea typeface="Tahoma" pitchFamily="34" charset="0"/>
                        <a:cs typeface="Tahoma" pitchFamily="34" charset="0"/>
                      </a:endParaRPr>
                    </a:p>
                  </a:txBody>
                  <a:tcPr/>
                </a:tc>
                <a:tc>
                  <a:txBody>
                    <a:bodyPr/>
                    <a:lstStyle/>
                    <a:p>
                      <a:pPr algn="ctr"/>
                      <a:r>
                        <a:rPr lang="id-ID" sz="1100" dirty="0" smtClean="0">
                          <a:latin typeface="Tahoma" pitchFamily="34" charset="0"/>
                          <a:ea typeface="Tahoma" pitchFamily="34" charset="0"/>
                          <a:cs typeface="Tahoma" pitchFamily="34" charset="0"/>
                        </a:rPr>
                        <a:t>14</a:t>
                      </a:r>
                      <a:endParaRPr lang="id-ID" sz="1100" dirty="0">
                        <a:latin typeface="Tahoma" pitchFamily="34" charset="0"/>
                        <a:ea typeface="Tahoma" pitchFamily="34" charset="0"/>
                        <a:cs typeface="Tahoma" pitchFamily="34" charset="0"/>
                      </a:endParaRPr>
                    </a:p>
                  </a:txBody>
                  <a:tcPr/>
                </a:tc>
              </a:tr>
              <a:tr h="478321">
                <a:tc>
                  <a:txBody>
                    <a:bodyPr/>
                    <a:lstStyle/>
                    <a:p>
                      <a:pPr algn="ctr"/>
                      <a:r>
                        <a:rPr lang="id-ID" sz="1100" dirty="0" smtClean="0">
                          <a:latin typeface="Tahoma" pitchFamily="34" charset="0"/>
                          <a:ea typeface="Tahoma" pitchFamily="34" charset="0"/>
                          <a:cs typeface="Tahoma" pitchFamily="34" charset="0"/>
                        </a:rPr>
                        <a:t>1</a:t>
                      </a:r>
                      <a:endParaRPr lang="id-ID" sz="1100" dirty="0">
                        <a:latin typeface="Tahoma" pitchFamily="34" charset="0"/>
                        <a:ea typeface="Tahoma" pitchFamily="34" charset="0"/>
                        <a:cs typeface="Tahoma" pitchFamily="34" charset="0"/>
                      </a:endParaRPr>
                    </a:p>
                  </a:txBody>
                  <a:tcPr/>
                </a:tc>
                <a:tc>
                  <a:txBody>
                    <a:bodyPr/>
                    <a:lstStyle/>
                    <a:p>
                      <a:r>
                        <a:rPr lang="id-ID" sz="1100" dirty="0" smtClean="0">
                          <a:latin typeface="Tahoma" pitchFamily="34" charset="0"/>
                          <a:ea typeface="Tahoma" pitchFamily="34" charset="0"/>
                          <a:cs typeface="Tahoma" pitchFamily="34" charset="0"/>
                        </a:rPr>
                        <a:t>Memeriksa Kelengkapan dan Menganalisa</a:t>
                      </a:r>
                      <a:r>
                        <a:rPr lang="id-ID" sz="1100" baseline="0" dirty="0" smtClean="0">
                          <a:latin typeface="Tahoma" pitchFamily="34" charset="0"/>
                          <a:ea typeface="Tahoma" pitchFamily="34" charset="0"/>
                          <a:cs typeface="Tahoma" pitchFamily="34" charset="0"/>
                        </a:rPr>
                        <a:t> SPP</a:t>
                      </a:r>
                      <a:endParaRPr lang="id-ID" sz="1100" dirty="0">
                        <a:latin typeface="Tahoma" pitchFamily="34" charset="0"/>
                        <a:ea typeface="Tahoma" pitchFamily="34" charset="0"/>
                        <a:cs typeface="Tahoma" pitchFamily="34" charset="0"/>
                      </a:endParaRPr>
                    </a:p>
                  </a:txBody>
                  <a:tcPr/>
                </a:tc>
                <a:tc>
                  <a:txBody>
                    <a:bodyPr/>
                    <a:lstStyle/>
                    <a:p>
                      <a:pPr algn="ctr"/>
                      <a:r>
                        <a:rPr lang="id-ID" sz="1100" dirty="0" smtClean="0">
                          <a:latin typeface="Tahoma" pitchFamily="34" charset="0"/>
                          <a:ea typeface="Tahoma" pitchFamily="34" charset="0"/>
                          <a:cs typeface="Tahoma" pitchFamily="34" charset="0"/>
                        </a:rPr>
                        <a:t>-</a:t>
                      </a:r>
                      <a:endParaRPr lang="id-ID" sz="1100" dirty="0">
                        <a:latin typeface="Tahoma" pitchFamily="34" charset="0"/>
                        <a:ea typeface="Tahoma" pitchFamily="34" charset="0"/>
                        <a:cs typeface="Tahoma" pitchFamily="34" charset="0"/>
                      </a:endParaRPr>
                    </a:p>
                  </a:txBody>
                  <a:tcPr/>
                </a:tc>
                <a:tc>
                  <a:txBody>
                    <a:bodyPr/>
                    <a:lstStyle/>
                    <a:p>
                      <a:pPr algn="ctr"/>
                      <a:r>
                        <a:rPr lang="id-ID" sz="1100" dirty="0" smtClean="0">
                          <a:latin typeface="Tahoma" pitchFamily="34" charset="0"/>
                          <a:ea typeface="Tahoma" pitchFamily="34" charset="0"/>
                          <a:cs typeface="Tahoma" pitchFamily="34" charset="0"/>
                        </a:rPr>
                        <a:t>5000 SPP</a:t>
                      </a:r>
                      <a:endParaRPr lang="id-ID" sz="1100" dirty="0">
                        <a:latin typeface="Tahoma" pitchFamily="34" charset="0"/>
                        <a:ea typeface="Tahoma" pitchFamily="34" charset="0"/>
                        <a:cs typeface="Tahoma" pitchFamily="34" charset="0"/>
                      </a:endParaRPr>
                    </a:p>
                  </a:txBody>
                  <a:tcPr anchor="ctr"/>
                </a:tc>
                <a:tc>
                  <a:txBody>
                    <a:bodyPr/>
                    <a:lstStyle/>
                    <a:p>
                      <a:pPr algn="ctr"/>
                      <a:r>
                        <a:rPr lang="id-ID" sz="1100" dirty="0" smtClean="0">
                          <a:latin typeface="Tahoma" pitchFamily="34" charset="0"/>
                          <a:ea typeface="Tahoma" pitchFamily="34" charset="0"/>
                          <a:cs typeface="Tahoma" pitchFamily="34" charset="0"/>
                        </a:rPr>
                        <a:t>100</a:t>
                      </a:r>
                      <a:endParaRPr lang="id-ID" sz="1100" dirty="0">
                        <a:latin typeface="Tahoma" pitchFamily="34" charset="0"/>
                        <a:ea typeface="Tahoma" pitchFamily="34" charset="0"/>
                        <a:cs typeface="Tahoma" pitchFamily="34" charset="0"/>
                      </a:endParaRPr>
                    </a:p>
                  </a:txBody>
                  <a:tcPr anchor="ctr"/>
                </a:tc>
                <a:tc>
                  <a:txBody>
                    <a:bodyPr/>
                    <a:lstStyle/>
                    <a:p>
                      <a:pPr algn="ctr"/>
                      <a:r>
                        <a:rPr lang="id-ID" sz="1100" dirty="0" smtClean="0">
                          <a:latin typeface="Tahoma" pitchFamily="34" charset="0"/>
                          <a:ea typeface="Tahoma" pitchFamily="34" charset="0"/>
                          <a:cs typeface="Tahoma" pitchFamily="34" charset="0"/>
                        </a:rPr>
                        <a:t>6 bln</a:t>
                      </a:r>
                      <a:endParaRPr lang="id-ID" sz="1100" dirty="0">
                        <a:latin typeface="Tahoma" pitchFamily="34" charset="0"/>
                        <a:ea typeface="Tahoma" pitchFamily="34" charset="0"/>
                        <a:cs typeface="Tahoma" pitchFamily="34" charset="0"/>
                      </a:endParaRPr>
                    </a:p>
                  </a:txBody>
                  <a:tcPr anchor="ctr"/>
                </a:tc>
                <a:tc>
                  <a:txBody>
                    <a:bodyPr/>
                    <a:lstStyle/>
                    <a:p>
                      <a:pPr algn="ctr"/>
                      <a:r>
                        <a:rPr lang="id-ID" sz="1100" dirty="0" smtClean="0">
                          <a:latin typeface="Tahoma" pitchFamily="34" charset="0"/>
                          <a:ea typeface="Tahoma" pitchFamily="34" charset="0"/>
                          <a:cs typeface="Tahoma" pitchFamily="34" charset="0"/>
                        </a:rPr>
                        <a:t>-</a:t>
                      </a:r>
                      <a:endParaRPr lang="id-ID" sz="1100" dirty="0">
                        <a:latin typeface="Tahoma" pitchFamily="34" charset="0"/>
                        <a:ea typeface="Tahoma" pitchFamily="34" charset="0"/>
                        <a:cs typeface="Tahoma" pitchFamily="34" charset="0"/>
                      </a:endParaRPr>
                    </a:p>
                  </a:txBody>
                  <a:tcPr/>
                </a:tc>
                <a:tc>
                  <a:txBody>
                    <a:bodyPr/>
                    <a:lstStyle/>
                    <a:p>
                      <a:pPr algn="ctr"/>
                      <a:r>
                        <a:rPr lang="id-ID" sz="1100" dirty="0" smtClean="0">
                          <a:latin typeface="Tahoma" pitchFamily="34" charset="0"/>
                          <a:ea typeface="Tahoma" pitchFamily="34" charset="0"/>
                          <a:cs typeface="Tahoma" pitchFamily="34" charset="0"/>
                        </a:rPr>
                        <a:t>-</a:t>
                      </a:r>
                      <a:endParaRPr lang="id-ID" sz="1100" dirty="0">
                        <a:latin typeface="Tahoma" pitchFamily="34" charset="0"/>
                        <a:ea typeface="Tahoma" pitchFamily="34" charset="0"/>
                        <a:cs typeface="Tahoma" pitchFamily="34" charset="0"/>
                      </a:endParaRPr>
                    </a:p>
                  </a:txBody>
                  <a:tcPr/>
                </a:tc>
                <a:tc>
                  <a:txBody>
                    <a:bodyPr/>
                    <a:lstStyle/>
                    <a:p>
                      <a:pPr algn="ctr"/>
                      <a:r>
                        <a:rPr lang="id-ID" sz="1100" dirty="0" smtClean="0">
                          <a:latin typeface="Tahoma" pitchFamily="34" charset="0"/>
                          <a:ea typeface="Tahoma" pitchFamily="34" charset="0"/>
                          <a:cs typeface="Tahoma" pitchFamily="34" charset="0"/>
                        </a:rPr>
                        <a:t>2000 SPP</a:t>
                      </a:r>
                      <a:endParaRPr lang="id-ID" sz="1100" dirty="0">
                        <a:latin typeface="Tahoma" pitchFamily="34" charset="0"/>
                        <a:ea typeface="Tahoma" pitchFamily="34" charset="0"/>
                        <a:cs typeface="Tahoma" pitchFamily="34" charset="0"/>
                      </a:endParaRPr>
                    </a:p>
                  </a:txBody>
                  <a:tcPr anchor="ctr"/>
                </a:tc>
                <a:tc>
                  <a:txBody>
                    <a:bodyPr/>
                    <a:lstStyle/>
                    <a:p>
                      <a:pPr algn="ctr"/>
                      <a:r>
                        <a:rPr lang="id-ID" sz="1100" dirty="0" smtClean="0">
                          <a:latin typeface="Tahoma" pitchFamily="34" charset="0"/>
                          <a:ea typeface="Tahoma" pitchFamily="34" charset="0"/>
                          <a:cs typeface="Tahoma" pitchFamily="34" charset="0"/>
                        </a:rPr>
                        <a:t>100</a:t>
                      </a:r>
                      <a:endParaRPr lang="id-ID" sz="1100" dirty="0">
                        <a:latin typeface="Tahoma" pitchFamily="34" charset="0"/>
                        <a:ea typeface="Tahoma" pitchFamily="34" charset="0"/>
                        <a:cs typeface="Tahoma" pitchFamily="34" charset="0"/>
                      </a:endParaRPr>
                    </a:p>
                  </a:txBody>
                  <a:tcPr anchor="ctr"/>
                </a:tc>
                <a:tc>
                  <a:txBody>
                    <a:bodyPr/>
                    <a:lstStyle/>
                    <a:p>
                      <a:pPr algn="ctr"/>
                      <a:r>
                        <a:rPr lang="id-ID" sz="1100" dirty="0" smtClean="0">
                          <a:latin typeface="Tahoma" pitchFamily="34" charset="0"/>
                          <a:ea typeface="Tahoma" pitchFamily="34" charset="0"/>
                          <a:cs typeface="Tahoma" pitchFamily="34" charset="0"/>
                        </a:rPr>
                        <a:t>6 bln</a:t>
                      </a:r>
                      <a:endParaRPr lang="id-ID" sz="1100" dirty="0">
                        <a:latin typeface="Tahoma" pitchFamily="34" charset="0"/>
                        <a:ea typeface="Tahoma" pitchFamily="34" charset="0"/>
                        <a:cs typeface="Tahoma" pitchFamily="34" charset="0"/>
                      </a:endParaRPr>
                    </a:p>
                  </a:txBody>
                  <a:tcPr anchor="ctr"/>
                </a:tc>
                <a:tc>
                  <a:txBody>
                    <a:bodyPr/>
                    <a:lstStyle/>
                    <a:p>
                      <a:pPr algn="ctr"/>
                      <a:r>
                        <a:rPr lang="id-ID" sz="1100" dirty="0" smtClean="0">
                          <a:latin typeface="Tahoma" pitchFamily="34" charset="0"/>
                          <a:ea typeface="Tahoma" pitchFamily="34" charset="0"/>
                          <a:cs typeface="Tahoma" pitchFamily="34" charset="0"/>
                        </a:rPr>
                        <a:t>-</a:t>
                      </a:r>
                      <a:endParaRPr lang="id-ID" sz="1100" dirty="0">
                        <a:latin typeface="Tahoma" pitchFamily="34" charset="0"/>
                        <a:ea typeface="Tahoma" pitchFamily="34" charset="0"/>
                        <a:cs typeface="Tahoma" pitchFamily="34" charset="0"/>
                      </a:endParaRPr>
                    </a:p>
                  </a:txBody>
                  <a:tcPr/>
                </a:tc>
                <a:tc>
                  <a:txBody>
                    <a:bodyPr/>
                    <a:lstStyle/>
                    <a:p>
                      <a:pPr algn="ctr"/>
                      <a:r>
                        <a:rPr lang="id-ID" sz="1100" dirty="0" smtClean="0">
                          <a:latin typeface="Tahoma" pitchFamily="34" charset="0"/>
                          <a:ea typeface="Tahoma" pitchFamily="34" charset="0"/>
                          <a:cs typeface="Tahoma" pitchFamily="34" charset="0"/>
                        </a:rPr>
                        <a:t>206</a:t>
                      </a:r>
                      <a:endParaRPr lang="id-ID" sz="1100" dirty="0">
                        <a:latin typeface="Tahoma" pitchFamily="34" charset="0"/>
                        <a:ea typeface="Tahoma" pitchFamily="34" charset="0"/>
                        <a:cs typeface="Tahoma" pitchFamily="34" charset="0"/>
                      </a:endParaRPr>
                    </a:p>
                  </a:txBody>
                  <a:tcPr anchor="ctr"/>
                </a:tc>
                <a:tc>
                  <a:txBody>
                    <a:bodyPr/>
                    <a:lstStyle/>
                    <a:p>
                      <a:pPr algn="ctr"/>
                      <a:r>
                        <a:rPr lang="id-ID" sz="1100" dirty="0" smtClean="0">
                          <a:latin typeface="Tahoma" pitchFamily="34" charset="0"/>
                          <a:ea typeface="Tahoma" pitchFamily="34" charset="0"/>
                          <a:cs typeface="Tahoma" pitchFamily="34" charset="0"/>
                        </a:rPr>
                        <a:t>68,67</a:t>
                      </a:r>
                      <a:endParaRPr lang="id-ID" sz="1100" dirty="0">
                        <a:latin typeface="Tahoma" pitchFamily="34" charset="0"/>
                        <a:ea typeface="Tahoma" pitchFamily="34" charset="0"/>
                        <a:cs typeface="Tahoma" pitchFamily="34" charset="0"/>
                      </a:endParaRPr>
                    </a:p>
                  </a:txBody>
                  <a:tcPr anchor="ctr"/>
                </a:tc>
              </a:tr>
              <a:tr h="478321">
                <a:tc>
                  <a:txBody>
                    <a:bodyPr/>
                    <a:lstStyle/>
                    <a:p>
                      <a:pPr algn="ctr"/>
                      <a:r>
                        <a:rPr lang="id-ID" sz="1100" dirty="0" smtClean="0">
                          <a:latin typeface="Tahoma" pitchFamily="34" charset="0"/>
                          <a:ea typeface="Tahoma" pitchFamily="34" charset="0"/>
                          <a:cs typeface="Tahoma" pitchFamily="34" charset="0"/>
                        </a:rPr>
                        <a:t>2</a:t>
                      </a:r>
                      <a:endParaRPr lang="id-ID" sz="1100" dirty="0">
                        <a:latin typeface="Tahoma" pitchFamily="34" charset="0"/>
                        <a:ea typeface="Tahoma" pitchFamily="34" charset="0"/>
                        <a:cs typeface="Tahoma" pitchFamily="34" charset="0"/>
                      </a:endParaRPr>
                    </a:p>
                  </a:txBody>
                  <a:tcPr/>
                </a:tc>
                <a:tc>
                  <a:txBody>
                    <a:bodyPr/>
                    <a:lstStyle/>
                    <a:p>
                      <a:r>
                        <a:rPr lang="id-ID" sz="1100" dirty="0" smtClean="0">
                          <a:latin typeface="Tahoma" pitchFamily="34" charset="0"/>
                          <a:ea typeface="Tahoma" pitchFamily="34" charset="0"/>
                          <a:cs typeface="Tahoma" pitchFamily="34" charset="0"/>
                        </a:rPr>
                        <a:t>Memeriksa Kelengkapan dan Menganalisa</a:t>
                      </a:r>
                      <a:r>
                        <a:rPr lang="id-ID" sz="1100" baseline="0" dirty="0" smtClean="0">
                          <a:latin typeface="Tahoma" pitchFamily="34" charset="0"/>
                          <a:ea typeface="Tahoma" pitchFamily="34" charset="0"/>
                          <a:cs typeface="Tahoma" pitchFamily="34" charset="0"/>
                        </a:rPr>
                        <a:t> SPM</a:t>
                      </a:r>
                      <a:endParaRPr lang="id-ID" sz="1100" dirty="0">
                        <a:latin typeface="Tahoma" pitchFamily="34" charset="0"/>
                        <a:ea typeface="Tahoma" pitchFamily="34" charset="0"/>
                        <a:cs typeface="Tahoma" pitchFamily="34" charset="0"/>
                      </a:endParaRPr>
                    </a:p>
                  </a:txBody>
                  <a:tcPr/>
                </a:tc>
                <a:tc>
                  <a:txBody>
                    <a:bodyPr/>
                    <a:lstStyle/>
                    <a:p>
                      <a:pPr algn="ctr"/>
                      <a:r>
                        <a:rPr lang="id-ID" sz="1100" dirty="0" smtClean="0">
                          <a:latin typeface="Tahoma" pitchFamily="34" charset="0"/>
                          <a:ea typeface="Tahoma" pitchFamily="34" charset="0"/>
                          <a:cs typeface="Tahoma" pitchFamily="34" charset="0"/>
                        </a:rPr>
                        <a:t>-</a:t>
                      </a:r>
                      <a:endParaRPr lang="id-ID" sz="1100" dirty="0">
                        <a:latin typeface="Tahoma" pitchFamily="34" charset="0"/>
                        <a:ea typeface="Tahoma" pitchFamily="34" charset="0"/>
                        <a:cs typeface="Tahoma" pitchFamily="34" charset="0"/>
                      </a:endParaRPr>
                    </a:p>
                  </a:txBody>
                  <a:tcPr/>
                </a:tc>
                <a:tc>
                  <a:txBody>
                    <a:bodyPr/>
                    <a:lstStyle/>
                    <a:p>
                      <a:pPr algn="ctr"/>
                      <a:r>
                        <a:rPr lang="id-ID" sz="1100" dirty="0" smtClean="0">
                          <a:latin typeface="Tahoma" pitchFamily="34" charset="0"/>
                          <a:ea typeface="Tahoma" pitchFamily="34" charset="0"/>
                          <a:cs typeface="Tahoma" pitchFamily="34" charset="0"/>
                        </a:rPr>
                        <a:t>5000 SPM</a:t>
                      </a:r>
                      <a:endParaRPr lang="id-ID" sz="1100" dirty="0">
                        <a:latin typeface="Tahoma" pitchFamily="34" charset="0"/>
                        <a:ea typeface="Tahoma" pitchFamily="34" charset="0"/>
                        <a:cs typeface="Tahoma" pitchFamily="34" charset="0"/>
                      </a:endParaRPr>
                    </a:p>
                  </a:txBody>
                  <a:tcPr anchor="ctr"/>
                </a:tc>
                <a:tc>
                  <a:txBody>
                    <a:bodyPr/>
                    <a:lstStyle/>
                    <a:p>
                      <a:pPr algn="ctr"/>
                      <a:r>
                        <a:rPr lang="id-ID" sz="1100" dirty="0" smtClean="0">
                          <a:latin typeface="Tahoma" pitchFamily="34" charset="0"/>
                          <a:ea typeface="Tahoma" pitchFamily="34" charset="0"/>
                          <a:cs typeface="Tahoma" pitchFamily="34" charset="0"/>
                        </a:rPr>
                        <a:t>100</a:t>
                      </a:r>
                      <a:endParaRPr lang="id-ID" sz="1100" dirty="0">
                        <a:latin typeface="Tahoma" pitchFamily="34" charset="0"/>
                        <a:ea typeface="Tahoma" pitchFamily="34" charset="0"/>
                        <a:cs typeface="Tahoma" pitchFamily="34" charset="0"/>
                      </a:endParaRPr>
                    </a:p>
                  </a:txBody>
                  <a:tcPr anchor="ctr"/>
                </a:tc>
                <a:tc>
                  <a:txBody>
                    <a:bodyPr/>
                    <a:lstStyle/>
                    <a:p>
                      <a:pPr algn="ctr"/>
                      <a:r>
                        <a:rPr lang="id-ID" sz="1100" dirty="0" smtClean="0">
                          <a:latin typeface="Tahoma" pitchFamily="34" charset="0"/>
                          <a:ea typeface="Tahoma" pitchFamily="34" charset="0"/>
                          <a:cs typeface="Tahoma" pitchFamily="34" charset="0"/>
                        </a:rPr>
                        <a:t> 6 bln</a:t>
                      </a:r>
                      <a:endParaRPr lang="id-ID" sz="1100" dirty="0">
                        <a:latin typeface="Tahoma" pitchFamily="34" charset="0"/>
                        <a:ea typeface="Tahoma" pitchFamily="34" charset="0"/>
                        <a:cs typeface="Tahoma" pitchFamily="34" charset="0"/>
                      </a:endParaRPr>
                    </a:p>
                  </a:txBody>
                  <a:tcPr anchor="ctr"/>
                </a:tc>
                <a:tc>
                  <a:txBody>
                    <a:bodyPr/>
                    <a:lstStyle/>
                    <a:p>
                      <a:pPr algn="ctr"/>
                      <a:r>
                        <a:rPr lang="id-ID" sz="1100" dirty="0" smtClean="0">
                          <a:latin typeface="Tahoma" pitchFamily="34" charset="0"/>
                          <a:ea typeface="Tahoma" pitchFamily="34" charset="0"/>
                          <a:cs typeface="Tahoma" pitchFamily="34" charset="0"/>
                        </a:rPr>
                        <a:t>-</a:t>
                      </a:r>
                      <a:endParaRPr lang="id-ID" sz="1100" dirty="0">
                        <a:latin typeface="Tahoma" pitchFamily="34" charset="0"/>
                        <a:ea typeface="Tahoma" pitchFamily="34" charset="0"/>
                        <a:cs typeface="Tahoma" pitchFamily="34" charset="0"/>
                      </a:endParaRPr>
                    </a:p>
                  </a:txBody>
                  <a:tcPr/>
                </a:tc>
                <a:tc>
                  <a:txBody>
                    <a:bodyPr/>
                    <a:lstStyle/>
                    <a:p>
                      <a:pPr algn="ctr"/>
                      <a:r>
                        <a:rPr lang="id-ID" sz="1100" dirty="0" smtClean="0">
                          <a:latin typeface="Tahoma" pitchFamily="34" charset="0"/>
                          <a:ea typeface="Tahoma" pitchFamily="34" charset="0"/>
                          <a:cs typeface="Tahoma" pitchFamily="34" charset="0"/>
                        </a:rPr>
                        <a:t>-</a:t>
                      </a:r>
                      <a:endParaRPr lang="id-ID" sz="1100" dirty="0">
                        <a:latin typeface="Tahoma" pitchFamily="34" charset="0"/>
                        <a:ea typeface="Tahoma" pitchFamily="34" charset="0"/>
                        <a:cs typeface="Tahoma" pitchFamily="34" charset="0"/>
                      </a:endParaRPr>
                    </a:p>
                  </a:txBody>
                  <a:tcPr/>
                </a:tc>
                <a:tc>
                  <a:txBody>
                    <a:bodyPr/>
                    <a:lstStyle/>
                    <a:p>
                      <a:pPr algn="ctr"/>
                      <a:r>
                        <a:rPr lang="id-ID" sz="1100" dirty="0" smtClean="0">
                          <a:latin typeface="Tahoma" pitchFamily="34" charset="0"/>
                          <a:ea typeface="Tahoma" pitchFamily="34" charset="0"/>
                          <a:cs typeface="Tahoma" pitchFamily="34" charset="0"/>
                        </a:rPr>
                        <a:t>2500 SPM</a:t>
                      </a:r>
                      <a:endParaRPr lang="id-ID" sz="1100" dirty="0">
                        <a:latin typeface="Tahoma" pitchFamily="34" charset="0"/>
                        <a:ea typeface="Tahoma" pitchFamily="34" charset="0"/>
                        <a:cs typeface="Tahoma" pitchFamily="34" charset="0"/>
                      </a:endParaRPr>
                    </a:p>
                  </a:txBody>
                  <a:tcPr anchor="ctr"/>
                </a:tc>
                <a:tc>
                  <a:txBody>
                    <a:bodyPr/>
                    <a:lstStyle/>
                    <a:p>
                      <a:pPr algn="ctr"/>
                      <a:r>
                        <a:rPr lang="id-ID" sz="1100" dirty="0" smtClean="0">
                          <a:latin typeface="Tahoma" pitchFamily="34" charset="0"/>
                          <a:ea typeface="Tahoma" pitchFamily="34" charset="0"/>
                          <a:cs typeface="Tahoma" pitchFamily="34" charset="0"/>
                        </a:rPr>
                        <a:t>100</a:t>
                      </a:r>
                      <a:endParaRPr lang="id-ID" sz="1100" dirty="0">
                        <a:latin typeface="Tahoma" pitchFamily="34" charset="0"/>
                        <a:ea typeface="Tahoma" pitchFamily="34" charset="0"/>
                        <a:cs typeface="Tahoma" pitchFamily="34" charset="0"/>
                      </a:endParaRPr>
                    </a:p>
                  </a:txBody>
                  <a:tcPr anchor="ctr"/>
                </a:tc>
                <a:tc>
                  <a:txBody>
                    <a:bodyPr/>
                    <a:lstStyle/>
                    <a:p>
                      <a:pPr algn="ctr"/>
                      <a:r>
                        <a:rPr lang="id-ID" sz="1100" dirty="0" smtClean="0">
                          <a:latin typeface="Tahoma" pitchFamily="34" charset="0"/>
                          <a:ea typeface="Tahoma" pitchFamily="34" charset="0"/>
                          <a:cs typeface="Tahoma" pitchFamily="34" charset="0"/>
                        </a:rPr>
                        <a:t> 6 bln</a:t>
                      </a:r>
                      <a:endParaRPr lang="id-ID" sz="1100" dirty="0">
                        <a:latin typeface="Tahoma" pitchFamily="34" charset="0"/>
                        <a:ea typeface="Tahoma" pitchFamily="34" charset="0"/>
                        <a:cs typeface="Tahoma" pitchFamily="34" charset="0"/>
                      </a:endParaRPr>
                    </a:p>
                  </a:txBody>
                  <a:tcPr anchor="ctr"/>
                </a:tc>
                <a:tc>
                  <a:txBody>
                    <a:bodyPr/>
                    <a:lstStyle/>
                    <a:p>
                      <a:pPr algn="ctr"/>
                      <a:r>
                        <a:rPr lang="id-ID" sz="1100" dirty="0" smtClean="0">
                          <a:latin typeface="Tahoma" pitchFamily="34" charset="0"/>
                          <a:ea typeface="Tahoma" pitchFamily="34" charset="0"/>
                          <a:cs typeface="Tahoma" pitchFamily="34" charset="0"/>
                        </a:rPr>
                        <a:t>-</a:t>
                      </a:r>
                      <a:endParaRPr lang="id-ID" sz="1100" dirty="0">
                        <a:latin typeface="Tahoma" pitchFamily="34" charset="0"/>
                        <a:ea typeface="Tahoma" pitchFamily="34" charset="0"/>
                        <a:cs typeface="Tahoma" pitchFamily="34" charset="0"/>
                      </a:endParaRPr>
                    </a:p>
                  </a:txBody>
                  <a:tcPr/>
                </a:tc>
                <a:tc>
                  <a:txBody>
                    <a:bodyPr/>
                    <a:lstStyle/>
                    <a:p>
                      <a:pPr algn="ctr"/>
                      <a:r>
                        <a:rPr lang="id-ID" sz="1100" dirty="0" smtClean="0">
                          <a:latin typeface="Tahoma" pitchFamily="34" charset="0"/>
                          <a:ea typeface="Tahoma" pitchFamily="34" charset="0"/>
                          <a:cs typeface="Tahoma" pitchFamily="34" charset="0"/>
                        </a:rPr>
                        <a:t>211</a:t>
                      </a:r>
                      <a:endParaRPr lang="id-ID" sz="1100" dirty="0">
                        <a:latin typeface="Tahoma" pitchFamily="34" charset="0"/>
                        <a:ea typeface="Tahoma" pitchFamily="34" charset="0"/>
                        <a:cs typeface="Tahoma" pitchFamily="34" charset="0"/>
                      </a:endParaRPr>
                    </a:p>
                  </a:txBody>
                  <a:tcPr anchor="ctr"/>
                </a:tc>
                <a:tc>
                  <a:txBody>
                    <a:bodyPr/>
                    <a:lstStyle/>
                    <a:p>
                      <a:pPr algn="ctr"/>
                      <a:r>
                        <a:rPr lang="id-ID" sz="1100" dirty="0" smtClean="0">
                          <a:latin typeface="Tahoma" pitchFamily="34" charset="0"/>
                          <a:ea typeface="Tahoma" pitchFamily="34" charset="0"/>
                          <a:cs typeface="Tahoma" pitchFamily="34" charset="0"/>
                        </a:rPr>
                        <a:t>70,33</a:t>
                      </a:r>
                      <a:endParaRPr lang="id-ID" sz="1100" dirty="0">
                        <a:latin typeface="Tahoma" pitchFamily="34" charset="0"/>
                        <a:ea typeface="Tahoma" pitchFamily="34" charset="0"/>
                        <a:cs typeface="Tahoma" pitchFamily="34" charset="0"/>
                      </a:endParaRPr>
                    </a:p>
                  </a:txBody>
                  <a:tcPr anchor="ctr"/>
                </a:tc>
              </a:tr>
              <a:tr h="478321">
                <a:tc>
                  <a:txBody>
                    <a:bodyPr/>
                    <a:lstStyle/>
                    <a:p>
                      <a:pPr algn="ctr"/>
                      <a:r>
                        <a:rPr lang="id-ID" sz="1100" dirty="0" smtClean="0">
                          <a:latin typeface="Tahoma" pitchFamily="34" charset="0"/>
                          <a:ea typeface="Tahoma" pitchFamily="34" charset="0"/>
                          <a:cs typeface="Tahoma" pitchFamily="34" charset="0"/>
                        </a:rPr>
                        <a:t>3</a:t>
                      </a:r>
                      <a:endParaRPr lang="id-ID" sz="1100" dirty="0">
                        <a:latin typeface="Tahoma" pitchFamily="34" charset="0"/>
                        <a:ea typeface="Tahoma" pitchFamily="34" charset="0"/>
                        <a:cs typeface="Tahoma"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d-ID" sz="1100" dirty="0" smtClean="0">
                          <a:latin typeface="Tahoma" pitchFamily="34" charset="0"/>
                          <a:ea typeface="Tahoma" pitchFamily="34" charset="0"/>
                          <a:cs typeface="Tahoma" pitchFamily="34" charset="0"/>
                        </a:rPr>
                        <a:t>Membuat laporan Tatalaksana</a:t>
                      </a:r>
                      <a:r>
                        <a:rPr lang="id-ID" sz="1100" baseline="0" dirty="0" smtClean="0">
                          <a:latin typeface="Tahoma" pitchFamily="34" charset="0"/>
                          <a:ea typeface="Tahoma" pitchFamily="34" charset="0"/>
                          <a:cs typeface="Tahoma" pitchFamily="34" charset="0"/>
                        </a:rPr>
                        <a:t> Keuangan</a:t>
                      </a:r>
                      <a:endParaRPr lang="id-ID" sz="1100" dirty="0">
                        <a:latin typeface="Tahoma" pitchFamily="34" charset="0"/>
                        <a:ea typeface="Tahoma" pitchFamily="34" charset="0"/>
                        <a:cs typeface="Tahoma" pitchFamily="34" charset="0"/>
                      </a:endParaRPr>
                    </a:p>
                  </a:txBody>
                  <a:tcPr/>
                </a:tc>
                <a:tc>
                  <a:txBody>
                    <a:bodyPr/>
                    <a:lstStyle/>
                    <a:p>
                      <a:pPr algn="ctr"/>
                      <a:r>
                        <a:rPr lang="id-ID" sz="1100" dirty="0" smtClean="0">
                          <a:latin typeface="Tahoma" pitchFamily="34" charset="0"/>
                          <a:ea typeface="Tahoma" pitchFamily="34" charset="0"/>
                          <a:cs typeface="Tahoma" pitchFamily="34" charset="0"/>
                        </a:rPr>
                        <a:t>-</a:t>
                      </a:r>
                      <a:endParaRPr lang="id-ID" sz="1100" dirty="0">
                        <a:latin typeface="Tahoma" pitchFamily="34" charset="0"/>
                        <a:ea typeface="Tahoma" pitchFamily="34" charset="0"/>
                        <a:cs typeface="Tahoma" pitchFamily="34" charset="0"/>
                      </a:endParaRPr>
                    </a:p>
                  </a:txBody>
                  <a:tcPr/>
                </a:tc>
                <a:tc>
                  <a:txBody>
                    <a:bodyPr/>
                    <a:lstStyle/>
                    <a:p>
                      <a:pPr algn="ctr"/>
                      <a:r>
                        <a:rPr lang="id-ID" sz="1100" dirty="0" smtClean="0">
                          <a:latin typeface="Tahoma" pitchFamily="34" charset="0"/>
                          <a:ea typeface="Tahoma" pitchFamily="34" charset="0"/>
                          <a:cs typeface="Tahoma" pitchFamily="34" charset="0"/>
                        </a:rPr>
                        <a:t>1 laporan</a:t>
                      </a:r>
                      <a:endParaRPr lang="id-ID" sz="1100" dirty="0">
                        <a:latin typeface="Tahoma" pitchFamily="34" charset="0"/>
                        <a:ea typeface="Tahoma" pitchFamily="34" charset="0"/>
                        <a:cs typeface="Tahoma" pitchFamily="34" charset="0"/>
                      </a:endParaRPr>
                    </a:p>
                  </a:txBody>
                  <a:tcPr anchor="ctr"/>
                </a:tc>
                <a:tc>
                  <a:txBody>
                    <a:bodyPr/>
                    <a:lstStyle/>
                    <a:p>
                      <a:pPr algn="ctr"/>
                      <a:r>
                        <a:rPr lang="id-ID" sz="1100" dirty="0" smtClean="0">
                          <a:latin typeface="Tahoma" pitchFamily="34" charset="0"/>
                          <a:ea typeface="Tahoma" pitchFamily="34" charset="0"/>
                          <a:cs typeface="Tahoma" pitchFamily="34" charset="0"/>
                        </a:rPr>
                        <a:t>100</a:t>
                      </a:r>
                      <a:endParaRPr lang="id-ID" sz="1100" dirty="0">
                        <a:latin typeface="Tahoma" pitchFamily="34" charset="0"/>
                        <a:ea typeface="Tahoma" pitchFamily="34" charset="0"/>
                        <a:cs typeface="Tahoma" pitchFamily="34" charset="0"/>
                      </a:endParaRPr>
                    </a:p>
                  </a:txBody>
                  <a:tcPr anchor="ctr"/>
                </a:tc>
                <a:tc>
                  <a:txBody>
                    <a:bodyPr/>
                    <a:lstStyle/>
                    <a:p>
                      <a:pPr algn="ctr"/>
                      <a:r>
                        <a:rPr lang="id-ID" sz="1100" dirty="0" smtClean="0">
                          <a:latin typeface="Tahoma" pitchFamily="34" charset="0"/>
                          <a:ea typeface="Tahoma" pitchFamily="34" charset="0"/>
                          <a:cs typeface="Tahoma" pitchFamily="34" charset="0"/>
                        </a:rPr>
                        <a:t> 6 bln</a:t>
                      </a:r>
                      <a:endParaRPr lang="id-ID" sz="1100" dirty="0">
                        <a:latin typeface="Tahoma" pitchFamily="34" charset="0"/>
                        <a:ea typeface="Tahoma" pitchFamily="34" charset="0"/>
                        <a:cs typeface="Tahoma" pitchFamily="34" charset="0"/>
                      </a:endParaRPr>
                    </a:p>
                  </a:txBody>
                  <a:tcPr anchor="ctr"/>
                </a:tc>
                <a:tc>
                  <a:txBody>
                    <a:bodyPr/>
                    <a:lstStyle/>
                    <a:p>
                      <a:pPr algn="ctr"/>
                      <a:r>
                        <a:rPr lang="id-ID" sz="1100" dirty="0" smtClean="0">
                          <a:latin typeface="Tahoma" pitchFamily="34" charset="0"/>
                          <a:ea typeface="Tahoma" pitchFamily="34" charset="0"/>
                          <a:cs typeface="Tahoma" pitchFamily="34" charset="0"/>
                        </a:rPr>
                        <a:t>-</a:t>
                      </a:r>
                      <a:endParaRPr lang="id-ID" sz="1100" dirty="0">
                        <a:latin typeface="Tahoma" pitchFamily="34" charset="0"/>
                        <a:ea typeface="Tahoma" pitchFamily="34" charset="0"/>
                        <a:cs typeface="Tahoma" pitchFamily="34" charset="0"/>
                      </a:endParaRPr>
                    </a:p>
                  </a:txBody>
                  <a:tcPr/>
                </a:tc>
                <a:tc>
                  <a:txBody>
                    <a:bodyPr/>
                    <a:lstStyle/>
                    <a:p>
                      <a:pPr algn="ctr"/>
                      <a:r>
                        <a:rPr lang="id-ID" sz="1100" dirty="0" smtClean="0">
                          <a:latin typeface="Tahoma" pitchFamily="34" charset="0"/>
                          <a:ea typeface="Tahoma" pitchFamily="34" charset="0"/>
                          <a:cs typeface="Tahoma" pitchFamily="34" charset="0"/>
                        </a:rPr>
                        <a:t>-</a:t>
                      </a:r>
                      <a:endParaRPr lang="id-ID" sz="1100" dirty="0">
                        <a:latin typeface="Tahoma" pitchFamily="34" charset="0"/>
                        <a:ea typeface="Tahoma" pitchFamily="34" charset="0"/>
                        <a:cs typeface="Tahoma" pitchFamily="34" charset="0"/>
                      </a:endParaRPr>
                    </a:p>
                  </a:txBody>
                  <a:tcPr/>
                </a:tc>
                <a:tc>
                  <a:txBody>
                    <a:bodyPr/>
                    <a:lstStyle/>
                    <a:p>
                      <a:pPr algn="ctr"/>
                      <a:r>
                        <a:rPr lang="id-ID" sz="1100" dirty="0" smtClean="0">
                          <a:latin typeface="Tahoma" pitchFamily="34" charset="0"/>
                          <a:ea typeface="Tahoma" pitchFamily="34" charset="0"/>
                          <a:cs typeface="Tahoma" pitchFamily="34" charset="0"/>
                        </a:rPr>
                        <a:t>1 laporan</a:t>
                      </a:r>
                      <a:endParaRPr lang="id-ID" sz="1100" dirty="0">
                        <a:latin typeface="Tahoma" pitchFamily="34" charset="0"/>
                        <a:ea typeface="Tahoma" pitchFamily="34" charset="0"/>
                        <a:cs typeface="Tahoma" pitchFamily="34" charset="0"/>
                      </a:endParaRPr>
                    </a:p>
                  </a:txBody>
                  <a:tcPr anchor="ctr"/>
                </a:tc>
                <a:tc>
                  <a:txBody>
                    <a:bodyPr/>
                    <a:lstStyle/>
                    <a:p>
                      <a:pPr algn="ctr"/>
                      <a:r>
                        <a:rPr lang="id-ID" sz="1100" dirty="0" smtClean="0">
                          <a:latin typeface="Tahoma" pitchFamily="34" charset="0"/>
                          <a:ea typeface="Tahoma" pitchFamily="34" charset="0"/>
                          <a:cs typeface="Tahoma" pitchFamily="34" charset="0"/>
                        </a:rPr>
                        <a:t>100</a:t>
                      </a:r>
                      <a:endParaRPr lang="id-ID" sz="1100" dirty="0">
                        <a:latin typeface="Tahoma" pitchFamily="34" charset="0"/>
                        <a:ea typeface="Tahoma" pitchFamily="34" charset="0"/>
                        <a:cs typeface="Tahoma" pitchFamily="34" charset="0"/>
                      </a:endParaRPr>
                    </a:p>
                  </a:txBody>
                  <a:tcPr anchor="ctr"/>
                </a:tc>
                <a:tc>
                  <a:txBody>
                    <a:bodyPr/>
                    <a:lstStyle/>
                    <a:p>
                      <a:pPr algn="ctr"/>
                      <a:r>
                        <a:rPr lang="id-ID" sz="1100" dirty="0" smtClean="0">
                          <a:latin typeface="Tahoma" pitchFamily="34" charset="0"/>
                          <a:ea typeface="Tahoma" pitchFamily="34" charset="0"/>
                          <a:cs typeface="Tahoma" pitchFamily="34" charset="0"/>
                        </a:rPr>
                        <a:t> 6 bln</a:t>
                      </a:r>
                      <a:endParaRPr lang="id-ID" sz="1100" dirty="0">
                        <a:latin typeface="Tahoma" pitchFamily="34" charset="0"/>
                        <a:ea typeface="Tahoma" pitchFamily="34" charset="0"/>
                        <a:cs typeface="Tahoma" pitchFamily="34" charset="0"/>
                      </a:endParaRPr>
                    </a:p>
                  </a:txBody>
                  <a:tcPr anchor="ctr"/>
                </a:tc>
                <a:tc>
                  <a:txBody>
                    <a:bodyPr/>
                    <a:lstStyle/>
                    <a:p>
                      <a:pPr algn="ctr"/>
                      <a:r>
                        <a:rPr lang="id-ID" sz="1100" dirty="0" smtClean="0">
                          <a:latin typeface="Tahoma" pitchFamily="34" charset="0"/>
                          <a:ea typeface="Tahoma" pitchFamily="34" charset="0"/>
                          <a:cs typeface="Tahoma" pitchFamily="34" charset="0"/>
                        </a:rPr>
                        <a:t>-</a:t>
                      </a:r>
                      <a:endParaRPr lang="id-ID" sz="1100" dirty="0">
                        <a:latin typeface="Tahoma" pitchFamily="34" charset="0"/>
                        <a:ea typeface="Tahoma" pitchFamily="34" charset="0"/>
                        <a:cs typeface="Tahoma" pitchFamily="34" charset="0"/>
                      </a:endParaRPr>
                    </a:p>
                  </a:txBody>
                  <a:tcPr/>
                </a:tc>
                <a:tc>
                  <a:txBody>
                    <a:bodyPr/>
                    <a:lstStyle/>
                    <a:p>
                      <a:pPr algn="ctr"/>
                      <a:r>
                        <a:rPr lang="id-ID" sz="1100" dirty="0" smtClean="0">
                          <a:latin typeface="Tahoma" pitchFamily="34" charset="0"/>
                          <a:ea typeface="Tahoma" pitchFamily="34" charset="0"/>
                          <a:cs typeface="Tahoma" pitchFamily="34" charset="0"/>
                        </a:rPr>
                        <a:t>276</a:t>
                      </a:r>
                      <a:endParaRPr lang="id-ID" sz="1100" dirty="0">
                        <a:latin typeface="Tahoma" pitchFamily="34" charset="0"/>
                        <a:ea typeface="Tahoma" pitchFamily="34" charset="0"/>
                        <a:cs typeface="Tahoma" pitchFamily="34" charset="0"/>
                      </a:endParaRPr>
                    </a:p>
                  </a:txBody>
                  <a:tcPr anchor="ctr"/>
                </a:tc>
                <a:tc>
                  <a:txBody>
                    <a:bodyPr/>
                    <a:lstStyle/>
                    <a:p>
                      <a:pPr algn="ctr"/>
                      <a:r>
                        <a:rPr lang="id-ID" sz="1100" dirty="0" smtClean="0">
                          <a:latin typeface="Tahoma" pitchFamily="34" charset="0"/>
                          <a:ea typeface="Tahoma" pitchFamily="34" charset="0"/>
                          <a:cs typeface="Tahoma" pitchFamily="34" charset="0"/>
                        </a:rPr>
                        <a:t>92</a:t>
                      </a:r>
                      <a:endParaRPr lang="id-ID" sz="1100" dirty="0">
                        <a:latin typeface="Tahoma" pitchFamily="34" charset="0"/>
                        <a:ea typeface="Tahoma" pitchFamily="34" charset="0"/>
                        <a:cs typeface="Tahoma" pitchFamily="34" charset="0"/>
                      </a:endParaRPr>
                    </a:p>
                  </a:txBody>
                  <a:tcPr anchor="ctr"/>
                </a:tc>
              </a:tr>
              <a:tr h="273326">
                <a:tc>
                  <a:txBody>
                    <a:bodyPr/>
                    <a:lstStyle/>
                    <a:p>
                      <a:pPr algn="ctr"/>
                      <a:endParaRPr lang="id-ID" sz="1100" dirty="0">
                        <a:latin typeface="Tahoma" pitchFamily="34" charset="0"/>
                        <a:ea typeface="Tahoma" pitchFamily="34" charset="0"/>
                        <a:cs typeface="Tahoma"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d-ID" sz="1100" dirty="0" smtClean="0">
                          <a:latin typeface="Tahoma" pitchFamily="34" charset="0"/>
                          <a:ea typeface="Tahoma" pitchFamily="34" charset="0"/>
                          <a:cs typeface="Tahoma" pitchFamily="34" charset="0"/>
                        </a:rPr>
                        <a:t>II Tugas Tambahan dan kreativitas unsur penunjang:</a:t>
                      </a:r>
                    </a:p>
                  </a:txBody>
                  <a:tcPr/>
                </a:tc>
                <a:tc>
                  <a:txBody>
                    <a:bodyPr/>
                    <a:lstStyle/>
                    <a:p>
                      <a:pPr algn="ctr"/>
                      <a:endParaRPr lang="id-ID" sz="1100" dirty="0">
                        <a:latin typeface="Tahoma" pitchFamily="34" charset="0"/>
                        <a:ea typeface="Tahoma" pitchFamily="34" charset="0"/>
                        <a:cs typeface="Tahoma" pitchFamily="34" charset="0"/>
                      </a:endParaRPr>
                    </a:p>
                  </a:txBody>
                  <a:tcPr/>
                </a:tc>
                <a:tc>
                  <a:txBody>
                    <a:bodyPr/>
                    <a:lstStyle/>
                    <a:p>
                      <a:pPr algn="ctr"/>
                      <a:endParaRPr lang="id-ID" sz="1100" dirty="0" smtClean="0">
                        <a:latin typeface="Tahoma" pitchFamily="34" charset="0"/>
                        <a:ea typeface="Tahoma" pitchFamily="34" charset="0"/>
                        <a:cs typeface="Tahoma" pitchFamily="34" charset="0"/>
                      </a:endParaRPr>
                    </a:p>
                  </a:txBody>
                  <a:tcPr/>
                </a:tc>
                <a:tc>
                  <a:txBody>
                    <a:bodyPr/>
                    <a:lstStyle/>
                    <a:p>
                      <a:pPr algn="ctr"/>
                      <a:endParaRPr lang="id-ID" sz="1100" dirty="0">
                        <a:latin typeface="Tahoma" pitchFamily="34" charset="0"/>
                        <a:ea typeface="Tahoma" pitchFamily="34" charset="0"/>
                        <a:cs typeface="Tahoma" pitchFamily="34" charset="0"/>
                      </a:endParaRPr>
                    </a:p>
                  </a:txBody>
                  <a:tcPr/>
                </a:tc>
                <a:tc>
                  <a:txBody>
                    <a:bodyPr/>
                    <a:lstStyle/>
                    <a:p>
                      <a:pPr algn="ctr"/>
                      <a:endParaRPr lang="id-ID" sz="1100" dirty="0">
                        <a:latin typeface="Tahoma" pitchFamily="34" charset="0"/>
                        <a:ea typeface="Tahoma" pitchFamily="34" charset="0"/>
                        <a:cs typeface="Tahoma" pitchFamily="34" charset="0"/>
                      </a:endParaRPr>
                    </a:p>
                  </a:txBody>
                  <a:tcPr/>
                </a:tc>
                <a:tc>
                  <a:txBody>
                    <a:bodyPr/>
                    <a:lstStyle/>
                    <a:p>
                      <a:pPr algn="ctr"/>
                      <a:endParaRPr lang="id-ID" sz="1100" dirty="0">
                        <a:latin typeface="Tahoma" pitchFamily="34" charset="0"/>
                        <a:ea typeface="Tahoma" pitchFamily="34" charset="0"/>
                        <a:cs typeface="Tahoma" pitchFamily="34" charset="0"/>
                      </a:endParaRPr>
                    </a:p>
                  </a:txBody>
                  <a:tcPr/>
                </a:tc>
                <a:tc>
                  <a:txBody>
                    <a:bodyPr/>
                    <a:lstStyle/>
                    <a:p>
                      <a:pPr algn="ctr"/>
                      <a:endParaRPr lang="id-ID" sz="1100" dirty="0">
                        <a:latin typeface="Tahoma" pitchFamily="34" charset="0"/>
                        <a:ea typeface="Tahoma" pitchFamily="34" charset="0"/>
                        <a:cs typeface="Tahoma" pitchFamily="34" charset="0"/>
                      </a:endParaRPr>
                    </a:p>
                  </a:txBody>
                  <a:tcPr/>
                </a:tc>
                <a:tc>
                  <a:txBody>
                    <a:bodyPr/>
                    <a:lstStyle/>
                    <a:p>
                      <a:pPr algn="ctr"/>
                      <a:endParaRPr lang="id-ID" sz="1100" dirty="0" smtClean="0">
                        <a:latin typeface="Tahoma" pitchFamily="34" charset="0"/>
                        <a:ea typeface="Tahoma" pitchFamily="34" charset="0"/>
                        <a:cs typeface="Tahoma" pitchFamily="34" charset="0"/>
                      </a:endParaRPr>
                    </a:p>
                  </a:txBody>
                  <a:tcPr/>
                </a:tc>
                <a:tc>
                  <a:txBody>
                    <a:bodyPr/>
                    <a:lstStyle/>
                    <a:p>
                      <a:pPr algn="ctr"/>
                      <a:endParaRPr lang="id-ID" sz="1100" dirty="0">
                        <a:latin typeface="Tahoma" pitchFamily="34" charset="0"/>
                        <a:ea typeface="Tahoma" pitchFamily="34" charset="0"/>
                        <a:cs typeface="Tahoma" pitchFamily="34" charset="0"/>
                      </a:endParaRPr>
                    </a:p>
                  </a:txBody>
                  <a:tcPr/>
                </a:tc>
                <a:tc>
                  <a:txBody>
                    <a:bodyPr/>
                    <a:lstStyle/>
                    <a:p>
                      <a:pPr algn="ctr"/>
                      <a:endParaRPr lang="id-ID" sz="1100" dirty="0">
                        <a:latin typeface="Tahoma" pitchFamily="34" charset="0"/>
                        <a:ea typeface="Tahoma" pitchFamily="34" charset="0"/>
                        <a:cs typeface="Tahoma" pitchFamily="34" charset="0"/>
                      </a:endParaRPr>
                    </a:p>
                  </a:txBody>
                  <a:tcPr/>
                </a:tc>
                <a:tc>
                  <a:txBody>
                    <a:bodyPr/>
                    <a:lstStyle/>
                    <a:p>
                      <a:pPr algn="ctr"/>
                      <a:endParaRPr lang="id-ID" sz="1100" dirty="0">
                        <a:latin typeface="Tahoma" pitchFamily="34" charset="0"/>
                        <a:ea typeface="Tahoma" pitchFamily="34" charset="0"/>
                        <a:cs typeface="Tahoma" pitchFamily="34" charset="0"/>
                      </a:endParaRPr>
                    </a:p>
                  </a:txBody>
                  <a:tcPr/>
                </a:tc>
                <a:tc>
                  <a:txBody>
                    <a:bodyPr/>
                    <a:lstStyle/>
                    <a:p>
                      <a:pPr algn="ctr"/>
                      <a:endParaRPr lang="id-ID" sz="1100" dirty="0">
                        <a:latin typeface="Tahoma" pitchFamily="34" charset="0"/>
                        <a:ea typeface="Tahoma" pitchFamily="34" charset="0"/>
                        <a:cs typeface="Tahoma" pitchFamily="34" charset="0"/>
                      </a:endParaRPr>
                    </a:p>
                  </a:txBody>
                  <a:tcPr/>
                </a:tc>
                <a:tc>
                  <a:txBody>
                    <a:bodyPr/>
                    <a:lstStyle/>
                    <a:p>
                      <a:pPr algn="ctr"/>
                      <a:endParaRPr lang="id-ID" sz="1100" dirty="0">
                        <a:latin typeface="Tahoma" pitchFamily="34" charset="0"/>
                        <a:ea typeface="Tahoma" pitchFamily="34" charset="0"/>
                        <a:cs typeface="Tahoma" pitchFamily="34" charset="0"/>
                      </a:endParaRPr>
                    </a:p>
                  </a:txBody>
                  <a:tcPr/>
                </a:tc>
              </a:tr>
              <a:tr h="170829">
                <a:tc>
                  <a:txBody>
                    <a:bodyPr/>
                    <a:lstStyle/>
                    <a:p>
                      <a:pPr algn="ctr"/>
                      <a:endParaRPr lang="id-ID" sz="1100" dirty="0">
                        <a:latin typeface="Tahoma" pitchFamily="34" charset="0"/>
                        <a:ea typeface="Tahoma" pitchFamily="34" charset="0"/>
                        <a:cs typeface="Tahoma"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d-ID" sz="1100" dirty="0" smtClean="0">
                          <a:latin typeface="Tahoma" pitchFamily="34" charset="0"/>
                          <a:ea typeface="Tahoma" pitchFamily="34" charset="0"/>
                          <a:cs typeface="Tahoma" pitchFamily="34" charset="0"/>
                        </a:rPr>
                        <a:t>a. Tugas Tambahan</a:t>
                      </a:r>
                    </a:p>
                  </a:txBody>
                  <a:tcPr/>
                </a:tc>
                <a:tc>
                  <a:txBody>
                    <a:bodyPr/>
                    <a:lstStyle/>
                    <a:p>
                      <a:pPr algn="ctr"/>
                      <a:endParaRPr lang="id-ID" sz="1100" dirty="0">
                        <a:latin typeface="Tahoma" pitchFamily="34" charset="0"/>
                        <a:ea typeface="Tahoma" pitchFamily="34" charset="0"/>
                        <a:cs typeface="Tahoma" pitchFamily="34" charset="0"/>
                      </a:endParaRPr>
                    </a:p>
                  </a:txBody>
                  <a:tcPr/>
                </a:tc>
                <a:tc>
                  <a:txBody>
                    <a:bodyPr/>
                    <a:lstStyle/>
                    <a:p>
                      <a:pPr algn="ctr"/>
                      <a:endParaRPr lang="id-ID" sz="1100" dirty="0" smtClean="0">
                        <a:latin typeface="Tahoma" pitchFamily="34" charset="0"/>
                        <a:ea typeface="Tahoma" pitchFamily="34" charset="0"/>
                        <a:cs typeface="Tahoma" pitchFamily="34" charset="0"/>
                      </a:endParaRPr>
                    </a:p>
                  </a:txBody>
                  <a:tcPr/>
                </a:tc>
                <a:tc>
                  <a:txBody>
                    <a:bodyPr/>
                    <a:lstStyle/>
                    <a:p>
                      <a:pPr algn="ctr"/>
                      <a:endParaRPr lang="id-ID" sz="1100" dirty="0">
                        <a:latin typeface="Tahoma" pitchFamily="34" charset="0"/>
                        <a:ea typeface="Tahoma" pitchFamily="34" charset="0"/>
                        <a:cs typeface="Tahoma" pitchFamily="34" charset="0"/>
                      </a:endParaRPr>
                    </a:p>
                  </a:txBody>
                  <a:tcPr/>
                </a:tc>
                <a:tc>
                  <a:txBody>
                    <a:bodyPr/>
                    <a:lstStyle/>
                    <a:p>
                      <a:pPr algn="ctr"/>
                      <a:endParaRPr lang="id-ID" sz="1100" dirty="0">
                        <a:latin typeface="Tahoma" pitchFamily="34" charset="0"/>
                        <a:ea typeface="Tahoma" pitchFamily="34" charset="0"/>
                        <a:cs typeface="Tahoma" pitchFamily="34" charset="0"/>
                      </a:endParaRPr>
                    </a:p>
                  </a:txBody>
                  <a:tcPr/>
                </a:tc>
                <a:tc>
                  <a:txBody>
                    <a:bodyPr/>
                    <a:lstStyle/>
                    <a:p>
                      <a:pPr algn="ctr"/>
                      <a:endParaRPr lang="id-ID" sz="1100" dirty="0">
                        <a:latin typeface="Tahoma" pitchFamily="34" charset="0"/>
                        <a:ea typeface="Tahoma" pitchFamily="34" charset="0"/>
                        <a:cs typeface="Tahoma" pitchFamily="34" charset="0"/>
                      </a:endParaRPr>
                    </a:p>
                  </a:txBody>
                  <a:tcPr/>
                </a:tc>
                <a:tc>
                  <a:txBody>
                    <a:bodyPr/>
                    <a:lstStyle/>
                    <a:p>
                      <a:pPr algn="ctr"/>
                      <a:endParaRPr lang="id-ID" sz="1100" dirty="0">
                        <a:latin typeface="Tahoma" pitchFamily="34" charset="0"/>
                        <a:ea typeface="Tahoma" pitchFamily="34" charset="0"/>
                        <a:cs typeface="Tahoma" pitchFamily="34" charset="0"/>
                      </a:endParaRPr>
                    </a:p>
                  </a:txBody>
                  <a:tcPr/>
                </a:tc>
                <a:tc>
                  <a:txBody>
                    <a:bodyPr/>
                    <a:lstStyle/>
                    <a:p>
                      <a:pPr algn="ctr"/>
                      <a:endParaRPr lang="id-ID" sz="1100" dirty="0" smtClean="0">
                        <a:latin typeface="Tahoma" pitchFamily="34" charset="0"/>
                        <a:ea typeface="Tahoma" pitchFamily="34" charset="0"/>
                        <a:cs typeface="Tahoma" pitchFamily="34" charset="0"/>
                      </a:endParaRPr>
                    </a:p>
                  </a:txBody>
                  <a:tcPr/>
                </a:tc>
                <a:tc>
                  <a:txBody>
                    <a:bodyPr/>
                    <a:lstStyle/>
                    <a:p>
                      <a:pPr algn="ctr"/>
                      <a:endParaRPr lang="id-ID" sz="1100" dirty="0">
                        <a:latin typeface="Tahoma" pitchFamily="34" charset="0"/>
                        <a:ea typeface="Tahoma" pitchFamily="34" charset="0"/>
                        <a:cs typeface="Tahoma" pitchFamily="34" charset="0"/>
                      </a:endParaRPr>
                    </a:p>
                  </a:txBody>
                  <a:tcPr/>
                </a:tc>
                <a:tc>
                  <a:txBody>
                    <a:bodyPr/>
                    <a:lstStyle/>
                    <a:p>
                      <a:pPr algn="ctr"/>
                      <a:endParaRPr lang="id-ID" sz="1100" dirty="0">
                        <a:latin typeface="Tahoma" pitchFamily="34" charset="0"/>
                        <a:ea typeface="Tahoma" pitchFamily="34" charset="0"/>
                        <a:cs typeface="Tahoma" pitchFamily="34" charset="0"/>
                      </a:endParaRPr>
                    </a:p>
                  </a:txBody>
                  <a:tcPr/>
                </a:tc>
                <a:tc>
                  <a:txBody>
                    <a:bodyPr/>
                    <a:lstStyle/>
                    <a:p>
                      <a:pPr algn="ctr"/>
                      <a:endParaRPr lang="id-ID" sz="1100" dirty="0">
                        <a:latin typeface="Tahoma" pitchFamily="34" charset="0"/>
                        <a:ea typeface="Tahoma" pitchFamily="34" charset="0"/>
                        <a:cs typeface="Tahoma" pitchFamily="34" charset="0"/>
                      </a:endParaRPr>
                    </a:p>
                  </a:txBody>
                  <a:tcPr/>
                </a:tc>
                <a:tc>
                  <a:txBody>
                    <a:bodyPr/>
                    <a:lstStyle/>
                    <a:p>
                      <a:pPr algn="ctr"/>
                      <a:endParaRPr lang="id-ID" sz="1100" dirty="0">
                        <a:latin typeface="Tahoma" pitchFamily="34" charset="0"/>
                        <a:ea typeface="Tahoma" pitchFamily="34" charset="0"/>
                        <a:cs typeface="Tahoma" pitchFamily="34" charset="0"/>
                      </a:endParaRPr>
                    </a:p>
                  </a:txBody>
                  <a:tcPr/>
                </a:tc>
                <a:tc>
                  <a:txBody>
                    <a:bodyPr/>
                    <a:lstStyle/>
                    <a:p>
                      <a:pPr algn="ctr"/>
                      <a:endParaRPr lang="id-ID" sz="1100" dirty="0">
                        <a:latin typeface="Tahoma" pitchFamily="34" charset="0"/>
                        <a:ea typeface="Tahoma" pitchFamily="34" charset="0"/>
                        <a:cs typeface="Tahoma" pitchFamily="34" charset="0"/>
                      </a:endParaRPr>
                    </a:p>
                  </a:txBody>
                  <a:tcPr/>
                </a:tc>
              </a:tr>
              <a:tr h="170829">
                <a:tc>
                  <a:txBody>
                    <a:bodyPr/>
                    <a:lstStyle/>
                    <a:p>
                      <a:pPr algn="ctr"/>
                      <a:endParaRPr lang="id-ID" sz="1100" dirty="0">
                        <a:latin typeface="Tahoma" pitchFamily="34" charset="0"/>
                        <a:ea typeface="Tahoma" pitchFamily="34" charset="0"/>
                        <a:cs typeface="Tahoma"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d-ID" sz="1100" dirty="0" smtClean="0">
                          <a:latin typeface="Tahoma" pitchFamily="34" charset="0"/>
                          <a:ea typeface="Tahoma" pitchFamily="34" charset="0"/>
                          <a:cs typeface="Tahoma" pitchFamily="34" charset="0"/>
                        </a:rPr>
                        <a:t>b. Kreativitas</a:t>
                      </a:r>
                    </a:p>
                  </a:txBody>
                  <a:tcPr/>
                </a:tc>
                <a:tc>
                  <a:txBody>
                    <a:bodyPr/>
                    <a:lstStyle/>
                    <a:p>
                      <a:pPr algn="ctr"/>
                      <a:endParaRPr lang="id-ID" sz="1100" dirty="0">
                        <a:latin typeface="Tahoma" pitchFamily="34" charset="0"/>
                        <a:ea typeface="Tahoma" pitchFamily="34" charset="0"/>
                        <a:cs typeface="Tahoma" pitchFamily="34" charset="0"/>
                      </a:endParaRPr>
                    </a:p>
                  </a:txBody>
                  <a:tcPr/>
                </a:tc>
                <a:tc>
                  <a:txBody>
                    <a:bodyPr/>
                    <a:lstStyle/>
                    <a:p>
                      <a:pPr algn="ctr"/>
                      <a:endParaRPr lang="id-ID" sz="1100" dirty="0" smtClean="0">
                        <a:latin typeface="Tahoma" pitchFamily="34" charset="0"/>
                        <a:ea typeface="Tahoma" pitchFamily="34" charset="0"/>
                        <a:cs typeface="Tahoma" pitchFamily="34" charset="0"/>
                      </a:endParaRPr>
                    </a:p>
                  </a:txBody>
                  <a:tcPr/>
                </a:tc>
                <a:tc>
                  <a:txBody>
                    <a:bodyPr/>
                    <a:lstStyle/>
                    <a:p>
                      <a:pPr algn="ctr"/>
                      <a:endParaRPr lang="id-ID" sz="1100" dirty="0">
                        <a:latin typeface="Tahoma" pitchFamily="34" charset="0"/>
                        <a:ea typeface="Tahoma" pitchFamily="34" charset="0"/>
                        <a:cs typeface="Tahoma" pitchFamily="34" charset="0"/>
                      </a:endParaRPr>
                    </a:p>
                  </a:txBody>
                  <a:tcPr/>
                </a:tc>
                <a:tc>
                  <a:txBody>
                    <a:bodyPr/>
                    <a:lstStyle/>
                    <a:p>
                      <a:pPr algn="ctr"/>
                      <a:endParaRPr lang="id-ID" sz="1100" dirty="0">
                        <a:latin typeface="Tahoma" pitchFamily="34" charset="0"/>
                        <a:ea typeface="Tahoma" pitchFamily="34" charset="0"/>
                        <a:cs typeface="Tahoma" pitchFamily="34" charset="0"/>
                      </a:endParaRPr>
                    </a:p>
                  </a:txBody>
                  <a:tcPr/>
                </a:tc>
                <a:tc>
                  <a:txBody>
                    <a:bodyPr/>
                    <a:lstStyle/>
                    <a:p>
                      <a:pPr algn="ctr"/>
                      <a:endParaRPr lang="id-ID" sz="1100" dirty="0">
                        <a:latin typeface="Tahoma" pitchFamily="34" charset="0"/>
                        <a:ea typeface="Tahoma" pitchFamily="34" charset="0"/>
                        <a:cs typeface="Tahoma" pitchFamily="34" charset="0"/>
                      </a:endParaRPr>
                    </a:p>
                  </a:txBody>
                  <a:tcPr/>
                </a:tc>
                <a:tc>
                  <a:txBody>
                    <a:bodyPr/>
                    <a:lstStyle/>
                    <a:p>
                      <a:pPr algn="ctr"/>
                      <a:endParaRPr lang="id-ID" sz="1100" dirty="0">
                        <a:latin typeface="Tahoma" pitchFamily="34" charset="0"/>
                        <a:ea typeface="Tahoma" pitchFamily="34" charset="0"/>
                        <a:cs typeface="Tahoma" pitchFamily="34" charset="0"/>
                      </a:endParaRPr>
                    </a:p>
                  </a:txBody>
                  <a:tcPr/>
                </a:tc>
                <a:tc>
                  <a:txBody>
                    <a:bodyPr/>
                    <a:lstStyle/>
                    <a:p>
                      <a:pPr algn="ctr"/>
                      <a:endParaRPr lang="id-ID" sz="1100" dirty="0" smtClean="0">
                        <a:latin typeface="Tahoma" pitchFamily="34" charset="0"/>
                        <a:ea typeface="Tahoma" pitchFamily="34" charset="0"/>
                        <a:cs typeface="Tahoma" pitchFamily="34" charset="0"/>
                      </a:endParaRPr>
                    </a:p>
                  </a:txBody>
                  <a:tcPr/>
                </a:tc>
                <a:tc>
                  <a:txBody>
                    <a:bodyPr/>
                    <a:lstStyle/>
                    <a:p>
                      <a:pPr algn="ctr"/>
                      <a:endParaRPr lang="id-ID" sz="1100" dirty="0">
                        <a:latin typeface="Tahoma" pitchFamily="34" charset="0"/>
                        <a:ea typeface="Tahoma" pitchFamily="34" charset="0"/>
                        <a:cs typeface="Tahoma" pitchFamily="34" charset="0"/>
                      </a:endParaRPr>
                    </a:p>
                  </a:txBody>
                  <a:tcPr/>
                </a:tc>
                <a:tc>
                  <a:txBody>
                    <a:bodyPr/>
                    <a:lstStyle/>
                    <a:p>
                      <a:pPr algn="ctr"/>
                      <a:endParaRPr lang="id-ID" sz="1100" dirty="0">
                        <a:latin typeface="Tahoma" pitchFamily="34" charset="0"/>
                        <a:ea typeface="Tahoma" pitchFamily="34" charset="0"/>
                        <a:cs typeface="Tahoma" pitchFamily="34" charset="0"/>
                      </a:endParaRPr>
                    </a:p>
                  </a:txBody>
                  <a:tcPr/>
                </a:tc>
                <a:tc>
                  <a:txBody>
                    <a:bodyPr/>
                    <a:lstStyle/>
                    <a:p>
                      <a:pPr algn="ctr"/>
                      <a:endParaRPr lang="id-ID" sz="1100" dirty="0">
                        <a:latin typeface="Tahoma" pitchFamily="34" charset="0"/>
                        <a:ea typeface="Tahoma" pitchFamily="34" charset="0"/>
                        <a:cs typeface="Tahoma" pitchFamily="34" charset="0"/>
                      </a:endParaRPr>
                    </a:p>
                  </a:txBody>
                  <a:tcPr/>
                </a:tc>
                <a:tc>
                  <a:txBody>
                    <a:bodyPr/>
                    <a:lstStyle/>
                    <a:p>
                      <a:pPr algn="ctr"/>
                      <a:endParaRPr lang="id-ID" sz="1100" dirty="0">
                        <a:latin typeface="Tahoma" pitchFamily="34" charset="0"/>
                        <a:ea typeface="Tahoma" pitchFamily="34" charset="0"/>
                        <a:cs typeface="Tahoma" pitchFamily="34" charset="0"/>
                      </a:endParaRPr>
                    </a:p>
                  </a:txBody>
                  <a:tcPr/>
                </a:tc>
                <a:tc>
                  <a:txBody>
                    <a:bodyPr/>
                    <a:lstStyle/>
                    <a:p>
                      <a:pPr algn="ctr"/>
                      <a:endParaRPr lang="id-ID" sz="1100" dirty="0">
                        <a:latin typeface="Tahoma" pitchFamily="34" charset="0"/>
                        <a:ea typeface="Tahoma" pitchFamily="34" charset="0"/>
                        <a:cs typeface="Tahoma" pitchFamily="34" charset="0"/>
                      </a:endParaRPr>
                    </a:p>
                  </a:txBody>
                  <a:tcPr/>
                </a:tc>
              </a:tr>
              <a:tr h="341658">
                <a:tc gridSpan="13">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id-ID" sz="1100" b="1" dirty="0" smtClean="0">
                          <a:latin typeface="Tahoma" pitchFamily="34" charset="0"/>
                          <a:ea typeface="Tahoma" pitchFamily="34" charset="0"/>
                          <a:cs typeface="Tahoma" pitchFamily="34" charset="0"/>
                        </a:rPr>
                        <a:t>NILAI CAPAIAN SK</a:t>
                      </a:r>
                      <a:r>
                        <a:rPr lang="id-ID" sz="1100" dirty="0" smtClean="0">
                          <a:latin typeface="Tahoma" pitchFamily="34" charset="0"/>
                          <a:ea typeface="Tahoma" pitchFamily="34" charset="0"/>
                          <a:cs typeface="Tahoma" pitchFamily="34" charset="0"/>
                        </a:rPr>
                        <a:t>                                                                        </a:t>
                      </a:r>
                    </a:p>
                  </a:txBody>
                  <a:tcPr anchor="ctr"/>
                </a:tc>
                <a:tc h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id-ID" sz="900" dirty="0" smtClean="0"/>
                    </a:p>
                  </a:txBody>
                  <a:tcPr/>
                </a:tc>
                <a:tc hMerge="1">
                  <a:txBody>
                    <a:bodyPr/>
                    <a:lstStyle/>
                    <a:p>
                      <a:pPr algn="ctr"/>
                      <a:endParaRPr lang="id-ID" sz="900" dirty="0"/>
                    </a:p>
                  </a:txBody>
                  <a:tcPr/>
                </a:tc>
                <a:tc hMerge="1">
                  <a:txBody>
                    <a:bodyPr/>
                    <a:lstStyle/>
                    <a:p>
                      <a:pPr algn="ctr"/>
                      <a:endParaRPr lang="id-ID" sz="900" dirty="0" smtClean="0"/>
                    </a:p>
                  </a:txBody>
                  <a:tcPr/>
                </a:tc>
                <a:tc hMerge="1">
                  <a:txBody>
                    <a:bodyPr/>
                    <a:lstStyle/>
                    <a:p>
                      <a:pPr algn="ctr"/>
                      <a:endParaRPr lang="id-ID" sz="900" dirty="0"/>
                    </a:p>
                  </a:txBody>
                  <a:tcPr/>
                </a:tc>
                <a:tc hMerge="1">
                  <a:txBody>
                    <a:bodyPr/>
                    <a:lstStyle/>
                    <a:p>
                      <a:pPr algn="ctr"/>
                      <a:endParaRPr lang="id-ID" sz="900" dirty="0"/>
                    </a:p>
                  </a:txBody>
                  <a:tcPr/>
                </a:tc>
                <a:tc hMerge="1">
                  <a:txBody>
                    <a:bodyPr/>
                    <a:lstStyle/>
                    <a:p>
                      <a:pPr algn="ctr"/>
                      <a:endParaRPr lang="id-ID" sz="900" dirty="0"/>
                    </a:p>
                  </a:txBody>
                  <a:tcPr/>
                </a:tc>
                <a:tc hMerge="1">
                  <a:txBody>
                    <a:bodyPr/>
                    <a:lstStyle/>
                    <a:p>
                      <a:pPr algn="ctr"/>
                      <a:endParaRPr lang="id-ID" sz="900" dirty="0"/>
                    </a:p>
                  </a:txBody>
                  <a:tcPr/>
                </a:tc>
                <a:tc hMerge="1">
                  <a:txBody>
                    <a:bodyPr/>
                    <a:lstStyle/>
                    <a:p>
                      <a:pPr algn="ctr"/>
                      <a:endParaRPr lang="id-ID" sz="900" dirty="0" smtClean="0"/>
                    </a:p>
                  </a:txBody>
                  <a:tcPr/>
                </a:tc>
                <a:tc hMerge="1">
                  <a:txBody>
                    <a:bodyPr/>
                    <a:lstStyle/>
                    <a:p>
                      <a:pPr algn="ctr"/>
                      <a:endParaRPr lang="id-ID" sz="900" dirty="0"/>
                    </a:p>
                  </a:txBody>
                  <a:tcPr/>
                </a:tc>
                <a:tc hMerge="1">
                  <a:txBody>
                    <a:bodyPr/>
                    <a:lstStyle/>
                    <a:p>
                      <a:pPr algn="ctr"/>
                      <a:endParaRPr lang="id-ID" sz="900" dirty="0"/>
                    </a:p>
                  </a:txBody>
                  <a:tcPr/>
                </a:tc>
                <a:tc hMerge="1">
                  <a:txBody>
                    <a:bodyPr/>
                    <a:lstStyle/>
                    <a:p>
                      <a:pPr algn="ctr"/>
                      <a:endParaRPr lang="id-ID" sz="900" dirty="0"/>
                    </a:p>
                  </a:txBody>
                  <a:tcPr/>
                </a:tc>
                <a:tc hMerge="1">
                  <a:txBody>
                    <a:bodyPr/>
                    <a:lstStyle/>
                    <a:p>
                      <a:pPr algn="ctr"/>
                      <a:endParaRPr lang="id-ID" sz="900" dirty="0"/>
                    </a:p>
                  </a:txBody>
                  <a:tcPr/>
                </a:tc>
                <a:tc>
                  <a:txBody>
                    <a:bodyPr/>
                    <a:lstStyle/>
                    <a:p>
                      <a:pPr algn="ctr"/>
                      <a:r>
                        <a:rPr lang="id-ID" sz="1100" dirty="0" smtClean="0">
                          <a:latin typeface="Tahoma" pitchFamily="34" charset="0"/>
                          <a:ea typeface="Tahoma" pitchFamily="34" charset="0"/>
                          <a:cs typeface="Tahoma" pitchFamily="34" charset="0"/>
                        </a:rPr>
                        <a:t>77 (Baik)</a:t>
                      </a:r>
                      <a:endParaRPr lang="id-ID" sz="1100" dirty="0">
                        <a:latin typeface="Tahoma" pitchFamily="34" charset="0"/>
                        <a:ea typeface="Tahoma" pitchFamily="34" charset="0"/>
                        <a:cs typeface="Tahoma" pitchFamily="34" charset="0"/>
                      </a:endParaRPr>
                    </a:p>
                  </a:txBody>
                  <a:tcPr anchor="ctr"/>
                </a:tc>
              </a:tr>
            </a:tbl>
          </a:graphicData>
        </a:graphic>
      </p:graphicFrame>
      <p:sp>
        <p:nvSpPr>
          <p:cNvPr id="5" name="Rectangle 4"/>
          <p:cNvSpPr/>
          <p:nvPr/>
        </p:nvSpPr>
        <p:spPr>
          <a:xfrm>
            <a:off x="4071934" y="5688449"/>
            <a:ext cx="4572000" cy="1169551"/>
          </a:xfrm>
          <a:prstGeom prst="rect">
            <a:avLst/>
          </a:prstGeom>
        </p:spPr>
        <p:txBody>
          <a:bodyPr>
            <a:spAutoFit/>
          </a:bodyPr>
          <a:lstStyle/>
          <a:p>
            <a:pPr algn="ctr"/>
            <a:r>
              <a:rPr lang="id-ID" sz="1400" dirty="0" smtClean="0">
                <a:latin typeface="Tahoma" pitchFamily="34" charset="0"/>
                <a:ea typeface="Tahoma" pitchFamily="34" charset="0"/>
                <a:cs typeface="Tahoma" pitchFamily="34" charset="0"/>
              </a:rPr>
              <a:t>Jakarta, 31 Desember 2014</a:t>
            </a:r>
          </a:p>
          <a:p>
            <a:pPr algn="ctr"/>
            <a:r>
              <a:rPr lang="id-ID" sz="1400" dirty="0" smtClean="0">
                <a:latin typeface="Tahoma" pitchFamily="34" charset="0"/>
                <a:ea typeface="Tahoma" pitchFamily="34" charset="0"/>
                <a:cs typeface="Tahoma" pitchFamily="34" charset="0"/>
              </a:rPr>
              <a:t>Pejabat Penilai</a:t>
            </a:r>
          </a:p>
          <a:p>
            <a:pPr algn="ctr"/>
            <a:endParaRPr lang="id-ID" sz="1400" dirty="0" smtClean="0">
              <a:latin typeface="Tahoma" pitchFamily="34" charset="0"/>
              <a:ea typeface="Tahoma" pitchFamily="34" charset="0"/>
              <a:cs typeface="Tahoma" pitchFamily="34" charset="0"/>
            </a:endParaRPr>
          </a:p>
          <a:p>
            <a:pPr algn="ctr"/>
            <a:r>
              <a:rPr lang="id-ID" sz="1400" dirty="0" smtClean="0">
                <a:latin typeface="Tahoma" pitchFamily="34" charset="0"/>
                <a:ea typeface="Tahoma" pitchFamily="34" charset="0"/>
                <a:cs typeface="Tahoma" pitchFamily="34" charset="0"/>
              </a:rPr>
              <a:t>(Dra. indira)</a:t>
            </a:r>
          </a:p>
          <a:p>
            <a:pPr algn="ctr"/>
            <a:r>
              <a:rPr lang="id-ID" sz="1400" dirty="0" smtClean="0">
                <a:latin typeface="Tahoma" pitchFamily="34" charset="0"/>
                <a:ea typeface="Tahoma" pitchFamily="34" charset="0"/>
                <a:cs typeface="Tahoma" pitchFamily="34" charset="0"/>
              </a:rPr>
              <a:t>NIP. 19600211 198401 2099</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502920" y="530352"/>
            <a:ext cx="8183880" cy="2898648"/>
          </a:xfrm>
          <a:prstGeom prst="rect">
            <a:avLst/>
          </a:prstGeom>
        </p:spPr>
        <p:txBody>
          <a:bodyPr>
            <a:noAutofit/>
          </a:bodyPr>
          <a:lstStyle/>
          <a:p>
            <a:pPr marL="0" marR="0" lvl="0" indent="0" algn="l" defTabSz="914400" rtl="0" eaLnBrk="0" fontAlgn="base" latinLnBrk="0" hangingPunct="0">
              <a:lnSpc>
                <a:spcPct val="100000"/>
              </a:lnSpc>
              <a:spcBef>
                <a:spcPts val="600"/>
              </a:spcBef>
              <a:spcAft>
                <a:spcPct val="0"/>
              </a:spcAft>
              <a:buClr>
                <a:schemeClr val="accent1"/>
              </a:buClr>
              <a:buSzPct val="70000"/>
              <a:buFont typeface="Wingdings" pitchFamily="2" charset="2"/>
              <a:buNone/>
              <a:tabLst/>
              <a:defRPr/>
            </a:pPr>
            <a:r>
              <a:rPr kumimoji="0" lang="id-ID" sz="2400" b="0" i="0" u="none" strike="noStrike" kern="1200" cap="none" spc="0" normalizeH="0" baseline="0" noProof="0" dirty="0" smtClean="0">
                <a:ln>
                  <a:noFill/>
                </a:ln>
                <a:solidFill>
                  <a:schemeClr val="tx1"/>
                </a:solidFill>
                <a:effectLst/>
                <a:uLnTx/>
                <a:uFillTx/>
                <a:latin typeface="Tahoma" pitchFamily="34" charset="0"/>
                <a:ea typeface="Tahoma" pitchFamily="34" charset="0"/>
                <a:cs typeface="Tahoma" pitchFamily="34" charset="0"/>
              </a:rPr>
              <a:t>Maka pada akhir tahun 2014, yang bersangkutan memperoleh penilaian SKP sebagai berikut:</a:t>
            </a:r>
          </a:p>
          <a:p>
            <a:pPr marL="0" marR="0" lvl="0" indent="0" algn="l" defTabSz="914400" rtl="0" eaLnBrk="0" fontAlgn="base" latinLnBrk="0" hangingPunct="0">
              <a:lnSpc>
                <a:spcPct val="100000"/>
              </a:lnSpc>
              <a:spcBef>
                <a:spcPts val="600"/>
              </a:spcBef>
              <a:spcAft>
                <a:spcPct val="0"/>
              </a:spcAft>
              <a:buClr>
                <a:schemeClr val="accent1"/>
              </a:buClr>
              <a:buSzPct val="70000"/>
              <a:buFont typeface="Wingdings" pitchFamily="2" charset="2"/>
              <a:buNone/>
              <a:tabLst/>
              <a:defRPr/>
            </a:pPr>
            <a:endParaRPr kumimoji="0" lang="id-ID" sz="2400" b="0" i="0" u="none" strike="noStrike" kern="1200" cap="none" spc="0" normalizeH="0" baseline="0" noProof="0" dirty="0" smtClean="0">
              <a:ln>
                <a:noFill/>
              </a:ln>
              <a:solidFill>
                <a:schemeClr val="tx1"/>
              </a:solidFill>
              <a:effectLst/>
              <a:uLnTx/>
              <a:uFillTx/>
              <a:latin typeface="Tahoma" pitchFamily="34" charset="0"/>
              <a:ea typeface="Tahoma" pitchFamily="34" charset="0"/>
              <a:cs typeface="Tahoma" pitchFamily="34" charset="0"/>
            </a:endParaRPr>
          </a:p>
          <a:p>
            <a:pPr marL="0" marR="0" lvl="0" indent="0" algn="l" defTabSz="914400" rtl="0" eaLnBrk="0" fontAlgn="base" latinLnBrk="0" hangingPunct="0">
              <a:lnSpc>
                <a:spcPct val="100000"/>
              </a:lnSpc>
              <a:spcBef>
                <a:spcPts val="600"/>
              </a:spcBef>
              <a:spcAft>
                <a:spcPct val="0"/>
              </a:spcAft>
              <a:buClr>
                <a:schemeClr val="accent1"/>
              </a:buClr>
              <a:buSzPct val="70000"/>
              <a:buFont typeface="Wingdings" pitchFamily="2" charset="2"/>
              <a:buNone/>
              <a:tabLst/>
              <a:defRPr/>
            </a:pPr>
            <a:endParaRPr kumimoji="0" lang="id-ID" sz="2400" b="0" i="0" u="none" strike="noStrike" kern="1200" cap="none" spc="0" normalizeH="0" baseline="0" noProof="0" dirty="0" smtClean="0">
              <a:ln>
                <a:noFill/>
              </a:ln>
              <a:solidFill>
                <a:schemeClr val="tx1"/>
              </a:solidFill>
              <a:effectLst/>
              <a:uLnTx/>
              <a:uFillTx/>
              <a:latin typeface="Tahoma" pitchFamily="34" charset="0"/>
              <a:ea typeface="Tahoma" pitchFamily="34" charset="0"/>
              <a:cs typeface="Tahoma" pitchFamily="34" charset="0"/>
            </a:endParaRPr>
          </a:p>
          <a:p>
            <a:pPr marL="0" marR="0" lvl="0" indent="0" algn="l" defTabSz="914400" rtl="0" eaLnBrk="0" fontAlgn="base" latinLnBrk="0" hangingPunct="0">
              <a:lnSpc>
                <a:spcPct val="100000"/>
              </a:lnSpc>
              <a:spcBef>
                <a:spcPts val="600"/>
              </a:spcBef>
              <a:spcAft>
                <a:spcPct val="0"/>
              </a:spcAft>
              <a:buClr>
                <a:schemeClr val="accent1"/>
              </a:buClr>
              <a:buSzPct val="70000"/>
              <a:buFont typeface="Wingdings" pitchFamily="2" charset="2"/>
              <a:buNone/>
              <a:tabLst/>
              <a:defRPr/>
            </a:pPr>
            <a:endParaRPr kumimoji="0" lang="id-ID" sz="2400" b="0" i="0" u="none" strike="noStrike" kern="1200" cap="none" spc="0" normalizeH="0" baseline="0" noProof="0" dirty="0" smtClean="0">
              <a:ln>
                <a:noFill/>
              </a:ln>
              <a:solidFill>
                <a:schemeClr val="tx1"/>
              </a:solidFill>
              <a:effectLst/>
              <a:uLnTx/>
              <a:uFillTx/>
              <a:latin typeface="Tahoma" pitchFamily="34" charset="0"/>
              <a:ea typeface="Tahoma" pitchFamily="34" charset="0"/>
              <a:cs typeface="Tahoma" pitchFamily="34" charset="0"/>
            </a:endParaRPr>
          </a:p>
          <a:p>
            <a:pPr marL="273050" marR="0" lvl="0" indent="-273050" algn="l" defTabSz="914400" rtl="0" eaLnBrk="0" fontAlgn="base" latinLnBrk="0" hangingPunct="0">
              <a:lnSpc>
                <a:spcPct val="100000"/>
              </a:lnSpc>
              <a:spcBef>
                <a:spcPts val="600"/>
              </a:spcBef>
              <a:spcAft>
                <a:spcPct val="0"/>
              </a:spcAft>
              <a:buClr>
                <a:schemeClr val="accent1"/>
              </a:buClr>
              <a:buSzPct val="70000"/>
              <a:buFont typeface="Wingdings" pitchFamily="2" charset="2"/>
              <a:buNone/>
              <a:tabLst/>
              <a:defRPr/>
            </a:pPr>
            <a:r>
              <a:rPr kumimoji="0" lang="id-ID" sz="2400" b="0" i="0" u="none" strike="noStrike" kern="1200" cap="none" spc="0" normalizeH="0" baseline="0" noProof="0" dirty="0" smtClean="0">
                <a:ln>
                  <a:noFill/>
                </a:ln>
                <a:solidFill>
                  <a:schemeClr val="tx1"/>
                </a:solidFill>
                <a:effectLst/>
                <a:uLnTx/>
                <a:uFillTx/>
                <a:latin typeface="Tahoma" pitchFamily="34" charset="0"/>
                <a:ea typeface="Tahoma" pitchFamily="34" charset="0"/>
                <a:cs typeface="Tahoma" pitchFamily="34" charset="0"/>
              </a:rPr>
              <a:t>		- Nilai SKP pada unit kerja lama = 89,04</a:t>
            </a:r>
          </a:p>
          <a:p>
            <a:pPr marL="273050" marR="0" lvl="0" indent="-273050" algn="l" defTabSz="914400" rtl="0" eaLnBrk="0" fontAlgn="base" latinLnBrk="0" hangingPunct="0">
              <a:lnSpc>
                <a:spcPct val="100000"/>
              </a:lnSpc>
              <a:spcBef>
                <a:spcPts val="600"/>
              </a:spcBef>
              <a:spcAft>
                <a:spcPct val="0"/>
              </a:spcAft>
              <a:buClr>
                <a:schemeClr val="accent1"/>
              </a:buClr>
              <a:buSzPct val="70000"/>
              <a:buFont typeface="Wingdings" pitchFamily="2" charset="2"/>
              <a:buNone/>
              <a:tabLst/>
              <a:defRPr/>
            </a:pPr>
            <a:r>
              <a:rPr kumimoji="0" lang="id-ID" sz="2400" b="0" i="0" u="none" strike="noStrike" kern="1200" cap="none" spc="0" normalizeH="0" baseline="0" noProof="0" dirty="0" smtClean="0">
                <a:ln>
                  <a:noFill/>
                </a:ln>
                <a:solidFill>
                  <a:schemeClr val="tx1"/>
                </a:solidFill>
                <a:effectLst/>
                <a:uLnTx/>
                <a:uFillTx/>
                <a:latin typeface="Tahoma" pitchFamily="34" charset="0"/>
                <a:ea typeface="Tahoma" pitchFamily="34" charset="0"/>
                <a:cs typeface="Tahoma" pitchFamily="34" charset="0"/>
              </a:rPr>
              <a:t>		- Nilai SKP pada unit kerja baru = 77</a:t>
            </a:r>
            <a:endParaRPr kumimoji="0" lang="id-ID" sz="2400" b="0" i="0" u="none" strike="noStrike" kern="1200" cap="none" spc="0" normalizeH="0" baseline="0" noProof="0" dirty="0">
              <a:ln>
                <a:noFill/>
              </a:ln>
              <a:solidFill>
                <a:schemeClr val="tx1"/>
              </a:solidFill>
              <a:effectLst/>
              <a:uLnTx/>
              <a:uFillTx/>
              <a:latin typeface="Tahoma" pitchFamily="34" charset="0"/>
              <a:ea typeface="Tahoma" pitchFamily="34" charset="0"/>
              <a:cs typeface="Tahoma" pitchFamily="34" charset="0"/>
            </a:endParaRPr>
          </a:p>
        </p:txBody>
      </p:sp>
      <p:sp>
        <p:nvSpPr>
          <p:cNvPr id="3" name="TextBox 2"/>
          <p:cNvSpPr txBox="1"/>
          <p:nvPr/>
        </p:nvSpPr>
        <p:spPr>
          <a:xfrm>
            <a:off x="571472" y="4000504"/>
            <a:ext cx="4786346" cy="830997"/>
          </a:xfrm>
          <a:prstGeom prst="rect">
            <a:avLst/>
          </a:prstGeom>
          <a:noFill/>
          <a:ln w="25400" cmpd="sng">
            <a:solidFill>
              <a:schemeClr val="accent1"/>
            </a:solidFill>
          </a:ln>
        </p:spPr>
        <p:txBody>
          <a:bodyPr wrap="square" rtlCol="0">
            <a:spAutoFit/>
          </a:bodyPr>
          <a:lstStyle/>
          <a:p>
            <a:r>
              <a:rPr lang="id-ID" sz="2400" dirty="0" smtClean="0">
                <a:latin typeface="Tahoma" pitchFamily="34" charset="0"/>
                <a:ea typeface="Tahoma" pitchFamily="34" charset="0"/>
                <a:cs typeface="Tahoma" pitchFamily="34" charset="0"/>
              </a:rPr>
              <a:t>89,04 + 77 = 166,04 = 83,02</a:t>
            </a:r>
          </a:p>
          <a:p>
            <a:r>
              <a:rPr lang="id-ID" sz="2400" dirty="0" smtClean="0">
                <a:latin typeface="Tahoma" pitchFamily="34" charset="0"/>
                <a:ea typeface="Tahoma" pitchFamily="34" charset="0"/>
                <a:cs typeface="Tahoma" pitchFamily="34" charset="0"/>
              </a:rPr>
              <a:t>                        2</a:t>
            </a:r>
            <a:endParaRPr lang="id-ID" sz="2400" dirty="0">
              <a:latin typeface="Tahoma" pitchFamily="34" charset="0"/>
              <a:ea typeface="Tahoma" pitchFamily="34" charset="0"/>
              <a:cs typeface="Tahoma" pitchFamily="34" charset="0"/>
            </a:endParaRPr>
          </a:p>
        </p:txBody>
      </p:sp>
      <p:sp>
        <p:nvSpPr>
          <p:cNvPr id="4" name="Rectangle 3"/>
          <p:cNvSpPr/>
          <p:nvPr/>
        </p:nvSpPr>
        <p:spPr>
          <a:xfrm>
            <a:off x="428596" y="5429264"/>
            <a:ext cx="7572428" cy="830997"/>
          </a:xfrm>
          <a:prstGeom prst="rect">
            <a:avLst/>
          </a:prstGeom>
          <a:solidFill>
            <a:schemeClr val="accent1"/>
          </a:solidFill>
          <a:scene3d>
            <a:camera prst="orthographicFront"/>
            <a:lightRig rig="threePt" dir="t"/>
          </a:scene3d>
          <a:sp3d>
            <a:bevelT/>
          </a:sp3d>
        </p:spPr>
        <p:txBody>
          <a:bodyPr wrap="square">
            <a:spAutoFit/>
          </a:bodyPr>
          <a:lstStyle/>
          <a:p>
            <a:pPr algn="ctr"/>
            <a:r>
              <a:rPr lang="id-ID" sz="2400" dirty="0" smtClean="0">
                <a:latin typeface="Tahoma" pitchFamily="34" charset="0"/>
                <a:ea typeface="Tahoma" pitchFamily="34" charset="0"/>
                <a:cs typeface="Tahoma" pitchFamily="34" charset="0"/>
              </a:rPr>
              <a:t>Sehingga nilai SKP Sdr. Ali Muktar Raja, S.Sos tahun 2014 adalah 83,02</a:t>
            </a:r>
            <a:endParaRPr lang="id-ID" sz="2400" dirty="0">
              <a:latin typeface="Tahoma" pitchFamily="34" charset="0"/>
              <a:ea typeface="Tahoma" pitchFamily="34" charset="0"/>
              <a:cs typeface="Tahoma" pitchFamily="34" charset="0"/>
            </a:endParaRPr>
          </a:p>
        </p:txBody>
      </p:sp>
      <p:pic>
        <p:nvPicPr>
          <p:cNvPr id="5"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714348" y="1571612"/>
            <a:ext cx="7024710" cy="1071570"/>
          </a:xfrm>
          <a:prstGeom prst="rect">
            <a:avLst/>
          </a:prstGeom>
          <a:noFill/>
        </p:spPr>
      </p:pic>
      <p:cxnSp>
        <p:nvCxnSpPr>
          <p:cNvPr id="6" name="Straight Connector 5"/>
          <p:cNvCxnSpPr/>
          <p:nvPr/>
        </p:nvCxnSpPr>
        <p:spPr>
          <a:xfrm>
            <a:off x="2643174" y="4429132"/>
            <a:ext cx="838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4282" y="1142984"/>
            <a:ext cx="7786742" cy="2246769"/>
          </a:xfrm>
          <a:prstGeom prst="rect">
            <a:avLst/>
          </a:prstGeom>
        </p:spPr>
        <p:txBody>
          <a:bodyPr wrap="square">
            <a:spAutoFit/>
          </a:bodyPr>
          <a:lstStyle/>
          <a:p>
            <a:pPr marL="457200" indent="-457200"/>
            <a:r>
              <a:rPr lang="id-ID" sz="2800" dirty="0" smtClean="0">
                <a:latin typeface="Tahoma" pitchFamily="34" charset="0"/>
                <a:ea typeface="Tahoma" pitchFamily="34" charset="0"/>
                <a:cs typeface="Tahoma" pitchFamily="34" charset="0"/>
              </a:rPr>
              <a:t>2.  PNS yang melaksanakan tugas belajar di dalam maupun di luar negeri tidak wajib menyusun SKP pada awal tahun. Penilaian prestasi kerja pada akhir tahun dinilai dari prestasi akademik dan unsur perilaku kerja.</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304800" y="1041401"/>
          <a:ext cx="8534400" cy="5664200"/>
        </p:xfrm>
        <a:graphic>
          <a:graphicData uri="http://schemas.openxmlformats.org/drawingml/2006/table">
            <a:tbl>
              <a:tblPr firstRow="1" bandRow="1">
                <a:tableStyleId>{5C22544A-7EE6-4342-B048-85BDC9FD1C3A}</a:tableStyleId>
              </a:tblPr>
              <a:tblGrid>
                <a:gridCol w="457200"/>
                <a:gridCol w="2387600"/>
                <a:gridCol w="2946400"/>
                <a:gridCol w="609600"/>
                <a:gridCol w="711200"/>
                <a:gridCol w="1422400"/>
              </a:tblGrid>
              <a:tr h="370840">
                <a:tc>
                  <a:txBody>
                    <a:bodyPr/>
                    <a:lstStyle/>
                    <a:p>
                      <a:endParaRPr lang="id-ID" sz="1600" dirty="0"/>
                    </a:p>
                  </a:txBody>
                  <a:tcPr/>
                </a:tc>
                <a:tc gridSpan="4">
                  <a:txBody>
                    <a:bodyPr/>
                    <a:lstStyle/>
                    <a:p>
                      <a:pPr algn="ctr"/>
                      <a:r>
                        <a:rPr lang="id-ID" sz="1600" dirty="0" smtClean="0"/>
                        <a:t>UNSUR</a:t>
                      </a:r>
                      <a:r>
                        <a:rPr lang="id-ID" sz="1600" baseline="0" dirty="0" smtClean="0"/>
                        <a:t> YANG DINILAI</a:t>
                      </a:r>
                      <a:endParaRPr lang="id-ID" sz="1600" dirty="0"/>
                    </a:p>
                  </a:txBody>
                  <a:tcPr/>
                </a:tc>
                <a:tc hMerge="1">
                  <a:txBody>
                    <a:bodyPr/>
                    <a:lstStyle/>
                    <a:p>
                      <a:endParaRPr lang="id-ID" dirty="0"/>
                    </a:p>
                  </a:txBody>
                  <a:tcPr/>
                </a:tc>
                <a:tc hMerge="1">
                  <a:txBody>
                    <a:bodyPr/>
                    <a:lstStyle/>
                    <a:p>
                      <a:endParaRPr lang="id-ID" dirty="0"/>
                    </a:p>
                  </a:txBody>
                  <a:tcPr/>
                </a:tc>
                <a:tc hMerge="1">
                  <a:txBody>
                    <a:bodyPr/>
                    <a:lstStyle/>
                    <a:p>
                      <a:endParaRPr lang="id-ID" dirty="0"/>
                    </a:p>
                  </a:txBody>
                  <a:tcPr/>
                </a:tc>
                <a:tc>
                  <a:txBody>
                    <a:bodyPr/>
                    <a:lstStyle/>
                    <a:p>
                      <a:r>
                        <a:rPr lang="id-ID" sz="1600" dirty="0" smtClean="0"/>
                        <a:t>Jumlah</a:t>
                      </a:r>
                      <a:endParaRPr lang="id-ID" sz="1600" dirty="0"/>
                    </a:p>
                  </a:txBody>
                  <a:tcPr/>
                </a:tc>
              </a:tr>
              <a:tr h="370840">
                <a:tc>
                  <a:txBody>
                    <a:bodyPr/>
                    <a:lstStyle/>
                    <a:p>
                      <a:r>
                        <a:rPr lang="id-ID" sz="1600" dirty="0" smtClean="0"/>
                        <a:t>4.</a:t>
                      </a:r>
                      <a:endParaRPr lang="id-ID" sz="1600" dirty="0"/>
                    </a:p>
                  </a:txBody>
                  <a:tcPr/>
                </a:tc>
                <a:tc gridSpan="4">
                  <a:txBody>
                    <a:bodyPr/>
                    <a:lstStyle/>
                    <a:p>
                      <a:r>
                        <a:rPr lang="id-ID" sz="1400" dirty="0" smtClean="0"/>
                        <a:t>a. Sasaran kerja Pegawai (SKP)/ Nilai Akademik               91,26 x 60%</a:t>
                      </a:r>
                      <a:endParaRPr lang="id-ID" sz="1400" dirty="0"/>
                    </a:p>
                  </a:txBody>
                  <a:tcPr/>
                </a:tc>
                <a:tc hMerge="1">
                  <a:txBody>
                    <a:bodyPr/>
                    <a:lstStyle/>
                    <a:p>
                      <a:endParaRPr lang="id-ID" dirty="0"/>
                    </a:p>
                  </a:txBody>
                  <a:tcPr/>
                </a:tc>
                <a:tc hMerge="1">
                  <a:txBody>
                    <a:bodyPr/>
                    <a:lstStyle/>
                    <a:p>
                      <a:endParaRPr lang="id-ID" dirty="0"/>
                    </a:p>
                  </a:txBody>
                  <a:tcPr/>
                </a:tc>
                <a:tc hMerge="1">
                  <a:txBody>
                    <a:bodyPr/>
                    <a:lstStyle/>
                    <a:p>
                      <a:endParaRPr lang="id-ID" dirty="0"/>
                    </a:p>
                  </a:txBody>
                  <a:tcPr/>
                </a:tc>
                <a:tc>
                  <a:txBody>
                    <a:bodyPr/>
                    <a:lstStyle/>
                    <a:p>
                      <a:pPr algn="ctr"/>
                      <a:r>
                        <a:rPr lang="id-ID" sz="1600" dirty="0" smtClean="0"/>
                        <a:t>54,76</a:t>
                      </a:r>
                      <a:endParaRPr lang="id-ID" sz="1600" dirty="0"/>
                    </a:p>
                  </a:txBody>
                  <a:tcPr/>
                </a:tc>
              </a:tr>
              <a:tr h="370840">
                <a:tc>
                  <a:txBody>
                    <a:bodyPr/>
                    <a:lstStyle/>
                    <a:p>
                      <a:endParaRPr lang="id-ID" sz="1600" dirty="0"/>
                    </a:p>
                  </a:txBody>
                  <a:tcPr/>
                </a:tc>
                <a:tc>
                  <a:txBody>
                    <a:bodyPr/>
                    <a:lstStyle/>
                    <a:p>
                      <a:r>
                        <a:rPr lang="id-ID" sz="1400" dirty="0" smtClean="0"/>
                        <a:t>b. Perilaku Kerja</a:t>
                      </a:r>
                      <a:endParaRPr lang="id-ID" sz="1400" dirty="0"/>
                    </a:p>
                  </a:txBody>
                  <a:tcPr/>
                </a:tc>
                <a:tc>
                  <a:txBody>
                    <a:bodyPr/>
                    <a:lstStyle/>
                    <a:p>
                      <a:r>
                        <a:rPr lang="id-ID" sz="1400" dirty="0" smtClean="0"/>
                        <a:t>1. Orientasi</a:t>
                      </a:r>
                      <a:r>
                        <a:rPr lang="id-ID" sz="1400" baseline="0" dirty="0" smtClean="0"/>
                        <a:t> </a:t>
                      </a:r>
                      <a:r>
                        <a:rPr lang="id-ID" sz="1400" dirty="0" smtClean="0"/>
                        <a:t>pelayanan</a:t>
                      </a:r>
                      <a:endParaRPr lang="id-ID" sz="1400" dirty="0"/>
                    </a:p>
                  </a:txBody>
                  <a:tcPr/>
                </a:tc>
                <a:tc>
                  <a:txBody>
                    <a:bodyPr/>
                    <a:lstStyle/>
                    <a:p>
                      <a:r>
                        <a:rPr lang="id-ID" sz="1400" dirty="0" smtClean="0"/>
                        <a:t>82</a:t>
                      </a:r>
                      <a:endParaRPr lang="id-ID" sz="1400" dirty="0"/>
                    </a:p>
                  </a:txBody>
                  <a:tcPr/>
                </a:tc>
                <a:tc>
                  <a:txBody>
                    <a:bodyPr/>
                    <a:lstStyle/>
                    <a:p>
                      <a:r>
                        <a:rPr lang="id-ID" sz="1400" dirty="0" smtClean="0"/>
                        <a:t>Baik</a:t>
                      </a:r>
                      <a:endParaRPr lang="id-ID" sz="1400" dirty="0"/>
                    </a:p>
                  </a:txBody>
                  <a:tcPr/>
                </a:tc>
                <a:tc>
                  <a:txBody>
                    <a:bodyPr/>
                    <a:lstStyle/>
                    <a:p>
                      <a:pPr algn="ctr"/>
                      <a:endParaRPr lang="id-ID" sz="1400" dirty="0"/>
                    </a:p>
                  </a:txBody>
                  <a:tcPr/>
                </a:tc>
              </a:tr>
              <a:tr h="370840">
                <a:tc>
                  <a:txBody>
                    <a:bodyPr/>
                    <a:lstStyle/>
                    <a:p>
                      <a:endParaRPr lang="id-ID" sz="1600" dirty="0"/>
                    </a:p>
                  </a:txBody>
                  <a:tcPr/>
                </a:tc>
                <a:tc>
                  <a:txBody>
                    <a:bodyPr/>
                    <a:lstStyle/>
                    <a:p>
                      <a:endParaRPr lang="id-ID" sz="1400" dirty="0"/>
                    </a:p>
                  </a:txBody>
                  <a:tcPr/>
                </a:tc>
                <a:tc>
                  <a:txBody>
                    <a:bodyPr/>
                    <a:lstStyle/>
                    <a:p>
                      <a:r>
                        <a:rPr lang="id-ID" sz="1400" dirty="0" smtClean="0"/>
                        <a:t>2. Integritas</a:t>
                      </a:r>
                      <a:endParaRPr lang="id-ID" sz="1400" dirty="0"/>
                    </a:p>
                  </a:txBody>
                  <a:tcPr/>
                </a:tc>
                <a:tc>
                  <a:txBody>
                    <a:bodyPr/>
                    <a:lstStyle/>
                    <a:p>
                      <a:r>
                        <a:rPr lang="id-ID" sz="1400" dirty="0" smtClean="0"/>
                        <a:t>85</a:t>
                      </a:r>
                      <a:endParaRPr lang="id-ID" sz="1400" dirty="0"/>
                    </a:p>
                  </a:txBody>
                  <a:tcPr/>
                </a:tc>
                <a:tc>
                  <a:txBody>
                    <a:bodyPr/>
                    <a:lstStyle/>
                    <a:p>
                      <a:r>
                        <a:rPr lang="id-ID" sz="1400" smtClean="0"/>
                        <a:t>Baik</a:t>
                      </a:r>
                      <a:endParaRPr lang="id-ID" sz="1400" dirty="0"/>
                    </a:p>
                  </a:txBody>
                  <a:tcPr/>
                </a:tc>
                <a:tc>
                  <a:txBody>
                    <a:bodyPr/>
                    <a:lstStyle/>
                    <a:p>
                      <a:pPr algn="ctr"/>
                      <a:endParaRPr lang="id-ID" sz="1400" dirty="0"/>
                    </a:p>
                  </a:txBody>
                  <a:tcPr/>
                </a:tc>
              </a:tr>
              <a:tr h="370840">
                <a:tc>
                  <a:txBody>
                    <a:bodyPr/>
                    <a:lstStyle/>
                    <a:p>
                      <a:endParaRPr lang="id-ID" sz="1600" dirty="0"/>
                    </a:p>
                  </a:txBody>
                  <a:tcPr/>
                </a:tc>
                <a:tc>
                  <a:txBody>
                    <a:bodyPr/>
                    <a:lstStyle/>
                    <a:p>
                      <a:endParaRPr lang="id-ID" sz="1400" dirty="0"/>
                    </a:p>
                  </a:txBody>
                  <a:tcPr/>
                </a:tc>
                <a:tc>
                  <a:txBody>
                    <a:bodyPr/>
                    <a:lstStyle/>
                    <a:p>
                      <a:r>
                        <a:rPr lang="id-ID" sz="1400" dirty="0" smtClean="0"/>
                        <a:t>3. Komitmen</a:t>
                      </a:r>
                      <a:endParaRPr lang="id-ID" sz="1400" dirty="0"/>
                    </a:p>
                  </a:txBody>
                  <a:tcPr/>
                </a:tc>
                <a:tc>
                  <a:txBody>
                    <a:bodyPr/>
                    <a:lstStyle/>
                    <a:p>
                      <a:r>
                        <a:rPr lang="id-ID" sz="1400" dirty="0" smtClean="0"/>
                        <a:t>85</a:t>
                      </a:r>
                      <a:endParaRPr lang="id-ID" sz="1400" dirty="0"/>
                    </a:p>
                  </a:txBody>
                  <a:tcPr/>
                </a:tc>
                <a:tc>
                  <a:txBody>
                    <a:bodyPr/>
                    <a:lstStyle/>
                    <a:p>
                      <a:r>
                        <a:rPr lang="id-ID" sz="1400" smtClean="0"/>
                        <a:t>Baik</a:t>
                      </a:r>
                      <a:endParaRPr lang="id-ID" sz="1400" dirty="0"/>
                    </a:p>
                  </a:txBody>
                  <a:tcPr/>
                </a:tc>
                <a:tc>
                  <a:txBody>
                    <a:bodyPr/>
                    <a:lstStyle/>
                    <a:p>
                      <a:pPr algn="ctr"/>
                      <a:endParaRPr lang="id-ID" sz="1400" dirty="0"/>
                    </a:p>
                  </a:txBody>
                  <a:tcPr/>
                </a:tc>
              </a:tr>
              <a:tr h="370840">
                <a:tc>
                  <a:txBody>
                    <a:bodyPr/>
                    <a:lstStyle/>
                    <a:p>
                      <a:endParaRPr lang="id-ID" sz="1600" dirty="0"/>
                    </a:p>
                  </a:txBody>
                  <a:tcPr/>
                </a:tc>
                <a:tc>
                  <a:txBody>
                    <a:bodyPr/>
                    <a:lstStyle/>
                    <a:p>
                      <a:endParaRPr lang="id-ID" sz="1400" dirty="0"/>
                    </a:p>
                  </a:txBody>
                  <a:tcPr/>
                </a:tc>
                <a:tc>
                  <a:txBody>
                    <a:bodyPr/>
                    <a:lstStyle/>
                    <a:p>
                      <a:r>
                        <a:rPr lang="id-ID" sz="1400" dirty="0" smtClean="0"/>
                        <a:t>4. Disiplin</a:t>
                      </a:r>
                      <a:endParaRPr lang="id-ID" sz="1400" dirty="0"/>
                    </a:p>
                  </a:txBody>
                  <a:tcPr/>
                </a:tc>
                <a:tc>
                  <a:txBody>
                    <a:bodyPr/>
                    <a:lstStyle/>
                    <a:p>
                      <a:r>
                        <a:rPr lang="id-ID" sz="1400" dirty="0" smtClean="0"/>
                        <a:t>86</a:t>
                      </a:r>
                      <a:endParaRPr lang="id-ID" sz="1400" dirty="0"/>
                    </a:p>
                  </a:txBody>
                  <a:tcPr/>
                </a:tc>
                <a:tc>
                  <a:txBody>
                    <a:bodyPr/>
                    <a:lstStyle/>
                    <a:p>
                      <a:r>
                        <a:rPr lang="id-ID" sz="1400" smtClean="0"/>
                        <a:t>Baik</a:t>
                      </a:r>
                      <a:endParaRPr lang="id-ID" sz="1400" dirty="0"/>
                    </a:p>
                  </a:txBody>
                  <a:tcPr/>
                </a:tc>
                <a:tc>
                  <a:txBody>
                    <a:bodyPr/>
                    <a:lstStyle/>
                    <a:p>
                      <a:pPr algn="ctr"/>
                      <a:endParaRPr lang="id-ID" sz="1400" dirty="0"/>
                    </a:p>
                  </a:txBody>
                  <a:tcPr/>
                </a:tc>
              </a:tr>
              <a:tr h="370840">
                <a:tc>
                  <a:txBody>
                    <a:bodyPr/>
                    <a:lstStyle/>
                    <a:p>
                      <a:endParaRPr lang="id-ID" sz="1600" dirty="0"/>
                    </a:p>
                  </a:txBody>
                  <a:tcPr/>
                </a:tc>
                <a:tc>
                  <a:txBody>
                    <a:bodyPr/>
                    <a:lstStyle/>
                    <a:p>
                      <a:endParaRPr lang="id-ID" sz="1400" dirty="0"/>
                    </a:p>
                  </a:txBody>
                  <a:tcPr/>
                </a:tc>
                <a:tc>
                  <a:txBody>
                    <a:bodyPr/>
                    <a:lstStyle/>
                    <a:p>
                      <a:r>
                        <a:rPr lang="id-ID" sz="1400" dirty="0" smtClean="0"/>
                        <a:t>5. Kerja sama</a:t>
                      </a:r>
                      <a:endParaRPr lang="id-ID" sz="1400" dirty="0"/>
                    </a:p>
                  </a:txBody>
                  <a:tcPr/>
                </a:tc>
                <a:tc>
                  <a:txBody>
                    <a:bodyPr/>
                    <a:lstStyle/>
                    <a:p>
                      <a:r>
                        <a:rPr lang="id-ID" sz="1400" dirty="0" smtClean="0"/>
                        <a:t>87</a:t>
                      </a:r>
                      <a:endParaRPr lang="id-ID" sz="1400" dirty="0"/>
                    </a:p>
                  </a:txBody>
                  <a:tcPr/>
                </a:tc>
                <a:tc>
                  <a:txBody>
                    <a:bodyPr/>
                    <a:lstStyle/>
                    <a:p>
                      <a:r>
                        <a:rPr lang="id-ID" sz="1400" smtClean="0"/>
                        <a:t>Baik</a:t>
                      </a:r>
                      <a:endParaRPr lang="id-ID" sz="1400" dirty="0"/>
                    </a:p>
                  </a:txBody>
                  <a:tcPr/>
                </a:tc>
                <a:tc>
                  <a:txBody>
                    <a:bodyPr/>
                    <a:lstStyle/>
                    <a:p>
                      <a:pPr algn="ctr"/>
                      <a:endParaRPr lang="id-ID" sz="1400" dirty="0"/>
                    </a:p>
                  </a:txBody>
                  <a:tcPr/>
                </a:tc>
              </a:tr>
              <a:tr h="370840">
                <a:tc>
                  <a:txBody>
                    <a:bodyPr/>
                    <a:lstStyle/>
                    <a:p>
                      <a:endParaRPr lang="id-ID" sz="1600" dirty="0"/>
                    </a:p>
                  </a:txBody>
                  <a:tcPr/>
                </a:tc>
                <a:tc>
                  <a:txBody>
                    <a:bodyPr/>
                    <a:lstStyle/>
                    <a:p>
                      <a:endParaRPr lang="id-ID" sz="1400" dirty="0"/>
                    </a:p>
                  </a:txBody>
                  <a:tcPr/>
                </a:tc>
                <a:tc>
                  <a:txBody>
                    <a:bodyPr/>
                    <a:lstStyle/>
                    <a:p>
                      <a:r>
                        <a:rPr lang="id-ID" sz="1400" dirty="0" smtClean="0"/>
                        <a:t>6. Kepemimpinan</a:t>
                      </a:r>
                      <a:endParaRPr lang="id-ID" sz="1400" dirty="0"/>
                    </a:p>
                  </a:txBody>
                  <a:tcPr/>
                </a:tc>
                <a:tc>
                  <a:txBody>
                    <a:bodyPr/>
                    <a:lstStyle/>
                    <a:p>
                      <a:r>
                        <a:rPr lang="id-ID" sz="1400" dirty="0" smtClean="0"/>
                        <a:t>-</a:t>
                      </a:r>
                      <a:endParaRPr lang="id-ID" sz="1400" dirty="0"/>
                    </a:p>
                  </a:txBody>
                  <a:tcPr/>
                </a:tc>
                <a:tc>
                  <a:txBody>
                    <a:bodyPr/>
                    <a:lstStyle/>
                    <a:p>
                      <a:r>
                        <a:rPr lang="id-ID" sz="1400" smtClean="0"/>
                        <a:t>Baik</a:t>
                      </a:r>
                      <a:endParaRPr lang="id-ID" sz="1400" dirty="0"/>
                    </a:p>
                  </a:txBody>
                  <a:tcPr/>
                </a:tc>
                <a:tc>
                  <a:txBody>
                    <a:bodyPr/>
                    <a:lstStyle/>
                    <a:p>
                      <a:pPr algn="ctr"/>
                      <a:endParaRPr lang="id-ID" sz="1400" dirty="0"/>
                    </a:p>
                  </a:txBody>
                  <a:tcPr/>
                </a:tc>
              </a:tr>
              <a:tr h="370840">
                <a:tc>
                  <a:txBody>
                    <a:bodyPr/>
                    <a:lstStyle/>
                    <a:p>
                      <a:endParaRPr lang="id-ID" sz="1600" dirty="0"/>
                    </a:p>
                  </a:txBody>
                  <a:tcPr/>
                </a:tc>
                <a:tc>
                  <a:txBody>
                    <a:bodyPr/>
                    <a:lstStyle/>
                    <a:p>
                      <a:endParaRPr lang="id-ID" sz="1400" dirty="0"/>
                    </a:p>
                  </a:txBody>
                  <a:tcPr/>
                </a:tc>
                <a:tc>
                  <a:txBody>
                    <a:bodyPr/>
                    <a:lstStyle/>
                    <a:p>
                      <a:r>
                        <a:rPr lang="id-ID" sz="1400" dirty="0" smtClean="0"/>
                        <a:t>Jumlah</a:t>
                      </a:r>
                      <a:endParaRPr lang="id-ID" sz="1400" dirty="0"/>
                    </a:p>
                  </a:txBody>
                  <a:tcPr/>
                </a:tc>
                <a:tc>
                  <a:txBody>
                    <a:bodyPr/>
                    <a:lstStyle/>
                    <a:p>
                      <a:r>
                        <a:rPr lang="id-ID" sz="1400" dirty="0" smtClean="0"/>
                        <a:t>425</a:t>
                      </a:r>
                      <a:endParaRPr lang="id-ID" sz="1400" dirty="0"/>
                    </a:p>
                  </a:txBody>
                  <a:tcPr/>
                </a:tc>
                <a:tc>
                  <a:txBody>
                    <a:bodyPr/>
                    <a:lstStyle/>
                    <a:p>
                      <a:r>
                        <a:rPr lang="id-ID" sz="1400" smtClean="0"/>
                        <a:t>Baik</a:t>
                      </a:r>
                      <a:endParaRPr lang="id-ID" sz="1400" dirty="0"/>
                    </a:p>
                  </a:txBody>
                  <a:tcPr/>
                </a:tc>
                <a:tc>
                  <a:txBody>
                    <a:bodyPr/>
                    <a:lstStyle/>
                    <a:p>
                      <a:pPr algn="ctr"/>
                      <a:endParaRPr lang="id-ID" sz="1400" dirty="0"/>
                    </a:p>
                  </a:txBody>
                  <a:tcPr/>
                </a:tc>
              </a:tr>
              <a:tr h="370840">
                <a:tc>
                  <a:txBody>
                    <a:bodyPr/>
                    <a:lstStyle/>
                    <a:p>
                      <a:endParaRPr lang="id-ID" sz="1600" dirty="0"/>
                    </a:p>
                  </a:txBody>
                  <a:tcPr/>
                </a:tc>
                <a:tc>
                  <a:txBody>
                    <a:bodyPr/>
                    <a:lstStyle/>
                    <a:p>
                      <a:endParaRPr lang="id-ID" sz="1400" dirty="0"/>
                    </a:p>
                  </a:txBody>
                  <a:tcPr/>
                </a:tc>
                <a:tc>
                  <a:txBody>
                    <a:bodyPr/>
                    <a:lstStyle/>
                    <a:p>
                      <a:r>
                        <a:rPr lang="id-ID" sz="1400" dirty="0" smtClean="0"/>
                        <a:t>Nilai rata-rata</a:t>
                      </a:r>
                      <a:endParaRPr lang="id-ID" sz="1400" dirty="0"/>
                    </a:p>
                  </a:txBody>
                  <a:tcPr/>
                </a:tc>
                <a:tc>
                  <a:txBody>
                    <a:bodyPr/>
                    <a:lstStyle/>
                    <a:p>
                      <a:r>
                        <a:rPr lang="id-ID" sz="1400" dirty="0" smtClean="0"/>
                        <a:t>85</a:t>
                      </a:r>
                      <a:endParaRPr lang="id-ID" sz="1400" dirty="0"/>
                    </a:p>
                  </a:txBody>
                  <a:tcPr/>
                </a:tc>
                <a:tc>
                  <a:txBody>
                    <a:bodyPr/>
                    <a:lstStyle/>
                    <a:p>
                      <a:r>
                        <a:rPr lang="id-ID" sz="1400" dirty="0" smtClean="0"/>
                        <a:t>Baik</a:t>
                      </a:r>
                      <a:endParaRPr lang="id-ID" sz="1400" dirty="0"/>
                    </a:p>
                  </a:txBody>
                  <a:tcPr/>
                </a:tc>
                <a:tc>
                  <a:txBody>
                    <a:bodyPr/>
                    <a:lstStyle/>
                    <a:p>
                      <a:pPr algn="ctr"/>
                      <a:endParaRPr lang="id-ID" sz="1400" dirty="0"/>
                    </a:p>
                  </a:txBody>
                  <a:tcPr/>
                </a:tc>
              </a:tr>
              <a:tr h="370840">
                <a:tc>
                  <a:txBody>
                    <a:bodyPr/>
                    <a:lstStyle/>
                    <a:p>
                      <a:endParaRPr lang="id-ID" sz="1600" dirty="0"/>
                    </a:p>
                  </a:txBody>
                  <a:tcPr/>
                </a:tc>
                <a:tc>
                  <a:txBody>
                    <a:bodyPr/>
                    <a:lstStyle/>
                    <a:p>
                      <a:endParaRPr lang="id-ID" sz="1400" dirty="0"/>
                    </a:p>
                  </a:txBody>
                  <a:tcPr/>
                </a:tc>
                <a:tc gridSpan="3">
                  <a:txBody>
                    <a:bodyPr/>
                    <a:lstStyle/>
                    <a:p>
                      <a:r>
                        <a:rPr lang="id-ID" sz="1400" dirty="0" smtClean="0"/>
                        <a:t>Nilai Perilaku kerja                   85 x 40%</a:t>
                      </a:r>
                      <a:endParaRPr lang="id-ID" sz="1400" dirty="0"/>
                    </a:p>
                  </a:txBody>
                  <a:tcPr/>
                </a:tc>
                <a:tc hMerge="1">
                  <a:txBody>
                    <a:bodyPr/>
                    <a:lstStyle/>
                    <a:p>
                      <a:endParaRPr lang="id-ID" dirty="0"/>
                    </a:p>
                  </a:txBody>
                  <a:tcPr/>
                </a:tc>
                <a:tc hMerge="1">
                  <a:txBody>
                    <a:bodyPr/>
                    <a:lstStyle/>
                    <a:p>
                      <a:endParaRPr lang="id-ID" dirty="0"/>
                    </a:p>
                  </a:txBody>
                  <a:tcPr/>
                </a:tc>
                <a:tc>
                  <a:txBody>
                    <a:bodyPr/>
                    <a:lstStyle/>
                    <a:p>
                      <a:pPr algn="ctr"/>
                      <a:r>
                        <a:rPr lang="id-ID" sz="1400" dirty="0" smtClean="0"/>
                        <a:t>34</a:t>
                      </a:r>
                      <a:endParaRPr lang="id-ID" sz="1400" dirty="0"/>
                    </a:p>
                  </a:txBody>
                  <a:tcPr/>
                </a:tc>
              </a:tr>
              <a:tr h="370840">
                <a:tc>
                  <a:txBody>
                    <a:bodyPr/>
                    <a:lstStyle/>
                    <a:p>
                      <a:endParaRPr lang="id-ID" sz="1600" dirty="0"/>
                    </a:p>
                  </a:txBody>
                  <a:tcPr/>
                </a:tc>
                <a:tc gridSpan="4">
                  <a:txBody>
                    <a:bodyPr/>
                    <a:lstStyle/>
                    <a:p>
                      <a:r>
                        <a:rPr lang="id-ID" sz="1400" dirty="0" smtClean="0"/>
                        <a:t>NILAI PRESTASI KERJA</a:t>
                      </a:r>
                      <a:endParaRPr lang="id-ID" sz="1400" dirty="0"/>
                    </a:p>
                  </a:txBody>
                  <a:tcPr/>
                </a:tc>
                <a:tc hMerge="1">
                  <a:txBody>
                    <a:bodyPr/>
                    <a:lstStyle/>
                    <a:p>
                      <a:endParaRPr lang="id-ID" sz="1600" dirty="0"/>
                    </a:p>
                  </a:txBody>
                  <a:tcPr/>
                </a:tc>
                <a:tc hMerge="1">
                  <a:txBody>
                    <a:bodyPr/>
                    <a:lstStyle/>
                    <a:p>
                      <a:endParaRPr lang="id-ID"/>
                    </a:p>
                  </a:txBody>
                  <a:tcPr/>
                </a:tc>
                <a:tc hMerge="1">
                  <a:txBody>
                    <a:bodyPr/>
                    <a:lstStyle/>
                    <a:p>
                      <a:endParaRPr lang="id-ID"/>
                    </a:p>
                  </a:txBody>
                  <a:tcPr/>
                </a:tc>
                <a:tc>
                  <a:txBody>
                    <a:bodyPr/>
                    <a:lstStyle/>
                    <a:p>
                      <a:pPr algn="ctr"/>
                      <a:r>
                        <a:rPr lang="id-ID" sz="1400" dirty="0" smtClean="0"/>
                        <a:t>88,76</a:t>
                      </a:r>
                    </a:p>
                    <a:p>
                      <a:pPr algn="ctr"/>
                      <a:r>
                        <a:rPr lang="id-ID" sz="1400" dirty="0" smtClean="0"/>
                        <a:t>(Baik)</a:t>
                      </a:r>
                      <a:endParaRPr lang="id-ID" sz="1400" dirty="0"/>
                    </a:p>
                  </a:txBody>
                  <a:tcPr/>
                </a:tc>
              </a:tr>
              <a:tr h="899160">
                <a:tc gridSpan="6">
                  <a:txBody>
                    <a:bodyPr/>
                    <a:lstStyle/>
                    <a:p>
                      <a:pPr marL="342900" indent="-342900">
                        <a:buAutoNum type="arabicPeriod" startAt="5"/>
                      </a:pPr>
                      <a:r>
                        <a:rPr lang="id-ID" sz="1600" dirty="0" smtClean="0"/>
                        <a:t>KEBERATAN DARI PNS YANG DINILAI (APABILA ADA)</a:t>
                      </a:r>
                    </a:p>
                    <a:p>
                      <a:pPr marL="342900" indent="5848350">
                        <a:buNone/>
                      </a:pPr>
                      <a:r>
                        <a:rPr lang="id-ID" sz="1600" dirty="0" smtClean="0"/>
                        <a:t>Tanggal, </a:t>
                      </a:r>
                    </a:p>
                    <a:p>
                      <a:pPr marL="342900" indent="17463">
                        <a:buNone/>
                      </a:pPr>
                      <a:r>
                        <a:rPr lang="id-ID" sz="1600" dirty="0" smtClean="0"/>
                        <a:t>........................</a:t>
                      </a:r>
                    </a:p>
                    <a:p>
                      <a:pPr marL="342900" indent="5848350">
                        <a:buNone/>
                      </a:pPr>
                      <a:endParaRPr lang="id-ID" sz="1600" dirty="0"/>
                    </a:p>
                  </a:txBody>
                  <a:tcPr/>
                </a:tc>
                <a:tc hMerge="1">
                  <a:txBody>
                    <a:bodyPr/>
                    <a:lstStyle/>
                    <a:p>
                      <a:endParaRPr lang="id-ID" sz="1600" dirty="0"/>
                    </a:p>
                  </a:txBody>
                  <a:tcPr/>
                </a:tc>
                <a:tc hMerge="1">
                  <a:txBody>
                    <a:bodyPr/>
                    <a:lstStyle/>
                    <a:p>
                      <a:endParaRPr lang="id-ID"/>
                    </a:p>
                  </a:txBody>
                  <a:tcPr/>
                </a:tc>
                <a:tc hMerge="1">
                  <a:txBody>
                    <a:bodyPr/>
                    <a:lstStyle/>
                    <a:p>
                      <a:endParaRPr lang="id-ID"/>
                    </a:p>
                  </a:txBody>
                  <a:tcPr/>
                </a:tc>
                <a:tc hMerge="1">
                  <a:txBody>
                    <a:bodyPr/>
                    <a:lstStyle/>
                    <a:p>
                      <a:endParaRPr lang="id-ID"/>
                    </a:p>
                  </a:txBody>
                  <a:tcPr/>
                </a:tc>
                <a:tc hMerge="1">
                  <a:txBody>
                    <a:bodyPr/>
                    <a:lstStyle/>
                    <a:p>
                      <a:endParaRPr lang="id-ID" sz="1600" dirty="0"/>
                    </a:p>
                  </a:txBody>
                  <a:tcPr/>
                </a:tc>
              </a:tr>
            </a:tbl>
          </a:graphicData>
        </a:graphic>
      </p:graphicFrame>
      <p:sp>
        <p:nvSpPr>
          <p:cNvPr id="3" name="Rounded Rectangle 2"/>
          <p:cNvSpPr/>
          <p:nvPr/>
        </p:nvSpPr>
        <p:spPr>
          <a:xfrm>
            <a:off x="381000" y="304800"/>
            <a:ext cx="83058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smtClean="0"/>
              <a:t>PENILAIAN PRESTASI KERJA BAGI PNS YANG TUGAS BELAJAR</a:t>
            </a:r>
            <a:endParaRPr lang="id-ID"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304800" y="304800"/>
          <a:ext cx="8534400" cy="5394960"/>
        </p:xfrm>
        <a:graphic>
          <a:graphicData uri="http://schemas.openxmlformats.org/drawingml/2006/table">
            <a:tbl>
              <a:tblPr bandRow="1">
                <a:tableStyleId>{5C22544A-7EE6-4342-B048-85BDC9FD1C3A}</a:tableStyleId>
              </a:tblPr>
              <a:tblGrid>
                <a:gridCol w="4114800"/>
                <a:gridCol w="4419600"/>
              </a:tblGrid>
              <a:tr h="619760">
                <a:tc gridSpan="2">
                  <a:txBody>
                    <a:bodyPr/>
                    <a:lstStyle/>
                    <a:p>
                      <a:pPr marL="342900" indent="-342900">
                        <a:buAutoNum type="arabicPeriod" startAt="6"/>
                      </a:pPr>
                      <a:r>
                        <a:rPr lang="id-ID" sz="1400" dirty="0" smtClean="0"/>
                        <a:t>TANGGAPAN</a:t>
                      </a:r>
                      <a:r>
                        <a:rPr lang="id-ID" sz="1400" baseline="0" dirty="0" smtClean="0"/>
                        <a:t> PEJABAT PENILAI ATAS KEBERATAN</a:t>
                      </a:r>
                    </a:p>
                    <a:p>
                      <a:pPr marL="342900" indent="-342900">
                        <a:buNone/>
                      </a:pPr>
                      <a:endParaRPr lang="id-ID" sz="1400" baseline="0" dirty="0" smtClean="0"/>
                    </a:p>
                    <a:p>
                      <a:pPr marL="342900" indent="-342900" algn="r">
                        <a:buNone/>
                      </a:pPr>
                      <a:r>
                        <a:rPr lang="id-ID" sz="1400" baseline="0" dirty="0" smtClean="0"/>
                        <a:t>Tanggal, ................</a:t>
                      </a:r>
                      <a:endParaRPr lang="id-ID" sz="1400" dirty="0" smtClean="0"/>
                    </a:p>
                  </a:txBody>
                  <a:tcPr/>
                </a:tc>
                <a:tc hMerge="1">
                  <a:txBody>
                    <a:bodyPr/>
                    <a:lstStyle/>
                    <a:p>
                      <a:endParaRPr lang="id-ID"/>
                    </a:p>
                  </a:txBody>
                  <a:tcPr/>
                </a:tc>
              </a:tr>
              <a:tr h="899160">
                <a:tc gridSpan="2">
                  <a:txBody>
                    <a:bodyPr/>
                    <a:lstStyle/>
                    <a:p>
                      <a:pPr marL="342900" indent="-342900">
                        <a:buAutoNum type="arabicPeriod" startAt="7"/>
                      </a:pPr>
                      <a:r>
                        <a:rPr lang="id-ID" sz="1400" baseline="0" dirty="0" smtClean="0"/>
                        <a:t>KEPUTUSAN ATASAN PEJABAT PENILAI ATAS KEBERATAN</a:t>
                      </a:r>
                    </a:p>
                    <a:p>
                      <a:pPr marL="342900" marR="0" indent="-342900" algn="r" defTabSz="914400" rtl="0" eaLnBrk="1" fontAlgn="auto" latinLnBrk="0" hangingPunct="1">
                        <a:lnSpc>
                          <a:spcPct val="100000"/>
                        </a:lnSpc>
                        <a:spcBef>
                          <a:spcPts val="0"/>
                        </a:spcBef>
                        <a:spcAft>
                          <a:spcPts val="0"/>
                        </a:spcAft>
                        <a:buClrTx/>
                        <a:buSzTx/>
                        <a:buFontTx/>
                        <a:buNone/>
                        <a:tabLst/>
                        <a:defRPr/>
                      </a:pPr>
                      <a:endParaRPr lang="id-ID" sz="1400" baseline="0" dirty="0" smtClean="0"/>
                    </a:p>
                    <a:p>
                      <a:pPr marL="342900" marR="0" indent="-342900" algn="r" defTabSz="914400" rtl="0" eaLnBrk="1" fontAlgn="auto" latinLnBrk="0" hangingPunct="1">
                        <a:lnSpc>
                          <a:spcPct val="100000"/>
                        </a:lnSpc>
                        <a:spcBef>
                          <a:spcPts val="0"/>
                        </a:spcBef>
                        <a:spcAft>
                          <a:spcPts val="0"/>
                        </a:spcAft>
                        <a:buClrTx/>
                        <a:buSzTx/>
                        <a:buFontTx/>
                        <a:buNone/>
                        <a:tabLst/>
                        <a:defRPr/>
                      </a:pPr>
                      <a:r>
                        <a:rPr lang="id-ID" sz="1400" baseline="0" dirty="0" smtClean="0"/>
                        <a:t>Tanggal, ................</a:t>
                      </a:r>
                      <a:endParaRPr lang="id-ID" sz="1400" dirty="0" smtClean="0"/>
                    </a:p>
                  </a:txBody>
                  <a:tcPr/>
                </a:tc>
                <a:tc hMerge="1">
                  <a:txBody>
                    <a:bodyPr/>
                    <a:lstStyle/>
                    <a:p>
                      <a:endParaRPr lang="id-ID"/>
                    </a:p>
                  </a:txBody>
                  <a:tcPr/>
                </a:tc>
              </a:tr>
              <a:tr h="899160">
                <a:tc>
                  <a:txBody>
                    <a:bodyPr/>
                    <a:lstStyle/>
                    <a:p>
                      <a:pPr marL="342900" indent="-342900">
                        <a:buNone/>
                      </a:pPr>
                      <a:r>
                        <a:rPr lang="id-ID" sz="1400" dirty="0" smtClean="0"/>
                        <a:t>8. REKOMENDASI</a:t>
                      </a:r>
                      <a:endParaRPr lang="id-ID" sz="1400" dirty="0"/>
                    </a:p>
                  </a:txBody>
                  <a:tcPr/>
                </a:tc>
                <a:tc>
                  <a:txBody>
                    <a:bodyPr/>
                    <a:lstStyle/>
                    <a:p>
                      <a:pPr marL="342900" indent="-342900">
                        <a:buNone/>
                      </a:pPr>
                      <a:endParaRPr lang="id-ID" sz="1400" dirty="0"/>
                    </a:p>
                  </a:txBody>
                  <a:tcPr/>
                </a:tc>
              </a:tr>
              <a:tr h="899160">
                <a:tc>
                  <a:txBody>
                    <a:bodyPr/>
                    <a:lstStyle/>
                    <a:p>
                      <a:pPr marL="342900" indent="-342900">
                        <a:buNone/>
                      </a:pPr>
                      <a:endParaRPr lang="id-ID" sz="1400" dirty="0"/>
                    </a:p>
                  </a:txBody>
                  <a:tcPr/>
                </a:tc>
                <a:tc>
                  <a:txBody>
                    <a:bodyPr/>
                    <a:lstStyle/>
                    <a:p>
                      <a:pPr marL="342900" indent="-342900">
                        <a:buNone/>
                      </a:pPr>
                      <a:r>
                        <a:rPr lang="id-ID" sz="1400" dirty="0" smtClean="0"/>
                        <a:t>9. DIBUAT TANGGAL 31 DESEMBER 2014</a:t>
                      </a:r>
                    </a:p>
                    <a:p>
                      <a:pPr marL="342900" indent="-342900" algn="ctr">
                        <a:buNone/>
                      </a:pPr>
                      <a:r>
                        <a:rPr lang="id-ID" sz="1200" dirty="0" smtClean="0"/>
                        <a:t>PEJABAT</a:t>
                      </a:r>
                      <a:r>
                        <a:rPr lang="id-ID" sz="1200" baseline="0" dirty="0" smtClean="0"/>
                        <a:t> PENILAI,</a:t>
                      </a:r>
                    </a:p>
                    <a:p>
                      <a:pPr marL="342900" indent="-342900" algn="ctr">
                        <a:buNone/>
                      </a:pPr>
                      <a:r>
                        <a:rPr lang="id-ID" sz="1200" u="sng" baseline="0" dirty="0" smtClean="0"/>
                        <a:t>Bintarti, S.Sos.</a:t>
                      </a:r>
                    </a:p>
                    <a:p>
                      <a:pPr marL="342900" indent="-342900" algn="ctr">
                        <a:buNone/>
                      </a:pPr>
                      <a:r>
                        <a:rPr lang="id-ID" sz="1200" baseline="0" dirty="0" smtClean="0"/>
                        <a:t>NIP. 19631012 198509 2099</a:t>
                      </a:r>
                      <a:endParaRPr lang="id-ID" sz="1200" dirty="0"/>
                    </a:p>
                  </a:txBody>
                  <a:tcPr/>
                </a:tc>
              </a:tr>
              <a:tr h="899160">
                <a:tc>
                  <a:txBody>
                    <a:bodyPr/>
                    <a:lstStyle/>
                    <a:p>
                      <a:pPr marL="342900" indent="-342900">
                        <a:buNone/>
                      </a:pPr>
                      <a:r>
                        <a:rPr lang="id-ID" sz="1400" dirty="0" smtClean="0"/>
                        <a:t>10. DITERIMA TANGGAL 5 JANUARI 2015</a:t>
                      </a:r>
                    </a:p>
                    <a:p>
                      <a:pPr marL="342900" indent="-342900" algn="ctr">
                        <a:buNone/>
                      </a:pPr>
                      <a:r>
                        <a:rPr lang="id-ID" sz="1200" dirty="0" smtClean="0"/>
                        <a:t>PEJABAT</a:t>
                      </a:r>
                      <a:r>
                        <a:rPr lang="id-ID" sz="1200" baseline="0" dirty="0" smtClean="0"/>
                        <a:t> NEGERI SIPIL YANG DINILAI,</a:t>
                      </a:r>
                    </a:p>
                    <a:p>
                      <a:pPr marL="342900" indent="-342900" algn="ctr">
                        <a:buNone/>
                      </a:pPr>
                      <a:r>
                        <a:rPr lang="id-ID" sz="1200" u="sng" baseline="0" dirty="0" smtClean="0"/>
                        <a:t>Lukito</a:t>
                      </a:r>
                    </a:p>
                    <a:p>
                      <a:pPr marL="342900" indent="-342900" algn="ctr">
                        <a:buNone/>
                      </a:pPr>
                      <a:r>
                        <a:rPr lang="id-ID" sz="1200" baseline="0" dirty="0" smtClean="0"/>
                        <a:t>NIP. 19760222 199610 1099</a:t>
                      </a:r>
                      <a:endParaRPr lang="id-ID" sz="1200" dirty="0"/>
                    </a:p>
                  </a:txBody>
                  <a:tcPr/>
                </a:tc>
                <a:tc>
                  <a:txBody>
                    <a:bodyPr/>
                    <a:lstStyle/>
                    <a:p>
                      <a:pPr marL="342900" indent="-342900" algn="ctr">
                        <a:buNone/>
                      </a:pPr>
                      <a:endParaRPr lang="id-ID" sz="1400" dirty="0"/>
                    </a:p>
                  </a:txBody>
                  <a:tcPr/>
                </a:tc>
              </a:tr>
              <a:tr h="899160">
                <a:tc>
                  <a:txBody>
                    <a:bodyPr/>
                    <a:lstStyle/>
                    <a:p>
                      <a:pPr marL="342900" indent="-342900" algn="ctr">
                        <a:buNone/>
                      </a:pPr>
                      <a:endParaRPr lang="id-ID" sz="1400" dirty="0"/>
                    </a:p>
                  </a:txBody>
                  <a:tcPr/>
                </a:tc>
                <a:tc>
                  <a:txBody>
                    <a:bodyPr/>
                    <a:lstStyle/>
                    <a:p>
                      <a:pPr marL="342900" marR="0" lvl="0" indent="-342900" algn="l" defTabSz="914400" rtl="0" eaLnBrk="1" fontAlgn="auto" latinLnBrk="0" hangingPunct="1">
                        <a:lnSpc>
                          <a:spcPct val="100000"/>
                        </a:lnSpc>
                        <a:spcBef>
                          <a:spcPts val="0"/>
                        </a:spcBef>
                        <a:spcAft>
                          <a:spcPts val="0"/>
                        </a:spcAft>
                        <a:buClrTx/>
                        <a:buSzTx/>
                        <a:buFontTx/>
                        <a:buNone/>
                        <a:tabLst/>
                        <a:defRPr/>
                      </a:pPr>
                      <a:r>
                        <a:rPr kumimoji="0" lang="id-ID" sz="1400" b="0" i="0" u="none" strike="noStrike" kern="1200" cap="none" spc="0" normalizeH="0" baseline="0" noProof="0" dirty="0" smtClean="0">
                          <a:ln>
                            <a:noFill/>
                          </a:ln>
                          <a:solidFill>
                            <a:prstClr val="black"/>
                          </a:solidFill>
                          <a:effectLst/>
                          <a:uLnTx/>
                          <a:uFillTx/>
                          <a:latin typeface="+mn-lt"/>
                          <a:ea typeface="+mn-ea"/>
                          <a:cs typeface="+mn-cs"/>
                        </a:rPr>
                        <a:t>11. DITERIMA TANGGAL 7 JANUARI 2015</a:t>
                      </a:r>
                    </a:p>
                    <a:p>
                      <a:pPr marL="342900" marR="0" lvl="0" indent="-342900" algn="ctr" defTabSz="914400" rtl="0" eaLnBrk="1" fontAlgn="auto" latinLnBrk="0" hangingPunct="1">
                        <a:lnSpc>
                          <a:spcPct val="100000"/>
                        </a:lnSpc>
                        <a:spcBef>
                          <a:spcPts val="0"/>
                        </a:spcBef>
                        <a:spcAft>
                          <a:spcPts val="0"/>
                        </a:spcAft>
                        <a:buClrTx/>
                        <a:buSzTx/>
                        <a:buFontTx/>
                        <a:buNone/>
                        <a:tabLst/>
                        <a:defRPr/>
                      </a:pPr>
                      <a:r>
                        <a:rPr kumimoji="0" lang="id-ID" sz="1200" b="0" i="0" u="none" strike="noStrike" kern="1200" cap="none" spc="0" normalizeH="0" baseline="0" noProof="0" dirty="0" smtClean="0">
                          <a:ln>
                            <a:noFill/>
                          </a:ln>
                          <a:solidFill>
                            <a:prstClr val="black"/>
                          </a:solidFill>
                          <a:effectLst/>
                          <a:uLnTx/>
                          <a:uFillTx/>
                          <a:latin typeface="+mn-lt"/>
                          <a:ea typeface="+mn-ea"/>
                          <a:cs typeface="+mn-cs"/>
                        </a:rPr>
                        <a:t>ATASAN PEJABAT PENILAI,</a:t>
                      </a:r>
                    </a:p>
                    <a:p>
                      <a:pPr marL="342900" marR="0" lvl="0" indent="-342900" algn="ctr" defTabSz="914400" rtl="0" eaLnBrk="1" fontAlgn="auto" latinLnBrk="0" hangingPunct="1">
                        <a:lnSpc>
                          <a:spcPct val="100000"/>
                        </a:lnSpc>
                        <a:spcBef>
                          <a:spcPts val="0"/>
                        </a:spcBef>
                        <a:spcAft>
                          <a:spcPts val="0"/>
                        </a:spcAft>
                        <a:buClrTx/>
                        <a:buSzTx/>
                        <a:buFontTx/>
                        <a:buNone/>
                        <a:tabLst/>
                        <a:defRPr/>
                      </a:pPr>
                      <a:r>
                        <a:rPr kumimoji="0" lang="id-ID" sz="1200" b="0" i="0" u="none" strike="noStrike" kern="1200" cap="none" spc="0" normalizeH="0" baseline="0" noProof="0" dirty="0" smtClean="0">
                          <a:ln>
                            <a:noFill/>
                          </a:ln>
                          <a:solidFill>
                            <a:prstClr val="black"/>
                          </a:solidFill>
                          <a:effectLst/>
                          <a:uLnTx/>
                          <a:uFillTx/>
                          <a:latin typeface="+mn-lt"/>
                          <a:ea typeface="+mn-ea"/>
                          <a:cs typeface="+mn-cs"/>
                        </a:rPr>
                        <a:t>Drs. Andra Kesumawati, M.Si.</a:t>
                      </a:r>
                    </a:p>
                    <a:p>
                      <a:pPr marL="342900" marR="0" lvl="0" indent="-342900" algn="ctr" defTabSz="914400" rtl="0" eaLnBrk="1" fontAlgn="auto" latinLnBrk="0" hangingPunct="1">
                        <a:lnSpc>
                          <a:spcPct val="100000"/>
                        </a:lnSpc>
                        <a:spcBef>
                          <a:spcPts val="0"/>
                        </a:spcBef>
                        <a:spcAft>
                          <a:spcPts val="0"/>
                        </a:spcAft>
                        <a:buClrTx/>
                        <a:buSzTx/>
                        <a:buFontTx/>
                        <a:buNone/>
                        <a:tabLst/>
                        <a:defRPr/>
                      </a:pPr>
                      <a:r>
                        <a:rPr kumimoji="0" lang="id-ID" sz="1200" b="0" i="0" u="none" strike="noStrike" kern="1200" cap="none" spc="0" normalizeH="0" baseline="0" noProof="0" dirty="0" smtClean="0">
                          <a:ln>
                            <a:noFill/>
                          </a:ln>
                          <a:solidFill>
                            <a:prstClr val="black"/>
                          </a:solidFill>
                          <a:effectLst/>
                          <a:uLnTx/>
                          <a:uFillTx/>
                          <a:latin typeface="+mn-lt"/>
                          <a:ea typeface="+mn-ea"/>
                          <a:cs typeface="+mn-cs"/>
                        </a:rPr>
                        <a:t>NIP. 19601112 198401 2099</a:t>
                      </a:r>
                    </a:p>
                    <a:p>
                      <a:pPr marL="342900" indent="-342900" algn="ctr">
                        <a:buNone/>
                      </a:pPr>
                      <a:endParaRPr lang="id-ID" sz="1400" dirty="0"/>
                    </a:p>
                  </a:txBody>
                  <a:tcPr/>
                </a:tc>
              </a:tr>
            </a:tbl>
          </a:graphicData>
        </a:graphic>
      </p:graphicFrame>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457200" y="914400"/>
            <a:ext cx="8077200" cy="5486400"/>
          </a:xfrm>
          <a:prstGeom prst="rect">
            <a:avLst/>
          </a:prstGeom>
          <a:ln>
            <a:noFill/>
          </a:ln>
        </p:spPr>
        <p:txBody>
          <a:bodyPr>
            <a:normAutofit/>
          </a:bodyPr>
          <a:lstStyle/>
          <a:p>
            <a:pPr marL="514350" marR="0" lvl="0" indent="-514350" algn="just" defTabSz="914400" rtl="0" eaLnBrk="0" fontAlgn="base" latinLnBrk="0" hangingPunct="0">
              <a:lnSpc>
                <a:spcPct val="100000"/>
              </a:lnSpc>
              <a:spcBef>
                <a:spcPts val="600"/>
              </a:spcBef>
              <a:spcAft>
                <a:spcPts val="600"/>
              </a:spcAft>
              <a:buClr>
                <a:schemeClr val="accent1"/>
              </a:buClr>
              <a:buSzPct val="70000"/>
              <a:tabLst/>
              <a:defRPr/>
            </a:pPr>
            <a:r>
              <a:rPr kumimoji="0" lang="id-ID" sz="2400" b="1" i="0" u="none" strike="noStrike" kern="1200" cap="none" spc="0" normalizeH="0" baseline="0" noProof="0" dirty="0" smtClean="0">
                <a:ln>
                  <a:noFill/>
                </a:ln>
                <a:effectLst/>
                <a:uLnTx/>
                <a:uFillTx/>
                <a:latin typeface="Tahoma" pitchFamily="34" charset="0"/>
                <a:ea typeface="Tahoma" pitchFamily="34" charset="0"/>
                <a:cs typeface="Tahoma" pitchFamily="34" charset="0"/>
              </a:rPr>
              <a:t>3.  Penyusunan SKP bagi PNS yang menjalani cuti bersalin/cuti besar harus mempertimbangkan jumlah kegiatan dan target serta waktu yang akan dilaksanakan oleh PNS ybs.</a:t>
            </a:r>
          </a:p>
          <a:p>
            <a:pPr marL="514350" marR="0" lvl="0" indent="-514350" algn="just" defTabSz="914400" rtl="0" eaLnBrk="0" fontAlgn="base" latinLnBrk="0" hangingPunct="0">
              <a:lnSpc>
                <a:spcPct val="100000"/>
              </a:lnSpc>
              <a:spcBef>
                <a:spcPts val="600"/>
              </a:spcBef>
              <a:spcAft>
                <a:spcPts val="600"/>
              </a:spcAft>
              <a:buClr>
                <a:schemeClr val="accent1"/>
              </a:buClr>
              <a:buSzPct val="70000"/>
              <a:tabLst/>
              <a:defRPr/>
            </a:pPr>
            <a:r>
              <a:rPr kumimoji="0" lang="id-ID" sz="2400" b="1" i="0" u="none" strike="noStrike" kern="1200" cap="none" spc="0" normalizeH="0" baseline="0" noProof="0" dirty="0" smtClean="0">
                <a:ln>
                  <a:noFill/>
                </a:ln>
                <a:effectLst/>
                <a:uLnTx/>
                <a:uFillTx/>
                <a:latin typeface="Tahoma" pitchFamily="34" charset="0"/>
                <a:ea typeface="Tahoma" pitchFamily="34" charset="0"/>
                <a:cs typeface="Tahoma" pitchFamily="34" charset="0"/>
              </a:rPr>
              <a:t>4.  Penyusunan SKP bagi PNS yang menjalani cuti sakit harus disesuaikan dengan sisa waktu dalam tahun berjalan</a:t>
            </a:r>
          </a:p>
          <a:p>
            <a:pPr marL="514350" marR="0" lvl="0" indent="-514350" algn="just" defTabSz="914400" rtl="0" eaLnBrk="0" fontAlgn="base" latinLnBrk="0" hangingPunct="0">
              <a:lnSpc>
                <a:spcPct val="100000"/>
              </a:lnSpc>
              <a:spcBef>
                <a:spcPts val="600"/>
              </a:spcBef>
              <a:spcAft>
                <a:spcPts val="600"/>
              </a:spcAft>
              <a:buClr>
                <a:schemeClr val="accent1"/>
              </a:buClr>
              <a:buSzPct val="70000"/>
              <a:tabLst/>
              <a:defRPr/>
            </a:pPr>
            <a:r>
              <a:rPr kumimoji="0" lang="id-ID" sz="2400" b="1" i="0" u="none" strike="noStrike" kern="1200" cap="none" spc="0" normalizeH="0" baseline="0" noProof="0" dirty="0" smtClean="0">
                <a:ln>
                  <a:noFill/>
                </a:ln>
                <a:effectLst/>
                <a:uLnTx/>
                <a:uFillTx/>
                <a:latin typeface="Tahoma" pitchFamily="34" charset="0"/>
                <a:ea typeface="Tahoma" pitchFamily="34" charset="0"/>
                <a:cs typeface="Tahoma" pitchFamily="34" charset="0"/>
              </a:rPr>
              <a:t>5. Penyusunan SKP bagi PNS yang ditunjuk sebagai Pelaksana Tugas (Plt), maka tugas-tugas sebagai Plt. dihitung sebagai tugas tambahan</a:t>
            </a:r>
          </a:p>
          <a:p>
            <a:pPr marL="514350" marR="0" lvl="0" indent="-514350" algn="just" defTabSz="914400" rtl="0" eaLnBrk="0" fontAlgn="base" latinLnBrk="0" hangingPunct="0">
              <a:lnSpc>
                <a:spcPct val="100000"/>
              </a:lnSpc>
              <a:spcBef>
                <a:spcPts val="600"/>
              </a:spcBef>
              <a:spcAft>
                <a:spcPct val="0"/>
              </a:spcAft>
              <a:buClr>
                <a:schemeClr val="accent1"/>
              </a:buClr>
              <a:buSzPct val="70000"/>
              <a:buFont typeface="Wingdings" pitchFamily="2" charset="2"/>
              <a:buNone/>
              <a:tabLst/>
              <a:defRPr/>
            </a:pPr>
            <a:endParaRPr kumimoji="0" lang="id-ID" sz="2400" b="0" i="0" u="none" strike="noStrike" kern="1200" cap="none" spc="0" normalizeH="0" baseline="0" noProof="0" dirty="0" smtClean="0">
              <a:ln>
                <a:noFill/>
              </a:ln>
              <a:solidFill>
                <a:srgbClr val="663300"/>
              </a:solidFill>
              <a:effectLst/>
              <a:uLnTx/>
              <a:uFillTx/>
              <a:latin typeface="Segoe UI" pitchFamily="34" charset="0"/>
              <a:ea typeface="Segoe UI" pitchFamily="34" charset="0"/>
              <a:cs typeface="Segoe UI" pitchFamily="34" charset="0"/>
            </a:endParaRPr>
          </a:p>
          <a:p>
            <a:pPr marL="514350" marR="0" lvl="0" indent="-514350" algn="just" defTabSz="914400" rtl="0" eaLnBrk="0" fontAlgn="base" latinLnBrk="0" hangingPunct="0">
              <a:lnSpc>
                <a:spcPct val="100000"/>
              </a:lnSpc>
              <a:spcBef>
                <a:spcPts val="600"/>
              </a:spcBef>
              <a:spcAft>
                <a:spcPct val="0"/>
              </a:spcAft>
              <a:buClr>
                <a:schemeClr val="accent1"/>
              </a:buClr>
              <a:buSzPct val="70000"/>
              <a:buFont typeface="Wingdings" pitchFamily="2" charset="2"/>
              <a:buNone/>
              <a:tabLst/>
              <a:defRPr/>
            </a:pPr>
            <a:endParaRPr kumimoji="0" lang="id-ID" sz="2400" b="0" i="0" u="none" strike="noStrike" kern="1200" cap="none" spc="0" normalizeH="0" baseline="0" noProof="0" dirty="0" smtClean="0">
              <a:ln>
                <a:noFill/>
              </a:ln>
              <a:solidFill>
                <a:srgbClr val="663300"/>
              </a:solidFill>
              <a:effectLst/>
              <a:uLnTx/>
              <a:uFillTx/>
              <a:latin typeface="Segoe UI" pitchFamily="34" charset="0"/>
              <a:ea typeface="Segoe UI" pitchFamily="34" charset="0"/>
              <a:cs typeface="Segoe UI" pitchFamily="34" charset="0"/>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2812" y="214290"/>
            <a:ext cx="8715468" cy="6084743"/>
          </a:xfrm>
          <a:prstGeom prst="rect">
            <a:avLst/>
          </a:prstGeom>
        </p:spPr>
        <p:txBody>
          <a:bodyPr wrap="square">
            <a:spAutoFit/>
          </a:bodyPr>
          <a:lstStyle/>
          <a:p>
            <a:pPr marL="514350" indent="-514350" algn="just">
              <a:lnSpc>
                <a:spcPct val="120000"/>
              </a:lnSpc>
              <a:spcAft>
                <a:spcPts val="600"/>
              </a:spcAft>
            </a:pPr>
            <a:r>
              <a:rPr lang="id-ID" sz="2400" b="1" dirty="0" smtClean="0">
                <a:solidFill>
                  <a:srgbClr val="663300"/>
                </a:solidFill>
                <a:latin typeface="Tahoma" pitchFamily="34" charset="0"/>
                <a:ea typeface="Tahoma" pitchFamily="34" charset="0"/>
                <a:cs typeface="Tahoma" pitchFamily="34" charset="0"/>
              </a:rPr>
              <a:t>6. 	</a:t>
            </a:r>
            <a:r>
              <a:rPr lang="id-ID" sz="2400" b="1" dirty="0" smtClean="0">
                <a:latin typeface="Tahoma" pitchFamily="34" charset="0"/>
                <a:ea typeface="Tahoma" pitchFamily="34" charset="0"/>
                <a:cs typeface="Tahoma" pitchFamily="34" charset="0"/>
              </a:rPr>
              <a:t>SKP bagi PNS yang kegiatannya dilakukan dengan tim kerja, maka Penyusunan berlaku ketentuan sbb:</a:t>
            </a:r>
          </a:p>
          <a:p>
            <a:pPr marL="996950" lvl="1" indent="-457200" algn="just">
              <a:lnSpc>
                <a:spcPct val="120000"/>
              </a:lnSpc>
              <a:spcAft>
                <a:spcPts val="600"/>
              </a:spcAft>
              <a:buFont typeface="+mj-lt"/>
              <a:buAutoNum type="alphaLcPeriod"/>
            </a:pPr>
            <a:r>
              <a:rPr lang="id-ID" sz="2400" b="1" dirty="0" smtClean="0">
                <a:latin typeface="Tahoma" pitchFamily="34" charset="0"/>
                <a:ea typeface="Tahoma" pitchFamily="34" charset="0"/>
                <a:cs typeface="Tahoma" pitchFamily="34" charset="0"/>
              </a:rPr>
              <a:t>Jika kegiatan yang dilakukan merupakan tugas jabatannya, maka dimasukkan ke dalam SKP ybs.</a:t>
            </a:r>
          </a:p>
          <a:p>
            <a:pPr marL="996950" lvl="1" indent="-457200" algn="just">
              <a:lnSpc>
                <a:spcPct val="120000"/>
              </a:lnSpc>
              <a:spcAft>
                <a:spcPts val="600"/>
              </a:spcAft>
              <a:buFont typeface="+mj-lt"/>
              <a:buAutoNum type="alphaLcPeriod"/>
            </a:pPr>
            <a:r>
              <a:rPr lang="id-ID" sz="2400" b="1" dirty="0" smtClean="0">
                <a:latin typeface="Tahoma" pitchFamily="34" charset="0"/>
                <a:ea typeface="Tahoma" pitchFamily="34" charset="0"/>
                <a:cs typeface="Tahoma" pitchFamily="34" charset="0"/>
              </a:rPr>
              <a:t>Jika kegiatannya bukan merupakan tugas jabatannya, maka kinerja yang bersangkutan dinilai sebagai tugas tambahan.</a:t>
            </a:r>
          </a:p>
          <a:p>
            <a:pPr marL="514350" indent="-514350" algn="just">
              <a:lnSpc>
                <a:spcPct val="120000"/>
              </a:lnSpc>
              <a:spcAft>
                <a:spcPts val="600"/>
              </a:spcAft>
            </a:pPr>
            <a:r>
              <a:rPr lang="id-ID" sz="2400" b="1" dirty="0" smtClean="0">
                <a:latin typeface="Tahoma" pitchFamily="34" charset="0"/>
                <a:ea typeface="Tahoma" pitchFamily="34" charset="0"/>
                <a:cs typeface="Tahoma" pitchFamily="34" charset="0"/>
              </a:rPr>
              <a:t>7.	Penyusunan SKP bagi PNS yang dipekerjakan/ diperbantukan, maka penyusunan/penilaiannya dilakukan di tempat ybs dipekerjakan/ diperbantukan.</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6" name="Rectangle 6"/>
          <p:cNvSpPr>
            <a:spLocks noGrp="1" noChangeArrowheads="1"/>
          </p:cNvSpPr>
          <p:nvPr>
            <p:ph type="body" sz="half" idx="2"/>
          </p:nvPr>
        </p:nvSpPr>
        <p:spPr>
          <a:xfrm>
            <a:off x="4356100" y="2060575"/>
            <a:ext cx="4038600" cy="4525963"/>
          </a:xfrm>
        </p:spPr>
        <p:txBody>
          <a:bodyPr/>
          <a:lstStyle/>
          <a:p>
            <a:pPr>
              <a:buFontTx/>
              <a:buNone/>
            </a:pPr>
            <a:r>
              <a:rPr lang="en-US"/>
              <a:t>Perhatikan gambar di sampng. Garis yg ditebali. Panjang mana antara yg kiri dan yag kanan?</a:t>
            </a:r>
          </a:p>
        </p:txBody>
      </p:sp>
      <p:pic>
        <p:nvPicPr>
          <p:cNvPr id="25607" name="Picture 7"/>
          <p:cNvPicPr>
            <a:picLocks noGrp="1" noChangeAspect="1" noChangeArrowheads="1"/>
          </p:cNvPicPr>
          <p:nvPr>
            <p:ph type="body" sz="half" idx="1"/>
          </p:nvPr>
        </p:nvPicPr>
        <p:blipFill>
          <a:blip r:embed="rId2"/>
          <a:srcRect/>
          <a:stretch>
            <a:fillRect/>
          </a:stretch>
        </p:blipFill>
        <p:spPr>
          <a:xfrm>
            <a:off x="1042988" y="2205038"/>
            <a:ext cx="2449512" cy="4310062"/>
          </a:xfrm>
          <a:noFill/>
          <a:ln/>
        </p:spPr>
      </p:pic>
      <p:sp>
        <p:nvSpPr>
          <p:cNvPr id="5" name="Title 4"/>
          <p:cNvSpPr>
            <a:spLocks noGrp="1"/>
          </p:cNvSpPr>
          <p:nvPr>
            <p:ph type="title"/>
          </p:nvPr>
        </p:nvSpPr>
        <p:spPr/>
        <p:txBody>
          <a:bodyPr/>
          <a:lstStyle/>
          <a:p>
            <a:r>
              <a:rPr lang="en-US" b="1" dirty="0" err="1" smtClean="0">
                <a:solidFill>
                  <a:schemeClr val="tx1"/>
                </a:solidFill>
              </a:rPr>
              <a:t>Mana</a:t>
            </a:r>
            <a:r>
              <a:rPr lang="en-US" b="1" dirty="0" smtClean="0">
                <a:solidFill>
                  <a:schemeClr val="tx1"/>
                </a:solidFill>
              </a:rPr>
              <a:t> Yang </a:t>
            </a:r>
            <a:r>
              <a:rPr lang="en-US" b="1" dirty="0" err="1" smtClean="0">
                <a:solidFill>
                  <a:schemeClr val="tx1"/>
                </a:solidFill>
              </a:rPr>
              <a:t>Lebih</a:t>
            </a:r>
            <a:r>
              <a:rPr lang="en-US" b="1" dirty="0" smtClean="0">
                <a:solidFill>
                  <a:schemeClr val="tx1"/>
                </a:solidFill>
              </a:rPr>
              <a:t> </a:t>
            </a:r>
            <a:r>
              <a:rPr lang="en-US" b="1" dirty="0" err="1" smtClean="0">
                <a:solidFill>
                  <a:schemeClr val="tx1"/>
                </a:solidFill>
              </a:rPr>
              <a:t>Panjang</a:t>
            </a:r>
            <a:r>
              <a:rPr lang="en-US" b="1" dirty="0" smtClean="0">
                <a:solidFill>
                  <a:schemeClr val="tx1"/>
                </a:solidFill>
              </a:rPr>
              <a:t> ?????</a:t>
            </a:r>
            <a:endParaRPr lang="en-US" b="1" dirty="0">
              <a:solidFill>
                <a:schemeClr val="tx1"/>
              </a:solidFill>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7158" y="970880"/>
            <a:ext cx="8143932" cy="4601260"/>
          </a:xfrm>
          <a:prstGeom prst="rect">
            <a:avLst/>
          </a:prstGeom>
        </p:spPr>
        <p:txBody>
          <a:bodyPr wrap="square">
            <a:spAutoFit/>
          </a:bodyPr>
          <a:lstStyle/>
          <a:p>
            <a:pPr marL="514350" indent="-514350" algn="just">
              <a:lnSpc>
                <a:spcPct val="120000"/>
              </a:lnSpc>
              <a:spcAft>
                <a:spcPts val="600"/>
              </a:spcAft>
            </a:pPr>
            <a:r>
              <a:rPr lang="id-ID" sz="2400" b="1" dirty="0" smtClean="0">
                <a:latin typeface="Tahoma" pitchFamily="34" charset="0"/>
                <a:ea typeface="Tahoma" pitchFamily="34" charset="0"/>
                <a:cs typeface="Tahoma" pitchFamily="34" charset="0"/>
              </a:rPr>
              <a:t>8</a:t>
            </a:r>
            <a:r>
              <a:rPr lang="id-ID" dirty="0" smtClean="0">
                <a:solidFill>
                  <a:srgbClr val="663300"/>
                </a:solidFill>
              </a:rPr>
              <a:t>.	</a:t>
            </a:r>
            <a:r>
              <a:rPr lang="id-ID" sz="2400" b="1" dirty="0" smtClean="0">
                <a:latin typeface="Tahoma" pitchFamily="34" charset="0"/>
                <a:ea typeface="Tahoma" pitchFamily="34" charset="0"/>
                <a:cs typeface="Tahoma" pitchFamily="34" charset="0"/>
              </a:rPr>
              <a:t>Penilaian SKP apabila terjadi faktor-faktor di luar kemampuan PNS (bencana alam/</a:t>
            </a:r>
            <a:r>
              <a:rPr lang="id-ID" sz="2400" b="1" i="1" dirty="0" smtClean="0">
                <a:latin typeface="Tahoma" pitchFamily="34" charset="0"/>
                <a:ea typeface="Tahoma" pitchFamily="34" charset="0"/>
                <a:cs typeface="Tahoma" pitchFamily="34" charset="0"/>
              </a:rPr>
              <a:t>force maj</a:t>
            </a:r>
            <a:r>
              <a:rPr lang="en-US" sz="2400" b="1" i="1" dirty="0" err="1" smtClean="0">
                <a:latin typeface="Tahoma" pitchFamily="34" charset="0"/>
                <a:ea typeface="Tahoma" pitchFamily="34" charset="0"/>
                <a:cs typeface="Tahoma" pitchFamily="34" charset="0"/>
              </a:rPr>
              <a:t>eu</a:t>
            </a:r>
            <a:r>
              <a:rPr lang="id-ID" sz="2400" b="1" i="1" dirty="0" smtClean="0">
                <a:latin typeface="Tahoma" pitchFamily="34" charset="0"/>
                <a:ea typeface="Tahoma" pitchFamily="34" charset="0"/>
                <a:cs typeface="Tahoma" pitchFamily="34" charset="0"/>
              </a:rPr>
              <a:t>r), </a:t>
            </a:r>
            <a:r>
              <a:rPr lang="id-ID" sz="2400" b="1" dirty="0" smtClean="0">
                <a:latin typeface="Tahoma" pitchFamily="34" charset="0"/>
                <a:ea typeface="Tahoma" pitchFamily="34" charset="0"/>
                <a:cs typeface="Tahoma" pitchFamily="34" charset="0"/>
              </a:rPr>
              <a:t>maka penilaiannya disesuaikan dengan kegiatan-kegiatan di luar SKP yang telah ditetapkan</a:t>
            </a:r>
            <a:endParaRPr lang="id-ID" sz="2400" b="1" i="1" dirty="0" smtClean="0">
              <a:latin typeface="Tahoma" pitchFamily="34" charset="0"/>
              <a:ea typeface="Tahoma" pitchFamily="34" charset="0"/>
              <a:cs typeface="Tahoma" pitchFamily="34" charset="0"/>
            </a:endParaRPr>
          </a:p>
          <a:p>
            <a:pPr marL="514350" indent="-514350" algn="just">
              <a:lnSpc>
                <a:spcPct val="120000"/>
              </a:lnSpc>
              <a:spcAft>
                <a:spcPts val="600"/>
              </a:spcAft>
            </a:pPr>
            <a:r>
              <a:rPr lang="id-ID" sz="2400" b="1" dirty="0" smtClean="0">
                <a:latin typeface="Tahoma" pitchFamily="34" charset="0"/>
                <a:ea typeface="Tahoma" pitchFamily="34" charset="0"/>
                <a:cs typeface="Tahoma" pitchFamily="34" charset="0"/>
              </a:rPr>
              <a:t>9.	Penyusunan SKP bagi PNS yang menduduki jabatan rangkap sesuai dengan peraturan perundang-undangan, maka penyusunan SKP yang dilakukan sesuai dengan tugas dan fungsi jabatan struktural</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p:cNvSpPr>
            <a:spLocks noGrp="1"/>
          </p:cNvSpPr>
          <p:nvPr>
            <p:ph type="title"/>
          </p:nvPr>
        </p:nvSpPr>
        <p:spPr>
          <a:xfrm>
            <a:off x="457200" y="0"/>
            <a:ext cx="8305800" cy="715963"/>
          </a:xfrm>
          <a:blipFill dpi="0" rotWithShape="1">
            <a:blip r:embed="rId2"/>
            <a:srcRect/>
            <a:tile tx="0" ty="0" sx="100000" sy="100000" flip="none" algn="tl"/>
          </a:blipFill>
        </p:spPr>
        <p:txBody>
          <a:bodyPr/>
          <a:lstStyle/>
          <a:p>
            <a:pPr eaLnBrk="1" hangingPunct="1"/>
            <a:r>
              <a:rPr lang="en-US" sz="3600" smtClean="0">
                <a:latin typeface="Berlin Sans FB Demi" pitchFamily="34" charset="0"/>
              </a:rPr>
              <a:t>PENILAIAN KREATIVITAS</a:t>
            </a:r>
          </a:p>
        </p:txBody>
      </p:sp>
      <p:sp>
        <p:nvSpPr>
          <p:cNvPr id="67587" name="Content Placeholder 2"/>
          <p:cNvSpPr>
            <a:spLocks noGrp="1"/>
          </p:cNvSpPr>
          <p:nvPr>
            <p:ph idx="1"/>
          </p:nvPr>
        </p:nvSpPr>
        <p:spPr>
          <a:xfrm>
            <a:off x="457200" y="762000"/>
            <a:ext cx="8305800" cy="6019800"/>
          </a:xfrm>
          <a:solidFill>
            <a:srgbClr val="FFC000"/>
          </a:solidFill>
        </p:spPr>
        <p:txBody>
          <a:bodyPr/>
          <a:lstStyle/>
          <a:p>
            <a:pPr algn="just" eaLnBrk="1" hangingPunct="1">
              <a:buFont typeface="Arial" charset="0"/>
              <a:buNone/>
            </a:pPr>
            <a:r>
              <a:rPr lang="en-US" sz="2000" smtClean="0"/>
              <a:t>	</a:t>
            </a:r>
            <a:r>
              <a:rPr lang="id-ID" sz="2000" smtClean="0"/>
              <a:t>Apabila seorang PNS pada tahun berjalan menemukan sesuatu yg baru dan berkaitan dengan tugas pokoknya serta dapat dibuktikan dengan surat keterangan dari:</a:t>
            </a:r>
          </a:p>
          <a:p>
            <a:pPr algn="just" eaLnBrk="1" hangingPunct="1">
              <a:buFont typeface="Arial" charset="0"/>
              <a:buNone/>
            </a:pPr>
            <a:r>
              <a:rPr lang="id-ID" sz="2000" smtClean="0"/>
              <a:t>	1. Unit kerja setingkat Eselon II</a:t>
            </a:r>
          </a:p>
          <a:p>
            <a:pPr algn="just" eaLnBrk="1" hangingPunct="1">
              <a:buFont typeface="Arial" charset="0"/>
              <a:buNone/>
            </a:pPr>
            <a:r>
              <a:rPr lang="id-ID" sz="2000" smtClean="0"/>
              <a:t>	2. Pejabat Pembina Kepegawaian</a:t>
            </a:r>
          </a:p>
          <a:p>
            <a:pPr algn="just" eaLnBrk="1" hangingPunct="1">
              <a:buFont typeface="Arial" charset="0"/>
              <a:buNone/>
            </a:pPr>
            <a:r>
              <a:rPr lang="id-ID" sz="2000" smtClean="0"/>
              <a:t>	3. Presiden</a:t>
            </a:r>
          </a:p>
          <a:p>
            <a:pPr algn="just" eaLnBrk="1" hangingPunct="1">
              <a:buFont typeface="Arial" charset="0"/>
              <a:buNone/>
            </a:pPr>
            <a:r>
              <a:rPr lang="id-ID" sz="2000" smtClean="0"/>
              <a:t>	maka akan diberikan nilai kreativitas sbb:</a:t>
            </a:r>
          </a:p>
          <a:p>
            <a:pPr algn="just" eaLnBrk="1" hangingPunct="1">
              <a:buFont typeface="Arial" charset="0"/>
              <a:buNone/>
            </a:pPr>
            <a:endParaRPr lang="en-US" sz="2000" smtClean="0"/>
          </a:p>
          <a:p>
            <a:pPr algn="just" eaLnBrk="1" hangingPunct="1">
              <a:buFont typeface="Arial" charset="0"/>
              <a:buNone/>
            </a:pPr>
            <a:r>
              <a:rPr lang="en-US" sz="2000" smtClean="0"/>
              <a:t>	</a:t>
            </a:r>
          </a:p>
        </p:txBody>
      </p:sp>
      <p:graphicFrame>
        <p:nvGraphicFramePr>
          <p:cNvPr id="54300" name="Group 28"/>
          <p:cNvGraphicFramePr>
            <a:graphicFrameLocks noGrp="1"/>
          </p:cNvGraphicFramePr>
          <p:nvPr/>
        </p:nvGraphicFramePr>
        <p:xfrm>
          <a:off x="762000" y="3352800"/>
          <a:ext cx="7696200" cy="3389314"/>
        </p:xfrm>
        <a:graphic>
          <a:graphicData uri="http://schemas.openxmlformats.org/drawingml/2006/table">
            <a:tbl>
              <a:tblPr/>
              <a:tblGrid>
                <a:gridCol w="533400"/>
                <a:gridCol w="6248400"/>
                <a:gridCol w="914400"/>
              </a:tblGrid>
              <a:tr h="37151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id-ID" sz="1800" b="1" i="0" u="none" strike="noStrike" cap="none" normalizeH="0" baseline="0" noProof="0" dirty="0" smtClean="0">
                          <a:ln>
                            <a:noFill/>
                          </a:ln>
                          <a:solidFill>
                            <a:srgbClr val="002060"/>
                          </a:solidFill>
                          <a:effectLst/>
                          <a:latin typeface="Calibri" pitchFamily="34" charset="0"/>
                          <a:cs typeface="Arial" charset="0"/>
                        </a:rPr>
                        <a:t>No.</a:t>
                      </a:r>
                    </a:p>
                  </a:txBody>
                  <a:tcPr marT="45724" marB="4572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d-ID" sz="1800" b="1" i="0" u="none" strike="noStrike" cap="none" normalizeH="0" baseline="0" noProof="0" dirty="0" smtClean="0">
                          <a:ln>
                            <a:noFill/>
                          </a:ln>
                          <a:solidFill>
                            <a:srgbClr val="002060"/>
                          </a:solidFill>
                          <a:effectLst/>
                          <a:latin typeface="Calibri" pitchFamily="34" charset="0"/>
                          <a:cs typeface="Arial" charset="0"/>
                        </a:rPr>
                        <a:t>Kreativitas</a:t>
                      </a:r>
                    </a:p>
                  </a:txBody>
                  <a:tcPr marT="45724" marB="4572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d-ID" sz="1800" b="1" i="0" u="none" strike="noStrike" cap="none" normalizeH="0" baseline="0" noProof="0" dirty="0" smtClean="0">
                          <a:ln>
                            <a:noFill/>
                          </a:ln>
                          <a:solidFill>
                            <a:srgbClr val="002060"/>
                          </a:solidFill>
                          <a:effectLst/>
                          <a:latin typeface="Calibri" pitchFamily="34" charset="0"/>
                          <a:cs typeface="Arial" charset="0"/>
                        </a:rPr>
                        <a:t>Nilai</a:t>
                      </a:r>
                    </a:p>
                  </a:txBody>
                  <a:tcPr marT="45724" marB="4572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tr>
              <a:tr h="118883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id-ID" sz="1800" b="0" i="0" u="none" strike="noStrike" cap="none" normalizeH="0" baseline="0" noProof="0" dirty="0" smtClean="0">
                          <a:ln>
                            <a:noFill/>
                          </a:ln>
                          <a:solidFill>
                            <a:srgbClr val="002060"/>
                          </a:solidFill>
                          <a:effectLst/>
                          <a:latin typeface="Calibri" pitchFamily="34" charset="0"/>
                          <a:cs typeface="Arial" charset="0"/>
                        </a:rPr>
                        <a:t>1.</a:t>
                      </a:r>
                    </a:p>
                  </a:txBody>
                  <a:tcPr marT="45724" marB="4572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id-ID" sz="1800" b="0" i="0" u="none" strike="noStrike" cap="none" normalizeH="0" baseline="0" noProof="0" dirty="0" smtClean="0">
                          <a:ln>
                            <a:noFill/>
                          </a:ln>
                          <a:solidFill>
                            <a:srgbClr val="002060"/>
                          </a:solidFill>
                          <a:effectLst/>
                          <a:latin typeface="Calibri" pitchFamily="34" charset="0"/>
                          <a:cs typeface="Arial" charset="0"/>
                        </a:rPr>
                        <a:t>Apabila hasil yg ditemukan merupakan sesuatu yg baru dan bermanfaat bagi unit kerjanya dan dibuktikan dengan surat keterangan yg ditandatangani oleh kepala unit kerja setingkat eselon II.</a:t>
                      </a:r>
                    </a:p>
                  </a:txBody>
                  <a:tcPr marT="45724" marB="4572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d-ID" sz="1800" b="0" i="0" u="none" strike="noStrike" cap="none" normalizeH="0" baseline="0" noProof="0" dirty="0" smtClean="0">
                          <a:ln>
                            <a:noFill/>
                          </a:ln>
                          <a:solidFill>
                            <a:srgbClr val="002060"/>
                          </a:solidFill>
                          <a:effectLst/>
                          <a:latin typeface="Calibri" pitchFamily="34" charset="0"/>
                          <a:cs typeface="Arial" charset="0"/>
                        </a:rPr>
                        <a:t>3</a:t>
                      </a:r>
                    </a:p>
                  </a:txBody>
                  <a:tcPr marT="45724" marB="4572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4">
                        <a:lumMod val="20000"/>
                        <a:lumOff val="80000"/>
                      </a:schemeClr>
                    </a:solidFill>
                  </a:tcPr>
                </a:tc>
              </a:tr>
              <a:tr h="91448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id-ID" sz="1800" b="0" i="0" u="none" strike="noStrike" cap="none" normalizeH="0" baseline="0" noProof="0" dirty="0" smtClean="0">
                          <a:ln>
                            <a:noFill/>
                          </a:ln>
                          <a:solidFill>
                            <a:srgbClr val="002060"/>
                          </a:solidFill>
                          <a:effectLst/>
                          <a:latin typeface="Calibri" pitchFamily="34" charset="0"/>
                          <a:cs typeface="Arial" charset="0"/>
                        </a:rPr>
                        <a:t>2.</a:t>
                      </a:r>
                    </a:p>
                  </a:txBody>
                  <a:tcPr marT="45724" marB="4572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id-ID" sz="1800" b="0" i="0" u="none" strike="noStrike" cap="none" normalizeH="0" baseline="0" noProof="0" dirty="0" smtClean="0">
                          <a:ln>
                            <a:noFill/>
                          </a:ln>
                          <a:solidFill>
                            <a:srgbClr val="002060"/>
                          </a:solidFill>
                          <a:effectLst/>
                          <a:latin typeface="Calibri" pitchFamily="34" charset="0"/>
                          <a:cs typeface="Arial" charset="0"/>
                        </a:rPr>
                        <a:t>Apabila hasil yg ditemukan merupakan sesuatu yg baru dan bermanfaat bagi organisasinya serta dibuktikan dengan surat keterangan yg ditandatangani oleh PPK.</a:t>
                      </a:r>
                    </a:p>
                  </a:txBody>
                  <a:tcPr marT="45724" marB="4572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d-ID" sz="1800" b="0" i="0" u="none" strike="noStrike" cap="none" normalizeH="0" baseline="0" noProof="0" dirty="0" smtClean="0">
                          <a:ln>
                            <a:noFill/>
                          </a:ln>
                          <a:solidFill>
                            <a:srgbClr val="002060"/>
                          </a:solidFill>
                          <a:effectLst/>
                          <a:latin typeface="Calibri" pitchFamily="34" charset="0"/>
                          <a:cs typeface="Arial" charset="0"/>
                        </a:rPr>
                        <a:t>6</a:t>
                      </a:r>
                    </a:p>
                  </a:txBody>
                  <a:tcPr marT="45724" marB="4572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4">
                        <a:lumMod val="20000"/>
                        <a:lumOff val="80000"/>
                      </a:schemeClr>
                    </a:solidFill>
                  </a:tcPr>
                </a:tc>
              </a:tr>
              <a:tr h="91448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id-ID" sz="1800" b="0" i="0" u="none" strike="noStrike" cap="none" normalizeH="0" baseline="0" noProof="0" dirty="0" smtClean="0">
                          <a:ln>
                            <a:noFill/>
                          </a:ln>
                          <a:solidFill>
                            <a:srgbClr val="002060"/>
                          </a:solidFill>
                          <a:effectLst/>
                          <a:latin typeface="Calibri" pitchFamily="34" charset="0"/>
                          <a:cs typeface="Arial" charset="0"/>
                        </a:rPr>
                        <a:t>3.</a:t>
                      </a:r>
                    </a:p>
                  </a:txBody>
                  <a:tcPr marT="45724" marB="4572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id-ID" sz="1800" b="0" i="0" u="none" strike="noStrike" cap="none" normalizeH="0" baseline="0" noProof="0" dirty="0" smtClean="0">
                          <a:ln>
                            <a:noFill/>
                          </a:ln>
                          <a:solidFill>
                            <a:srgbClr val="002060"/>
                          </a:solidFill>
                          <a:effectLst/>
                          <a:latin typeface="Calibri" pitchFamily="34" charset="0"/>
                          <a:cs typeface="Arial" charset="0"/>
                        </a:rPr>
                        <a:t>Apabila hasil yg ditemukan merupakan sesuatu yg baru dan bermanfaat bagi negara dengan penghargaan yg diberikan oleh Presiden.</a:t>
                      </a:r>
                    </a:p>
                  </a:txBody>
                  <a:tcPr marT="45724" marB="4572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d-ID" sz="1800" b="0" i="0" u="none" strike="noStrike" cap="none" normalizeH="0" baseline="0" noProof="0" dirty="0" smtClean="0">
                          <a:ln>
                            <a:noFill/>
                          </a:ln>
                          <a:solidFill>
                            <a:srgbClr val="002060"/>
                          </a:solidFill>
                          <a:effectLst/>
                          <a:latin typeface="Calibri" pitchFamily="34" charset="0"/>
                          <a:cs typeface="Arial" charset="0"/>
                        </a:rPr>
                        <a:t>12</a:t>
                      </a:r>
                    </a:p>
                  </a:txBody>
                  <a:tcPr marT="45724" marB="4572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4">
                        <a:lumMod val="20000"/>
                        <a:lumOff val="80000"/>
                      </a:schemeClr>
                    </a:solidFill>
                  </a:tcPr>
                </a:tc>
              </a:tr>
            </a:tbl>
          </a:graphicData>
        </a:graphic>
      </p:graphicFrame>
    </p:spTree>
    <p:extLst>
      <p:ext uri="{BB962C8B-B14F-4D97-AF65-F5344CB8AC3E}">
        <p14:creationId xmlns:p14="http://schemas.microsoft.com/office/powerpoint/2010/main" val="260540944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610" name="Picture 4"/>
          <p:cNvPicPr>
            <a:picLocks noChangeAspect="1" noChangeArrowheads="1"/>
          </p:cNvPicPr>
          <p:nvPr/>
        </p:nvPicPr>
        <p:blipFill>
          <a:blip r:embed="rId2"/>
          <a:srcRect/>
          <a:stretch>
            <a:fillRect/>
          </a:stretch>
        </p:blipFill>
        <p:spPr bwMode="auto">
          <a:xfrm>
            <a:off x="285750" y="900113"/>
            <a:ext cx="8677275" cy="5815012"/>
          </a:xfrm>
          <a:prstGeom prst="rect">
            <a:avLst/>
          </a:prstGeom>
          <a:noFill/>
          <a:ln w="9525">
            <a:noFill/>
            <a:miter lim="800000"/>
            <a:headEnd/>
            <a:tailEnd/>
          </a:ln>
        </p:spPr>
      </p:pic>
      <p:pic>
        <p:nvPicPr>
          <p:cNvPr id="68611" name="Picture 5"/>
          <p:cNvPicPr>
            <a:picLocks noChangeAspect="1" noChangeArrowheads="1"/>
          </p:cNvPicPr>
          <p:nvPr/>
        </p:nvPicPr>
        <p:blipFill>
          <a:blip r:embed="rId3"/>
          <a:srcRect/>
          <a:stretch>
            <a:fillRect/>
          </a:stretch>
        </p:blipFill>
        <p:spPr bwMode="auto">
          <a:xfrm>
            <a:off x="1009650" y="0"/>
            <a:ext cx="7277100" cy="857250"/>
          </a:xfrm>
          <a:prstGeom prst="rect">
            <a:avLst/>
          </a:prstGeom>
          <a:noFill/>
          <a:ln w="9525">
            <a:noFill/>
            <a:miter lim="800000"/>
            <a:headEnd/>
            <a:tailEnd/>
          </a:ln>
        </p:spPr>
      </p:pic>
      <p:sp>
        <p:nvSpPr>
          <p:cNvPr id="68612" name="TextBox 7"/>
          <p:cNvSpPr txBox="1">
            <a:spLocks noChangeArrowheads="1"/>
          </p:cNvSpPr>
          <p:nvPr/>
        </p:nvSpPr>
        <p:spPr bwMode="auto">
          <a:xfrm>
            <a:off x="4786313" y="4286250"/>
            <a:ext cx="928687" cy="276225"/>
          </a:xfrm>
          <a:prstGeom prst="rect">
            <a:avLst/>
          </a:prstGeom>
          <a:noFill/>
          <a:ln w="9525">
            <a:noFill/>
            <a:miter lim="800000"/>
            <a:headEnd/>
            <a:tailEnd/>
          </a:ln>
        </p:spPr>
        <p:txBody>
          <a:bodyPr>
            <a:spAutoFit/>
          </a:bodyPr>
          <a:lstStyle/>
          <a:p>
            <a:r>
              <a:rPr lang="id-ID" sz="1200" b="1"/>
              <a:t>Eselon II</a:t>
            </a:r>
            <a:endParaRPr lang="id-ID" sz="1400" b="1"/>
          </a:p>
        </p:txBody>
      </p:sp>
      <p:sp>
        <p:nvSpPr>
          <p:cNvPr id="68613" name="TextBox 8"/>
          <p:cNvSpPr txBox="1">
            <a:spLocks noChangeArrowheads="1"/>
          </p:cNvSpPr>
          <p:nvPr/>
        </p:nvSpPr>
        <p:spPr bwMode="auto">
          <a:xfrm>
            <a:off x="4786313" y="4510088"/>
            <a:ext cx="785812" cy="306387"/>
          </a:xfrm>
          <a:prstGeom prst="rect">
            <a:avLst/>
          </a:prstGeom>
          <a:noFill/>
          <a:ln w="9525">
            <a:noFill/>
            <a:miter lim="800000"/>
            <a:headEnd/>
            <a:tailEnd/>
          </a:ln>
        </p:spPr>
        <p:txBody>
          <a:bodyPr>
            <a:spAutoFit/>
          </a:bodyPr>
          <a:lstStyle/>
          <a:p>
            <a:r>
              <a:rPr lang="id-ID" sz="1400" b="1"/>
              <a:t>PPK</a:t>
            </a:r>
          </a:p>
        </p:txBody>
      </p:sp>
      <p:sp>
        <p:nvSpPr>
          <p:cNvPr id="68614" name="TextBox 9"/>
          <p:cNvSpPr txBox="1">
            <a:spLocks noChangeArrowheads="1"/>
          </p:cNvSpPr>
          <p:nvPr/>
        </p:nvSpPr>
        <p:spPr bwMode="auto">
          <a:xfrm>
            <a:off x="4786313" y="4724400"/>
            <a:ext cx="785812" cy="276225"/>
          </a:xfrm>
          <a:prstGeom prst="rect">
            <a:avLst/>
          </a:prstGeom>
          <a:noFill/>
          <a:ln w="9525">
            <a:noFill/>
            <a:miter lim="800000"/>
            <a:headEnd/>
            <a:tailEnd/>
          </a:ln>
        </p:spPr>
        <p:txBody>
          <a:bodyPr>
            <a:spAutoFit/>
          </a:bodyPr>
          <a:lstStyle/>
          <a:p>
            <a:r>
              <a:rPr lang="id-ID" sz="1200" b="1"/>
              <a:t>Presiden</a:t>
            </a:r>
            <a:endParaRPr lang="id-ID" sz="1400" b="1"/>
          </a:p>
        </p:txBody>
      </p:sp>
    </p:spTree>
    <p:extLst>
      <p:ext uri="{BB962C8B-B14F-4D97-AF65-F5344CB8AC3E}">
        <p14:creationId xmlns:p14="http://schemas.microsoft.com/office/powerpoint/2010/main" val="196925815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533400" y="228600"/>
            <a:ext cx="8382000" cy="628632"/>
          </a:xfrm>
          <a:prstGeom prst="rect">
            <a:avLst/>
          </a:prstGeom>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lang="id-ID" sz="2400" b="1" cap="small" dirty="0" smtClean="0">
                <a:latin typeface="Tahoma" pitchFamily="34" charset="0"/>
                <a:ea typeface="Tahoma" pitchFamily="34" charset="0"/>
                <a:cs typeface="Tahoma" pitchFamily="34" charset="0"/>
              </a:rPr>
              <a:t>9.</a:t>
            </a:r>
            <a:r>
              <a:rPr kumimoji="0" lang="id-ID" sz="2400" b="1" i="0" u="none" strike="noStrike" kern="1200" cap="small" spc="0" normalizeH="0" baseline="0" noProof="0" dirty="0" smtClean="0">
                <a:ln>
                  <a:noFill/>
                </a:ln>
                <a:effectLst/>
                <a:uLnTx/>
                <a:uFillTx/>
                <a:latin typeface="Tahoma" pitchFamily="34" charset="0"/>
                <a:ea typeface="Tahoma" pitchFamily="34" charset="0"/>
                <a:cs typeface="Tahoma" pitchFamily="34" charset="0"/>
              </a:rPr>
              <a:t>PENILAIAN TUGAS TAMBAHAN</a:t>
            </a:r>
            <a:endParaRPr kumimoji="0" lang="id-ID" sz="2400" b="1" i="0" u="none" strike="noStrike" kern="1200" cap="small" spc="0" normalizeH="0" baseline="0" noProof="0" dirty="0">
              <a:ln>
                <a:noFill/>
              </a:ln>
              <a:effectLst/>
              <a:uLnTx/>
              <a:uFillTx/>
              <a:latin typeface="Tahoma" pitchFamily="34" charset="0"/>
              <a:ea typeface="Tahoma" pitchFamily="34" charset="0"/>
              <a:cs typeface="Tahoma" pitchFamily="34" charset="0"/>
            </a:endParaRPr>
          </a:p>
        </p:txBody>
      </p:sp>
      <p:sp>
        <p:nvSpPr>
          <p:cNvPr id="3" name="Content Placeholder 2"/>
          <p:cNvSpPr txBox="1">
            <a:spLocks/>
          </p:cNvSpPr>
          <p:nvPr/>
        </p:nvSpPr>
        <p:spPr>
          <a:xfrm>
            <a:off x="428596" y="785794"/>
            <a:ext cx="8229600" cy="1676400"/>
          </a:xfrm>
          <a:prstGeom prst="rect">
            <a:avLst/>
          </a:prstGeom>
          <a:ln>
            <a:noFill/>
          </a:ln>
        </p:spPr>
        <p:txBody>
          <a:bodyPr>
            <a:normAutofit/>
          </a:bodyPr>
          <a:lstStyle/>
          <a:p>
            <a:pPr marL="0" marR="0" lvl="0" indent="0" algn="just" defTabSz="914400" rtl="0" eaLnBrk="0" fontAlgn="base" latinLnBrk="0" hangingPunct="0">
              <a:lnSpc>
                <a:spcPct val="100000"/>
              </a:lnSpc>
              <a:spcBef>
                <a:spcPts val="600"/>
              </a:spcBef>
              <a:spcAft>
                <a:spcPct val="0"/>
              </a:spcAft>
              <a:buClr>
                <a:schemeClr val="accent1"/>
              </a:buClr>
              <a:buSzPct val="70000"/>
              <a:buFont typeface="Wingdings" pitchFamily="2" charset="2"/>
              <a:buNone/>
              <a:tabLst/>
              <a:defRPr/>
            </a:pPr>
            <a:r>
              <a:rPr kumimoji="0" lang="id-ID" sz="2400" b="0" i="0" u="none" strike="noStrike" kern="1200" cap="none" spc="0" normalizeH="0" baseline="0" noProof="0" dirty="0" smtClean="0">
                <a:ln>
                  <a:noFill/>
                </a:ln>
                <a:effectLst/>
                <a:uLnTx/>
                <a:uFillTx/>
                <a:latin typeface="Tahoma" pitchFamily="34" charset="0"/>
                <a:ea typeface="Tahoma" pitchFamily="34" charset="0"/>
                <a:cs typeface="Tahoma" pitchFamily="34" charset="0"/>
              </a:rPr>
              <a:t>	PNS yang diberikan tugas lain atau tugas tambahan oleh atasan langsungnya dan dapat dibuktikan dengan surat keterangan maka akan diberikan nilai tugas tambahan</a:t>
            </a:r>
          </a:p>
          <a:p>
            <a:pPr marL="514350" marR="0" lvl="0" indent="-514350" algn="just" defTabSz="914400" rtl="0" eaLnBrk="0" fontAlgn="base" latinLnBrk="0" hangingPunct="0">
              <a:lnSpc>
                <a:spcPct val="100000"/>
              </a:lnSpc>
              <a:spcBef>
                <a:spcPts val="600"/>
              </a:spcBef>
              <a:spcAft>
                <a:spcPct val="0"/>
              </a:spcAft>
              <a:buClr>
                <a:schemeClr val="accent1"/>
              </a:buClr>
              <a:buSzPct val="70000"/>
              <a:buFont typeface="Wingdings" pitchFamily="2" charset="2"/>
              <a:buNone/>
              <a:tabLst/>
              <a:defRPr/>
            </a:pPr>
            <a:endParaRPr kumimoji="0" lang="id-ID" sz="2400" b="0" i="0" u="none" strike="noStrike" kern="1200" cap="none" spc="0" normalizeH="0" baseline="0" noProof="0" dirty="0" smtClean="0">
              <a:ln>
                <a:noFill/>
              </a:ln>
              <a:effectLst/>
              <a:uLnTx/>
              <a:uFillTx/>
              <a:latin typeface="Segoe UI" pitchFamily="34" charset="0"/>
              <a:ea typeface="Segoe UI" pitchFamily="34" charset="0"/>
              <a:cs typeface="Segoe UI" pitchFamily="34" charset="0"/>
            </a:endParaRPr>
          </a:p>
        </p:txBody>
      </p:sp>
      <p:graphicFrame>
        <p:nvGraphicFramePr>
          <p:cNvPr id="4" name="Table 3"/>
          <p:cNvGraphicFramePr>
            <a:graphicFrameLocks noGrp="1"/>
          </p:cNvGraphicFramePr>
          <p:nvPr/>
        </p:nvGraphicFramePr>
        <p:xfrm>
          <a:off x="500034" y="2357430"/>
          <a:ext cx="8215370" cy="4023360"/>
        </p:xfrm>
        <a:graphic>
          <a:graphicData uri="http://schemas.openxmlformats.org/drawingml/2006/table">
            <a:tbl>
              <a:tblPr firstRow="1" bandRow="1">
                <a:tableStyleId>{5C22544A-7EE6-4342-B048-85BDC9FD1C3A}</a:tableStyleId>
              </a:tblPr>
              <a:tblGrid>
                <a:gridCol w="710945"/>
                <a:gridCol w="4765968"/>
                <a:gridCol w="2738457"/>
              </a:tblGrid>
              <a:tr h="454605">
                <a:tc>
                  <a:txBody>
                    <a:bodyPr/>
                    <a:lstStyle/>
                    <a:p>
                      <a:pPr algn="ctr"/>
                      <a:r>
                        <a:rPr lang="id-ID" sz="2400" dirty="0" smtClean="0">
                          <a:latin typeface="Tahoma" pitchFamily="34" charset="0"/>
                          <a:ea typeface="Tahoma" pitchFamily="34" charset="0"/>
                          <a:cs typeface="Tahoma" pitchFamily="34" charset="0"/>
                        </a:rPr>
                        <a:t>No</a:t>
                      </a:r>
                      <a:endParaRPr lang="id-ID" sz="2400" dirty="0">
                        <a:latin typeface="Tahoma" pitchFamily="34" charset="0"/>
                        <a:ea typeface="Tahoma" pitchFamily="34" charset="0"/>
                        <a:cs typeface="Tahoma" pitchFamily="34" charset="0"/>
                      </a:endParaRPr>
                    </a:p>
                  </a:txBody>
                  <a:tcPr/>
                </a:tc>
                <a:tc>
                  <a:txBody>
                    <a:bodyPr/>
                    <a:lstStyle/>
                    <a:p>
                      <a:pPr algn="ctr"/>
                      <a:r>
                        <a:rPr lang="id-ID" sz="2400" dirty="0" smtClean="0">
                          <a:latin typeface="Tahoma" pitchFamily="34" charset="0"/>
                          <a:ea typeface="Tahoma" pitchFamily="34" charset="0"/>
                          <a:cs typeface="Tahoma" pitchFamily="34" charset="0"/>
                        </a:rPr>
                        <a:t>Tugas tambahan</a:t>
                      </a:r>
                      <a:endParaRPr lang="id-ID" sz="2400" dirty="0">
                        <a:latin typeface="Tahoma" pitchFamily="34" charset="0"/>
                        <a:ea typeface="Tahoma" pitchFamily="34" charset="0"/>
                        <a:cs typeface="Tahoma" pitchFamily="34" charset="0"/>
                      </a:endParaRPr>
                    </a:p>
                  </a:txBody>
                  <a:tcPr/>
                </a:tc>
                <a:tc>
                  <a:txBody>
                    <a:bodyPr/>
                    <a:lstStyle/>
                    <a:p>
                      <a:pPr algn="ctr"/>
                      <a:r>
                        <a:rPr lang="id-ID" sz="2400" dirty="0" smtClean="0">
                          <a:latin typeface="Tahoma" pitchFamily="34" charset="0"/>
                          <a:ea typeface="Tahoma" pitchFamily="34" charset="0"/>
                          <a:cs typeface="Tahoma" pitchFamily="34" charset="0"/>
                        </a:rPr>
                        <a:t>Nilai</a:t>
                      </a:r>
                      <a:endParaRPr lang="id-ID" sz="2400" dirty="0">
                        <a:latin typeface="Tahoma" pitchFamily="34" charset="0"/>
                        <a:ea typeface="Tahoma" pitchFamily="34" charset="0"/>
                        <a:cs typeface="Tahoma" pitchFamily="34" charset="0"/>
                      </a:endParaRPr>
                    </a:p>
                  </a:txBody>
                  <a:tcPr/>
                </a:tc>
              </a:tr>
              <a:tr h="1181974">
                <a:tc>
                  <a:txBody>
                    <a:bodyPr/>
                    <a:lstStyle/>
                    <a:p>
                      <a:pPr algn="ctr"/>
                      <a:r>
                        <a:rPr lang="id-ID" sz="2400" dirty="0" smtClean="0">
                          <a:latin typeface="Tahoma" pitchFamily="34" charset="0"/>
                          <a:ea typeface="Tahoma" pitchFamily="34" charset="0"/>
                          <a:cs typeface="Tahoma" pitchFamily="34" charset="0"/>
                        </a:rPr>
                        <a:t>1.</a:t>
                      </a:r>
                      <a:endParaRPr lang="id-ID" sz="2400" dirty="0">
                        <a:latin typeface="Tahoma" pitchFamily="34" charset="0"/>
                        <a:ea typeface="Tahoma" pitchFamily="34" charset="0"/>
                        <a:cs typeface="Tahoma" pitchFamily="34" charset="0"/>
                      </a:endParaRPr>
                    </a:p>
                  </a:txBody>
                  <a:tcPr/>
                </a:tc>
                <a:tc>
                  <a:txBody>
                    <a:bodyPr/>
                    <a:lstStyle/>
                    <a:p>
                      <a:pPr algn="l"/>
                      <a:r>
                        <a:rPr lang="id-ID" sz="2400" dirty="0" smtClean="0">
                          <a:latin typeface="Tahoma" pitchFamily="34" charset="0"/>
                          <a:ea typeface="Tahoma" pitchFamily="34" charset="0"/>
                          <a:cs typeface="Tahoma" pitchFamily="34" charset="0"/>
                        </a:rPr>
                        <a:t>Tugas</a:t>
                      </a:r>
                      <a:r>
                        <a:rPr lang="id-ID" sz="2400" baseline="0" dirty="0" smtClean="0">
                          <a:latin typeface="Tahoma" pitchFamily="34" charset="0"/>
                          <a:ea typeface="Tahoma" pitchFamily="34" charset="0"/>
                          <a:cs typeface="Tahoma" pitchFamily="34" charset="0"/>
                        </a:rPr>
                        <a:t> tambahan yang dilakukan dalam 1 tahun sebanyak 1-3 kegiatan</a:t>
                      </a:r>
                      <a:endParaRPr lang="id-ID" sz="2400" dirty="0">
                        <a:latin typeface="Tahoma" pitchFamily="34" charset="0"/>
                        <a:ea typeface="Tahoma" pitchFamily="34" charset="0"/>
                        <a:cs typeface="Tahoma" pitchFamily="34" charset="0"/>
                      </a:endParaRPr>
                    </a:p>
                  </a:txBody>
                  <a:tcPr/>
                </a:tc>
                <a:tc>
                  <a:txBody>
                    <a:bodyPr/>
                    <a:lstStyle/>
                    <a:p>
                      <a:pPr algn="ctr"/>
                      <a:r>
                        <a:rPr lang="id-ID" sz="2400" dirty="0" smtClean="0">
                          <a:latin typeface="Tahoma" pitchFamily="34" charset="0"/>
                          <a:ea typeface="Tahoma" pitchFamily="34" charset="0"/>
                          <a:cs typeface="Tahoma" pitchFamily="34" charset="0"/>
                        </a:rPr>
                        <a:t>1</a:t>
                      </a:r>
                      <a:endParaRPr lang="id-ID" sz="2400" dirty="0">
                        <a:latin typeface="Tahoma" pitchFamily="34" charset="0"/>
                        <a:ea typeface="Tahoma" pitchFamily="34" charset="0"/>
                        <a:cs typeface="Tahoma" pitchFamily="34" charset="0"/>
                      </a:endParaRPr>
                    </a:p>
                  </a:txBody>
                  <a:tcPr/>
                </a:tc>
              </a:tr>
              <a:tr h="1181974">
                <a:tc>
                  <a:txBody>
                    <a:bodyPr/>
                    <a:lstStyle/>
                    <a:p>
                      <a:pPr algn="ctr"/>
                      <a:r>
                        <a:rPr lang="id-ID" sz="2400" dirty="0" smtClean="0">
                          <a:latin typeface="Tahoma" pitchFamily="34" charset="0"/>
                          <a:ea typeface="Tahoma" pitchFamily="34" charset="0"/>
                          <a:cs typeface="Tahoma" pitchFamily="34" charset="0"/>
                        </a:rPr>
                        <a:t>2.</a:t>
                      </a:r>
                      <a:endParaRPr lang="id-ID" sz="2400" dirty="0">
                        <a:latin typeface="Tahoma" pitchFamily="34" charset="0"/>
                        <a:ea typeface="Tahoma" pitchFamily="34" charset="0"/>
                        <a:cs typeface="Tahoma"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d-ID" sz="2400" dirty="0" smtClean="0">
                          <a:latin typeface="Tahoma" pitchFamily="34" charset="0"/>
                          <a:ea typeface="Tahoma" pitchFamily="34" charset="0"/>
                          <a:cs typeface="Tahoma" pitchFamily="34" charset="0"/>
                        </a:rPr>
                        <a:t>Tugas</a:t>
                      </a:r>
                      <a:r>
                        <a:rPr lang="id-ID" sz="2400" baseline="0" dirty="0" smtClean="0">
                          <a:latin typeface="Tahoma" pitchFamily="34" charset="0"/>
                          <a:ea typeface="Tahoma" pitchFamily="34" charset="0"/>
                          <a:cs typeface="Tahoma" pitchFamily="34" charset="0"/>
                        </a:rPr>
                        <a:t> tambahan yang dilakukan dalam 1 tahun sebanyak 4-6 kegiatan</a:t>
                      </a:r>
                      <a:endParaRPr lang="id-ID" sz="2400" dirty="0" smtClean="0">
                        <a:latin typeface="Tahoma" pitchFamily="34" charset="0"/>
                        <a:ea typeface="Tahoma" pitchFamily="34" charset="0"/>
                        <a:cs typeface="Tahoma" pitchFamily="34" charset="0"/>
                      </a:endParaRPr>
                    </a:p>
                  </a:txBody>
                  <a:tcPr/>
                </a:tc>
                <a:tc>
                  <a:txBody>
                    <a:bodyPr/>
                    <a:lstStyle/>
                    <a:p>
                      <a:pPr algn="ctr"/>
                      <a:r>
                        <a:rPr lang="id-ID" sz="2400" dirty="0" smtClean="0">
                          <a:latin typeface="Tahoma" pitchFamily="34" charset="0"/>
                          <a:ea typeface="Tahoma" pitchFamily="34" charset="0"/>
                          <a:cs typeface="Tahoma" pitchFamily="34" charset="0"/>
                        </a:rPr>
                        <a:t>2</a:t>
                      </a:r>
                      <a:endParaRPr lang="id-ID" sz="2400" dirty="0">
                        <a:latin typeface="Tahoma" pitchFamily="34" charset="0"/>
                        <a:ea typeface="Tahoma" pitchFamily="34" charset="0"/>
                        <a:cs typeface="Tahoma" pitchFamily="34" charset="0"/>
                      </a:endParaRPr>
                    </a:p>
                  </a:txBody>
                  <a:tcPr/>
                </a:tc>
              </a:tr>
              <a:tr h="1181974">
                <a:tc>
                  <a:txBody>
                    <a:bodyPr/>
                    <a:lstStyle/>
                    <a:p>
                      <a:pPr algn="ctr"/>
                      <a:r>
                        <a:rPr lang="id-ID" sz="2400" dirty="0" smtClean="0">
                          <a:latin typeface="Tahoma" pitchFamily="34" charset="0"/>
                          <a:ea typeface="Tahoma" pitchFamily="34" charset="0"/>
                          <a:cs typeface="Tahoma" pitchFamily="34" charset="0"/>
                        </a:rPr>
                        <a:t>3.</a:t>
                      </a:r>
                      <a:endParaRPr lang="id-ID" sz="2400" dirty="0">
                        <a:latin typeface="Tahoma" pitchFamily="34" charset="0"/>
                        <a:ea typeface="Tahoma" pitchFamily="34" charset="0"/>
                        <a:cs typeface="Tahoma"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d-ID" sz="2400" dirty="0" smtClean="0">
                          <a:latin typeface="Tahoma" pitchFamily="34" charset="0"/>
                          <a:ea typeface="Tahoma" pitchFamily="34" charset="0"/>
                          <a:cs typeface="Tahoma" pitchFamily="34" charset="0"/>
                        </a:rPr>
                        <a:t>Tugas</a:t>
                      </a:r>
                      <a:r>
                        <a:rPr lang="id-ID" sz="2400" baseline="0" dirty="0" smtClean="0">
                          <a:latin typeface="Tahoma" pitchFamily="34" charset="0"/>
                          <a:ea typeface="Tahoma" pitchFamily="34" charset="0"/>
                          <a:cs typeface="Tahoma" pitchFamily="34" charset="0"/>
                        </a:rPr>
                        <a:t> tambahan yang dilakukan dalam 1 tahun sebanyak 7 kegiatan atau lebih</a:t>
                      </a:r>
                      <a:endParaRPr lang="id-ID" sz="2400" dirty="0" smtClean="0">
                        <a:latin typeface="Tahoma" pitchFamily="34" charset="0"/>
                        <a:ea typeface="Tahoma" pitchFamily="34" charset="0"/>
                        <a:cs typeface="Tahoma" pitchFamily="34" charset="0"/>
                      </a:endParaRPr>
                    </a:p>
                  </a:txBody>
                  <a:tcPr/>
                </a:tc>
                <a:tc>
                  <a:txBody>
                    <a:bodyPr/>
                    <a:lstStyle/>
                    <a:p>
                      <a:pPr algn="ctr"/>
                      <a:r>
                        <a:rPr lang="id-ID" sz="2400" dirty="0" smtClean="0">
                          <a:latin typeface="Tahoma" pitchFamily="34" charset="0"/>
                          <a:ea typeface="Tahoma" pitchFamily="34" charset="0"/>
                          <a:cs typeface="Tahoma" pitchFamily="34" charset="0"/>
                        </a:rPr>
                        <a:t>3</a:t>
                      </a:r>
                      <a:endParaRPr lang="id-ID" sz="2400" dirty="0">
                        <a:latin typeface="Tahoma" pitchFamily="34" charset="0"/>
                        <a:ea typeface="Tahoma" pitchFamily="34" charset="0"/>
                        <a:cs typeface="Tahoma" pitchFamily="34" charset="0"/>
                      </a:endParaRPr>
                    </a:p>
                  </a:txBody>
                  <a:tcPr/>
                </a:tc>
              </a:tr>
            </a:tbl>
          </a:graphicData>
        </a:graphic>
      </p:graphicFrame>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Flowchart: Manual Operation 20"/>
          <p:cNvSpPr/>
          <p:nvPr/>
        </p:nvSpPr>
        <p:spPr>
          <a:xfrm>
            <a:off x="0" y="0"/>
            <a:ext cx="9144000" cy="6858000"/>
          </a:xfrm>
          <a:prstGeom prst="flowChartManualOperation">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Text Placeholder 4"/>
          <p:cNvSpPr>
            <a:spLocks noGrp="1"/>
          </p:cNvSpPr>
          <p:nvPr>
            <p:ph type="body" sz="quarter" idx="1"/>
          </p:nvPr>
        </p:nvSpPr>
        <p:spPr>
          <a:xfrm>
            <a:off x="1711325" y="142875"/>
            <a:ext cx="6013450" cy="742950"/>
          </a:xfrm>
          <a:gradFill flip="none" rotWithShape="1">
            <a:gsLst>
              <a:gs pos="0">
                <a:srgbClr val="FFFF99">
                  <a:shade val="30000"/>
                  <a:satMod val="115000"/>
                </a:srgbClr>
              </a:gs>
              <a:gs pos="50000">
                <a:srgbClr val="FFFF99">
                  <a:shade val="67500"/>
                  <a:satMod val="115000"/>
                </a:srgbClr>
              </a:gs>
              <a:gs pos="100000">
                <a:srgbClr val="FFFF99">
                  <a:shade val="100000"/>
                  <a:satMod val="115000"/>
                </a:srgbClr>
              </a:gs>
            </a:gsLst>
            <a:lin ang="5400000" scaled="1"/>
            <a:tileRect/>
          </a:gradFill>
        </p:spPr>
        <p:txBody>
          <a:bodyPr/>
          <a:lstStyle/>
          <a:p>
            <a:pPr algn="ctr" eaLnBrk="1" fontAlgn="auto" hangingPunct="1">
              <a:spcAft>
                <a:spcPts val="0"/>
              </a:spcAft>
              <a:defRPr/>
            </a:pPr>
            <a:r>
              <a:rPr lang="en-US" sz="2800" dirty="0" smtClean="0">
                <a:solidFill>
                  <a:schemeClr val="accent2">
                    <a:lumMod val="50000"/>
                  </a:schemeClr>
                </a:solidFill>
                <a:latin typeface="Berlin Sans FB Demi" pitchFamily="34" charset="0"/>
              </a:rPr>
              <a:t>KETENTUAN LAIN</a:t>
            </a:r>
            <a:endParaRPr lang="id-ID" sz="2800" dirty="0" smtClean="0">
              <a:solidFill>
                <a:schemeClr val="accent2">
                  <a:lumMod val="50000"/>
                </a:schemeClr>
              </a:solidFill>
              <a:latin typeface="Berlin Sans FB Demi" pitchFamily="34" charset="0"/>
            </a:endParaRPr>
          </a:p>
        </p:txBody>
      </p:sp>
      <p:sp>
        <p:nvSpPr>
          <p:cNvPr id="23556" name="Content Placeholder 3"/>
          <p:cNvSpPr>
            <a:spLocks noGrp="1"/>
          </p:cNvSpPr>
          <p:nvPr>
            <p:ph sz="quarter" idx="4"/>
          </p:nvPr>
        </p:nvSpPr>
        <p:spPr>
          <a:xfrm>
            <a:off x="228600" y="1257300"/>
            <a:ext cx="8143875" cy="428625"/>
          </a:xfrm>
        </p:spPr>
        <p:txBody>
          <a:bodyPr/>
          <a:lstStyle/>
          <a:p>
            <a:pPr marL="344488" indent="-344488" algn="just" eaLnBrk="1" hangingPunct="1">
              <a:buFont typeface="Wingdings" pitchFamily="2" charset="2"/>
              <a:buNone/>
            </a:pPr>
            <a:r>
              <a:rPr lang="id-ID" sz="2000" smtClean="0">
                <a:solidFill>
                  <a:srgbClr val="002060"/>
                </a:solidFill>
                <a:latin typeface="Berlin Sans FB" pitchFamily="34" charset="0"/>
                <a:sym typeface="Wingdings 2" pitchFamily="18" charset="2"/>
              </a:rPr>
              <a:t></a:t>
            </a:r>
            <a:r>
              <a:rPr lang="en-US" sz="2000" smtClean="0">
                <a:solidFill>
                  <a:srgbClr val="002060"/>
                </a:solidFill>
                <a:latin typeface="Berlin Sans FB" pitchFamily="34" charset="0"/>
                <a:sym typeface="Wingdings 2" pitchFamily="18" charset="2"/>
              </a:rPr>
              <a:t> </a:t>
            </a:r>
            <a:r>
              <a:rPr lang="id-ID" sz="2000" smtClean="0">
                <a:solidFill>
                  <a:srgbClr val="002060"/>
                </a:solidFill>
                <a:latin typeface="Berlin Sans FB" pitchFamily="34" charset="0"/>
              </a:rPr>
              <a:t>Ketentuan dalam Peraturan Pemerintah ini berlaku juga bagi Calon PNS.</a:t>
            </a:r>
          </a:p>
        </p:txBody>
      </p:sp>
      <p:sp>
        <p:nvSpPr>
          <p:cNvPr id="23557" name="Content Placeholder 3"/>
          <p:cNvSpPr>
            <a:spLocks noGrp="1"/>
          </p:cNvSpPr>
          <p:nvPr>
            <p:ph sz="quarter" idx="4"/>
          </p:nvPr>
        </p:nvSpPr>
        <p:spPr>
          <a:xfrm>
            <a:off x="200025" y="1895475"/>
            <a:ext cx="8143875" cy="428625"/>
          </a:xfrm>
        </p:spPr>
        <p:txBody>
          <a:bodyPr/>
          <a:lstStyle/>
          <a:p>
            <a:pPr marL="284163" indent="-284163" algn="just" eaLnBrk="1" hangingPunct="1">
              <a:buFont typeface="Wingdings" pitchFamily="2" charset="2"/>
              <a:buNone/>
            </a:pPr>
            <a:r>
              <a:rPr lang="id-ID" sz="2000" smtClean="0">
                <a:solidFill>
                  <a:srgbClr val="002060"/>
                </a:solidFill>
                <a:latin typeface="Berlin Sans FB" pitchFamily="34" charset="0"/>
                <a:sym typeface="Wingdings 2" pitchFamily="18" charset="2"/>
              </a:rPr>
              <a:t></a:t>
            </a:r>
            <a:r>
              <a:rPr lang="en-US" sz="2000" smtClean="0">
                <a:solidFill>
                  <a:srgbClr val="002060"/>
                </a:solidFill>
                <a:latin typeface="Berlin Sans FB" pitchFamily="34" charset="0"/>
                <a:sym typeface="Wingdings 2" pitchFamily="18" charset="2"/>
              </a:rPr>
              <a:t> </a:t>
            </a:r>
            <a:r>
              <a:rPr lang="id-ID" sz="2000" smtClean="0">
                <a:solidFill>
                  <a:srgbClr val="002060"/>
                </a:solidFill>
                <a:latin typeface="Berlin Sans FB" pitchFamily="34" charset="0"/>
              </a:rPr>
              <a:t>Penilaian prestasi kerja bagi PNS yang diangkat sebagai pejabat negara atau pimpinan/anggota lembaga nonstruktural dan tidak diberhentikan dari jabatan organiknya dilakukan oleh pimpinan instansi yang bersangkutan berdasarkan bahan dari instansi tempat yang bersangkutan bekerja.</a:t>
            </a:r>
          </a:p>
        </p:txBody>
      </p:sp>
      <p:sp>
        <p:nvSpPr>
          <p:cNvPr id="23558" name="Content Placeholder 3"/>
          <p:cNvSpPr>
            <a:spLocks noGrp="1"/>
          </p:cNvSpPr>
          <p:nvPr>
            <p:ph sz="quarter" idx="4"/>
          </p:nvPr>
        </p:nvSpPr>
        <p:spPr>
          <a:xfrm>
            <a:off x="157163" y="3519488"/>
            <a:ext cx="8143875" cy="428625"/>
          </a:xfrm>
        </p:spPr>
        <p:txBody>
          <a:bodyPr/>
          <a:lstStyle/>
          <a:p>
            <a:pPr marL="284163" indent="-284163" algn="just" eaLnBrk="1" hangingPunct="1">
              <a:buFont typeface="Wingdings" pitchFamily="2" charset="2"/>
              <a:buNone/>
            </a:pPr>
            <a:r>
              <a:rPr lang="id-ID" sz="2000" smtClean="0">
                <a:solidFill>
                  <a:srgbClr val="002060"/>
                </a:solidFill>
                <a:latin typeface="Berlin Sans FB" pitchFamily="34" charset="0"/>
                <a:sym typeface="Wingdings 2" pitchFamily="18" charset="2"/>
              </a:rPr>
              <a:t></a:t>
            </a:r>
            <a:r>
              <a:rPr lang="en-US" sz="2000" smtClean="0">
                <a:solidFill>
                  <a:srgbClr val="002060"/>
                </a:solidFill>
                <a:latin typeface="Berlin Sans FB" pitchFamily="34" charset="0"/>
                <a:sym typeface="Wingdings 2" pitchFamily="18" charset="2"/>
              </a:rPr>
              <a:t> </a:t>
            </a:r>
            <a:r>
              <a:rPr lang="id-ID" sz="2000" smtClean="0">
                <a:solidFill>
                  <a:srgbClr val="002060"/>
                </a:solidFill>
                <a:latin typeface="Berlin Sans FB" pitchFamily="34" charset="0"/>
              </a:rPr>
              <a:t>Penilaian prestasi kerja bagi PNS yang sedang menjalankan tugas belajar di dalam negeri dilakukan oleh pejabat penilai dengan menggunakan bahan-bahan penilaian prestasi akademik yang diberikan oleh pimpinan perguruan tinggi atau sekolah yang bersangkutan.</a:t>
            </a:r>
          </a:p>
          <a:p>
            <a:pPr marL="284163" indent="-284163" algn="just" eaLnBrk="1" hangingPunct="1">
              <a:buFont typeface="Wingdings" pitchFamily="2" charset="2"/>
              <a:buNone/>
            </a:pPr>
            <a:r>
              <a:rPr lang="id-ID" sz="2000" smtClean="0">
                <a:solidFill>
                  <a:srgbClr val="002060"/>
                </a:solidFill>
                <a:latin typeface="Berlin Sans FB" pitchFamily="34" charset="0"/>
                <a:sym typeface="Wingdings 2" pitchFamily="18" charset="2"/>
              </a:rPr>
              <a:t></a:t>
            </a:r>
            <a:r>
              <a:rPr lang="en-US" sz="2000" smtClean="0">
                <a:solidFill>
                  <a:srgbClr val="002060"/>
                </a:solidFill>
                <a:latin typeface="Berlin Sans FB" pitchFamily="34" charset="0"/>
                <a:sym typeface="Wingdings 2" pitchFamily="18" charset="2"/>
              </a:rPr>
              <a:t> </a:t>
            </a:r>
            <a:r>
              <a:rPr lang="id-ID" sz="2000" smtClean="0">
                <a:solidFill>
                  <a:srgbClr val="002060"/>
                </a:solidFill>
                <a:latin typeface="Berlin Sans FB" pitchFamily="34" charset="0"/>
              </a:rPr>
              <a:t>Penilaian prestasi kerja bagi PNS  yang menjalankan tugas belajar di luar negeri dilakukan oleh pejabat penilai dengan menggunakan bahan-bahan penilaian prestasi akademik yang diberikan oleh  pimpinan perguruan tinggi atau sekolah melalui Kepala Perwakilan Republik Indonesia di negara yang  bersangkutan.</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Flowchart: Preparation 15"/>
          <p:cNvSpPr/>
          <p:nvPr/>
        </p:nvSpPr>
        <p:spPr>
          <a:xfrm>
            <a:off x="0" y="0"/>
            <a:ext cx="8929718" cy="6858000"/>
          </a:xfrm>
          <a:prstGeom prst="flowChartPreparation">
            <a:avLst/>
          </a:prstGeom>
          <a:gradFill flip="none" rotWithShape="1">
            <a:gsLst>
              <a:gs pos="0">
                <a:srgbClr val="FFFF00"/>
              </a:gs>
              <a:gs pos="50000">
                <a:schemeClr val="bg2">
                  <a:lumMod val="75000"/>
                  <a:tint val="44500"/>
                  <a:satMod val="160000"/>
                </a:schemeClr>
              </a:gs>
              <a:gs pos="100000">
                <a:schemeClr val="bg2">
                  <a:lumMod val="75000"/>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24581" name="Group 6"/>
          <p:cNvGrpSpPr>
            <a:grpSpLocks/>
          </p:cNvGrpSpPr>
          <p:nvPr/>
        </p:nvGrpSpPr>
        <p:grpSpPr bwMode="auto">
          <a:xfrm>
            <a:off x="3059113" y="214313"/>
            <a:ext cx="2857500" cy="642937"/>
            <a:chOff x="785786" y="1571612"/>
            <a:chExt cx="2857520" cy="642942"/>
          </a:xfrm>
        </p:grpSpPr>
        <p:sp>
          <p:nvSpPr>
            <p:cNvPr id="8" name="Down Arrow 7"/>
            <p:cNvSpPr/>
            <p:nvPr/>
          </p:nvSpPr>
          <p:spPr>
            <a:xfrm>
              <a:off x="785786" y="1571612"/>
              <a:ext cx="2857520" cy="642942"/>
            </a:xfrm>
            <a:prstGeom prst="downArrow">
              <a:avLst/>
            </a:prstGeom>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endParaRPr lang="id-ID"/>
            </a:p>
          </p:txBody>
        </p:sp>
        <p:sp>
          <p:nvSpPr>
            <p:cNvPr id="24588" name="TextBox 8"/>
            <p:cNvSpPr txBox="1">
              <a:spLocks noChangeArrowheads="1"/>
            </p:cNvSpPr>
            <p:nvPr/>
          </p:nvSpPr>
          <p:spPr bwMode="auto">
            <a:xfrm>
              <a:off x="1740238" y="1643050"/>
              <a:ext cx="1143008" cy="369332"/>
            </a:xfrm>
            <a:prstGeom prst="rect">
              <a:avLst/>
            </a:prstGeom>
            <a:noFill/>
            <a:ln w="9525">
              <a:noFill/>
              <a:miter lim="800000"/>
              <a:headEnd/>
              <a:tailEnd/>
            </a:ln>
          </p:spPr>
          <p:txBody>
            <a:bodyPr>
              <a:spAutoFit/>
            </a:bodyPr>
            <a:lstStyle/>
            <a:p>
              <a:endParaRPr lang="id-ID">
                <a:solidFill>
                  <a:srgbClr val="002060"/>
                </a:solidFill>
                <a:latin typeface="Bauhaus 93" pitchFamily="82" charset="0"/>
              </a:endParaRPr>
            </a:p>
          </p:txBody>
        </p:sp>
      </p:grpSp>
      <p:grpSp>
        <p:nvGrpSpPr>
          <p:cNvPr id="24582" name="Group 9"/>
          <p:cNvGrpSpPr>
            <a:grpSpLocks/>
          </p:cNvGrpSpPr>
          <p:nvPr/>
        </p:nvGrpSpPr>
        <p:grpSpPr bwMode="auto">
          <a:xfrm>
            <a:off x="3214688" y="3000375"/>
            <a:ext cx="2857500" cy="642938"/>
            <a:chOff x="785786" y="1571612"/>
            <a:chExt cx="2857520" cy="642942"/>
          </a:xfrm>
        </p:grpSpPr>
        <p:sp>
          <p:nvSpPr>
            <p:cNvPr id="11" name="Down Arrow 10"/>
            <p:cNvSpPr/>
            <p:nvPr/>
          </p:nvSpPr>
          <p:spPr>
            <a:xfrm>
              <a:off x="785786" y="1571612"/>
              <a:ext cx="2857520" cy="642942"/>
            </a:xfrm>
            <a:prstGeom prst="downArrow">
              <a:avLst/>
            </a:prstGeom>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endParaRPr lang="id-ID"/>
            </a:p>
          </p:txBody>
        </p:sp>
        <p:sp>
          <p:nvSpPr>
            <p:cNvPr id="24586" name="TextBox 11"/>
            <p:cNvSpPr txBox="1">
              <a:spLocks noChangeArrowheads="1"/>
            </p:cNvSpPr>
            <p:nvPr/>
          </p:nvSpPr>
          <p:spPr bwMode="auto">
            <a:xfrm>
              <a:off x="1740238" y="1643050"/>
              <a:ext cx="1143008" cy="369332"/>
            </a:xfrm>
            <a:prstGeom prst="rect">
              <a:avLst/>
            </a:prstGeom>
            <a:noFill/>
            <a:ln w="9525">
              <a:noFill/>
              <a:miter lim="800000"/>
              <a:headEnd/>
              <a:tailEnd/>
            </a:ln>
          </p:spPr>
          <p:txBody>
            <a:bodyPr>
              <a:spAutoFit/>
            </a:bodyPr>
            <a:lstStyle/>
            <a:p>
              <a:endParaRPr lang="id-ID">
                <a:solidFill>
                  <a:srgbClr val="002060"/>
                </a:solidFill>
                <a:latin typeface="Bauhaus 93" pitchFamily="82" charset="0"/>
              </a:endParaRPr>
            </a:p>
          </p:txBody>
        </p:sp>
      </p:grpSp>
      <p:sp>
        <p:nvSpPr>
          <p:cNvPr id="24583" name="Content Placeholder 3"/>
          <p:cNvSpPr>
            <a:spLocks noGrp="1"/>
          </p:cNvSpPr>
          <p:nvPr>
            <p:ph sz="quarter" idx="4"/>
          </p:nvPr>
        </p:nvSpPr>
        <p:spPr>
          <a:xfrm>
            <a:off x="396875" y="3776663"/>
            <a:ext cx="8143875" cy="428625"/>
          </a:xfrm>
        </p:spPr>
        <p:txBody>
          <a:bodyPr/>
          <a:lstStyle/>
          <a:p>
            <a:pPr marL="342900" indent="-342900" algn="just" eaLnBrk="1" hangingPunct="1">
              <a:buFont typeface="Wingdings" pitchFamily="2" charset="2"/>
              <a:buAutoNum type="arabicPeriod"/>
            </a:pPr>
            <a:r>
              <a:rPr lang="id-ID" sz="1600" smtClean="0">
                <a:solidFill>
                  <a:srgbClr val="0070C0"/>
                </a:solidFill>
                <a:latin typeface="Berlin Sans FB" pitchFamily="34" charset="0"/>
              </a:rPr>
              <a:t>PNS yang diangkat menjadi Pejabat Negara atau pimpinan/anggota lembaga nonstruktural dan diberhentikan dari jabatan organiknya, Cuti Diluar Tanggungan Negara, Masa Persiapan Pensiun, diberhentikan sementara, dikecualikan dari kewajiban</a:t>
            </a:r>
            <a:r>
              <a:rPr lang="en-US" sz="1600" smtClean="0">
                <a:solidFill>
                  <a:srgbClr val="0070C0"/>
                </a:solidFill>
                <a:latin typeface="Berlin Sans FB" pitchFamily="34" charset="0"/>
              </a:rPr>
              <a:t>.</a:t>
            </a:r>
            <a:endParaRPr lang="id-ID" sz="1600" smtClean="0">
              <a:solidFill>
                <a:srgbClr val="0070C0"/>
              </a:solidFill>
              <a:latin typeface="Berlin Sans FB" pitchFamily="34" charset="0"/>
            </a:endParaRPr>
          </a:p>
          <a:p>
            <a:pPr marL="342900" indent="-342900" algn="just" eaLnBrk="1" hangingPunct="1">
              <a:buFont typeface="Wingdings" pitchFamily="2" charset="2"/>
              <a:buAutoNum type="arabicPeriod"/>
            </a:pPr>
            <a:r>
              <a:rPr lang="id-ID" sz="1600" smtClean="0">
                <a:solidFill>
                  <a:srgbClr val="0070C0"/>
                </a:solidFill>
                <a:latin typeface="Berlin Sans FB" pitchFamily="34" charset="0"/>
              </a:rPr>
              <a:t>Bagi PNS yang melakukan tugas belajar dan diperbantukan/dipekerjakan pada negara sahabat, lembaga internasional, organisasi profesi, dan badan-badan swasta yang ditentukan oleh pemerintah dikecualikan dari kewajiban</a:t>
            </a:r>
            <a:r>
              <a:rPr lang="en-US" sz="1600" smtClean="0">
                <a:solidFill>
                  <a:srgbClr val="0070C0"/>
                </a:solidFill>
                <a:latin typeface="Berlin Sans FB" pitchFamily="34" charset="0"/>
              </a:rPr>
              <a:t>.</a:t>
            </a:r>
            <a:endParaRPr lang="id-ID" sz="1600" smtClean="0">
              <a:solidFill>
                <a:srgbClr val="0070C0"/>
              </a:solidFill>
              <a:latin typeface="Berlin Sans FB" pitchFamily="34" charset="0"/>
            </a:endParaRPr>
          </a:p>
          <a:p>
            <a:pPr marL="342900" indent="-342900" algn="just" eaLnBrk="1" hangingPunct="1">
              <a:buFont typeface="Wingdings" pitchFamily="2" charset="2"/>
              <a:buAutoNum type="arabicPeriod"/>
            </a:pPr>
            <a:r>
              <a:rPr lang="id-ID" sz="1600" smtClean="0">
                <a:solidFill>
                  <a:srgbClr val="0070C0"/>
                </a:solidFill>
                <a:latin typeface="Berlin Sans FB" pitchFamily="34" charset="0"/>
              </a:rPr>
              <a:t>Penilaian prestasi kerja bagi PNS diatur tersendiri dalam Peraturan Kepala Badan Kepegawaian Negara.</a:t>
            </a:r>
          </a:p>
        </p:txBody>
      </p:sp>
      <p:sp>
        <p:nvSpPr>
          <p:cNvPr id="24584" name="Content Placeholder 3"/>
          <p:cNvSpPr>
            <a:spLocks noGrp="1"/>
          </p:cNvSpPr>
          <p:nvPr>
            <p:ph sz="quarter" idx="4"/>
          </p:nvPr>
        </p:nvSpPr>
        <p:spPr>
          <a:xfrm>
            <a:off x="315913" y="928688"/>
            <a:ext cx="8145462" cy="428625"/>
          </a:xfrm>
        </p:spPr>
        <p:txBody>
          <a:bodyPr/>
          <a:lstStyle/>
          <a:p>
            <a:pPr marL="342900" indent="-342900" algn="just" eaLnBrk="1" hangingPunct="1">
              <a:buFont typeface="Wingdings" pitchFamily="2" charset="2"/>
              <a:buAutoNum type="arabicPeriod"/>
            </a:pPr>
            <a:r>
              <a:rPr lang="id-ID" sz="1600" smtClean="0">
                <a:solidFill>
                  <a:srgbClr val="0070C0"/>
                </a:solidFill>
                <a:latin typeface="Berlin Sans FB" pitchFamily="34" charset="0"/>
              </a:rPr>
              <a:t>Penilaian prestasi kerja bagi PNS yang diperbantukan/dipekerjakan pada Pemerintah Daerah Provinsi/Kabupaten/Kota atau instansi pemerintah lainnya dilakukan oleh pejabat penilai dimana yang bersangkutan bekerja.</a:t>
            </a:r>
          </a:p>
          <a:p>
            <a:pPr marL="342900" indent="-342900" algn="just" eaLnBrk="1" hangingPunct="1">
              <a:buFont typeface="Wingdings" pitchFamily="2" charset="2"/>
              <a:buAutoNum type="arabicPeriod"/>
            </a:pPr>
            <a:r>
              <a:rPr lang="id-ID" sz="1600" smtClean="0">
                <a:solidFill>
                  <a:srgbClr val="0070C0"/>
                </a:solidFill>
                <a:latin typeface="Berlin Sans FB" pitchFamily="34" charset="0"/>
              </a:rPr>
              <a:t>Penilaian prestasi kerja bagi PNS  yang diperbantukan/dipekerjakan pada negara sahabat, lembaga internasional, organisasi profesi, dan badan-badan swasta yang ditentukan oleh pemerintah dilakukan oleh pimpinan instansi induknya atau pejabat lain yang ditunjuk berdasarkan bahan yang diperoleh dari instansi tempat yang bersangkutan bekerja.</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cstate="print"/>
          <a:srcRect/>
          <a:stretch>
            <a:fillRect/>
          </a:stretch>
        </p:blipFill>
        <p:spPr bwMode="auto">
          <a:xfrm>
            <a:off x="609600" y="381000"/>
            <a:ext cx="8001000" cy="6096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2050" name="Picture 2"/>
          <p:cNvPicPr>
            <a:picLocks noChangeAspect="1" noChangeArrowheads="1"/>
          </p:cNvPicPr>
          <p:nvPr/>
        </p:nvPicPr>
        <p:blipFill>
          <a:blip r:embed="rId2" cstate="print"/>
          <a:srcRect/>
          <a:stretch>
            <a:fillRect/>
          </a:stretch>
        </p:blipFill>
        <p:spPr bwMode="auto">
          <a:xfrm>
            <a:off x="304800" y="152400"/>
            <a:ext cx="8594203" cy="6477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7" name="Rectangle 6"/>
          <p:cNvSpPr/>
          <p:nvPr/>
        </p:nvSpPr>
        <p:spPr>
          <a:xfrm>
            <a:off x="4108261" y="1214422"/>
            <a:ext cx="4750019" cy="2585323"/>
          </a:xfrm>
          <a:prstGeom prst="rect">
            <a:avLst/>
          </a:prstGeom>
          <a:noFill/>
        </p:spPr>
        <p:txBody>
          <a:bodyPr wrap="non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fontAlgn="auto">
              <a:spcBef>
                <a:spcPts val="0"/>
              </a:spcBef>
              <a:spcAft>
                <a:spcPts val="0"/>
              </a:spcAft>
              <a:defRPr/>
            </a:pPr>
            <a:r>
              <a:rPr lang="id-ID" sz="54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mn-lt"/>
                <a:cs typeface="+mn-cs"/>
              </a:rPr>
              <a:t>Sekian </a:t>
            </a:r>
          </a:p>
          <a:p>
            <a:pPr algn="ctr" fontAlgn="auto">
              <a:spcBef>
                <a:spcPts val="0"/>
              </a:spcBef>
              <a:spcAft>
                <a:spcPts val="0"/>
              </a:spcAft>
              <a:defRPr/>
            </a:pPr>
            <a:r>
              <a:rPr lang="id-ID" sz="54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mn-lt"/>
                <a:cs typeface="+mn-cs"/>
              </a:rPr>
              <a:t>Dan </a:t>
            </a:r>
          </a:p>
          <a:p>
            <a:pPr algn="ctr" fontAlgn="auto">
              <a:spcBef>
                <a:spcPts val="0"/>
              </a:spcBef>
              <a:spcAft>
                <a:spcPts val="0"/>
              </a:spcAft>
              <a:defRPr/>
            </a:pPr>
            <a:r>
              <a:rPr lang="id-ID" sz="54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mn-lt"/>
                <a:cs typeface="+mn-cs"/>
              </a:rPr>
              <a:t>Terimakasih</a:t>
            </a:r>
          </a:p>
        </p:txBody>
      </p:sp>
      <p:pic>
        <p:nvPicPr>
          <p:cNvPr id="5" name="Picture 4" descr="24.gif"/>
          <p:cNvPicPr>
            <a:picLocks noChangeAspect="1"/>
          </p:cNvPicPr>
          <p:nvPr/>
        </p:nvPicPr>
        <p:blipFill>
          <a:blip r:embed="rId2"/>
          <a:stretch>
            <a:fillRect/>
          </a:stretch>
        </p:blipFill>
        <p:spPr>
          <a:xfrm>
            <a:off x="0" y="0"/>
            <a:ext cx="4071934" cy="6858000"/>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3" name="Rectangle 5"/>
          <p:cNvSpPr>
            <a:spLocks noGrp="1" noChangeArrowheads="1"/>
          </p:cNvSpPr>
          <p:nvPr>
            <p:ph type="title"/>
          </p:nvPr>
        </p:nvSpPr>
        <p:spPr/>
        <p:txBody>
          <a:bodyPr/>
          <a:lstStyle/>
          <a:p>
            <a:r>
              <a:rPr lang="en-US"/>
              <a:t>Perhatikan gambar sebelumnya</a:t>
            </a:r>
          </a:p>
        </p:txBody>
      </p:sp>
      <p:sp>
        <p:nvSpPr>
          <p:cNvPr id="27655" name="Rectangle 7"/>
          <p:cNvSpPr>
            <a:spLocks noGrp="1" noChangeArrowheads="1"/>
          </p:cNvSpPr>
          <p:nvPr>
            <p:ph type="body" sz="half" idx="2"/>
          </p:nvPr>
        </p:nvSpPr>
        <p:spPr/>
        <p:txBody>
          <a:bodyPr/>
          <a:lstStyle/>
          <a:p>
            <a:pPr>
              <a:lnSpc>
                <a:spcPct val="90000"/>
              </a:lnSpc>
            </a:pPr>
            <a:r>
              <a:rPr lang="en-US"/>
              <a:t>Ternyata jawabannya sama panjang</a:t>
            </a:r>
          </a:p>
          <a:p>
            <a:pPr>
              <a:lnSpc>
                <a:spcPct val="90000"/>
              </a:lnSpc>
            </a:pPr>
            <a:r>
              <a:rPr lang="en-US"/>
              <a:t>Walaupun kelihatannya lebih panjang yang kiri.</a:t>
            </a:r>
          </a:p>
          <a:p>
            <a:pPr>
              <a:lnSpc>
                <a:spcPct val="90000"/>
              </a:lnSpc>
            </a:pPr>
            <a:r>
              <a:rPr lang="en-US"/>
              <a:t>Ini membuktikan bahwa yg kita saksikan sering kali tidak sesuai dengan kenyataan</a:t>
            </a:r>
          </a:p>
        </p:txBody>
      </p:sp>
      <p:pic>
        <p:nvPicPr>
          <p:cNvPr id="27656" name="Picture 8"/>
          <p:cNvPicPr>
            <a:picLocks noGrp="1" noChangeAspect="1" noChangeArrowheads="1"/>
          </p:cNvPicPr>
          <p:nvPr>
            <p:ph type="body" sz="half" idx="1"/>
          </p:nvPr>
        </p:nvPicPr>
        <p:blipFill>
          <a:blip r:embed="rId2"/>
          <a:srcRect/>
          <a:stretch>
            <a:fillRect/>
          </a:stretch>
        </p:blipFill>
        <p:spPr>
          <a:xfrm>
            <a:off x="1331913" y="1600200"/>
            <a:ext cx="2289175" cy="4525963"/>
          </a:xfrm>
          <a:noFill/>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normAutofit fontScale="90000"/>
          </a:bodyPr>
          <a:lstStyle/>
          <a:p>
            <a:r>
              <a:rPr lang="en-US" sz="4000"/>
              <a:t>Coba lagi!</a:t>
            </a:r>
            <a:br>
              <a:rPr lang="en-US" sz="4000"/>
            </a:br>
            <a:r>
              <a:rPr lang="en-US" sz="4000"/>
              <a:t>Ini gambar apa?</a:t>
            </a:r>
          </a:p>
        </p:txBody>
      </p:sp>
      <p:sp>
        <p:nvSpPr>
          <p:cNvPr id="29699" name="Rectangle 3"/>
          <p:cNvSpPr>
            <a:spLocks noGrp="1" noChangeArrowheads="1"/>
          </p:cNvSpPr>
          <p:nvPr>
            <p:ph type="body" idx="1"/>
          </p:nvPr>
        </p:nvSpPr>
        <p:spPr/>
        <p:txBody>
          <a:bodyPr/>
          <a:lstStyle/>
          <a:p>
            <a:pPr>
              <a:buFontTx/>
              <a:buNone/>
            </a:pPr>
            <a:endParaRPr lang="en-US"/>
          </a:p>
        </p:txBody>
      </p:sp>
      <p:pic>
        <p:nvPicPr>
          <p:cNvPr id="29700" name="Picture 4" descr="kodokuda"/>
          <p:cNvPicPr>
            <a:picLocks noChangeAspect="1" noChangeArrowheads="1" noCrop="1"/>
          </p:cNvPicPr>
          <p:nvPr/>
        </p:nvPicPr>
        <p:blipFill>
          <a:blip r:embed="rId2"/>
          <a:srcRect/>
          <a:stretch>
            <a:fillRect/>
          </a:stretch>
        </p:blipFill>
        <p:spPr bwMode="auto">
          <a:xfrm>
            <a:off x="2700338" y="2060575"/>
            <a:ext cx="3743325" cy="3578225"/>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457200" y="-24"/>
            <a:ext cx="7467600" cy="714380"/>
          </a:xfrm>
        </p:spPr>
        <p:txBody>
          <a:bodyPr>
            <a:normAutofit/>
          </a:bodyPr>
          <a:lstStyle/>
          <a:p>
            <a:r>
              <a:rPr lang="en-US" dirty="0" err="1" smtClean="0">
                <a:solidFill>
                  <a:schemeClr val="tx1"/>
                </a:solidFill>
              </a:rPr>
              <a:t>Gedung</a:t>
            </a:r>
            <a:r>
              <a:rPr lang="en-US" dirty="0" smtClean="0">
                <a:solidFill>
                  <a:schemeClr val="tx1"/>
                </a:solidFill>
              </a:rPr>
              <a:t> </a:t>
            </a:r>
            <a:r>
              <a:rPr lang="en-US" dirty="0" err="1" smtClean="0">
                <a:solidFill>
                  <a:schemeClr val="tx1"/>
                </a:solidFill>
              </a:rPr>
              <a:t>mana</a:t>
            </a:r>
            <a:r>
              <a:rPr lang="en-US" dirty="0" smtClean="0">
                <a:solidFill>
                  <a:schemeClr val="tx1"/>
                </a:solidFill>
              </a:rPr>
              <a:t> yang </a:t>
            </a:r>
            <a:r>
              <a:rPr lang="en-US" dirty="0" err="1" smtClean="0">
                <a:solidFill>
                  <a:schemeClr val="tx1"/>
                </a:solidFill>
              </a:rPr>
              <a:t>lebih</a:t>
            </a:r>
            <a:r>
              <a:rPr lang="en-US" dirty="0" smtClean="0">
                <a:solidFill>
                  <a:schemeClr val="tx1"/>
                </a:solidFill>
              </a:rPr>
              <a:t> </a:t>
            </a:r>
            <a:r>
              <a:rPr lang="en-US" dirty="0" err="1" smtClean="0">
                <a:solidFill>
                  <a:schemeClr val="tx1"/>
                </a:solidFill>
              </a:rPr>
              <a:t>dekat</a:t>
            </a:r>
            <a:endParaRPr lang="en-US" dirty="0">
              <a:solidFill>
                <a:schemeClr val="tx1"/>
              </a:solidFill>
            </a:endParaRPr>
          </a:p>
        </p:txBody>
      </p:sp>
      <p:pic>
        <p:nvPicPr>
          <p:cNvPr id="5" name="Picture 4" descr="50b2c39f8fd58_50b2c39f9093c.jpg"/>
          <p:cNvPicPr>
            <a:picLocks noChangeAspect="1"/>
          </p:cNvPicPr>
          <p:nvPr/>
        </p:nvPicPr>
        <p:blipFill>
          <a:blip r:embed="rId2"/>
          <a:stretch>
            <a:fillRect/>
          </a:stretch>
        </p:blipFill>
        <p:spPr>
          <a:xfrm>
            <a:off x="571472" y="857231"/>
            <a:ext cx="8001056" cy="5872805"/>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3" name="Slide Number Placeholder 3"/>
          <p:cNvSpPr txBox="1">
            <a:spLocks noGrp="1"/>
          </p:cNvSpPr>
          <p:nvPr/>
        </p:nvSpPr>
        <p:spPr bwMode="auto">
          <a:xfrm>
            <a:off x="6553200" y="6248400"/>
            <a:ext cx="1905000" cy="457200"/>
          </a:xfrm>
          <a:prstGeom prst="rect">
            <a:avLst/>
          </a:prstGeom>
          <a:noFill/>
          <a:ln>
            <a:miter lim="800000"/>
            <a:headEnd/>
            <a:tailEnd/>
          </a:ln>
        </p:spPr>
        <p:txBody>
          <a:bodyPr/>
          <a:lstStyle/>
          <a:p>
            <a:pPr algn="r" eaLnBrk="0" hangingPunct="0">
              <a:defRPr/>
            </a:pPr>
            <a:fld id="{4ACB6903-3B85-4459-805D-7F72118E8AB1}" type="slidenum">
              <a:rPr lang="en-GB" sz="1400">
                <a:latin typeface="+mn-lt"/>
              </a:rPr>
              <a:pPr algn="r" eaLnBrk="0" hangingPunct="0">
                <a:defRPr/>
              </a:pPr>
              <a:t>9</a:t>
            </a:fld>
            <a:endParaRPr lang="en-GB" sz="1400">
              <a:latin typeface="+mn-lt"/>
            </a:endParaRPr>
          </a:p>
        </p:txBody>
      </p:sp>
      <p:sp>
        <p:nvSpPr>
          <p:cNvPr id="241669" name="Text Box 5"/>
          <p:cNvSpPr txBox="1">
            <a:spLocks noChangeArrowheads="1"/>
          </p:cNvSpPr>
          <p:nvPr/>
        </p:nvSpPr>
        <p:spPr bwMode="auto">
          <a:xfrm>
            <a:off x="214282" y="692150"/>
            <a:ext cx="6643734" cy="5247590"/>
          </a:xfrm>
          <a:prstGeom prst="rect">
            <a:avLst/>
          </a:prstGeom>
          <a:noFill/>
          <a:ln w="12700" cap="sq">
            <a:noFill/>
            <a:miter lim="800000"/>
            <a:headEnd type="none" w="sm" len="sm"/>
            <a:tailEnd type="none" w="sm" len="sm"/>
          </a:ln>
        </p:spPr>
        <p:txBody>
          <a:bodyPr wrap="square">
            <a:spAutoFit/>
          </a:bodyPr>
          <a:lstStyle/>
          <a:p>
            <a:pPr marL="457200" indent="-457200" algn="just">
              <a:spcBef>
                <a:spcPct val="30000"/>
              </a:spcBef>
              <a:buFont typeface="Times New Roman" pitchFamily="18" charset="0"/>
              <a:buAutoNum type="arabicPeriod" startAt="3"/>
              <a:tabLst>
                <a:tab pos="892175" algn="l"/>
              </a:tabLst>
            </a:pPr>
            <a:r>
              <a:rPr lang="id-ID" sz="2000" b="1" dirty="0">
                <a:solidFill>
                  <a:srgbClr val="000066"/>
                </a:solidFill>
              </a:rPr>
              <a:t>BIAS DALAM PENGUKURAN KINERJA</a:t>
            </a:r>
            <a:endParaRPr lang="en-US" sz="2000" b="1" dirty="0">
              <a:solidFill>
                <a:srgbClr val="000066"/>
              </a:solidFill>
            </a:endParaRPr>
          </a:p>
          <a:p>
            <a:pPr marL="914400" lvl="1" indent="-457200" algn="just">
              <a:spcBef>
                <a:spcPct val="30000"/>
              </a:spcBef>
              <a:buFont typeface="Times New Roman" pitchFamily="18" charset="0"/>
              <a:buAutoNum type="alphaLcPeriod"/>
              <a:tabLst>
                <a:tab pos="892175" algn="l"/>
              </a:tabLst>
            </a:pPr>
            <a:r>
              <a:rPr lang="id-ID" b="1" i="1" dirty="0">
                <a:solidFill>
                  <a:srgbClr val="CC0000"/>
                </a:solidFill>
              </a:rPr>
              <a:t>Hallo effect</a:t>
            </a:r>
            <a:r>
              <a:rPr lang="id-ID" b="1" dirty="0">
                <a:solidFill>
                  <a:srgbClr val="CC0000"/>
                </a:solidFill>
              </a:rPr>
              <a:t> </a:t>
            </a:r>
            <a:r>
              <a:rPr lang="id-ID" b="1" dirty="0">
                <a:solidFill>
                  <a:srgbClr val="663300"/>
                </a:solidFill>
              </a:rPr>
              <a:t>yaitu pendapat pribadi penilai tentang karya</a:t>
            </a:r>
            <a:r>
              <a:rPr lang="en-US" b="1" dirty="0">
                <a:solidFill>
                  <a:srgbClr val="663300"/>
                </a:solidFill>
              </a:rPr>
              <a:t>-</a:t>
            </a:r>
            <a:r>
              <a:rPr lang="id-ID" b="1" dirty="0">
                <a:solidFill>
                  <a:srgbClr val="663300"/>
                </a:solidFill>
              </a:rPr>
              <a:t> wannya yang akan berpengaruh dalam pengukuran prestasi kerja.</a:t>
            </a:r>
            <a:endParaRPr lang="en-US" b="1" dirty="0">
              <a:solidFill>
                <a:srgbClr val="663300"/>
              </a:solidFill>
            </a:endParaRPr>
          </a:p>
          <a:p>
            <a:pPr marL="914400" lvl="1" indent="-457200" algn="just">
              <a:spcBef>
                <a:spcPct val="30000"/>
              </a:spcBef>
              <a:buFont typeface="Times New Roman" pitchFamily="18" charset="0"/>
              <a:buAutoNum type="alphaLcPeriod"/>
              <a:tabLst>
                <a:tab pos="892175" algn="l"/>
              </a:tabLst>
            </a:pPr>
            <a:r>
              <a:rPr lang="id-ID" b="1" i="1" dirty="0">
                <a:solidFill>
                  <a:srgbClr val="CC0000"/>
                </a:solidFill>
              </a:rPr>
              <a:t>Central tendency</a:t>
            </a:r>
            <a:r>
              <a:rPr lang="id-ID" b="1" dirty="0">
                <a:solidFill>
                  <a:srgbClr val="CC0000"/>
                </a:solidFill>
              </a:rPr>
              <a:t> </a:t>
            </a:r>
            <a:r>
              <a:rPr lang="id-ID" b="1" dirty="0">
                <a:solidFill>
                  <a:srgbClr val="000066"/>
                </a:solidFill>
              </a:rPr>
              <a:t>yaitu penilaian prestasi kerja cenderung dibuat rata-rata dan penilai menghindari penilaian yang bersifat ekstrim;</a:t>
            </a:r>
            <a:endParaRPr lang="en-US" b="1" dirty="0">
              <a:solidFill>
                <a:srgbClr val="000066"/>
              </a:solidFill>
            </a:endParaRPr>
          </a:p>
          <a:p>
            <a:pPr marL="914400" lvl="1" indent="-457200" algn="just">
              <a:spcBef>
                <a:spcPct val="30000"/>
              </a:spcBef>
              <a:buFont typeface="Times New Roman" pitchFamily="18" charset="0"/>
              <a:buAutoNum type="alphaLcPeriod"/>
              <a:tabLst>
                <a:tab pos="892175" algn="l"/>
              </a:tabLst>
            </a:pPr>
            <a:r>
              <a:rPr lang="id-ID" b="1" i="1" dirty="0">
                <a:solidFill>
                  <a:srgbClr val="CC0000"/>
                </a:solidFill>
              </a:rPr>
              <a:t>Leniency bias,</a:t>
            </a:r>
            <a:r>
              <a:rPr lang="id-ID" b="1" dirty="0">
                <a:solidFill>
                  <a:srgbClr val="CC0000"/>
                </a:solidFill>
              </a:rPr>
              <a:t> </a:t>
            </a:r>
            <a:r>
              <a:rPr lang="id-ID" b="1" dirty="0">
                <a:solidFill>
                  <a:srgbClr val="660066"/>
                </a:solidFill>
              </a:rPr>
              <a:t>yaitu kecenderungan penilaian untuk meberikan nilai yang murah dalam evaluasi pelaksanaan kerja para karyawannya;</a:t>
            </a:r>
            <a:endParaRPr lang="en-US" b="1" dirty="0">
              <a:solidFill>
                <a:srgbClr val="660066"/>
              </a:solidFill>
            </a:endParaRPr>
          </a:p>
          <a:p>
            <a:pPr marL="914400" lvl="1" indent="-457200" algn="just">
              <a:spcBef>
                <a:spcPct val="30000"/>
              </a:spcBef>
              <a:buFont typeface="Times New Roman" pitchFamily="18" charset="0"/>
              <a:buAutoNum type="alphaLcPeriod"/>
              <a:tabLst>
                <a:tab pos="892175" algn="l"/>
              </a:tabLst>
            </a:pPr>
            <a:r>
              <a:rPr lang="id-ID" b="1" i="1" dirty="0">
                <a:solidFill>
                  <a:srgbClr val="CC0000"/>
                </a:solidFill>
              </a:rPr>
              <a:t>Strickness bias</a:t>
            </a:r>
            <a:r>
              <a:rPr lang="id-ID" b="1" dirty="0">
                <a:solidFill>
                  <a:srgbClr val="CC0000"/>
                </a:solidFill>
              </a:rPr>
              <a:t>, </a:t>
            </a:r>
            <a:r>
              <a:rPr lang="id-ID" b="1" dirty="0">
                <a:solidFill>
                  <a:srgbClr val="0000FF"/>
                </a:solidFill>
              </a:rPr>
              <a:t>yaitu kecenderungan penilai terlalu ketat dan keras serta mahal dalam evaluasi pelaksanaan kerja para karyawannya</a:t>
            </a:r>
            <a:endParaRPr lang="en-US" b="1" dirty="0">
              <a:solidFill>
                <a:srgbClr val="0000FF"/>
              </a:solidFill>
            </a:endParaRPr>
          </a:p>
          <a:p>
            <a:pPr marL="914400" lvl="1" indent="-457200" algn="just">
              <a:spcBef>
                <a:spcPct val="30000"/>
              </a:spcBef>
              <a:buFont typeface="Times New Roman" pitchFamily="18" charset="0"/>
              <a:buAutoNum type="alphaLcPeriod"/>
              <a:tabLst>
                <a:tab pos="892175" algn="l"/>
              </a:tabLst>
            </a:pPr>
            <a:r>
              <a:rPr lang="id-ID" b="1" i="1" dirty="0">
                <a:solidFill>
                  <a:srgbClr val="CC0000"/>
                </a:solidFill>
              </a:rPr>
              <a:t>Recency effect</a:t>
            </a:r>
            <a:r>
              <a:rPr lang="id-ID" b="1" dirty="0">
                <a:solidFill>
                  <a:srgbClr val="CC0000"/>
                </a:solidFill>
              </a:rPr>
              <a:t> </a:t>
            </a:r>
            <a:r>
              <a:rPr lang="id-ID" b="1" dirty="0">
                <a:solidFill>
                  <a:srgbClr val="003300"/>
                </a:solidFill>
              </a:rPr>
              <a:t>(kesan terakhir) yaitu kegiatan terakhir dari karyawan yang terkesan baik atau buruk, cenderung dijadikan dasar penilaian prestasi kerja oleh atasannya.</a:t>
            </a:r>
            <a:endParaRPr lang="en-US" b="1" dirty="0">
              <a:solidFill>
                <a:srgbClr val="003300"/>
              </a:solidFill>
            </a:endParaRPr>
          </a:p>
        </p:txBody>
      </p:sp>
      <p:pic>
        <p:nvPicPr>
          <p:cNvPr id="4" name="Picture 3" descr="9.gif"/>
          <p:cNvPicPr>
            <a:picLocks noChangeAspect="1"/>
          </p:cNvPicPr>
          <p:nvPr/>
        </p:nvPicPr>
        <p:blipFill>
          <a:blip r:embed="rId3"/>
          <a:stretch>
            <a:fillRect/>
          </a:stretch>
        </p:blipFill>
        <p:spPr>
          <a:xfrm>
            <a:off x="6858000" y="571480"/>
            <a:ext cx="2286000" cy="304800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241669"/>
                                        </p:tgtEl>
                                        <p:attrNameLst>
                                          <p:attrName>style.visibility</p:attrName>
                                        </p:attrNameLst>
                                      </p:cBhvr>
                                      <p:to>
                                        <p:strVal val="visible"/>
                                      </p:to>
                                    </p:set>
                                    <p:anim calcmode="lin" valueType="num">
                                      <p:cBhvr>
                                        <p:cTn id="7" dur="500" fill="hold"/>
                                        <p:tgtEl>
                                          <p:spTgt spid="241669"/>
                                        </p:tgtEl>
                                        <p:attrNameLst>
                                          <p:attrName>ppt_w</p:attrName>
                                        </p:attrNameLst>
                                      </p:cBhvr>
                                      <p:tavLst>
                                        <p:tav tm="0">
                                          <p:val>
                                            <p:fltVal val="0"/>
                                          </p:val>
                                        </p:tav>
                                        <p:tav tm="100000">
                                          <p:val>
                                            <p:strVal val="#ppt_w"/>
                                          </p:val>
                                        </p:tav>
                                      </p:tavLst>
                                    </p:anim>
                                    <p:anim calcmode="lin" valueType="num">
                                      <p:cBhvr>
                                        <p:cTn id="8" dur="500" fill="hold"/>
                                        <p:tgtEl>
                                          <p:spTgt spid="241669"/>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1669"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themeOverride>
</file>

<file path=docProps/app.xml><?xml version="1.0" encoding="utf-8"?>
<Properties xmlns="http://schemas.openxmlformats.org/officeDocument/2006/extended-properties" xmlns:vt="http://schemas.openxmlformats.org/officeDocument/2006/docPropsVTypes">
  <Template>Solstice</Template>
  <TotalTime>1396</TotalTime>
  <Words>4885</Words>
  <Application>Microsoft Office PowerPoint</Application>
  <PresentationFormat>On-screen Show (4:3)</PresentationFormat>
  <Paragraphs>1158</Paragraphs>
  <Slides>58</Slides>
  <Notes>5</Notes>
  <HiddenSlides>0</HiddenSlides>
  <MMClips>0</MMClips>
  <ScaleCrop>false</ScaleCrop>
  <HeadingPairs>
    <vt:vector size="4" baseType="variant">
      <vt:variant>
        <vt:lpstr>Theme</vt:lpstr>
      </vt:variant>
      <vt:variant>
        <vt:i4>1</vt:i4>
      </vt:variant>
      <vt:variant>
        <vt:lpstr>Slide Titles</vt:lpstr>
      </vt:variant>
      <vt:variant>
        <vt:i4>58</vt:i4>
      </vt:variant>
    </vt:vector>
  </HeadingPairs>
  <TitlesOfParts>
    <vt:vector size="59" baseType="lpstr">
      <vt:lpstr>Oriel</vt:lpstr>
      <vt:lpstr>PowerPoint Presentation</vt:lpstr>
      <vt:lpstr>Presentation Out line</vt:lpstr>
      <vt:lpstr>PowerPoint Presentation</vt:lpstr>
      <vt:lpstr>PowerPoint Presentation</vt:lpstr>
      <vt:lpstr>Mana Yang Lebih Panjang ?????</vt:lpstr>
      <vt:lpstr>Perhatikan gambar sebelumnya</vt:lpstr>
      <vt:lpstr>Coba lagi! Ini gambar apa?</vt:lpstr>
      <vt:lpstr>Gedung mana yang lebih dekat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ASPEK PERILAKU KERJA DALAM SKP</vt:lpstr>
      <vt:lpstr>PENILAIAN PERILAKU KERJA</vt:lpstr>
      <vt:lpstr>PowerPoint Presentation</vt:lpstr>
      <vt:lpstr>PowerPoint Presentation</vt:lpstr>
      <vt:lpstr>PowerPoint Presentation</vt:lpstr>
      <vt:lpstr>PowerPoint Presentation</vt:lpstr>
      <vt:lpstr>PowerPoint Presentation</vt:lpstr>
      <vt:lpstr>PowerPoint Presentation</vt:lpstr>
      <vt:lpstr> Tata Cara Penilaian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PENILAIAN KREATIVITAS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samsul</cp:lastModifiedBy>
  <cp:revision>93</cp:revision>
  <dcterms:created xsi:type="dcterms:W3CDTF">2012-02-11T15:31:32Z</dcterms:created>
  <dcterms:modified xsi:type="dcterms:W3CDTF">2014-04-14T02:52:16Z</dcterms:modified>
</cp:coreProperties>
</file>