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61" r:id="rId6"/>
    <p:sldId id="259" r:id="rId7"/>
    <p:sldId id="262" r:id="rId8"/>
    <p:sldId id="263" r:id="rId9"/>
    <p:sldId id="264" r:id="rId10"/>
    <p:sldId id="271" r:id="rId11"/>
    <p:sldId id="272" r:id="rId12"/>
    <p:sldId id="274" r:id="rId13"/>
    <p:sldId id="275" r:id="rId14"/>
    <p:sldId id="276" r:id="rId15"/>
    <p:sldId id="277" r:id="rId16"/>
    <p:sldId id="278" r:id="rId17"/>
    <p:sldId id="279" r:id="rId18"/>
    <p:sldId id="265"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ida Shafiyeva" initials="VS" lastIdx="1" clrIdx="0">
    <p:extLst>
      <p:ext uri="{19B8F6BF-5375-455C-9EA6-DF929625EA0E}">
        <p15:presenceInfo xmlns:p15="http://schemas.microsoft.com/office/powerpoint/2012/main" userId="b07fdb9ef4cd38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86" d="100"/>
          <a:sy n="86"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8B15EE-7738-44F7-8870-38A7F8A15C8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34B44AC3-B015-40C3-A52A-429FCF06D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91FC5313-AFB8-4E17-81B2-A564F3181C11}"/>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5" name="Нижний колонтитул 4">
            <a:extLst>
              <a:ext uri="{FF2B5EF4-FFF2-40B4-BE49-F238E27FC236}">
                <a16:creationId xmlns:a16="http://schemas.microsoft.com/office/drawing/2014/main" id="{B06629CD-7719-4FBA-9FA7-2726C7834B60}"/>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C37F9076-0732-4E5F-B813-6A9DE6594CF7}"/>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219788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C21CA-226B-4DD6-8E71-E525E3B10B70}"/>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632131CA-437E-4A01-9B2D-814DD5741B2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ACF0DE91-78B2-42EE-8FD6-0EDB7F80994A}"/>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5" name="Нижний колонтитул 4">
            <a:extLst>
              <a:ext uri="{FF2B5EF4-FFF2-40B4-BE49-F238E27FC236}">
                <a16:creationId xmlns:a16="http://schemas.microsoft.com/office/drawing/2014/main" id="{B67190D2-0D7E-44A5-9485-DC3AEBFF32BF}"/>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E9A4158A-6264-49C9-8680-2393B0D2EFD3}"/>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417893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7A10D3C-05DF-4ABB-BBC3-DAA641017F08}"/>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DB5F48E3-0CF1-4C21-9D9A-E394676D1CC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B9D8D539-BEFB-426C-893E-762F03DD3FA8}"/>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5" name="Нижний колонтитул 4">
            <a:extLst>
              <a:ext uri="{FF2B5EF4-FFF2-40B4-BE49-F238E27FC236}">
                <a16:creationId xmlns:a16="http://schemas.microsoft.com/office/drawing/2014/main" id="{FAAC2728-A7E5-43DC-BFEB-9F179041DB4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45272F4B-23CD-4367-863E-DB631D527899}"/>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207844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1D1CC3-BF70-4720-A1A6-3725A4B3967F}"/>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0033C74E-EF49-4416-AFCD-ABFC56D5FB6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631F1C44-6743-4A69-B411-105D17194E86}"/>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5" name="Нижний колонтитул 4">
            <a:extLst>
              <a:ext uri="{FF2B5EF4-FFF2-40B4-BE49-F238E27FC236}">
                <a16:creationId xmlns:a16="http://schemas.microsoft.com/office/drawing/2014/main" id="{130C36CD-5D42-4D94-86C7-B072A04E1D6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E47914F5-0075-4582-8887-CBCE6F708EE7}"/>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402167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A1628A-F729-48D0-BB0D-37B7A24F562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0075BF41-5666-4772-B143-42314DAB4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16F1126-EA73-4BF0-8A96-8A3FB5835DB0}"/>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5" name="Нижний колонтитул 4">
            <a:extLst>
              <a:ext uri="{FF2B5EF4-FFF2-40B4-BE49-F238E27FC236}">
                <a16:creationId xmlns:a16="http://schemas.microsoft.com/office/drawing/2014/main" id="{544DCF3D-5724-4CD7-83F8-0099471A5C5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1AD237F-C5D3-4DBB-81C3-F9ED90096723}"/>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334123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E26B02-05D7-429E-93ED-FB0F6D1AD40B}"/>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A0D3CD36-31B2-42AE-BF5F-B11378FC706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6E4D038E-C368-4DAD-A784-D9A841D2ECC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F5924A2E-356F-407D-83DD-78A1C1FD4ED8}"/>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6" name="Нижний колонтитул 5">
            <a:extLst>
              <a:ext uri="{FF2B5EF4-FFF2-40B4-BE49-F238E27FC236}">
                <a16:creationId xmlns:a16="http://schemas.microsoft.com/office/drawing/2014/main" id="{1E3BACF5-838E-485B-A326-03BAF31A6ACF}"/>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1682383C-955C-437C-AFEC-CEEC9F4B599C}"/>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312016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4F310-CAAD-4016-93E3-E644B772421C}"/>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04299513-7D29-4CF6-8FF0-360FEA8DA3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C9EE0B0-065D-4BDD-9A7C-B371F041280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0929A46A-653B-4786-A876-985A41587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2CE143F-3E32-40C9-BD5C-934F4532BB6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05C8EDFD-33CA-4013-8441-33C0FFAEA64B}"/>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8" name="Нижний колонтитул 7">
            <a:extLst>
              <a:ext uri="{FF2B5EF4-FFF2-40B4-BE49-F238E27FC236}">
                <a16:creationId xmlns:a16="http://schemas.microsoft.com/office/drawing/2014/main" id="{4F4B4A7F-F6E7-49DB-AC73-0BC41B2E7E0D}"/>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880329C9-DB52-470A-98D2-ECF62A1DDEB7}"/>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278769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91FFEE-D67B-4470-AD3B-7E5FD0EE658C}"/>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5A67DD97-C4D2-4EDA-9AE3-CCF9C98A9869}"/>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4" name="Нижний колонтитул 3">
            <a:extLst>
              <a:ext uri="{FF2B5EF4-FFF2-40B4-BE49-F238E27FC236}">
                <a16:creationId xmlns:a16="http://schemas.microsoft.com/office/drawing/2014/main" id="{76085705-7235-4A15-89EA-C7C3042ED3EE}"/>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989BE47E-9D82-4388-978D-8D07A8E281C8}"/>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175589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4C89BE8-D7F0-4831-83DA-D02F6B021E66}"/>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3" name="Нижний колонтитул 2">
            <a:extLst>
              <a:ext uri="{FF2B5EF4-FFF2-40B4-BE49-F238E27FC236}">
                <a16:creationId xmlns:a16="http://schemas.microsoft.com/office/drawing/2014/main" id="{32C3F3B4-5F2D-441F-A0EA-A21E81D0EB83}"/>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8269C87F-897D-4B65-AEDE-E6384F83FB42}"/>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79967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B0FB85-CA7D-4E7C-9234-6B2FCBAA787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BE31C15B-A364-4990-A700-2F2CD9554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6E9586F9-0E65-49BC-99C2-AD709815B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C2A6A11-AE05-452C-B482-DFECC7F326EB}"/>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6" name="Нижний колонтитул 5">
            <a:extLst>
              <a:ext uri="{FF2B5EF4-FFF2-40B4-BE49-F238E27FC236}">
                <a16:creationId xmlns:a16="http://schemas.microsoft.com/office/drawing/2014/main" id="{8E972EAD-6033-4ABF-A752-0A5C6119C1F6}"/>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3F38CCA6-54BC-43F4-8AE4-A7C027C21A75}"/>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26408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10B5F0-61A6-4881-81DD-1336A76E99D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9AFBDE4B-77DB-4BDD-A801-5E83F9844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5220934A-6E4D-4EFA-95FB-B70F0D44B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E36FBD1-5FF1-4658-A457-8B16C5D1404E}"/>
              </a:ext>
            </a:extLst>
          </p:cNvPr>
          <p:cNvSpPr>
            <a:spLocks noGrp="1"/>
          </p:cNvSpPr>
          <p:nvPr>
            <p:ph type="dt" sz="half" idx="10"/>
          </p:nvPr>
        </p:nvSpPr>
        <p:spPr/>
        <p:txBody>
          <a:bodyPr/>
          <a:lstStyle/>
          <a:p>
            <a:fld id="{A85ECB8C-B4C7-4B20-B857-ABD0139C2E1E}" type="datetimeFigureOut">
              <a:rPr lang="en-US" smtClean="0"/>
              <a:t>13-Mar-22</a:t>
            </a:fld>
            <a:endParaRPr lang="en-US"/>
          </a:p>
        </p:txBody>
      </p:sp>
      <p:sp>
        <p:nvSpPr>
          <p:cNvPr id="6" name="Нижний колонтитул 5">
            <a:extLst>
              <a:ext uri="{FF2B5EF4-FFF2-40B4-BE49-F238E27FC236}">
                <a16:creationId xmlns:a16="http://schemas.microsoft.com/office/drawing/2014/main" id="{89D58744-1893-469A-AD1F-659A83B20B6D}"/>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FF1A81C2-0D98-43D3-921F-E328F4E1BEEB}"/>
              </a:ext>
            </a:extLst>
          </p:cNvPr>
          <p:cNvSpPr>
            <a:spLocks noGrp="1"/>
          </p:cNvSpPr>
          <p:nvPr>
            <p:ph type="sldNum" sz="quarter" idx="12"/>
          </p:nvPr>
        </p:nvSpPr>
        <p:spPr/>
        <p:txBody>
          <a:bodyPr/>
          <a:lstStyle/>
          <a:p>
            <a:fld id="{5DA6A8A9-913B-4CD3-9700-C8DFF5AF3CCC}" type="slidenum">
              <a:rPr lang="en-US" smtClean="0"/>
              <a:t>‹#›</a:t>
            </a:fld>
            <a:endParaRPr lang="en-US"/>
          </a:p>
        </p:txBody>
      </p:sp>
    </p:spTree>
    <p:extLst>
      <p:ext uri="{BB962C8B-B14F-4D97-AF65-F5344CB8AC3E}">
        <p14:creationId xmlns:p14="http://schemas.microsoft.com/office/powerpoint/2010/main" val="196553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8F80B8-B9C6-4D4A-93C9-EA3A147F3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74E0D4A6-44E4-4AE2-841C-996280C6C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F1C4C328-89CC-4F38-ABD9-9EB47FB3A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ECB8C-B4C7-4B20-B857-ABD0139C2E1E}" type="datetimeFigureOut">
              <a:rPr lang="en-US" smtClean="0"/>
              <a:t>13-Mar-22</a:t>
            </a:fld>
            <a:endParaRPr lang="en-US"/>
          </a:p>
        </p:txBody>
      </p:sp>
      <p:sp>
        <p:nvSpPr>
          <p:cNvPr id="5" name="Нижний колонтитул 4">
            <a:extLst>
              <a:ext uri="{FF2B5EF4-FFF2-40B4-BE49-F238E27FC236}">
                <a16:creationId xmlns:a16="http://schemas.microsoft.com/office/drawing/2014/main" id="{F6C9BC2C-DFBD-4715-A6EA-6F74768D5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3931DF43-061F-4926-946A-43A7FCE77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6A8A9-913B-4CD3-9700-C8DFF5AF3CCC}" type="slidenum">
              <a:rPr lang="en-US" smtClean="0"/>
              <a:t>‹#›</a:t>
            </a:fld>
            <a:endParaRPr lang="en-US"/>
          </a:p>
        </p:txBody>
      </p:sp>
    </p:spTree>
    <p:extLst>
      <p:ext uri="{BB962C8B-B14F-4D97-AF65-F5344CB8AC3E}">
        <p14:creationId xmlns:p14="http://schemas.microsoft.com/office/powerpoint/2010/main" val="175493635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Best,_worst_and_average_case" TargetMode="External"/><Relationship Id="rId2" Type="http://schemas.openxmlformats.org/officeDocument/2006/relationships/hyperlink" Target="https://en.wikipedia.org/wiki/Search_algorithm" TargetMode="External"/><Relationship Id="rId1" Type="http://schemas.openxmlformats.org/officeDocument/2006/relationships/slideLayout" Target="../slideLayouts/slideLayout2.xml"/><Relationship Id="rId6" Type="http://schemas.openxmlformats.org/officeDocument/2006/relationships/hyperlink" Target="https://en.wikipedia.org/wiki/Space_complexity" TargetMode="External"/><Relationship Id="rId5" Type="http://schemas.openxmlformats.org/officeDocument/2006/relationships/hyperlink" Target="https://en.wikipedia.org/wiki/Big_O_notation#Orders_of_common_functions" TargetMode="External"/><Relationship Id="rId4" Type="http://schemas.openxmlformats.org/officeDocument/2006/relationships/hyperlink" Target="https://en.wikipedia.org/wiki/Time_complexit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C2D739-4772-402F-8991-ABCC33F632F8}"/>
              </a:ext>
            </a:extLst>
          </p:cNvPr>
          <p:cNvSpPr txBox="1"/>
          <p:nvPr/>
        </p:nvSpPr>
        <p:spPr>
          <a:xfrm>
            <a:off x="3690229" y="2058017"/>
            <a:ext cx="5793789" cy="2123658"/>
          </a:xfrm>
          <a:prstGeom prst="rect">
            <a:avLst/>
          </a:prstGeom>
          <a:noFill/>
        </p:spPr>
        <p:txBody>
          <a:bodyPr wrap="square">
            <a:spAutoFit/>
          </a:bodyPr>
          <a:lstStyle/>
          <a:p>
            <a:pPr algn="l"/>
            <a:r>
              <a:rPr lang="en-US" sz="6600" b="1" dirty="0">
                <a:solidFill>
                  <a:schemeClr val="accent6">
                    <a:lumMod val="60000"/>
                    <a:lumOff val="40000"/>
                  </a:schemeClr>
                </a:solidFill>
                <a:latin typeface="Sylfaen" panose="010A0502050306030303" pitchFamily="18" charset="0"/>
              </a:rPr>
              <a:t>Search </a:t>
            </a:r>
          </a:p>
          <a:p>
            <a:pPr algn="l"/>
            <a:r>
              <a:rPr lang="en-US" sz="6600" b="1" dirty="0">
                <a:solidFill>
                  <a:schemeClr val="accent6">
                    <a:lumMod val="60000"/>
                    <a:lumOff val="40000"/>
                  </a:schemeClr>
                </a:solidFill>
                <a:latin typeface="Sylfaen" panose="010A0502050306030303" pitchFamily="18" charset="0"/>
              </a:rPr>
              <a:t>Algorithms</a:t>
            </a:r>
          </a:p>
        </p:txBody>
      </p:sp>
    </p:spTree>
    <p:extLst>
      <p:ext uri="{BB962C8B-B14F-4D97-AF65-F5344CB8AC3E}">
        <p14:creationId xmlns:p14="http://schemas.microsoft.com/office/powerpoint/2010/main" val="181661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F0CA0106-488A-4EB5-AA8F-CC7AB2EA1E2B}"/>
              </a:ext>
            </a:extLst>
          </p:cNvPr>
          <p:cNvSpPr/>
          <p:nvPr/>
        </p:nvSpPr>
        <p:spPr>
          <a:xfrm>
            <a:off x="294670" y="354073"/>
            <a:ext cx="4490394" cy="769441"/>
          </a:xfrm>
          <a:prstGeom prst="rect">
            <a:avLst/>
          </a:prstGeom>
          <a:noFill/>
        </p:spPr>
        <p:txBody>
          <a:bodyPr wrap="square" lIns="91440" tIns="45720" rIns="91440" bIns="45720">
            <a:spAutoFit/>
          </a:bodyPr>
          <a:lstStyle/>
          <a:p>
            <a:pPr algn="ctr"/>
            <a:r>
              <a:rPr lang="az-Latn-AZ" sz="4400" b="1" dirty="0">
                <a:solidFill>
                  <a:schemeClr val="accent6">
                    <a:lumMod val="60000"/>
                    <a:lumOff val="40000"/>
                  </a:schemeClr>
                </a:solidFill>
                <a:latin typeface="urw-din"/>
              </a:rPr>
              <a:t>Binary Search</a:t>
            </a:r>
            <a:endParaRPr lang="ru-RU" sz="4400" b="1" dirty="0">
              <a:solidFill>
                <a:schemeClr val="accent6">
                  <a:lumMod val="60000"/>
                  <a:lumOff val="40000"/>
                </a:schemeClr>
              </a:solidFill>
              <a:latin typeface="urw-din"/>
            </a:endParaRPr>
          </a:p>
        </p:txBody>
      </p:sp>
      <p:sp>
        <p:nvSpPr>
          <p:cNvPr id="6" name="Прямоугольник 5">
            <a:extLst>
              <a:ext uri="{FF2B5EF4-FFF2-40B4-BE49-F238E27FC236}">
                <a16:creationId xmlns:a16="http://schemas.microsoft.com/office/drawing/2014/main" id="{93E6A595-FC59-47C4-A806-BE2C4ED0B486}"/>
              </a:ext>
            </a:extLst>
          </p:cNvPr>
          <p:cNvSpPr/>
          <p:nvPr/>
        </p:nvSpPr>
        <p:spPr>
          <a:xfrm>
            <a:off x="795409" y="1236241"/>
            <a:ext cx="8133931" cy="1754326"/>
          </a:xfrm>
          <a:prstGeom prst="rect">
            <a:avLst/>
          </a:prstGeom>
          <a:noFill/>
        </p:spPr>
        <p:txBody>
          <a:bodyPr wrap="square" lIns="91440" tIns="45720" rIns="91440" bIns="45720">
            <a:spAutoFit/>
          </a:bodyPr>
          <a:lstStyle/>
          <a:p>
            <a:r>
              <a:rPr lang="az-Latn-AZ"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Binary search elementlerin sıralı siyahısından elementi tapmaq üçün səmərəli alqoritmdir.</a:t>
            </a:r>
            <a:endParaRPr lang="ru-RU"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7" name="Таблица 6">
            <a:extLst>
              <a:ext uri="{FF2B5EF4-FFF2-40B4-BE49-F238E27FC236}">
                <a16:creationId xmlns:a16="http://schemas.microsoft.com/office/drawing/2014/main" id="{81A78BAF-1583-4587-B572-81EA179CB31E}"/>
              </a:ext>
            </a:extLst>
          </p:cNvPr>
          <p:cNvGraphicFramePr>
            <a:graphicFrameLocks noGrp="1"/>
          </p:cNvGraphicFramePr>
          <p:nvPr/>
        </p:nvGraphicFramePr>
        <p:xfrm>
          <a:off x="795409" y="3429000"/>
          <a:ext cx="7354292" cy="3132115"/>
        </p:xfrm>
        <a:graphic>
          <a:graphicData uri="http://schemas.openxmlformats.org/drawingml/2006/table">
            <a:tbl>
              <a:tblPr>
                <a:tableStyleId>{3C2FFA5D-87B4-456A-9821-1D502468CF0F}</a:tableStyleId>
              </a:tblPr>
              <a:tblGrid>
                <a:gridCol w="3677146">
                  <a:extLst>
                    <a:ext uri="{9D8B030D-6E8A-4147-A177-3AD203B41FA5}">
                      <a16:colId xmlns:a16="http://schemas.microsoft.com/office/drawing/2014/main" val="3389404634"/>
                    </a:ext>
                  </a:extLst>
                </a:gridCol>
                <a:gridCol w="3677146">
                  <a:extLst>
                    <a:ext uri="{9D8B030D-6E8A-4147-A177-3AD203B41FA5}">
                      <a16:colId xmlns:a16="http://schemas.microsoft.com/office/drawing/2014/main" val="4282288059"/>
                    </a:ext>
                  </a:extLst>
                </a:gridCol>
              </a:tblGrid>
              <a:tr h="553727">
                <a:tc>
                  <a:txBody>
                    <a:bodyPr/>
                    <a:lstStyle/>
                    <a:p>
                      <a:pPr marL="0" algn="l" defTabSz="457200" rtl="0" eaLnBrk="1" fontAlgn="t" latinLnBrk="0" hangingPunct="1"/>
                      <a:r>
                        <a:rPr lang="en-US" sz="1800" u="none" strike="noStrike" kern="1200" dirty="0">
                          <a:solidFill>
                            <a:srgbClr val="0645AD"/>
                          </a:solidFill>
                          <a:effectLst/>
                        </a:rPr>
                        <a:t>Class</a:t>
                      </a:r>
                      <a:endParaRPr lang="en-US" sz="1800" u="none" strike="noStrike" kern="1200" dirty="0">
                        <a:solidFill>
                          <a:srgbClr val="0645AD"/>
                        </a:solidFill>
                        <a:effectLst/>
                        <a:latin typeface="+mn-lt"/>
                        <a:ea typeface="+mn-ea"/>
                        <a:cs typeface="+mn-cs"/>
                      </a:endParaRPr>
                    </a:p>
                  </a:txBody>
                  <a:tcPr/>
                </a:tc>
                <a:tc>
                  <a:txBody>
                    <a:bodyPr/>
                    <a:lstStyle/>
                    <a:p>
                      <a:pPr algn="l" fontAlgn="t"/>
                      <a:r>
                        <a:rPr lang="en-US" u="none" strike="noStrike" dirty="0">
                          <a:solidFill>
                            <a:srgbClr val="0645AD"/>
                          </a:solidFill>
                          <a:effectLst/>
                        </a:rPr>
                        <a:t>Search algorithm</a:t>
                      </a:r>
                      <a:endParaRPr lang="en-US" dirty="0">
                        <a:effectLst/>
                      </a:endParaRPr>
                    </a:p>
                  </a:txBody>
                  <a:tcPr/>
                </a:tc>
                <a:extLst>
                  <a:ext uri="{0D108BD9-81ED-4DB2-BD59-A6C34878D82A}">
                    <a16:rowId xmlns:a16="http://schemas.microsoft.com/office/drawing/2014/main" val="2455345177"/>
                  </a:ext>
                </a:extLst>
              </a:tr>
              <a:tr h="291235">
                <a:tc>
                  <a:txBody>
                    <a:bodyPr/>
                    <a:lstStyle/>
                    <a:p>
                      <a:pPr marL="0" algn="l" defTabSz="457200" rtl="0" eaLnBrk="1" fontAlgn="t" latinLnBrk="0" hangingPunct="1"/>
                      <a:r>
                        <a:rPr lang="en-US" sz="1800" u="none" strike="noStrike" kern="1200" dirty="0">
                          <a:solidFill>
                            <a:srgbClr val="0645AD"/>
                          </a:solidFill>
                          <a:effectLst/>
                        </a:rPr>
                        <a:t>Data structure</a:t>
                      </a:r>
                      <a:endParaRPr lang="en-US" sz="1800" u="none" strike="noStrike" kern="1200" dirty="0">
                        <a:solidFill>
                          <a:srgbClr val="0645AD"/>
                        </a:solidFill>
                        <a:effectLst/>
                        <a:latin typeface="+mn-lt"/>
                        <a:ea typeface="+mn-ea"/>
                        <a:cs typeface="+mn-cs"/>
                      </a:endParaRPr>
                    </a:p>
                  </a:txBody>
                  <a:tcPr/>
                </a:tc>
                <a:tc>
                  <a:txBody>
                    <a:bodyPr/>
                    <a:lstStyle/>
                    <a:p>
                      <a:pPr algn="l" fontAlgn="t"/>
                      <a:r>
                        <a:rPr lang="en-US" u="none" strike="noStrike" dirty="0">
                          <a:solidFill>
                            <a:srgbClr val="0645AD"/>
                          </a:solidFill>
                          <a:effectLst/>
                        </a:rPr>
                        <a:t>Array</a:t>
                      </a:r>
                      <a:endParaRPr lang="en-US" dirty="0">
                        <a:effectLst/>
                      </a:endParaRPr>
                    </a:p>
                  </a:txBody>
                  <a:tcPr/>
                </a:tc>
                <a:extLst>
                  <a:ext uri="{0D108BD9-81ED-4DB2-BD59-A6C34878D82A}">
                    <a16:rowId xmlns:a16="http://schemas.microsoft.com/office/drawing/2014/main" val="953391108"/>
                  </a:ext>
                </a:extLst>
              </a:tr>
              <a:tr h="509662">
                <a:tc>
                  <a:txBody>
                    <a:bodyPr/>
                    <a:lstStyle/>
                    <a:p>
                      <a:pPr algn="l" fontAlgn="t"/>
                      <a:r>
                        <a:rPr lang="en-US" u="none" strike="noStrike" dirty="0">
                          <a:solidFill>
                            <a:srgbClr val="0645AD"/>
                          </a:solidFill>
                          <a:effectLst/>
                        </a:rPr>
                        <a:t>Worst-case</a:t>
                      </a:r>
                      <a:r>
                        <a:rPr lang="en-US" dirty="0">
                          <a:effectLst/>
                        </a:rPr>
                        <a:t> </a:t>
                      </a:r>
                      <a:r>
                        <a:rPr lang="en-US" u="none" strike="noStrike" dirty="0">
                          <a:solidFill>
                            <a:srgbClr val="0645AD"/>
                          </a:solidFill>
                          <a:effectLst/>
                        </a:rPr>
                        <a:t>performance</a:t>
                      </a:r>
                      <a:endParaRPr lang="en-US" dirty="0">
                        <a:effectLst/>
                      </a:endParaRPr>
                    </a:p>
                  </a:txBody>
                  <a:tcPr/>
                </a:tc>
                <a:tc>
                  <a:txBody>
                    <a:bodyPr/>
                    <a:lstStyle/>
                    <a:p>
                      <a:pPr algn="l" fontAlgn="t"/>
                      <a:r>
                        <a:rPr lang="en-US" u="none" strike="noStrike" dirty="0">
                          <a:solidFill>
                            <a:srgbClr val="0645AD"/>
                          </a:solidFill>
                          <a:effectLst/>
                        </a:rPr>
                        <a:t>O(lo</a:t>
                      </a:r>
                      <a:r>
                        <a:rPr lang="az-Latn-AZ" u="none" strike="noStrike" dirty="0">
                          <a:solidFill>
                            <a:srgbClr val="0645AD"/>
                          </a:solidFill>
                          <a:effectLst/>
                        </a:rPr>
                        <a:t>g</a:t>
                      </a:r>
                      <a:r>
                        <a:rPr lang="en-US" u="none" strike="noStrike" dirty="0">
                          <a:solidFill>
                            <a:srgbClr val="0645AD"/>
                          </a:solidFill>
                          <a:effectLst/>
                        </a:rPr>
                        <a:t> n)</a:t>
                      </a:r>
                      <a:endParaRPr lang="en-US" dirty="0">
                        <a:effectLst/>
                      </a:endParaRPr>
                    </a:p>
                  </a:txBody>
                  <a:tcPr/>
                </a:tc>
                <a:extLst>
                  <a:ext uri="{0D108BD9-81ED-4DB2-BD59-A6C34878D82A}">
                    <a16:rowId xmlns:a16="http://schemas.microsoft.com/office/drawing/2014/main" val="1328973835"/>
                  </a:ext>
                </a:extLst>
              </a:tr>
              <a:tr h="509662">
                <a:tc>
                  <a:txBody>
                    <a:bodyPr/>
                    <a:lstStyle/>
                    <a:p>
                      <a:pPr algn="l" fontAlgn="t"/>
                      <a:r>
                        <a:rPr lang="en-US" u="none" strike="noStrike" dirty="0">
                          <a:solidFill>
                            <a:srgbClr val="0645AD"/>
                          </a:solidFill>
                          <a:effectLst/>
                        </a:rPr>
                        <a:t>Best-case</a:t>
                      </a:r>
                      <a:r>
                        <a:rPr lang="en-US" dirty="0">
                          <a:effectLst/>
                        </a:rPr>
                        <a:t> </a:t>
                      </a:r>
                      <a:r>
                        <a:rPr lang="en-US" u="none" strike="noStrike" dirty="0">
                          <a:solidFill>
                            <a:srgbClr val="0645AD"/>
                          </a:solidFill>
                          <a:effectLst/>
                        </a:rPr>
                        <a:t>performance</a:t>
                      </a:r>
                      <a:endParaRPr lang="en-US" dirty="0">
                        <a:effectLst/>
                      </a:endParaRPr>
                    </a:p>
                  </a:txBody>
                  <a:tcPr/>
                </a:tc>
                <a:tc>
                  <a:txBody>
                    <a:bodyPr/>
                    <a:lstStyle/>
                    <a:p>
                      <a:pPr algn="l" fontAlgn="t"/>
                      <a:r>
                        <a:rPr lang="en-US" u="none" strike="noStrike" dirty="0">
                          <a:solidFill>
                            <a:srgbClr val="0645AD"/>
                          </a:solidFill>
                          <a:effectLst/>
                        </a:rPr>
                        <a:t>O(1)</a:t>
                      </a:r>
                      <a:endParaRPr lang="en-US" dirty="0">
                        <a:effectLst/>
                      </a:endParaRPr>
                    </a:p>
                  </a:txBody>
                  <a:tcPr/>
                </a:tc>
                <a:extLst>
                  <a:ext uri="{0D108BD9-81ED-4DB2-BD59-A6C34878D82A}">
                    <a16:rowId xmlns:a16="http://schemas.microsoft.com/office/drawing/2014/main" val="587929029"/>
                  </a:ext>
                </a:extLst>
              </a:tr>
              <a:tr h="509662">
                <a:tc>
                  <a:txBody>
                    <a:bodyPr/>
                    <a:lstStyle/>
                    <a:p>
                      <a:pPr algn="l" fontAlgn="t"/>
                      <a:r>
                        <a:rPr lang="en-US" u="none" strike="noStrike" dirty="0">
                          <a:solidFill>
                            <a:srgbClr val="0645AD"/>
                          </a:solidFill>
                          <a:effectLst/>
                        </a:rPr>
                        <a:t>Average</a:t>
                      </a:r>
                      <a:r>
                        <a:rPr lang="az-Latn-AZ" u="none" strike="noStrike" dirty="0">
                          <a:solidFill>
                            <a:srgbClr val="0645AD"/>
                          </a:solidFill>
                          <a:effectLst/>
                        </a:rPr>
                        <a:t> </a:t>
                      </a:r>
                      <a:r>
                        <a:rPr lang="en-US" u="none" strike="noStrike" dirty="0">
                          <a:solidFill>
                            <a:srgbClr val="0645AD"/>
                          </a:solidFill>
                          <a:effectLst/>
                        </a:rPr>
                        <a:t>performance</a:t>
                      </a:r>
                      <a:endParaRPr lang="en-US" dirty="0">
                        <a:effectLst/>
                      </a:endParaRPr>
                    </a:p>
                  </a:txBody>
                  <a:tcPr/>
                </a:tc>
                <a:tc>
                  <a:txBody>
                    <a:bodyPr/>
                    <a:lstStyle/>
                    <a:p>
                      <a:pPr algn="l" fontAlgn="t"/>
                      <a:r>
                        <a:rPr lang="en-US" u="none" strike="noStrike" dirty="0">
                          <a:solidFill>
                            <a:srgbClr val="0645AD"/>
                          </a:solidFill>
                          <a:effectLst/>
                        </a:rPr>
                        <a:t>O(log n)</a:t>
                      </a:r>
                      <a:endParaRPr lang="en-US" dirty="0">
                        <a:effectLst/>
                      </a:endParaRPr>
                    </a:p>
                  </a:txBody>
                  <a:tcPr/>
                </a:tc>
                <a:extLst>
                  <a:ext uri="{0D108BD9-81ED-4DB2-BD59-A6C34878D82A}">
                    <a16:rowId xmlns:a16="http://schemas.microsoft.com/office/drawing/2014/main" val="3054914362"/>
                  </a:ext>
                </a:extLst>
              </a:tr>
              <a:tr h="683642">
                <a:tc>
                  <a:txBody>
                    <a:bodyPr/>
                    <a:lstStyle/>
                    <a:p>
                      <a:pPr algn="l" fontAlgn="t"/>
                      <a:r>
                        <a:rPr lang="en-US" u="none" strike="noStrike" dirty="0">
                          <a:solidFill>
                            <a:srgbClr val="0645AD"/>
                          </a:solidFill>
                          <a:effectLst/>
                        </a:rPr>
                        <a:t>Worst-ca</a:t>
                      </a:r>
                      <a:r>
                        <a:rPr lang="az-Latn-AZ" u="none" strike="noStrike" dirty="0">
                          <a:solidFill>
                            <a:srgbClr val="0645AD"/>
                          </a:solidFill>
                          <a:effectLst/>
                        </a:rPr>
                        <a:t>s</a:t>
                      </a:r>
                      <a:r>
                        <a:rPr lang="en-US" u="none" strike="noStrike" dirty="0">
                          <a:solidFill>
                            <a:srgbClr val="0645AD"/>
                          </a:solidFill>
                          <a:effectLst/>
                        </a:rPr>
                        <a:t>e</a:t>
                      </a:r>
                      <a:r>
                        <a:rPr lang="az-Latn-AZ" u="none" strike="noStrike" dirty="0">
                          <a:solidFill>
                            <a:srgbClr val="0645AD"/>
                          </a:solidFill>
                          <a:effectLst/>
                        </a:rPr>
                        <a:t> </a:t>
                      </a:r>
                      <a:r>
                        <a:rPr lang="en-US" u="none" strike="noStrike" dirty="0">
                          <a:solidFill>
                            <a:srgbClr val="0645AD"/>
                          </a:solidFill>
                          <a:effectLst/>
                        </a:rPr>
                        <a:t>space complexity</a:t>
                      </a:r>
                      <a:endParaRPr lang="en-US" dirty="0">
                        <a:effectLst/>
                      </a:endParaRPr>
                    </a:p>
                  </a:txBody>
                  <a:tcPr/>
                </a:tc>
                <a:tc>
                  <a:txBody>
                    <a:bodyPr/>
                    <a:lstStyle/>
                    <a:p>
                      <a:pPr algn="l" fontAlgn="t"/>
                      <a:r>
                        <a:rPr lang="en-US" u="none" strike="noStrike" dirty="0">
                          <a:solidFill>
                            <a:srgbClr val="0645AD"/>
                          </a:solidFill>
                          <a:effectLst/>
                        </a:rPr>
                        <a:t>O(1)</a:t>
                      </a:r>
                      <a:endParaRPr lang="en-US" dirty="0">
                        <a:effectLst/>
                      </a:endParaRPr>
                    </a:p>
                  </a:txBody>
                  <a:tcPr/>
                </a:tc>
                <a:extLst>
                  <a:ext uri="{0D108BD9-81ED-4DB2-BD59-A6C34878D82A}">
                    <a16:rowId xmlns:a16="http://schemas.microsoft.com/office/drawing/2014/main" val="1186502511"/>
                  </a:ext>
                </a:extLst>
              </a:tr>
            </a:tbl>
          </a:graphicData>
        </a:graphic>
      </p:graphicFrame>
    </p:spTree>
    <p:extLst>
      <p:ext uri="{BB962C8B-B14F-4D97-AF65-F5344CB8AC3E}">
        <p14:creationId xmlns:p14="http://schemas.microsoft.com/office/powerpoint/2010/main" val="112911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08408D33-3526-4CEC-A5CF-ADDB1CB7943F}"/>
              </a:ext>
            </a:extLst>
          </p:cNvPr>
          <p:cNvSpPr/>
          <p:nvPr/>
        </p:nvSpPr>
        <p:spPr>
          <a:xfrm>
            <a:off x="387188" y="340134"/>
            <a:ext cx="10766409" cy="3262432"/>
          </a:xfrm>
          <a:prstGeom prst="rect">
            <a:avLst/>
          </a:prstGeom>
          <a:noFill/>
        </p:spPr>
        <p:txBody>
          <a:bodyPr wrap="square" lIns="91440" tIns="45720" rIns="91440" bIns="45720">
            <a:spAutoFit/>
          </a:bodyPr>
          <a:lstStyle/>
          <a:p>
            <a:r>
              <a:rPr lang="az-Latn-AZ" sz="3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Binary search hədəf dəyərini massivin orta elementi ilə muqayisə edir.Əgər bərabər deyillərsə,hədəfin bir yarısı atılır,daha sonra digər yarısı üçün də orta element tapılır və dəyər tapılana kimi bu proses davam edir.Əgər axtarış massivin qalan yarısının boş olması ilə sonlanarsa,hədəf massivdə deyil</a:t>
            </a:r>
            <a:r>
              <a:rPr lang="az-Latn-AZ"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ru-RU"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2051" name="Picture 3" descr="How to Do a Binary Search in Python - Learn Coding Fast">
            <a:extLst>
              <a:ext uri="{FF2B5EF4-FFF2-40B4-BE49-F238E27FC236}">
                <a16:creationId xmlns:a16="http://schemas.microsoft.com/office/drawing/2014/main" id="{9A8B7DDE-C094-4B5A-973D-D894670F6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285" y="3429000"/>
            <a:ext cx="6535035" cy="2633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90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6C9B804B-2B7C-45BB-89C6-3C3A1F866973}"/>
              </a:ext>
            </a:extLst>
          </p:cNvPr>
          <p:cNvSpPr/>
          <p:nvPr/>
        </p:nvSpPr>
        <p:spPr>
          <a:xfrm>
            <a:off x="5662408" y="2434673"/>
            <a:ext cx="6769289" cy="1138773"/>
          </a:xfrm>
          <a:prstGeom prst="rect">
            <a:avLst/>
          </a:prstGeom>
          <a:noFill/>
        </p:spPr>
        <p:txBody>
          <a:bodyPr wrap="square" lIns="91440" tIns="45720" rIns="91440" bIns="45720">
            <a:spAutoFit/>
          </a:bodyPr>
          <a:lstStyle/>
          <a:p>
            <a:pPr algn="ctr"/>
            <a:r>
              <a:rPr lang="az-Latn-AZ" sz="3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Verilmiş </a:t>
            </a:r>
            <a:r>
              <a:rPr lang="en-US" sz="3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a:t>
            </a:r>
            <a:r>
              <a:rPr lang="az-Latn-AZ" sz="3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elementinin massivdə indexinin tapılması</a:t>
            </a:r>
            <a:endParaRPr lang="ru-RU" sz="34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1C5430E3-3F65-4B6A-8C27-2D4A117011FC}"/>
              </a:ext>
            </a:extLst>
          </p:cNvPr>
          <p:cNvPicPr>
            <a:picLocks noChangeAspect="1"/>
          </p:cNvPicPr>
          <p:nvPr/>
        </p:nvPicPr>
        <p:blipFill>
          <a:blip r:embed="rId2"/>
          <a:stretch>
            <a:fillRect/>
          </a:stretch>
        </p:blipFill>
        <p:spPr>
          <a:xfrm>
            <a:off x="602931" y="0"/>
            <a:ext cx="5059477" cy="6858000"/>
          </a:xfrm>
          <a:prstGeom prst="rect">
            <a:avLst/>
          </a:prstGeom>
        </p:spPr>
      </p:pic>
    </p:spTree>
    <p:extLst>
      <p:ext uri="{BB962C8B-B14F-4D97-AF65-F5344CB8AC3E}">
        <p14:creationId xmlns:p14="http://schemas.microsoft.com/office/powerpoint/2010/main" val="48722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6C50F66-89AD-42B7-9908-35586AFFD960}"/>
              </a:ext>
            </a:extLst>
          </p:cNvPr>
          <p:cNvSpPr/>
          <p:nvPr/>
        </p:nvSpPr>
        <p:spPr>
          <a:xfrm>
            <a:off x="756060" y="339546"/>
            <a:ext cx="3879588" cy="923330"/>
          </a:xfrm>
          <a:prstGeom prst="rect">
            <a:avLst/>
          </a:prstGeom>
          <a:noFill/>
        </p:spPr>
        <p:txBody>
          <a:bodyPr wrap="none" lIns="91440" tIns="45720" rIns="91440" bIns="45720">
            <a:spAutoFit/>
          </a:bodyPr>
          <a:lstStyle/>
          <a:p>
            <a:pPr algn="ctr"/>
            <a:r>
              <a:rPr lang="az-Latn-AZ" sz="5400" b="1" dirty="0">
                <a:solidFill>
                  <a:schemeClr val="accent6"/>
                </a:solidFill>
                <a:latin typeface="Sitka Display" panose="02000505000000020004" pitchFamily="2" charset="0"/>
              </a:rPr>
              <a:t>Jump Search</a:t>
            </a:r>
            <a:endParaRPr lang="ru-RU" sz="5400" b="1" dirty="0">
              <a:solidFill>
                <a:schemeClr val="accent6"/>
              </a:solidFill>
              <a:latin typeface="Sitka Display" panose="02000505000000020004" pitchFamily="2" charset="0"/>
            </a:endParaRPr>
          </a:p>
        </p:txBody>
      </p:sp>
      <p:sp>
        <p:nvSpPr>
          <p:cNvPr id="7" name="Прямоугольник 6">
            <a:extLst>
              <a:ext uri="{FF2B5EF4-FFF2-40B4-BE49-F238E27FC236}">
                <a16:creationId xmlns:a16="http://schemas.microsoft.com/office/drawing/2014/main" id="{1C7D5CC7-06AB-4DE6-ADB7-07145E9B628D}"/>
              </a:ext>
            </a:extLst>
          </p:cNvPr>
          <p:cNvSpPr/>
          <p:nvPr/>
        </p:nvSpPr>
        <p:spPr>
          <a:xfrm>
            <a:off x="303299" y="1951672"/>
            <a:ext cx="10811718" cy="2308324"/>
          </a:xfrm>
          <a:prstGeom prst="rect">
            <a:avLst/>
          </a:prstGeom>
          <a:noFill/>
        </p:spPr>
        <p:txBody>
          <a:bodyPr wrap="square" lIns="91440" tIns="45720" rIns="91440" bIns="45720">
            <a:spAutoFit/>
          </a:bodyPr>
          <a:lstStyle/>
          <a:p>
            <a:r>
              <a:rPr lang="az-Latn-AZ"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Binary Search kimi,Jump Search da sıralanmış massivlər üçün axtarış alqoritmidir.Əsas məqsəd,eyni addımlarla irəli getməklə və ya bütün addımları axtarmaq əvəzinə bəzi elementləri atlayaraq daha az elementi yoxlamaqdır.</a:t>
            </a:r>
            <a:endParaRPr lang="ru-RU"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73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Jump Search and how does it work (with CODE) - YouTube">
            <a:extLst>
              <a:ext uri="{FF2B5EF4-FFF2-40B4-BE49-F238E27FC236}">
                <a16:creationId xmlns:a16="http://schemas.microsoft.com/office/drawing/2014/main" id="{A76CC985-ED61-4873-A4F9-47C8DF9BD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77" y="315741"/>
            <a:ext cx="9170634" cy="431898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6649EE4F-7ECF-45EE-B0B0-77790C82F01B}"/>
              </a:ext>
            </a:extLst>
          </p:cNvPr>
          <p:cNvSpPr/>
          <p:nvPr/>
        </p:nvSpPr>
        <p:spPr>
          <a:xfrm>
            <a:off x="287402" y="5026955"/>
            <a:ext cx="6410729" cy="954107"/>
          </a:xfrm>
          <a:prstGeom prst="rect">
            <a:avLst/>
          </a:prstGeom>
          <a:noFill/>
        </p:spPr>
        <p:txBody>
          <a:bodyPr wrap="none" lIns="91440" tIns="45720" rIns="91440" bIns="45720">
            <a:spAutoFit/>
          </a:bodyPr>
          <a:lstStyle/>
          <a:p>
            <a:pPr algn="ctr"/>
            <a:r>
              <a:rPr lang="az-Latn-AZ" sz="2800" b="1" spc="50" dirty="0">
                <a:ln w="9525" cmpd="sng">
                  <a:solidFill>
                    <a:schemeClr val="accent1"/>
                  </a:solidFill>
                  <a:prstDash val="solid"/>
                </a:ln>
                <a:solidFill>
                  <a:srgbClr val="70AD47">
                    <a:tint val="1000"/>
                  </a:srgbClr>
                </a:solidFill>
                <a:effectLst>
                  <a:glow rad="38100">
                    <a:schemeClr val="accent1">
                      <a:alpha val="40000"/>
                    </a:schemeClr>
                  </a:glow>
                </a:effectLst>
              </a:rPr>
              <a:t>Step1:jump from index 0 to index 3</a:t>
            </a:r>
            <a:endParaRPr lang="en-US" sz="2800"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algn="ct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rPr>
              <a:t>S</a:t>
            </a: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tep2:jump from index 3 to index 6</a:t>
            </a:r>
            <a:endParaRPr lang="ru-RU" sz="2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31965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95F0BB-93BC-47BF-866A-CA4ACFD2144D}"/>
              </a:ext>
            </a:extLst>
          </p:cNvPr>
          <p:cNvSpPr txBox="1"/>
          <p:nvPr/>
        </p:nvSpPr>
        <p:spPr>
          <a:xfrm>
            <a:off x="390618" y="401701"/>
            <a:ext cx="6107836" cy="923330"/>
          </a:xfrm>
          <a:prstGeom prst="rect">
            <a:avLst/>
          </a:prstGeom>
          <a:noFill/>
        </p:spPr>
        <p:txBody>
          <a:bodyPr wrap="square">
            <a:spAutoFit/>
          </a:bodyPr>
          <a:lstStyle/>
          <a:p>
            <a:r>
              <a:rPr lang="en-US" sz="5400" b="1" dirty="0">
                <a:solidFill>
                  <a:schemeClr val="accent6"/>
                </a:solidFill>
                <a:latin typeface="Sitka Display" panose="02000505000000020004" pitchFamily="2" charset="0"/>
              </a:rPr>
              <a:t>Interpolation search</a:t>
            </a:r>
          </a:p>
        </p:txBody>
      </p:sp>
      <p:sp>
        <p:nvSpPr>
          <p:cNvPr id="5" name="Прямоугольник 4">
            <a:extLst>
              <a:ext uri="{FF2B5EF4-FFF2-40B4-BE49-F238E27FC236}">
                <a16:creationId xmlns:a16="http://schemas.microsoft.com/office/drawing/2014/main" id="{3939080E-255F-4BFF-8F0A-7171B6AAEA17}"/>
              </a:ext>
            </a:extLst>
          </p:cNvPr>
          <p:cNvSpPr/>
          <p:nvPr/>
        </p:nvSpPr>
        <p:spPr>
          <a:xfrm>
            <a:off x="390618" y="1616925"/>
            <a:ext cx="7774833" cy="1754326"/>
          </a:xfrm>
          <a:prstGeom prst="rect">
            <a:avLst/>
          </a:prstGeom>
          <a:noFill/>
        </p:spPr>
        <p:txBody>
          <a:bodyPr wrap="square" lIns="91440" tIns="45720" rIns="91440" bIns="45720">
            <a:spAutoFit/>
          </a:bodyPr>
          <a:lstStyle/>
          <a:p>
            <a:r>
              <a:rPr lang="en-US"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Interpolation search t</a:t>
            </a:r>
            <a:r>
              <a:rPr lang="az-Latn-AZ"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əyin edilmiş ədədi dəyərlərə görə  sıralanmış massivdə axtarış üçün alqoritmdir</a:t>
            </a:r>
            <a:endParaRPr lang="ru-RU"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6" name="Таблица 5">
            <a:extLst>
              <a:ext uri="{FF2B5EF4-FFF2-40B4-BE49-F238E27FC236}">
                <a16:creationId xmlns:a16="http://schemas.microsoft.com/office/drawing/2014/main" id="{1499AC7E-CD42-451C-87BB-0D8550C46D4E}"/>
              </a:ext>
            </a:extLst>
          </p:cNvPr>
          <p:cNvGraphicFramePr>
            <a:graphicFrameLocks noGrp="1"/>
          </p:cNvGraphicFramePr>
          <p:nvPr>
            <p:extLst>
              <p:ext uri="{D42A27DB-BD31-4B8C-83A1-F6EECF244321}">
                <p14:modId xmlns:p14="http://schemas.microsoft.com/office/powerpoint/2010/main" val="3379723851"/>
              </p:ext>
            </p:extLst>
          </p:nvPr>
        </p:nvGraphicFramePr>
        <p:xfrm>
          <a:off x="536431" y="3671416"/>
          <a:ext cx="8534400" cy="2347028"/>
        </p:xfrm>
        <a:graphic>
          <a:graphicData uri="http://schemas.openxmlformats.org/drawingml/2006/table">
            <a:tbl>
              <a:tblPr/>
              <a:tblGrid>
                <a:gridCol w="4267200">
                  <a:extLst>
                    <a:ext uri="{9D8B030D-6E8A-4147-A177-3AD203B41FA5}">
                      <a16:colId xmlns:a16="http://schemas.microsoft.com/office/drawing/2014/main" val="1533640418"/>
                    </a:ext>
                  </a:extLst>
                </a:gridCol>
                <a:gridCol w="4267200">
                  <a:extLst>
                    <a:ext uri="{9D8B030D-6E8A-4147-A177-3AD203B41FA5}">
                      <a16:colId xmlns:a16="http://schemas.microsoft.com/office/drawing/2014/main" val="1699446420"/>
                    </a:ext>
                  </a:extLst>
                </a:gridCol>
              </a:tblGrid>
              <a:tr h="518228">
                <a:tc>
                  <a:txBody>
                    <a:bodyPr/>
                    <a:lstStyle/>
                    <a:p>
                      <a:pPr marL="0" algn="l" defTabSz="457200" rtl="0" eaLnBrk="1" fontAlgn="t" latinLnBrk="0" hangingPunct="1"/>
                      <a:r>
                        <a:rPr lang="en-US" sz="1800" u="none" strike="noStrike" kern="1200" dirty="0">
                          <a:solidFill>
                            <a:srgbClr val="0645AD"/>
                          </a:solidFill>
                          <a:effectLst/>
                          <a:latin typeface="+mn-lt"/>
                          <a:ea typeface="+mn-ea"/>
                          <a:cs typeface="+mn-cs"/>
                        </a:rPr>
                        <a:t>Class</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u="none" strike="noStrike" dirty="0">
                          <a:solidFill>
                            <a:srgbClr val="0645AD"/>
                          </a:solidFill>
                          <a:effectLst/>
                        </a:rPr>
                        <a:t>Search algorithm</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6910705"/>
                  </a:ext>
                </a:extLst>
              </a:tr>
              <a:tr h="328921">
                <a:tc>
                  <a:txBody>
                    <a:bodyPr/>
                    <a:lstStyle/>
                    <a:p>
                      <a:pPr algn="l" fontAlgn="t"/>
                      <a:r>
                        <a:rPr lang="en-US" sz="1800" u="none" strike="noStrike" kern="1200" dirty="0">
                          <a:solidFill>
                            <a:srgbClr val="0645AD"/>
                          </a:solidFill>
                          <a:effectLst/>
                          <a:latin typeface="+mn-lt"/>
                          <a:ea typeface="+mn-ea"/>
                          <a:cs typeface="+mn-cs"/>
                        </a:rPr>
                        <a:t>Data structure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u="none" strike="noStrike" dirty="0">
                          <a:solidFill>
                            <a:srgbClr val="0645AD"/>
                          </a:solidFill>
                          <a:effectLst/>
                        </a:rPr>
                        <a:t>Array</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40125151"/>
                  </a:ext>
                </a:extLst>
              </a:tr>
              <a:tr h="328921">
                <a:tc>
                  <a:txBody>
                    <a:bodyPr/>
                    <a:lstStyle/>
                    <a:p>
                      <a:pPr algn="l" fontAlgn="t"/>
                      <a:r>
                        <a:rPr lang="en-US" u="none" strike="noStrike" dirty="0">
                          <a:solidFill>
                            <a:srgbClr val="0645AD"/>
                          </a:solidFill>
                          <a:effectLst/>
                        </a:rPr>
                        <a:t>Worst-case</a:t>
                      </a:r>
                      <a:r>
                        <a:rPr lang="en-US" dirty="0">
                          <a:effectLst/>
                        </a:rPr>
                        <a:t> </a:t>
                      </a:r>
                      <a:r>
                        <a:rPr lang="en-US" u="none" strike="noStrike" dirty="0" err="1">
                          <a:solidFill>
                            <a:srgbClr val="0645AD"/>
                          </a:solidFill>
                          <a:effectLst/>
                        </a:rPr>
                        <a:t>performan</a:t>
                      </a:r>
                      <a:r>
                        <a:rPr lang="az-Latn-AZ" u="none" strike="noStrike" dirty="0">
                          <a:solidFill>
                            <a:srgbClr val="0645AD"/>
                          </a:solidFill>
                          <a:effectLst/>
                        </a:rPr>
                        <a:t>c</a:t>
                      </a:r>
                      <a:r>
                        <a:rPr lang="en-US" u="none" strike="noStrike" dirty="0">
                          <a:solidFill>
                            <a:srgbClr val="0645AD"/>
                          </a:solidFill>
                          <a:effectLst/>
                        </a:rPr>
                        <a:t>e</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dirty="0">
                          <a:solidFill>
                            <a:srgbClr val="0645AD"/>
                          </a:solidFill>
                          <a:effectLst/>
                        </a:rPr>
                        <a:t>O</a:t>
                      </a:r>
                      <a:r>
                        <a:rPr lang="en-US" u="none" strike="noStrike" dirty="0">
                          <a:solidFill>
                            <a:srgbClr val="0645AD"/>
                          </a:solidFill>
                          <a:effectLst/>
                        </a:rPr>
                        <a:t>(</a:t>
                      </a:r>
                      <a:r>
                        <a:rPr lang="en-US" i="1" u="none" strike="noStrike" dirty="0">
                          <a:solidFill>
                            <a:srgbClr val="0645AD"/>
                          </a:solidFill>
                          <a:effectLst/>
                        </a:rPr>
                        <a:t>n</a:t>
                      </a:r>
                      <a:r>
                        <a:rPr lang="en-US" u="none" strike="noStrike" dirty="0">
                          <a:solidFill>
                            <a:srgbClr val="0645AD"/>
                          </a:solidFill>
                          <a:effectLst/>
                        </a:rPr>
                        <a:t>)</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18367009"/>
                  </a:ext>
                </a:extLst>
              </a:tr>
              <a:tr h="328921">
                <a:tc>
                  <a:txBody>
                    <a:bodyPr/>
                    <a:lstStyle/>
                    <a:p>
                      <a:pPr algn="l" fontAlgn="t"/>
                      <a:r>
                        <a:rPr lang="en-US" u="none" strike="noStrike" dirty="0">
                          <a:solidFill>
                            <a:srgbClr val="0645AD"/>
                          </a:solidFill>
                          <a:effectLst/>
                        </a:rPr>
                        <a:t>Best-case</a:t>
                      </a:r>
                      <a:r>
                        <a:rPr lang="az-Latn-AZ" u="none" strike="noStrike" dirty="0">
                          <a:solidFill>
                            <a:srgbClr val="0645AD"/>
                          </a:solidFill>
                          <a:effectLst/>
                        </a:rPr>
                        <a:t> </a:t>
                      </a:r>
                      <a:r>
                        <a:rPr lang="en-US" u="none" strike="noStrike" dirty="0">
                          <a:solidFill>
                            <a:srgbClr val="0645AD"/>
                          </a:solidFill>
                          <a:effectLst/>
                        </a:rPr>
                        <a:t>performance</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dirty="0">
                          <a:solidFill>
                            <a:srgbClr val="0645AD"/>
                          </a:solidFill>
                          <a:effectLst/>
                        </a:rPr>
                        <a:t>O</a:t>
                      </a:r>
                      <a:r>
                        <a:rPr lang="en-US" u="none" strike="noStrike" dirty="0">
                          <a:solidFill>
                            <a:srgbClr val="0645AD"/>
                          </a:solidFill>
                          <a:effectLst/>
                        </a:rPr>
                        <a:t>(1)</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7791717"/>
                  </a:ext>
                </a:extLst>
              </a:tr>
              <a:tr h="328921">
                <a:tc>
                  <a:txBody>
                    <a:bodyPr/>
                    <a:lstStyle/>
                    <a:p>
                      <a:pPr algn="l" fontAlgn="t"/>
                      <a:r>
                        <a:rPr lang="en-US" u="none" strike="noStrike" dirty="0">
                          <a:solidFill>
                            <a:srgbClr val="0645AD"/>
                          </a:solidFill>
                          <a:effectLst/>
                        </a:rPr>
                        <a:t>Average</a:t>
                      </a:r>
                      <a:r>
                        <a:rPr lang="en-US" dirty="0">
                          <a:effectLst/>
                        </a:rPr>
                        <a:t> </a:t>
                      </a:r>
                      <a:r>
                        <a:rPr lang="en-US" u="none" strike="noStrike" dirty="0">
                          <a:solidFill>
                            <a:srgbClr val="0645AD"/>
                          </a:solidFill>
                          <a:effectLst/>
                        </a:rPr>
                        <a:t>performance</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pt-BR" i="1" u="none" strike="noStrike" dirty="0">
                          <a:solidFill>
                            <a:srgbClr val="0645AD"/>
                          </a:solidFill>
                          <a:effectLst/>
                        </a:rPr>
                        <a:t>O</a:t>
                      </a:r>
                      <a:r>
                        <a:rPr lang="pt-BR" u="none" strike="noStrike" dirty="0">
                          <a:solidFill>
                            <a:srgbClr val="0645AD"/>
                          </a:solidFill>
                          <a:effectLst/>
                        </a:rPr>
                        <a:t>(log(log(</a:t>
                      </a:r>
                      <a:r>
                        <a:rPr lang="pt-BR" i="1" u="none" strike="noStrike" dirty="0">
                          <a:solidFill>
                            <a:srgbClr val="0645AD"/>
                          </a:solidFill>
                          <a:effectLst/>
                        </a:rPr>
                        <a:t>n</a:t>
                      </a:r>
                      <a:r>
                        <a:rPr lang="pt-BR" u="none" strike="noStrike" dirty="0">
                          <a:solidFill>
                            <a:srgbClr val="0645AD"/>
                          </a:solidFill>
                          <a:effectLst/>
                        </a:rPr>
                        <a:t>)))</a:t>
                      </a:r>
                      <a:endParaRPr lang="pt-BR"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04922320"/>
                  </a:ext>
                </a:extLst>
              </a:tr>
              <a:tr h="328921">
                <a:tc>
                  <a:txBody>
                    <a:bodyPr/>
                    <a:lstStyle/>
                    <a:p>
                      <a:pPr algn="l" fontAlgn="t"/>
                      <a:r>
                        <a:rPr lang="en-US" u="none" strike="noStrike" dirty="0">
                          <a:solidFill>
                            <a:srgbClr val="0645AD"/>
                          </a:solidFill>
                          <a:effectLst/>
                        </a:rPr>
                        <a:t>Worst-case</a:t>
                      </a:r>
                      <a:r>
                        <a:rPr lang="en-US" dirty="0">
                          <a:effectLst/>
                        </a:rPr>
                        <a:t> </a:t>
                      </a:r>
                      <a:r>
                        <a:rPr lang="en-US" u="none" strike="noStrike" dirty="0">
                          <a:solidFill>
                            <a:srgbClr val="0645AD"/>
                          </a:solidFill>
                          <a:effectLst/>
                        </a:rPr>
                        <a:t>space complexity</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dirty="0">
                          <a:solidFill>
                            <a:srgbClr val="0645AD"/>
                          </a:solidFill>
                          <a:effectLst/>
                        </a:rPr>
                        <a:t>O</a:t>
                      </a:r>
                      <a:r>
                        <a:rPr lang="en-US" u="none" strike="noStrike" dirty="0">
                          <a:solidFill>
                            <a:srgbClr val="0645AD"/>
                          </a:solidFill>
                          <a:effectLst/>
                        </a:rPr>
                        <a:t>(1)</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11934133"/>
                  </a:ext>
                </a:extLst>
              </a:tr>
            </a:tbl>
          </a:graphicData>
        </a:graphic>
      </p:graphicFrame>
    </p:spTree>
    <p:extLst>
      <p:ext uri="{BB962C8B-B14F-4D97-AF65-F5344CB8AC3E}">
        <p14:creationId xmlns:p14="http://schemas.microsoft.com/office/powerpoint/2010/main" val="412135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nterpolation Search | Codewhoop">
            <a:extLst>
              <a:ext uri="{FF2B5EF4-FFF2-40B4-BE49-F238E27FC236}">
                <a16:creationId xmlns:a16="http://schemas.microsoft.com/office/drawing/2014/main" id="{3D792C7F-7F72-4D76-B1F8-2EB3F9BF5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914" y="1251751"/>
            <a:ext cx="9410329" cy="414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60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A02D75C4-AD26-4E70-B654-A5C4CF5E940C}"/>
              </a:ext>
            </a:extLst>
          </p:cNvPr>
          <p:cNvSpPr/>
          <p:nvPr/>
        </p:nvSpPr>
        <p:spPr>
          <a:xfrm>
            <a:off x="1005740" y="552609"/>
            <a:ext cx="9239091" cy="2585323"/>
          </a:xfrm>
          <a:prstGeom prst="rect">
            <a:avLst/>
          </a:prstGeom>
          <a:noFill/>
        </p:spPr>
        <p:txBody>
          <a:bodyPr wrap="square" lIns="91440" tIns="45720" rIns="91440" bIns="45720">
            <a:spAutoFit/>
          </a:bodyPr>
          <a:lstStyle/>
          <a:p>
            <a:r>
              <a:rPr lang="az-Latn-AZ" sz="5400" b="1" dirty="0">
                <a:solidFill>
                  <a:schemeClr val="accent6"/>
                </a:solidFill>
                <a:latin typeface="Sitka Display" panose="02000505000000020004" pitchFamily="2" charset="0"/>
              </a:rPr>
              <a:t>Fibonaççi axtarış </a:t>
            </a:r>
            <a:r>
              <a:rPr lang="az-Latn-AZ"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texniki,Fibonaççi ədədlərilə mümkün yerləri qısaldan böl və idarə et alqoritmini istifadə edərək sıralı massivi axtarma metodudur</a:t>
            </a:r>
            <a:r>
              <a:rPr lang="en-US"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ru-RU" sz="360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9F1432CB-AB61-4B1F-AB6F-5E14CE8A56DE}"/>
              </a:ext>
            </a:extLst>
          </p:cNvPr>
          <p:cNvSpPr/>
          <p:nvPr/>
        </p:nvSpPr>
        <p:spPr>
          <a:xfrm>
            <a:off x="723141" y="3196848"/>
            <a:ext cx="9804287" cy="3108543"/>
          </a:xfrm>
          <a:prstGeom prst="rect">
            <a:avLst/>
          </a:prstGeom>
          <a:noFill/>
        </p:spPr>
        <p:txBody>
          <a:bodyPr wrap="non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rPr>
              <a:t>FibS</a:t>
            </a:r>
            <a:r>
              <a:rPr lang="en-US" sz="2800" dirty="0">
                <a:ln w="0"/>
                <a:effectLst>
                  <a:outerShdw blurRad="38100" dist="19050" dir="2700000" algn="tl" rotWithShape="0">
                    <a:schemeClr val="dk1">
                      <a:alpha val="40000"/>
                    </a:schemeClr>
                  </a:outerShdw>
                </a:effectLst>
              </a:rPr>
              <a:t>		array</a:t>
            </a:r>
            <a:r>
              <a:rPr lang="az-Latn-AZ" sz="2800" dirty="0">
                <a:ln w="0"/>
                <a:effectLst>
                  <a:outerShdw blurRad="38100" dist="19050" dir="2700000" algn="tl" rotWithShape="0">
                    <a:schemeClr val="dk1">
                      <a:alpha val="40000"/>
                    </a:schemeClr>
                  </a:outerShdw>
                </a:effectLst>
              </a:rPr>
              <a:t>-in uzunluğuna bərabər ve ya boyuk fibonaççi ədədi</a:t>
            </a:r>
          </a:p>
          <a:p>
            <a:r>
              <a:rPr lang="az-Latn-AZ" sz="2800" b="0" cap="none" spc="0" dirty="0">
                <a:ln w="0"/>
                <a:solidFill>
                  <a:schemeClr val="tx1"/>
                </a:solidFill>
                <a:effectLst>
                  <a:outerShdw blurRad="38100" dist="19050" dir="2700000" algn="tl" rotWithShape="0">
                    <a:schemeClr val="dk1">
                      <a:alpha val="40000"/>
                    </a:schemeClr>
                  </a:outerShdw>
                </a:effectLst>
              </a:rPr>
              <a:t>FibS1	</a:t>
            </a:r>
            <a:r>
              <a:rPr lang="az-Latn-AZ" sz="2800" dirty="0">
                <a:ln w="0"/>
                <a:effectLst>
                  <a:outerShdw blurRad="38100" dist="19050" dir="2700000" algn="tl" rotWithShape="0">
                    <a:schemeClr val="dk1">
                      <a:alpha val="40000"/>
                    </a:schemeClr>
                  </a:outerShdw>
                </a:effectLst>
              </a:rPr>
              <a:t>       FibS-dən aşağı fibonaççi ədədi</a:t>
            </a:r>
          </a:p>
          <a:p>
            <a:r>
              <a:rPr lang="az-Latn-AZ" sz="2800" dirty="0">
                <a:ln w="0"/>
                <a:effectLst>
                  <a:outerShdw blurRad="38100" dist="19050" dir="2700000" algn="tl" rotWithShape="0">
                    <a:schemeClr val="dk1">
                      <a:alpha val="40000"/>
                    </a:schemeClr>
                  </a:outerShdw>
                </a:effectLst>
              </a:rPr>
              <a:t>FibS2	       FibS1-dən aşağı fibonaççi ədədi</a:t>
            </a:r>
          </a:p>
          <a:p>
            <a:r>
              <a:rPr lang="az-Latn-AZ" sz="2800" dirty="0">
                <a:ln w="0"/>
                <a:effectLst>
                  <a:outerShdw blurRad="38100" dist="19050" dir="2700000" algn="tl" rotWithShape="0">
                    <a:schemeClr val="dk1">
                      <a:alpha val="40000"/>
                    </a:schemeClr>
                  </a:outerShdw>
                </a:effectLst>
              </a:rPr>
              <a:t>N                element</a:t>
            </a:r>
          </a:p>
          <a:p>
            <a:r>
              <a:rPr lang="az-Latn-AZ" sz="2800" b="0" cap="none" spc="0" dirty="0">
                <a:ln w="0"/>
                <a:solidFill>
                  <a:schemeClr val="tx1"/>
                </a:solidFill>
                <a:effectLst>
                  <a:outerShdw blurRad="38100" dist="19050" dir="2700000" algn="tl" rotWithShape="0">
                    <a:schemeClr val="dk1">
                      <a:alpha val="40000"/>
                    </a:schemeClr>
                  </a:outerShdw>
                </a:effectLst>
              </a:rPr>
              <a:t>Off</a:t>
            </a:r>
            <a:r>
              <a:rPr lang="az-Latn-AZ" sz="2800" dirty="0">
                <a:ln w="0"/>
                <a:effectLst>
                  <a:outerShdw blurRad="38100" dist="19050" dir="2700000" algn="tl" rotWithShape="0">
                    <a:schemeClr val="dk1">
                      <a:alpha val="40000"/>
                    </a:schemeClr>
                  </a:outerShdw>
                </a:effectLst>
              </a:rPr>
              <a:t>set=-1</a:t>
            </a:r>
          </a:p>
          <a:p>
            <a:endParaRPr lang="az-Latn-AZ" sz="2800" b="0" cap="none" spc="0" dirty="0">
              <a:ln w="0"/>
              <a:solidFill>
                <a:schemeClr val="tx1"/>
              </a:solidFill>
              <a:effectLst>
                <a:outerShdw blurRad="38100" dist="19050" dir="2700000" algn="tl" rotWithShape="0">
                  <a:schemeClr val="dk1">
                    <a:alpha val="40000"/>
                  </a:schemeClr>
                </a:outerShdw>
              </a:effectLst>
            </a:endParaRPr>
          </a:p>
          <a:p>
            <a:r>
              <a:rPr lang="az-Latn-AZ" sz="2800" b="1" u="sng" dirty="0">
                <a:ln w="0"/>
                <a:solidFill>
                  <a:schemeClr val="accent6"/>
                </a:solidFill>
                <a:effectLst>
                  <a:outerShdw blurRad="38100" dist="19050" dir="2700000" algn="tl" rotWithShape="0">
                    <a:schemeClr val="dk1">
                      <a:alpha val="40000"/>
                    </a:schemeClr>
                  </a:outerShdw>
                </a:effectLst>
              </a:rPr>
              <a:t>	i=min((offset+FibS2),N-1)	</a:t>
            </a:r>
            <a:endParaRPr lang="ru-RU" sz="2800" b="1" u="sng" cap="none" spc="0" dirty="0">
              <a:ln w="0"/>
              <a:solidFill>
                <a:schemeClr val="accent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94824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786CCA-C74F-49F2-81EA-CA96E3A1D7E3}"/>
              </a:ext>
            </a:extLst>
          </p:cNvPr>
          <p:cNvSpPr txBox="1"/>
          <p:nvPr/>
        </p:nvSpPr>
        <p:spPr>
          <a:xfrm>
            <a:off x="383925" y="372862"/>
            <a:ext cx="6107836" cy="923330"/>
          </a:xfrm>
          <a:prstGeom prst="rect">
            <a:avLst/>
          </a:prstGeom>
          <a:noFill/>
        </p:spPr>
        <p:txBody>
          <a:bodyPr wrap="square">
            <a:spAutoFit/>
          </a:bodyPr>
          <a:lstStyle/>
          <a:p>
            <a:pPr algn="l"/>
            <a:r>
              <a:rPr lang="en-US" sz="5400" b="1" dirty="0">
                <a:solidFill>
                  <a:schemeClr val="accent6"/>
                </a:solidFill>
                <a:latin typeface="Sitka Display" panose="02000505000000020004" pitchFamily="2" charset="0"/>
              </a:rPr>
              <a:t>Exponential search</a:t>
            </a:r>
          </a:p>
        </p:txBody>
      </p:sp>
      <p:sp>
        <p:nvSpPr>
          <p:cNvPr id="6" name="TextBox 5">
            <a:extLst>
              <a:ext uri="{FF2B5EF4-FFF2-40B4-BE49-F238E27FC236}">
                <a16:creationId xmlns:a16="http://schemas.microsoft.com/office/drawing/2014/main" id="{F6472913-4E19-4AB5-9B5F-35350780A0EF}"/>
              </a:ext>
            </a:extLst>
          </p:cNvPr>
          <p:cNvSpPr txBox="1"/>
          <p:nvPr/>
        </p:nvSpPr>
        <p:spPr>
          <a:xfrm>
            <a:off x="1218426" y="1874728"/>
            <a:ext cx="8129760"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az-Latn-AZ" altLang="en-US" sz="2800" dirty="0">
                <a:solidFill>
                  <a:srgbClr val="202124"/>
                </a:solidFill>
                <a:latin typeface="Times New Roman" panose="02020603050405020304" pitchFamily="18" charset="0"/>
                <a:cs typeface="Times New Roman" panose="02020603050405020304" pitchFamily="18" charset="0"/>
              </a:rPr>
              <a:t>İdeya</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ondan ibarətdir ki,</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alt mass</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ivin</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ölçü</a:t>
            </a:r>
            <a:r>
              <a:rPr lang="az-Latn-AZ" altLang="en-US" sz="2800" dirty="0">
                <a:solidFill>
                  <a:srgbClr val="202124"/>
                </a:solidFill>
                <a:latin typeface="Times New Roman" panose="02020603050405020304" pitchFamily="18" charset="0"/>
                <a:cs typeface="Times New Roman" panose="02020603050405020304" pitchFamily="18" charset="0"/>
              </a:rPr>
              <a:t>sü</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1-dən </a:t>
            </a:r>
            <a:r>
              <a:rPr lang="az-Latn-AZ" altLang="en-US" sz="2800" dirty="0">
                <a:solidFill>
                  <a:srgbClr val="202124"/>
                </a:solidFill>
                <a:latin typeface="Times New Roman" panose="02020603050405020304" pitchFamily="18" charset="0"/>
                <a:cs typeface="Times New Roman" panose="02020603050405020304" pitchFamily="18" charset="0"/>
              </a:rPr>
              <a:t>başlayaraq</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son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elementini </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x</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ilə müqayisə etmək</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sonra altmassivin sonuncu elementini böyük olmayana qədər </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2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ölçüsünü</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sonra </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4-ü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sınamaq və </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s.</a:t>
            </a:r>
            <a:endPar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i indexini tapdıqdan sonra</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i-nin təkrar-təkrar ikqat artırılmasından sonra</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biz </a:t>
            </a:r>
            <a:r>
              <a:rPr lang="az-Latn-AZ" altLang="en-US" sz="2800" dirty="0">
                <a:solidFill>
                  <a:srgbClr val="202124"/>
                </a:solidFill>
                <a:latin typeface="Times New Roman" panose="02020603050405020304" pitchFamily="18" charset="0"/>
                <a:cs typeface="Times New Roman" panose="02020603050405020304" pitchFamily="18" charset="0"/>
              </a:rPr>
              <a:t>bilirik</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ki, element </a:t>
            </a:r>
            <a:r>
              <a:rPr lang="az-Latn-AZ" altLang="en-US" sz="2800" dirty="0">
                <a:solidFill>
                  <a:srgbClr val="202124"/>
                </a:solidFill>
                <a:latin typeface="Times New Roman" panose="02020603050405020304" pitchFamily="18" charset="0"/>
                <a:cs typeface="Times New Roman" panose="02020603050405020304" pitchFamily="18" charset="0"/>
              </a:rPr>
              <a:t>i</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/2</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və</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t>
            </a:r>
            <a:r>
              <a:rPr lang="az-Latn-AZ" altLang="en-US" sz="2800" dirty="0">
                <a:solidFill>
                  <a:srgbClr val="202124"/>
                </a:solidFill>
                <a:latin typeface="Times New Roman" panose="02020603050405020304" pitchFamily="18" charset="0"/>
                <a:cs typeface="Times New Roman" panose="02020603050405020304" pitchFamily="18" charset="0"/>
              </a:rPr>
              <a:t>i</a:t>
            </a:r>
            <a:r>
              <a:rPr kumimoji="0" lang="en-US"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t>
            </a:r>
            <a:r>
              <a:rPr kumimoji="0" lang="az-Latn-AZ" altLang="en-US" sz="2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arasında olmalıdır.</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555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xponential Search in C++">
            <a:extLst>
              <a:ext uri="{FF2B5EF4-FFF2-40B4-BE49-F238E27FC236}">
                <a16:creationId xmlns:a16="http://schemas.microsoft.com/office/drawing/2014/main" id="{93314792-3BC8-4CFE-8D23-3E65ABA5C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69" y="1036468"/>
            <a:ext cx="4812856" cy="47850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Таблица 4">
            <a:extLst>
              <a:ext uri="{FF2B5EF4-FFF2-40B4-BE49-F238E27FC236}">
                <a16:creationId xmlns:a16="http://schemas.microsoft.com/office/drawing/2014/main" id="{68429A5C-33E8-4026-9B3D-E893A42C054A}"/>
              </a:ext>
            </a:extLst>
          </p:cNvPr>
          <p:cNvGraphicFramePr>
            <a:graphicFrameLocks noGrp="1"/>
          </p:cNvGraphicFramePr>
          <p:nvPr>
            <p:extLst>
              <p:ext uri="{D42A27DB-BD31-4B8C-83A1-F6EECF244321}">
                <p14:modId xmlns:p14="http://schemas.microsoft.com/office/powerpoint/2010/main" val="1278910489"/>
              </p:ext>
            </p:extLst>
          </p:nvPr>
        </p:nvGraphicFramePr>
        <p:xfrm>
          <a:off x="410240" y="3195072"/>
          <a:ext cx="6578287" cy="2194560"/>
        </p:xfrm>
        <a:graphic>
          <a:graphicData uri="http://schemas.openxmlformats.org/drawingml/2006/table">
            <a:tbl>
              <a:tblPr/>
              <a:tblGrid>
                <a:gridCol w="3766147">
                  <a:extLst>
                    <a:ext uri="{9D8B030D-6E8A-4147-A177-3AD203B41FA5}">
                      <a16:colId xmlns:a16="http://schemas.microsoft.com/office/drawing/2014/main" val="1859448489"/>
                    </a:ext>
                  </a:extLst>
                </a:gridCol>
                <a:gridCol w="2812140">
                  <a:extLst>
                    <a:ext uri="{9D8B030D-6E8A-4147-A177-3AD203B41FA5}">
                      <a16:colId xmlns:a16="http://schemas.microsoft.com/office/drawing/2014/main" val="2782780222"/>
                    </a:ext>
                  </a:extLst>
                </a:gridCol>
              </a:tblGrid>
              <a:tr h="0">
                <a:tc>
                  <a:txBody>
                    <a:bodyPr/>
                    <a:lstStyle/>
                    <a:p>
                      <a:pPr algn="l" fontAlgn="t"/>
                      <a:r>
                        <a:rPr lang="en-US" sz="1800" u="none" strike="noStrike" kern="1200" dirty="0">
                          <a:solidFill>
                            <a:srgbClr val="0645AD"/>
                          </a:solidFill>
                          <a:effectLst/>
                          <a:latin typeface="+mn-lt"/>
                          <a:ea typeface="+mn-ea"/>
                          <a:cs typeface="+mn-cs"/>
                        </a:rPr>
                        <a:t>class</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u="none" strike="noStrike" dirty="0">
                          <a:solidFill>
                            <a:srgbClr val="0645AD"/>
                          </a:solidFill>
                          <a:effectLst/>
                        </a:rPr>
                        <a:t>Search algorithm</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69658583"/>
                  </a:ext>
                </a:extLst>
              </a:tr>
              <a:tr h="0">
                <a:tc>
                  <a:txBody>
                    <a:bodyPr/>
                    <a:lstStyle/>
                    <a:p>
                      <a:pPr algn="l" fontAlgn="t"/>
                      <a:r>
                        <a:rPr lang="en-US" sz="1800" u="none" strike="noStrike" kern="1200" dirty="0">
                          <a:solidFill>
                            <a:srgbClr val="0645AD"/>
                          </a:solidFill>
                          <a:effectLst/>
                          <a:latin typeface="+mn-lt"/>
                          <a:ea typeface="+mn-ea"/>
                          <a:cs typeface="+mn-cs"/>
                        </a:rPr>
                        <a:t>Data structure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u="none" strike="noStrike" dirty="0">
                          <a:solidFill>
                            <a:srgbClr val="0645AD"/>
                          </a:solidFill>
                          <a:effectLst/>
                        </a:rPr>
                        <a:t>Array</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26215944"/>
                  </a:ext>
                </a:extLst>
              </a:tr>
              <a:tr h="0">
                <a:tc>
                  <a:txBody>
                    <a:bodyPr/>
                    <a:lstStyle/>
                    <a:p>
                      <a:pPr algn="l" fontAlgn="t"/>
                      <a:r>
                        <a:rPr lang="en-US" u="none" strike="noStrike" dirty="0">
                          <a:solidFill>
                            <a:srgbClr val="0645AD"/>
                          </a:solidFill>
                          <a:effectLst/>
                        </a:rPr>
                        <a:t>Worst-case</a:t>
                      </a:r>
                      <a:r>
                        <a:rPr lang="en-US" dirty="0">
                          <a:effectLst/>
                        </a:rPr>
                        <a:t> </a:t>
                      </a:r>
                      <a:r>
                        <a:rPr lang="en-US" u="none" strike="noStrike" dirty="0">
                          <a:solidFill>
                            <a:srgbClr val="0645AD"/>
                          </a:solidFill>
                          <a:effectLst/>
                        </a:rPr>
                        <a:t>performance</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dirty="0">
                          <a:solidFill>
                            <a:srgbClr val="0645AD"/>
                          </a:solidFill>
                          <a:effectLst/>
                        </a:rPr>
                        <a:t>O</a:t>
                      </a:r>
                      <a:r>
                        <a:rPr lang="en-US" u="none" strike="noStrike" dirty="0">
                          <a:solidFill>
                            <a:srgbClr val="0645AD"/>
                          </a:solidFill>
                          <a:effectLst/>
                        </a:rPr>
                        <a:t>(log </a:t>
                      </a:r>
                      <a:r>
                        <a:rPr lang="en-US" i="1" u="none" strike="noStrike" dirty="0" err="1">
                          <a:solidFill>
                            <a:srgbClr val="0645AD"/>
                          </a:solidFill>
                          <a:effectLst/>
                        </a:rPr>
                        <a:t>i</a:t>
                      </a:r>
                      <a:r>
                        <a:rPr lang="en-US" u="none" strike="noStrike" dirty="0">
                          <a:solidFill>
                            <a:srgbClr val="0645AD"/>
                          </a:solidFill>
                          <a:effectLst/>
                        </a:rPr>
                        <a:t>)</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82304018"/>
                  </a:ext>
                </a:extLst>
              </a:tr>
              <a:tr h="0">
                <a:tc>
                  <a:txBody>
                    <a:bodyPr/>
                    <a:lstStyle/>
                    <a:p>
                      <a:pPr algn="l" fontAlgn="t"/>
                      <a:r>
                        <a:rPr lang="en-US" u="none" strike="noStrike" dirty="0">
                          <a:solidFill>
                            <a:srgbClr val="0645AD"/>
                          </a:solidFill>
                          <a:effectLst/>
                        </a:rPr>
                        <a:t>Best-case</a:t>
                      </a:r>
                      <a:r>
                        <a:rPr lang="en-US" dirty="0">
                          <a:effectLst/>
                        </a:rPr>
                        <a:t> </a:t>
                      </a:r>
                      <a:r>
                        <a:rPr lang="en-US" u="none" strike="noStrike" dirty="0">
                          <a:solidFill>
                            <a:srgbClr val="0645AD"/>
                          </a:solidFill>
                          <a:effectLst/>
                        </a:rPr>
                        <a:t>performance</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dirty="0">
                          <a:solidFill>
                            <a:srgbClr val="0645AD"/>
                          </a:solidFill>
                          <a:effectLst/>
                        </a:rPr>
                        <a:t>O</a:t>
                      </a:r>
                      <a:r>
                        <a:rPr lang="en-US" u="none" strike="noStrike" dirty="0">
                          <a:solidFill>
                            <a:srgbClr val="0645AD"/>
                          </a:solidFill>
                          <a:effectLst/>
                        </a:rPr>
                        <a:t>(1)</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31312959"/>
                  </a:ext>
                </a:extLst>
              </a:tr>
              <a:tr h="0">
                <a:tc>
                  <a:txBody>
                    <a:bodyPr/>
                    <a:lstStyle/>
                    <a:p>
                      <a:pPr algn="l" fontAlgn="t"/>
                      <a:r>
                        <a:rPr lang="en-US" u="none" strike="noStrike" dirty="0">
                          <a:solidFill>
                            <a:srgbClr val="0645AD"/>
                          </a:solidFill>
                          <a:effectLst/>
                        </a:rPr>
                        <a:t>Average performance</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dirty="0">
                          <a:solidFill>
                            <a:srgbClr val="0645AD"/>
                          </a:solidFill>
                          <a:effectLst/>
                        </a:rPr>
                        <a:t>O</a:t>
                      </a:r>
                      <a:r>
                        <a:rPr lang="en-US" u="none" strike="noStrike" dirty="0">
                          <a:solidFill>
                            <a:srgbClr val="0645AD"/>
                          </a:solidFill>
                          <a:effectLst/>
                        </a:rPr>
                        <a:t>(log </a:t>
                      </a:r>
                      <a:r>
                        <a:rPr lang="en-US" i="1" u="none" strike="noStrike" dirty="0" err="1">
                          <a:solidFill>
                            <a:srgbClr val="0645AD"/>
                          </a:solidFill>
                          <a:effectLst/>
                        </a:rPr>
                        <a:t>i</a:t>
                      </a:r>
                      <a:r>
                        <a:rPr lang="en-US" u="none" strike="noStrike" dirty="0">
                          <a:solidFill>
                            <a:srgbClr val="0645AD"/>
                          </a:solidFill>
                          <a:effectLst/>
                        </a:rPr>
                        <a:t>)</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51765746"/>
                  </a:ext>
                </a:extLst>
              </a:tr>
              <a:tr h="0">
                <a:tc>
                  <a:txBody>
                    <a:bodyPr/>
                    <a:lstStyle/>
                    <a:p>
                      <a:pPr algn="l" fontAlgn="t"/>
                      <a:r>
                        <a:rPr lang="en-US" u="none" strike="noStrike" dirty="0">
                          <a:solidFill>
                            <a:srgbClr val="0645AD"/>
                          </a:solidFill>
                          <a:effectLst/>
                        </a:rPr>
                        <a:t>Worst-case</a:t>
                      </a:r>
                      <a:r>
                        <a:rPr lang="en-US" dirty="0">
                          <a:effectLst/>
                        </a:rPr>
                        <a:t> </a:t>
                      </a:r>
                      <a:r>
                        <a:rPr lang="en-US" u="none" strike="noStrike" dirty="0">
                          <a:solidFill>
                            <a:srgbClr val="0645AD"/>
                          </a:solidFill>
                          <a:effectLst/>
                        </a:rPr>
                        <a:t>space complexity</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dirty="0">
                          <a:solidFill>
                            <a:srgbClr val="0645AD"/>
                          </a:solidFill>
                          <a:effectLst/>
                        </a:rPr>
                        <a:t>O</a:t>
                      </a:r>
                      <a:r>
                        <a:rPr lang="en-US" u="none" strike="noStrike" dirty="0">
                          <a:solidFill>
                            <a:srgbClr val="0645AD"/>
                          </a:solidFill>
                          <a:effectLst/>
                        </a:rPr>
                        <a:t>(1)</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26402502"/>
                  </a:ext>
                </a:extLst>
              </a:tr>
            </a:tbl>
          </a:graphicData>
        </a:graphic>
      </p:graphicFrame>
    </p:spTree>
    <p:extLst>
      <p:ext uri="{BB962C8B-B14F-4D97-AF65-F5344CB8AC3E}">
        <p14:creationId xmlns:p14="http://schemas.microsoft.com/office/powerpoint/2010/main" val="383221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B4CC2133-49B1-40C1-928D-36C26839BEC5}"/>
              </a:ext>
            </a:extLst>
          </p:cNvPr>
          <p:cNvSpPr/>
          <p:nvPr/>
        </p:nvSpPr>
        <p:spPr>
          <a:xfrm>
            <a:off x="951345" y="455672"/>
            <a:ext cx="10640291" cy="1200329"/>
          </a:xfrm>
          <a:prstGeom prst="rect">
            <a:avLst/>
          </a:prstGeom>
          <a:noFill/>
        </p:spPr>
        <p:txBody>
          <a:bodyPr wrap="square" lIns="91440" tIns="45720" rIns="91440" bIns="45720">
            <a:spAutoFit/>
          </a:bodyPr>
          <a:lstStyle/>
          <a:p>
            <a:r>
              <a:rPr lang="en-US" sz="3600" b="1" cap="none" spc="0" dirty="0">
                <a:ln w="0"/>
                <a:solidFill>
                  <a:schemeClr val="accent4">
                    <a:lumMod val="60000"/>
                    <a:lumOff val="40000"/>
                  </a:schemeClr>
                </a:solidFill>
                <a:effectLst>
                  <a:outerShdw blurRad="38100" dist="19050" dir="2700000" algn="tl" rotWithShape="0">
                    <a:schemeClr val="dk1">
                      <a:alpha val="40000"/>
                    </a:schemeClr>
                  </a:outerShdw>
                </a:effectLst>
              </a:rPr>
              <a:t>Search</a:t>
            </a:r>
            <a:r>
              <a:rPr lang="en-US" sz="3600" b="1" cap="none" spc="0" dirty="0">
                <a:ln w="0"/>
                <a:solidFill>
                  <a:schemeClr val="tx1"/>
                </a:solidFill>
                <a:effectLst>
                  <a:outerShdw blurRad="38100" dist="19050" dir="2700000" algn="tl" rotWithShape="0">
                    <a:schemeClr val="dk1">
                      <a:alpha val="40000"/>
                    </a:schemeClr>
                  </a:outerShdw>
                </a:effectLst>
              </a:rPr>
              <a:t> </a:t>
            </a:r>
            <a:r>
              <a:rPr lang="en-US" sz="3600" b="1" cap="none" spc="0" dirty="0">
                <a:ln w="0"/>
                <a:solidFill>
                  <a:schemeClr val="accent4">
                    <a:lumMod val="60000"/>
                    <a:lumOff val="40000"/>
                  </a:schemeClr>
                </a:solidFill>
                <a:effectLst>
                  <a:outerShdw blurRad="38100" dist="19050" dir="2700000" algn="tl" rotWithShape="0">
                    <a:schemeClr val="dk1">
                      <a:alpha val="40000"/>
                    </a:schemeClr>
                  </a:outerShdw>
                </a:effectLst>
              </a:rPr>
              <a:t>Algorithms</a:t>
            </a:r>
            <a:r>
              <a:rPr lang="en-US" sz="3600" b="0" cap="none" spc="0" dirty="0">
                <a:ln w="0"/>
                <a:solidFill>
                  <a:schemeClr val="tx1"/>
                </a:solidFill>
                <a:effectLst>
                  <a:outerShdw blurRad="38100" dist="19050" dir="2700000" algn="tl" rotWithShape="0">
                    <a:schemeClr val="dk1">
                      <a:alpha val="40000"/>
                    </a:schemeClr>
                  </a:outerShdw>
                </a:effectLst>
              </a:rPr>
              <a:t>-</a:t>
            </a: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
            </a:r>
            <a:r>
              <a:rPr lang="az-Latn-AZ"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üxtəlif data strukturları haqqında məlumat axtarmaq üçün istifadə olunur</a:t>
            </a:r>
            <a:r>
              <a:rPr lang="az-Latn-AZ" sz="3600" b="0" cap="none" spc="0" dirty="0">
                <a:ln w="0"/>
                <a:solidFill>
                  <a:schemeClr val="tx1"/>
                </a:solidFill>
                <a:effectLst>
                  <a:outerShdw blurRad="38100" dist="19050" dir="2700000" algn="tl" rotWithShape="0">
                    <a:schemeClr val="dk1">
                      <a:alpha val="40000"/>
                    </a:schemeClr>
                  </a:outerShdw>
                </a:effectLst>
              </a:rPr>
              <a:t>.</a:t>
            </a:r>
            <a:endParaRPr lang="ru-RU" sz="3600" b="0" cap="none" spc="0" dirty="0">
              <a:ln w="0"/>
              <a:solidFill>
                <a:schemeClr val="tx1"/>
              </a:solidFill>
              <a:effectLst>
                <a:outerShdw blurRad="38100" dist="19050" dir="2700000" algn="tl" rotWithShape="0">
                  <a:schemeClr val="dk1">
                    <a:alpha val="40000"/>
                  </a:schemeClr>
                </a:outerShdw>
              </a:effectLst>
            </a:endParaRPr>
          </a:p>
        </p:txBody>
      </p:sp>
      <p:pic>
        <p:nvPicPr>
          <p:cNvPr id="2052" name="Picture 4" descr="Classification of proposed algorithms based on their search method and... |  Download Scientific Diagram">
            <a:extLst>
              <a:ext uri="{FF2B5EF4-FFF2-40B4-BE49-F238E27FC236}">
                <a16:creationId xmlns:a16="http://schemas.microsoft.com/office/drawing/2014/main" id="{1C39B742-6257-4A0F-9544-DC7074825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45" y="1656002"/>
            <a:ext cx="6160656" cy="5114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9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ED4257-5022-4553-9AC4-A7C577CE602F}"/>
              </a:ext>
            </a:extLst>
          </p:cNvPr>
          <p:cNvSpPr txBox="1"/>
          <p:nvPr/>
        </p:nvSpPr>
        <p:spPr>
          <a:xfrm>
            <a:off x="1625600" y="688170"/>
            <a:ext cx="7236690" cy="1077218"/>
          </a:xfrm>
          <a:prstGeom prst="rect">
            <a:avLst/>
          </a:prstGeom>
          <a:noFill/>
        </p:spPr>
        <p:txBody>
          <a:bodyPr wrap="square">
            <a:spAutoFit/>
          </a:bodyPr>
          <a:lstStyle/>
          <a:p>
            <a:r>
              <a:rPr lang="az-Latn-AZ" sz="3200" dirty="0">
                <a:ln w="0"/>
                <a:effectLst>
                  <a:outerShdw blurRad="38100" dist="19050" dir="2700000" algn="tl" rotWithShape="0">
                    <a:schemeClr val="dk1">
                      <a:alpha val="40000"/>
                    </a:schemeClr>
                  </a:outerShdw>
                </a:effectLst>
              </a:rPr>
              <a:t>Struktur olaraq,axtarış alqoritmləri 2 qrupa ayrılır</a:t>
            </a:r>
            <a:r>
              <a:rPr lang="en-US" sz="3200" dirty="0">
                <a:ln w="0"/>
                <a:effectLst>
                  <a:outerShdw blurRad="38100" dist="19050" dir="2700000" algn="tl" rotWithShape="0">
                    <a:schemeClr val="dk1">
                      <a:alpha val="40000"/>
                    </a:schemeClr>
                  </a:outerShdw>
                </a:effectLst>
              </a:rPr>
              <a:t>:</a:t>
            </a:r>
            <a:endParaRPr lang="ru-RU" sz="3200" dirty="0">
              <a:ln w="0"/>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80361D1D-FC2C-41D7-AF7D-C67DD2996F8E}"/>
              </a:ext>
            </a:extLst>
          </p:cNvPr>
          <p:cNvSpPr txBox="1"/>
          <p:nvPr/>
        </p:nvSpPr>
        <p:spPr>
          <a:xfrm>
            <a:off x="1625600" y="2057718"/>
            <a:ext cx="7837055" cy="1077218"/>
          </a:xfrm>
          <a:prstGeom prst="rect">
            <a:avLst/>
          </a:prstGeom>
          <a:noFill/>
        </p:spPr>
        <p:txBody>
          <a:bodyPr wrap="square">
            <a:spAutoFit/>
          </a:bodyPr>
          <a:lstStyle/>
          <a:p>
            <a:pPr marL="457200" indent="-457200" algn="l">
              <a:buFont typeface="Arial" panose="020B0604020202020204" pitchFamily="34" charset="0"/>
              <a:buChar char="•"/>
            </a:pPr>
            <a:r>
              <a:rPr lang="en-US" sz="3200" dirty="0">
                <a:ln w="0"/>
                <a:effectLst>
                  <a:outerShdw blurRad="38100" dist="19050" dir="2700000" algn="tl" rotWithShape="0">
                    <a:schemeClr val="dk1">
                      <a:alpha val="40000"/>
                    </a:schemeClr>
                  </a:outerShdw>
                </a:effectLst>
              </a:rPr>
              <a:t>Uninformed Search ( </a:t>
            </a:r>
            <a:r>
              <a:rPr lang="az-Latn-AZ" sz="3200" dirty="0">
                <a:ln w="0"/>
                <a:effectLst>
                  <a:outerShdw blurRad="38100" dist="19050" dir="2700000" algn="tl" rotWithShape="0">
                    <a:schemeClr val="dk1">
                      <a:alpha val="40000"/>
                    </a:schemeClr>
                  </a:outerShdw>
                </a:effectLst>
              </a:rPr>
              <a:t>bilmə</a:t>
            </a:r>
            <a:r>
              <a:rPr lang="en-US" sz="3200" dirty="0">
                <a:ln w="0"/>
                <a:effectLst>
                  <a:outerShdw blurRad="38100" dist="19050" dir="2700000" algn="tl" rotWithShape="0">
                    <a:schemeClr val="dk1">
                      <a:alpha val="40000"/>
                    </a:schemeClr>
                  </a:outerShdw>
                </a:effectLst>
              </a:rPr>
              <a:t>d</a:t>
            </a:r>
            <a:r>
              <a:rPr lang="az-Latn-AZ" sz="3200" dirty="0">
                <a:ln w="0"/>
                <a:effectLst>
                  <a:outerShdw blurRad="38100" dist="19050" dir="2700000" algn="tl" rotWithShape="0">
                    <a:schemeClr val="dk1">
                      <a:alpha val="40000"/>
                    </a:schemeClr>
                  </a:outerShdw>
                </a:effectLst>
              </a:rPr>
              <a:t>ə</a:t>
            </a:r>
            <a:r>
              <a:rPr lang="en-US" sz="3200" dirty="0">
                <a:ln w="0"/>
                <a:effectLst>
                  <a:outerShdw blurRad="38100" dist="19050" dir="2700000" algn="tl" rotWithShape="0">
                    <a:schemeClr val="dk1">
                      <a:alpha val="40000"/>
                    </a:schemeClr>
                  </a:outerShdw>
                </a:effectLst>
              </a:rPr>
              <a:t>n </a:t>
            </a:r>
            <a:r>
              <a:rPr lang="az-Latn-AZ" sz="3200" dirty="0">
                <a:ln w="0"/>
                <a:effectLst>
                  <a:outerShdw blurRad="38100" dist="19050" dir="2700000" algn="tl" rotWithShape="0">
                    <a:schemeClr val="dk1">
                      <a:alpha val="40000"/>
                    </a:schemeClr>
                  </a:outerShdw>
                </a:effectLst>
              </a:rPr>
              <a:t>axtarış</a:t>
            </a:r>
            <a:r>
              <a:rPr lang="en-US" sz="3200" dirty="0">
                <a:ln w="0"/>
                <a:effectLst>
                  <a:outerShdw blurRad="38100" dist="19050" dir="2700000" algn="tl" rotWithShape="0">
                    <a:schemeClr val="dk1">
                      <a:alpha val="40000"/>
                    </a:schemeClr>
                  </a:outerShdw>
                </a:effectLst>
              </a:rPr>
              <a:t> )</a:t>
            </a:r>
          </a:p>
          <a:p>
            <a:pPr marL="457200" indent="-457200" algn="l">
              <a:buFont typeface="Arial" panose="020B0604020202020204" pitchFamily="34" charset="0"/>
              <a:buChar char="•"/>
            </a:pPr>
            <a:r>
              <a:rPr lang="en-US" sz="3200" dirty="0">
                <a:ln w="0"/>
                <a:effectLst>
                  <a:outerShdw blurRad="38100" dist="19050" dir="2700000" algn="tl" rotWithShape="0">
                    <a:schemeClr val="dk1">
                      <a:alpha val="40000"/>
                    </a:schemeClr>
                  </a:outerShdw>
                </a:effectLst>
              </a:rPr>
              <a:t>Informed Search ( </a:t>
            </a:r>
            <a:r>
              <a:rPr lang="az-Latn-AZ" sz="3200" dirty="0">
                <a:ln w="0"/>
                <a:effectLst>
                  <a:outerShdw blurRad="38100" dist="19050" dir="2700000" algn="tl" rotWithShape="0">
                    <a:schemeClr val="dk1">
                      <a:alpha val="40000"/>
                    </a:schemeClr>
                  </a:outerShdw>
                </a:effectLst>
              </a:rPr>
              <a:t>bilərək axtarış</a:t>
            </a:r>
            <a:r>
              <a:rPr lang="en-US" sz="3200" dirty="0">
                <a:ln w="0"/>
                <a:effectLst>
                  <a:outerShdw blurRad="38100" dist="19050" dir="2700000" algn="tl" rotWithShape="0">
                    <a:schemeClr val="dk1">
                      <a:alpha val="40000"/>
                    </a:schemeClr>
                  </a:outerShdw>
                </a:effectLst>
              </a:rPr>
              <a:t> )</a:t>
            </a:r>
          </a:p>
        </p:txBody>
      </p:sp>
      <p:pic>
        <p:nvPicPr>
          <p:cNvPr id="3074" name="Picture 2" descr="Search Algorithms in AI | Know Types &amp; Properties of Search Algorithms">
            <a:extLst>
              <a:ext uri="{FF2B5EF4-FFF2-40B4-BE49-F238E27FC236}">
                <a16:creationId xmlns:a16="http://schemas.microsoft.com/office/drawing/2014/main" id="{13889C26-24CB-4AE3-9778-05AAB5617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203" y="3723064"/>
            <a:ext cx="4322553" cy="22547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3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B76C3941-776C-4E19-85C3-F752968020E6}"/>
              </a:ext>
            </a:extLst>
          </p:cNvPr>
          <p:cNvSpPr/>
          <p:nvPr/>
        </p:nvSpPr>
        <p:spPr>
          <a:xfrm>
            <a:off x="261878" y="540901"/>
            <a:ext cx="11424404" cy="95410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az-Latn-AZ" sz="2800" dirty="0">
                <a:latin typeface="Times New Roman" panose="02020603050405020304" pitchFamily="18" charset="0"/>
                <a:cs typeface="Times New Roman" panose="02020603050405020304" pitchFamily="18" charset="0"/>
              </a:rPr>
              <a:t>Axtarış alqoritmləri elementi yoxlamaq və ya onun saxlandığı hər hansı bir məlumat strukturundan elementi tapmaq üçün nəzərdə tutulmuşdur.</a:t>
            </a:r>
            <a:endParaRPr lang="ru-RU" sz="2800" dirty="0">
              <a:latin typeface="Times New Roman" panose="02020603050405020304" pitchFamily="18"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BCA063B8-BD40-406F-9749-9F3632745DF9}"/>
              </a:ext>
            </a:extLst>
          </p:cNvPr>
          <p:cNvSpPr/>
          <p:nvPr/>
        </p:nvSpPr>
        <p:spPr>
          <a:xfrm rot="10800000" flipV="1">
            <a:off x="3992335" y="2132504"/>
            <a:ext cx="3237955" cy="12964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z-Latn-AZ" b="1" dirty="0">
                <a:solidFill>
                  <a:schemeClr val="accent4">
                    <a:lumMod val="20000"/>
                    <a:lumOff val="80000"/>
                  </a:schemeClr>
                </a:solidFill>
                <a:latin typeface="urw-din"/>
              </a:rPr>
              <a:t>Searching Algorithims</a:t>
            </a:r>
            <a:endParaRPr lang="en-US" b="1" dirty="0">
              <a:solidFill>
                <a:schemeClr val="accent4">
                  <a:lumMod val="20000"/>
                  <a:lumOff val="80000"/>
                </a:schemeClr>
              </a:solidFill>
              <a:latin typeface="urw-din"/>
            </a:endParaRPr>
          </a:p>
        </p:txBody>
      </p:sp>
      <p:sp>
        <p:nvSpPr>
          <p:cNvPr id="7" name="Блок-схема: процесс 6">
            <a:extLst>
              <a:ext uri="{FF2B5EF4-FFF2-40B4-BE49-F238E27FC236}">
                <a16:creationId xmlns:a16="http://schemas.microsoft.com/office/drawing/2014/main" id="{58C2CA39-D7CF-4CF7-B12E-8F76BBAB5369}"/>
              </a:ext>
            </a:extLst>
          </p:cNvPr>
          <p:cNvSpPr/>
          <p:nvPr/>
        </p:nvSpPr>
        <p:spPr>
          <a:xfrm>
            <a:off x="2113341" y="4109116"/>
            <a:ext cx="2618458" cy="686404"/>
          </a:xfrm>
          <a:prstGeom prst="flowChart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i="0" dirty="0">
                <a:solidFill>
                  <a:schemeClr val="accent4">
                    <a:lumMod val="20000"/>
                    <a:lumOff val="80000"/>
                  </a:schemeClr>
                </a:solidFill>
                <a:effectLst/>
                <a:latin typeface="urw-din"/>
              </a:rPr>
              <a:t>Sequential Search</a:t>
            </a:r>
            <a:endParaRPr lang="en-US" dirty="0">
              <a:solidFill>
                <a:schemeClr val="accent4">
                  <a:lumMod val="20000"/>
                  <a:lumOff val="80000"/>
                </a:schemeClr>
              </a:solidFill>
            </a:endParaRPr>
          </a:p>
        </p:txBody>
      </p:sp>
      <p:sp>
        <p:nvSpPr>
          <p:cNvPr id="9" name="Блок-схема: процесс 8">
            <a:extLst>
              <a:ext uri="{FF2B5EF4-FFF2-40B4-BE49-F238E27FC236}">
                <a16:creationId xmlns:a16="http://schemas.microsoft.com/office/drawing/2014/main" id="{8B8FEBF6-5F3F-4159-917A-EC41D9B82488}"/>
              </a:ext>
            </a:extLst>
          </p:cNvPr>
          <p:cNvSpPr/>
          <p:nvPr/>
        </p:nvSpPr>
        <p:spPr>
          <a:xfrm>
            <a:off x="6646661" y="4101636"/>
            <a:ext cx="2473779" cy="636814"/>
          </a:xfrm>
          <a:prstGeom prst="flowChartProcess">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accent4">
                    <a:lumMod val="20000"/>
                    <a:lumOff val="80000"/>
                  </a:schemeClr>
                </a:solidFill>
                <a:latin typeface="urw-din"/>
              </a:rPr>
              <a:t>Interval Search</a:t>
            </a:r>
          </a:p>
        </p:txBody>
      </p:sp>
      <p:sp>
        <p:nvSpPr>
          <p:cNvPr id="12" name="Стрелка: изогнутая 11">
            <a:extLst>
              <a:ext uri="{FF2B5EF4-FFF2-40B4-BE49-F238E27FC236}">
                <a16:creationId xmlns:a16="http://schemas.microsoft.com/office/drawing/2014/main" id="{105F5DF1-3EF8-46E8-9E1B-72443B71E6F8}"/>
              </a:ext>
            </a:extLst>
          </p:cNvPr>
          <p:cNvSpPr/>
          <p:nvPr/>
        </p:nvSpPr>
        <p:spPr>
          <a:xfrm rot="5400000" flipV="1">
            <a:off x="3023768" y="2797203"/>
            <a:ext cx="975610" cy="969376"/>
          </a:xfrm>
          <a:prstGeom prst="bentArrow">
            <a:avLst>
              <a:gd name="adj1" fmla="val 25000"/>
              <a:gd name="adj2" fmla="val 25000"/>
              <a:gd name="adj3" fmla="val 25000"/>
              <a:gd name="adj4" fmla="val 4375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13" name="Стрелка: изогнутая 12">
            <a:extLst>
              <a:ext uri="{FF2B5EF4-FFF2-40B4-BE49-F238E27FC236}">
                <a16:creationId xmlns:a16="http://schemas.microsoft.com/office/drawing/2014/main" id="{2F562FBE-2F8D-46CD-9C63-AF5E34CA7AA8}"/>
              </a:ext>
            </a:extLst>
          </p:cNvPr>
          <p:cNvSpPr/>
          <p:nvPr/>
        </p:nvSpPr>
        <p:spPr>
          <a:xfrm rot="5400000">
            <a:off x="7223246" y="2752000"/>
            <a:ext cx="975610" cy="969377"/>
          </a:xfrm>
          <a:prstGeom prst="bentArrow">
            <a:avLst>
              <a:gd name="adj1" fmla="val 25000"/>
              <a:gd name="adj2" fmla="val 25000"/>
              <a:gd name="adj3" fmla="val 25000"/>
              <a:gd name="adj4" fmla="val 4375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203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43A95F-85E7-4187-8F9E-FC6EEC396751}"/>
              </a:ext>
            </a:extLst>
          </p:cNvPr>
          <p:cNvSpPr txBox="1"/>
          <p:nvPr/>
        </p:nvSpPr>
        <p:spPr>
          <a:xfrm>
            <a:off x="60961" y="492427"/>
            <a:ext cx="5808616" cy="523220"/>
          </a:xfrm>
          <a:prstGeom prst="rect">
            <a:avLst/>
          </a:prstGeom>
          <a:noFill/>
        </p:spPr>
        <p:txBody>
          <a:bodyPr wrap="square">
            <a:spAutoFit/>
          </a:bodyPr>
          <a:lstStyle/>
          <a:p>
            <a:pPr algn="ctr"/>
            <a:r>
              <a:rPr lang="en-US" sz="2800" b="1" i="0" dirty="0">
                <a:solidFill>
                  <a:schemeClr val="accent6">
                    <a:lumMod val="60000"/>
                    <a:lumOff val="40000"/>
                  </a:schemeClr>
                </a:solidFill>
                <a:effectLst/>
                <a:latin typeface="urw-din"/>
              </a:rPr>
              <a:t>Sequential Search</a:t>
            </a:r>
            <a:r>
              <a:rPr lang="az-Latn-AZ" sz="2800" b="1" i="0" dirty="0">
                <a:solidFill>
                  <a:schemeClr val="accent6">
                    <a:lumMod val="60000"/>
                    <a:lumOff val="40000"/>
                  </a:schemeClr>
                </a:solidFill>
                <a:effectLst/>
                <a:latin typeface="urw-din"/>
              </a:rPr>
              <a:t>(Ardıcıl axtarış)</a:t>
            </a:r>
            <a:endParaRPr lang="en-US" sz="2800" dirty="0">
              <a:solidFill>
                <a:schemeClr val="accent6">
                  <a:lumMod val="60000"/>
                  <a:lumOff val="40000"/>
                </a:schemeClr>
              </a:solidFill>
            </a:endParaRPr>
          </a:p>
        </p:txBody>
      </p:sp>
      <p:sp>
        <p:nvSpPr>
          <p:cNvPr id="8" name="Rectangle 1">
            <a:extLst>
              <a:ext uri="{FF2B5EF4-FFF2-40B4-BE49-F238E27FC236}">
                <a16:creationId xmlns:a16="http://schemas.microsoft.com/office/drawing/2014/main" id="{EFEEA2C8-3A2E-4351-9929-9749AACB83D3}"/>
              </a:ext>
            </a:extLst>
          </p:cNvPr>
          <p:cNvSpPr>
            <a:spLocks noChangeArrowheads="1"/>
          </p:cNvSpPr>
          <p:nvPr/>
        </p:nvSpPr>
        <p:spPr bwMode="auto">
          <a:xfrm>
            <a:off x="513805" y="1247243"/>
            <a:ext cx="11105412"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az-Latn-AZ" altLang="en-US" sz="2800" b="1" dirty="0">
                <a:solidFill>
                  <a:schemeClr val="tx1">
                    <a:lumMod val="75000"/>
                    <a:lumOff val="25000"/>
                  </a:schemeClr>
                </a:solidFill>
                <a:latin typeface="urw-din"/>
              </a:rPr>
              <a:t>Burada siyahı və ya massiv ardıcıl olaraq keçir və hər bir element yoxlanılır.</a:t>
            </a:r>
            <a:endParaRPr lang="en-US" altLang="en-US" sz="2800" b="1" dirty="0">
              <a:solidFill>
                <a:schemeClr val="tx1">
                  <a:lumMod val="75000"/>
                  <a:lumOff val="25000"/>
                </a:schemeClr>
              </a:solidFill>
              <a:latin typeface="urw-din"/>
            </a:endParaRPr>
          </a:p>
        </p:txBody>
      </p:sp>
      <p:sp>
        <p:nvSpPr>
          <p:cNvPr id="9" name="Прямоугольник 8">
            <a:extLst>
              <a:ext uri="{FF2B5EF4-FFF2-40B4-BE49-F238E27FC236}">
                <a16:creationId xmlns:a16="http://schemas.microsoft.com/office/drawing/2014/main" id="{9BDD5986-C9D0-4D06-876F-17679578403B}"/>
              </a:ext>
            </a:extLst>
          </p:cNvPr>
          <p:cNvSpPr/>
          <p:nvPr/>
        </p:nvSpPr>
        <p:spPr>
          <a:xfrm>
            <a:off x="231450" y="2289334"/>
            <a:ext cx="5262987" cy="523220"/>
          </a:xfrm>
          <a:prstGeom prst="rect">
            <a:avLst/>
          </a:prstGeom>
          <a:noFill/>
        </p:spPr>
        <p:txBody>
          <a:bodyPr wrap="square" lIns="91440" tIns="45720" rIns="91440" bIns="45720">
            <a:spAutoFit/>
          </a:bodyPr>
          <a:lstStyle/>
          <a:p>
            <a:pPr algn="ctr"/>
            <a:r>
              <a:rPr lang="az-Latn-AZ" sz="2800" b="1" dirty="0">
                <a:solidFill>
                  <a:schemeClr val="accent6">
                    <a:lumMod val="60000"/>
                    <a:lumOff val="40000"/>
                  </a:schemeClr>
                </a:solidFill>
                <a:latin typeface="urw-din"/>
              </a:rPr>
              <a:t>İnterval Search(İnterval axtarış)</a:t>
            </a:r>
            <a:endParaRPr lang="ru-RU" sz="2800" b="1" dirty="0">
              <a:solidFill>
                <a:schemeClr val="accent6">
                  <a:lumMod val="60000"/>
                  <a:lumOff val="40000"/>
                </a:schemeClr>
              </a:solidFill>
              <a:latin typeface="urw-din"/>
            </a:endParaRPr>
          </a:p>
        </p:txBody>
      </p:sp>
      <p:sp>
        <p:nvSpPr>
          <p:cNvPr id="10" name="Rectangle 2">
            <a:extLst>
              <a:ext uri="{FF2B5EF4-FFF2-40B4-BE49-F238E27FC236}">
                <a16:creationId xmlns:a16="http://schemas.microsoft.com/office/drawing/2014/main" id="{B5E91F52-5366-4288-AECB-1654B88A2EC0}"/>
              </a:ext>
            </a:extLst>
          </p:cNvPr>
          <p:cNvSpPr>
            <a:spLocks noChangeArrowheads="1"/>
          </p:cNvSpPr>
          <p:nvPr/>
        </p:nvSpPr>
        <p:spPr bwMode="auto">
          <a:xfrm>
            <a:off x="513805" y="3067857"/>
            <a:ext cx="10230395" cy="1267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tx1">
                    <a:lumMod val="75000"/>
                    <a:lumOff val="25000"/>
                  </a:schemeClr>
                </a:solidFill>
                <a:latin typeface="urw-din"/>
              </a:rPr>
              <a:t>Bu tip </a:t>
            </a:r>
            <a:r>
              <a:rPr lang="az-Latn-AZ" altLang="en-US" sz="2800" b="1" dirty="0">
                <a:solidFill>
                  <a:schemeClr val="tx1">
                    <a:lumMod val="75000"/>
                    <a:lumOff val="25000"/>
                  </a:schemeClr>
                </a:solidFill>
                <a:latin typeface="urw-din"/>
              </a:rPr>
              <a:t>axtarış alqoritmləri xətti axtarışdan </a:t>
            </a:r>
            <a:r>
              <a:rPr lang="en-US" altLang="en-US" sz="2800" b="1" dirty="0">
                <a:solidFill>
                  <a:schemeClr val="tx1">
                    <a:lumMod val="75000"/>
                    <a:lumOff val="25000"/>
                  </a:schemeClr>
                </a:solidFill>
                <a:latin typeface="urw-din"/>
              </a:rPr>
              <a:t>qat-qat </a:t>
            </a:r>
            <a:r>
              <a:rPr lang="az-Latn-AZ" altLang="en-US" sz="2800" b="1" dirty="0">
                <a:solidFill>
                  <a:schemeClr val="tx1">
                    <a:lumMod val="75000"/>
                    <a:lumOff val="25000"/>
                  </a:schemeClr>
                </a:solidFill>
                <a:latin typeface="urw-din"/>
              </a:rPr>
              <a:t>səmərəlidir</a:t>
            </a:r>
            <a:r>
              <a:rPr lang="en-US" altLang="en-US" sz="2800" b="1" dirty="0">
                <a:solidFill>
                  <a:schemeClr val="tx1">
                    <a:lumMod val="75000"/>
                    <a:lumOff val="25000"/>
                  </a:schemeClr>
                </a:solidFill>
                <a:latin typeface="urw-din"/>
              </a:rPr>
              <a:t>, ç</a:t>
            </a:r>
            <a:r>
              <a:rPr lang="az-Latn-AZ" altLang="en-US" sz="2800" b="1" dirty="0">
                <a:solidFill>
                  <a:schemeClr val="tx1">
                    <a:lumMod val="75000"/>
                    <a:lumOff val="25000"/>
                  </a:schemeClr>
                </a:solidFill>
                <a:latin typeface="urw-din"/>
              </a:rPr>
              <a:t>ünki</a:t>
            </a:r>
            <a:r>
              <a:rPr lang="en-US" altLang="en-US" sz="2800" b="1" dirty="0">
                <a:solidFill>
                  <a:schemeClr val="tx1">
                    <a:lumMod val="75000"/>
                    <a:lumOff val="25000"/>
                  </a:schemeClr>
                </a:solidFill>
                <a:latin typeface="urw-din"/>
              </a:rPr>
              <a:t> o</a:t>
            </a:r>
            <a:r>
              <a:rPr lang="az-Latn-AZ" altLang="en-US" sz="2800" b="1" dirty="0">
                <a:solidFill>
                  <a:schemeClr val="tx1">
                    <a:lumMod val="75000"/>
                    <a:lumOff val="25000"/>
                  </a:schemeClr>
                </a:solidFill>
                <a:latin typeface="urw-din"/>
              </a:rPr>
              <a:t>nlar</a:t>
            </a:r>
            <a:r>
              <a:rPr lang="en-US" altLang="en-US" sz="2800" b="1" dirty="0">
                <a:solidFill>
                  <a:schemeClr val="tx1">
                    <a:lumMod val="75000"/>
                    <a:lumOff val="25000"/>
                  </a:schemeClr>
                </a:solidFill>
                <a:latin typeface="urw-din"/>
              </a:rPr>
              <a:t> d</a:t>
            </a:r>
            <a:r>
              <a:rPr lang="az-Latn-AZ" altLang="en-US" sz="2800" b="1" dirty="0">
                <a:solidFill>
                  <a:schemeClr val="tx1">
                    <a:lumMod val="75000"/>
                    <a:lumOff val="25000"/>
                  </a:schemeClr>
                </a:solidFill>
                <a:latin typeface="urw-din"/>
              </a:rPr>
              <a:t>əfələrlə</a:t>
            </a:r>
            <a:r>
              <a:rPr lang="en-US" altLang="en-US" sz="2800" b="1" dirty="0">
                <a:solidFill>
                  <a:schemeClr val="tx1">
                    <a:lumMod val="75000"/>
                    <a:lumOff val="25000"/>
                  </a:schemeClr>
                </a:solidFill>
                <a:latin typeface="urw-din"/>
              </a:rPr>
              <a:t> </a:t>
            </a:r>
            <a:r>
              <a:rPr lang="az-Latn-AZ" altLang="en-US" sz="2800" b="1" dirty="0">
                <a:solidFill>
                  <a:schemeClr val="tx1">
                    <a:lumMod val="75000"/>
                    <a:lumOff val="25000"/>
                  </a:schemeClr>
                </a:solidFill>
                <a:latin typeface="urw-din"/>
              </a:rPr>
              <a:t>axtarış strukturunun sahəsini hədəf alır və onu </a:t>
            </a:r>
            <a:r>
              <a:rPr lang="en-US" altLang="en-US" sz="2800" b="1" dirty="0">
                <a:solidFill>
                  <a:schemeClr val="tx1">
                    <a:lumMod val="75000"/>
                    <a:lumOff val="25000"/>
                  </a:schemeClr>
                </a:solidFill>
                <a:latin typeface="urw-din"/>
              </a:rPr>
              <a:t>y</a:t>
            </a:r>
            <a:r>
              <a:rPr lang="az-Latn-AZ" altLang="en-US" sz="2800" b="1" dirty="0">
                <a:solidFill>
                  <a:schemeClr val="tx1">
                    <a:lumMod val="75000"/>
                    <a:lumOff val="25000"/>
                  </a:schemeClr>
                </a:solidFill>
                <a:latin typeface="urw-din"/>
              </a:rPr>
              <a:t>arıya</a:t>
            </a:r>
            <a:r>
              <a:rPr lang="en-US" altLang="en-US" sz="2800" b="1" dirty="0">
                <a:solidFill>
                  <a:schemeClr val="tx1">
                    <a:lumMod val="75000"/>
                    <a:lumOff val="25000"/>
                  </a:schemeClr>
                </a:solidFill>
                <a:latin typeface="urw-din"/>
              </a:rPr>
              <a:t> b</a:t>
            </a:r>
            <a:r>
              <a:rPr lang="az-Latn-AZ" altLang="en-US" sz="2800" b="1" dirty="0">
                <a:solidFill>
                  <a:schemeClr val="tx1">
                    <a:lumMod val="75000"/>
                    <a:lumOff val="25000"/>
                  </a:schemeClr>
                </a:solidFill>
                <a:latin typeface="urw-din"/>
              </a:rPr>
              <a:t>ölürlər</a:t>
            </a:r>
            <a:r>
              <a:rPr lang="en-US" altLang="en-US" sz="2800" b="1" dirty="0">
                <a:solidFill>
                  <a:schemeClr val="tx1">
                    <a:lumMod val="75000"/>
                    <a:lumOff val="25000"/>
                  </a:schemeClr>
                </a:solidFill>
                <a:latin typeface="urw-din"/>
              </a:rPr>
              <a:t>. </a:t>
            </a:r>
          </a:p>
        </p:txBody>
      </p:sp>
    </p:spTree>
    <p:extLst>
      <p:ext uri="{BB962C8B-B14F-4D97-AF65-F5344CB8AC3E}">
        <p14:creationId xmlns:p14="http://schemas.microsoft.com/office/powerpoint/2010/main" val="89920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8769B7-42E1-4D31-87B1-6D275B351834}"/>
              </a:ext>
            </a:extLst>
          </p:cNvPr>
          <p:cNvSpPr txBox="1"/>
          <p:nvPr/>
        </p:nvSpPr>
        <p:spPr>
          <a:xfrm>
            <a:off x="1219939" y="952064"/>
            <a:ext cx="7488632" cy="3046988"/>
          </a:xfrm>
          <a:prstGeom prst="rect">
            <a:avLst/>
          </a:prstGeom>
          <a:noFill/>
        </p:spPr>
        <p:txBody>
          <a:bodyPr wrap="square">
            <a:spAutoFit/>
          </a:bodyPr>
          <a:lstStyle/>
          <a:p>
            <a:pPr algn="l" fontAlgn="base"/>
            <a:r>
              <a:rPr lang="en-US" sz="4800" b="1" dirty="0">
                <a:solidFill>
                  <a:schemeClr val="accent4">
                    <a:lumMod val="60000"/>
                    <a:lumOff val="40000"/>
                  </a:schemeClr>
                </a:solidFill>
                <a:latin typeface="Sylfaen" panose="010A0502050306030303" pitchFamily="18" charset="0"/>
              </a:rPr>
              <a:t>Searching Algorithms :</a:t>
            </a:r>
          </a:p>
          <a:p>
            <a:pPr marL="342900" indent="-342900" algn="l" fontAlgn="base">
              <a:buFont typeface="Courier New" panose="02070309020205020404" pitchFamily="49" charset="0"/>
              <a:buChar char="o"/>
            </a:pPr>
            <a:r>
              <a:rPr lang="en-US" sz="2400" dirty="0">
                <a:latin typeface="var(--font-din)"/>
              </a:rPr>
              <a:t>Linear Search</a:t>
            </a:r>
            <a:endParaRPr lang="en-US" sz="2400" b="0" i="0" dirty="0">
              <a:effectLst/>
              <a:latin typeface="var(--font-din)"/>
            </a:endParaRPr>
          </a:p>
          <a:p>
            <a:pPr marL="342900" indent="-342900" algn="l" fontAlgn="base">
              <a:buFont typeface="Courier New" panose="02070309020205020404" pitchFamily="49" charset="0"/>
              <a:buChar char="o"/>
            </a:pPr>
            <a:r>
              <a:rPr lang="en-US" sz="2400" dirty="0">
                <a:latin typeface="var(--font-din)"/>
              </a:rPr>
              <a:t>Binary Search</a:t>
            </a:r>
            <a:endParaRPr lang="en-US" sz="2400" b="0" i="0" dirty="0">
              <a:effectLst/>
              <a:latin typeface="var(--font-din)"/>
            </a:endParaRPr>
          </a:p>
          <a:p>
            <a:pPr marL="342900" indent="-342900" algn="l" fontAlgn="base">
              <a:buFont typeface="Courier New" panose="02070309020205020404" pitchFamily="49" charset="0"/>
              <a:buChar char="o"/>
            </a:pPr>
            <a:r>
              <a:rPr lang="en-US" sz="2400" dirty="0">
                <a:latin typeface="var(--font-din)"/>
              </a:rPr>
              <a:t>Jump Search</a:t>
            </a:r>
            <a:endParaRPr lang="en-US" sz="2400" b="0" i="0" dirty="0">
              <a:effectLst/>
              <a:latin typeface="var(--font-din)"/>
            </a:endParaRPr>
          </a:p>
          <a:p>
            <a:pPr marL="342900" indent="-342900" algn="l" fontAlgn="base">
              <a:buFont typeface="Courier New" panose="02070309020205020404" pitchFamily="49" charset="0"/>
              <a:buChar char="o"/>
            </a:pPr>
            <a:r>
              <a:rPr lang="en-US" sz="2400" dirty="0">
                <a:latin typeface="var(--font-din)"/>
              </a:rPr>
              <a:t>Interpolation Search</a:t>
            </a:r>
            <a:endParaRPr lang="en-US" sz="2400" b="0" i="0" dirty="0">
              <a:effectLst/>
              <a:latin typeface="var(--font-din)"/>
            </a:endParaRPr>
          </a:p>
          <a:p>
            <a:pPr marL="342900" indent="-342900" algn="l" fontAlgn="base">
              <a:buFont typeface="Courier New" panose="02070309020205020404" pitchFamily="49" charset="0"/>
              <a:buChar char="o"/>
            </a:pPr>
            <a:r>
              <a:rPr lang="en-US" sz="2400" dirty="0">
                <a:latin typeface="var(--font-din)"/>
              </a:rPr>
              <a:t>Exponential Search</a:t>
            </a:r>
            <a:endParaRPr lang="en-US" sz="2400" b="0" i="0" dirty="0">
              <a:effectLst/>
              <a:latin typeface="var(--font-din)"/>
            </a:endParaRPr>
          </a:p>
          <a:p>
            <a:pPr marL="342900" indent="-342900" algn="l" fontAlgn="base">
              <a:buFont typeface="Courier New" panose="02070309020205020404" pitchFamily="49" charset="0"/>
              <a:buChar char="o"/>
            </a:pPr>
            <a:r>
              <a:rPr lang="en-US" sz="2400" dirty="0">
                <a:latin typeface="var(--font-din)"/>
              </a:rPr>
              <a:t>Fibonacci Search</a:t>
            </a:r>
            <a:endParaRPr lang="en-US" sz="2400" b="0" i="0" dirty="0">
              <a:effectLst/>
              <a:latin typeface="var(--font-din)"/>
            </a:endParaRPr>
          </a:p>
        </p:txBody>
      </p:sp>
    </p:spTree>
    <p:extLst>
      <p:ext uri="{BB962C8B-B14F-4D97-AF65-F5344CB8AC3E}">
        <p14:creationId xmlns:p14="http://schemas.microsoft.com/office/powerpoint/2010/main" val="15877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F0565A-5BCD-42EA-B755-E104B85C6320}"/>
              </a:ext>
            </a:extLst>
          </p:cNvPr>
          <p:cNvSpPr txBox="1"/>
          <p:nvPr/>
        </p:nvSpPr>
        <p:spPr>
          <a:xfrm>
            <a:off x="707572" y="512020"/>
            <a:ext cx="6096000" cy="769441"/>
          </a:xfrm>
          <a:prstGeom prst="rect">
            <a:avLst/>
          </a:prstGeom>
          <a:noFill/>
        </p:spPr>
        <p:txBody>
          <a:bodyPr wrap="square">
            <a:spAutoFit/>
          </a:bodyPr>
          <a:lstStyle/>
          <a:p>
            <a:pPr algn="l" fontAlgn="base"/>
            <a:r>
              <a:rPr lang="en-US" sz="4400" b="1" dirty="0">
                <a:solidFill>
                  <a:schemeClr val="accent6">
                    <a:lumMod val="60000"/>
                    <a:lumOff val="40000"/>
                  </a:schemeClr>
                </a:solidFill>
                <a:latin typeface="urw-din"/>
              </a:rPr>
              <a:t>Linear Search</a:t>
            </a:r>
          </a:p>
        </p:txBody>
      </p:sp>
      <p:sp>
        <p:nvSpPr>
          <p:cNvPr id="7" name="Прямоугольник 6">
            <a:extLst>
              <a:ext uri="{FF2B5EF4-FFF2-40B4-BE49-F238E27FC236}">
                <a16:creationId xmlns:a16="http://schemas.microsoft.com/office/drawing/2014/main" id="{6DB0756F-EB8F-4E6C-AE3B-C60AC44A457E}"/>
              </a:ext>
            </a:extLst>
          </p:cNvPr>
          <p:cNvSpPr/>
          <p:nvPr/>
        </p:nvSpPr>
        <p:spPr>
          <a:xfrm>
            <a:off x="1488278" y="1744061"/>
            <a:ext cx="9716188" cy="2308324"/>
          </a:xfrm>
          <a:prstGeom prst="rect">
            <a:avLst/>
          </a:prstGeom>
          <a:noFill/>
        </p:spPr>
        <p:txBody>
          <a:bodyPr wrap="square" lIns="91440" tIns="45720" rIns="91440" bIns="45720">
            <a:spAutoFit/>
          </a:bodyPr>
          <a:lstStyle/>
          <a:p>
            <a:r>
              <a:rPr lang="az-Latn-AZ" sz="3600" b="0" cap="none" spc="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Xətti axtarış və ya ardıcıl axtarış siyahıda və ya massivdə elementi tapmaq üçün üsuldur.Uyğunluq tapılana və bütün siyahı axtarılana qədər siyahının hər bir elementini ardıcıl olaraq yoxlayır.</a:t>
            </a:r>
            <a:endParaRPr lang="ru-RU" sz="3600" b="0" cap="none" spc="0" dirty="0">
              <a:ln w="0"/>
              <a:solidFill>
                <a:schemeClr val="tx1">
                  <a:lumMod val="85000"/>
                  <a:lumOff val="1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65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6DC69CE8-D338-4969-A26E-B7FC955FD046}"/>
              </a:ext>
            </a:extLst>
          </p:cNvPr>
          <p:cNvGraphicFramePr>
            <a:graphicFrameLocks noGrp="1"/>
          </p:cNvGraphicFramePr>
          <p:nvPr>
            <p:extLst>
              <p:ext uri="{D42A27DB-BD31-4B8C-83A1-F6EECF244321}">
                <p14:modId xmlns:p14="http://schemas.microsoft.com/office/powerpoint/2010/main" val="3634099008"/>
              </p:ext>
            </p:extLst>
          </p:nvPr>
        </p:nvGraphicFramePr>
        <p:xfrm>
          <a:off x="642257" y="2334623"/>
          <a:ext cx="10515600" cy="1828800"/>
        </p:xfrm>
        <a:graphic>
          <a:graphicData uri="http://schemas.openxmlformats.org/drawingml/2006/table">
            <a:tbl>
              <a:tblPr/>
              <a:tblGrid>
                <a:gridCol w="5257800">
                  <a:extLst>
                    <a:ext uri="{9D8B030D-6E8A-4147-A177-3AD203B41FA5}">
                      <a16:colId xmlns:a16="http://schemas.microsoft.com/office/drawing/2014/main" val="3008698256"/>
                    </a:ext>
                  </a:extLst>
                </a:gridCol>
                <a:gridCol w="5257800">
                  <a:extLst>
                    <a:ext uri="{9D8B030D-6E8A-4147-A177-3AD203B41FA5}">
                      <a16:colId xmlns:a16="http://schemas.microsoft.com/office/drawing/2014/main" val="2217035717"/>
                    </a:ext>
                  </a:extLst>
                </a:gridCol>
              </a:tblGrid>
              <a:tr h="0">
                <a:tc>
                  <a:txBody>
                    <a:bodyPr/>
                    <a:lstStyle/>
                    <a:p>
                      <a:pPr algn="l" fontAlgn="t"/>
                      <a:r>
                        <a:rPr lang="en-US" sz="1800" u="none" strike="noStrike" kern="1200" dirty="0">
                          <a:solidFill>
                            <a:srgbClr val="0645AD"/>
                          </a:solidFill>
                          <a:effectLst/>
                          <a:latin typeface="+mn-lt"/>
                          <a:ea typeface="+mn-ea"/>
                          <a:cs typeface="+mn-cs"/>
                        </a:rPr>
                        <a:t>Class</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u="none" strike="noStrike">
                          <a:solidFill>
                            <a:srgbClr val="0645AD"/>
                          </a:solidFill>
                          <a:effectLst/>
                          <a:hlinkClick r:id="rId2" tooltip="Search algorithm"/>
                        </a:rPr>
                        <a:t>Search algorithm</a:t>
                      </a:r>
                      <a:endParaRPr lang="en-US">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94328178"/>
                  </a:ext>
                </a:extLst>
              </a:tr>
              <a:tr h="0">
                <a:tc>
                  <a:txBody>
                    <a:bodyPr/>
                    <a:lstStyle/>
                    <a:p>
                      <a:pPr algn="l" fontAlgn="t"/>
                      <a:r>
                        <a:rPr lang="en-US" u="none" strike="noStrike" dirty="0">
                          <a:solidFill>
                            <a:srgbClr val="0645AD"/>
                          </a:solidFill>
                          <a:effectLst/>
                          <a:hlinkClick r:id="rId3" tooltip="Best, worst and average case"/>
                        </a:rPr>
                        <a:t>Worst-case</a:t>
                      </a:r>
                      <a:r>
                        <a:rPr lang="en-US" dirty="0">
                          <a:effectLst/>
                        </a:rPr>
                        <a:t> </a:t>
                      </a:r>
                      <a:r>
                        <a:rPr lang="en-US" u="none" strike="noStrike" dirty="0">
                          <a:solidFill>
                            <a:srgbClr val="0645AD"/>
                          </a:solidFill>
                          <a:effectLst/>
                          <a:hlinkClick r:id="rId4" tooltip="Time complexity"/>
                        </a:rPr>
                        <a:t>performance</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a:solidFill>
                            <a:srgbClr val="0645AD"/>
                          </a:solidFill>
                          <a:effectLst/>
                          <a:hlinkClick r:id="rId5" tooltip="Big O notation"/>
                        </a:rPr>
                        <a:t>O</a:t>
                      </a:r>
                      <a:r>
                        <a:rPr lang="en-US" u="none" strike="noStrike">
                          <a:solidFill>
                            <a:srgbClr val="0645AD"/>
                          </a:solidFill>
                          <a:effectLst/>
                          <a:hlinkClick r:id="rId5" tooltip="Big O notation"/>
                        </a:rPr>
                        <a:t>(</a:t>
                      </a:r>
                      <a:r>
                        <a:rPr lang="en-US" i="1" u="none" strike="noStrike">
                          <a:solidFill>
                            <a:srgbClr val="0645AD"/>
                          </a:solidFill>
                          <a:effectLst/>
                          <a:hlinkClick r:id="rId5" tooltip="Big O notation"/>
                        </a:rPr>
                        <a:t>n</a:t>
                      </a:r>
                      <a:r>
                        <a:rPr lang="en-US" u="none" strike="noStrike">
                          <a:solidFill>
                            <a:srgbClr val="0645AD"/>
                          </a:solidFill>
                          <a:effectLst/>
                          <a:hlinkClick r:id="rId5" tooltip="Big O notation"/>
                        </a:rPr>
                        <a:t>)</a:t>
                      </a:r>
                      <a:endParaRPr lang="en-US">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83505586"/>
                  </a:ext>
                </a:extLst>
              </a:tr>
              <a:tr h="0">
                <a:tc>
                  <a:txBody>
                    <a:bodyPr/>
                    <a:lstStyle/>
                    <a:p>
                      <a:pPr algn="l" fontAlgn="t"/>
                      <a:r>
                        <a:rPr lang="en-US" u="none" strike="noStrike">
                          <a:solidFill>
                            <a:srgbClr val="0645AD"/>
                          </a:solidFill>
                          <a:effectLst/>
                          <a:hlinkClick r:id="rId3" tooltip="Best, worst and average case"/>
                        </a:rPr>
                        <a:t>Best-case</a:t>
                      </a:r>
                      <a:r>
                        <a:rPr lang="en-US">
                          <a:effectLst/>
                        </a:rPr>
                        <a:t> </a:t>
                      </a:r>
                      <a:r>
                        <a:rPr lang="en-US" u="none" strike="noStrike">
                          <a:solidFill>
                            <a:srgbClr val="0645AD"/>
                          </a:solidFill>
                          <a:effectLst/>
                          <a:hlinkClick r:id="rId4" tooltip="Time complexity"/>
                        </a:rPr>
                        <a:t>performance</a:t>
                      </a:r>
                      <a:endParaRPr lang="en-US">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a:solidFill>
                            <a:srgbClr val="0645AD"/>
                          </a:solidFill>
                          <a:effectLst/>
                          <a:hlinkClick r:id="rId5" tooltip="Big O notation"/>
                        </a:rPr>
                        <a:t>O</a:t>
                      </a:r>
                      <a:r>
                        <a:rPr lang="en-US" u="none" strike="noStrike">
                          <a:solidFill>
                            <a:srgbClr val="0645AD"/>
                          </a:solidFill>
                          <a:effectLst/>
                          <a:hlinkClick r:id="rId5" tooltip="Big O notation"/>
                        </a:rPr>
                        <a:t>(1)</a:t>
                      </a:r>
                      <a:endParaRPr lang="en-US">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2461044"/>
                  </a:ext>
                </a:extLst>
              </a:tr>
              <a:tr h="0">
                <a:tc>
                  <a:txBody>
                    <a:bodyPr/>
                    <a:lstStyle/>
                    <a:p>
                      <a:pPr algn="l" fontAlgn="t"/>
                      <a:r>
                        <a:rPr lang="en-US" u="none" strike="noStrike">
                          <a:solidFill>
                            <a:srgbClr val="0645AD"/>
                          </a:solidFill>
                          <a:effectLst/>
                          <a:hlinkClick r:id="rId3" tooltip="Best, worst and average case"/>
                        </a:rPr>
                        <a:t>Average</a:t>
                      </a:r>
                      <a:r>
                        <a:rPr lang="en-US">
                          <a:effectLst/>
                        </a:rPr>
                        <a:t> </a:t>
                      </a:r>
                      <a:r>
                        <a:rPr lang="en-US" u="none" strike="noStrike">
                          <a:solidFill>
                            <a:srgbClr val="0645AD"/>
                          </a:solidFill>
                          <a:effectLst/>
                          <a:hlinkClick r:id="rId4" tooltip="Time complexity"/>
                        </a:rPr>
                        <a:t>performance</a:t>
                      </a:r>
                      <a:endParaRPr lang="en-US">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a:solidFill>
                            <a:srgbClr val="0645AD"/>
                          </a:solidFill>
                          <a:effectLst/>
                          <a:hlinkClick r:id="rId5" tooltip="Big O notation"/>
                        </a:rPr>
                        <a:t>O</a:t>
                      </a:r>
                      <a:r>
                        <a:rPr lang="en-US" u="none" strike="noStrike">
                          <a:solidFill>
                            <a:srgbClr val="0645AD"/>
                          </a:solidFill>
                          <a:effectLst/>
                          <a:hlinkClick r:id="rId5" tooltip="Big O notation"/>
                        </a:rPr>
                        <a:t>(</a:t>
                      </a:r>
                      <a:r>
                        <a:rPr lang="en-US" i="1" u="none" strike="noStrike">
                          <a:solidFill>
                            <a:srgbClr val="0645AD"/>
                          </a:solidFill>
                          <a:effectLst/>
                          <a:hlinkClick r:id="rId5" tooltip="Big O notation"/>
                        </a:rPr>
                        <a:t>n/2</a:t>
                      </a:r>
                      <a:r>
                        <a:rPr lang="en-US" u="none" strike="noStrike">
                          <a:solidFill>
                            <a:srgbClr val="0645AD"/>
                          </a:solidFill>
                          <a:effectLst/>
                          <a:hlinkClick r:id="rId5" tooltip="Big O notation"/>
                        </a:rPr>
                        <a:t>)</a:t>
                      </a:r>
                      <a:endParaRPr lang="en-US">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81113543"/>
                  </a:ext>
                </a:extLst>
              </a:tr>
              <a:tr h="0">
                <a:tc>
                  <a:txBody>
                    <a:bodyPr/>
                    <a:lstStyle/>
                    <a:p>
                      <a:pPr algn="l" fontAlgn="t"/>
                      <a:r>
                        <a:rPr lang="en-US" u="none" strike="noStrike" dirty="0">
                          <a:solidFill>
                            <a:srgbClr val="0645AD"/>
                          </a:solidFill>
                          <a:effectLst/>
                          <a:hlinkClick r:id="rId3" tooltip="Best, worst and average case"/>
                        </a:rPr>
                        <a:t>Worst-case</a:t>
                      </a:r>
                      <a:r>
                        <a:rPr lang="en-US" dirty="0">
                          <a:effectLst/>
                        </a:rPr>
                        <a:t> </a:t>
                      </a:r>
                      <a:r>
                        <a:rPr lang="en-US" u="none" strike="noStrike" dirty="0">
                          <a:solidFill>
                            <a:srgbClr val="0645AD"/>
                          </a:solidFill>
                          <a:effectLst/>
                          <a:hlinkClick r:id="rId6" tooltip="Space complexity"/>
                        </a:rPr>
                        <a:t>space complexity</a:t>
                      </a:r>
                      <a:endParaRPr lang="en-US"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i="1" u="none" strike="noStrike" dirty="0">
                          <a:solidFill>
                            <a:srgbClr val="0645AD"/>
                          </a:solidFill>
                          <a:effectLst/>
                          <a:hlinkClick r:id="rId5" tooltip="Big O notation"/>
                        </a:rPr>
                        <a:t>O</a:t>
                      </a:r>
                      <a:r>
                        <a:rPr lang="en-US" sz="1800" u="none" strike="noStrike" kern="1200" dirty="0">
                          <a:solidFill>
                            <a:srgbClr val="0645AD"/>
                          </a:solidFill>
                          <a:effectLst/>
                          <a:latin typeface="+mn-lt"/>
                          <a:ea typeface="+mn-ea"/>
                          <a:cs typeface="+mn-cs"/>
                          <a:hlinkClick r:id="rId5" tooltip="Big O notation">
                            <a:extLst>
                              <a:ext uri="{A12FA001-AC4F-418D-AE19-62706E023703}">
                                <ahyp:hlinkClr xmlns:ahyp="http://schemas.microsoft.com/office/drawing/2018/hyperlinkcolor" val="tx"/>
                              </a:ext>
                            </a:extLst>
                          </a:hlinkClick>
                        </a:rPr>
                        <a:t>(1)</a:t>
                      </a:r>
                      <a:r>
                        <a:rPr lang="en-US" sz="1800" u="none" strike="noStrike" kern="1200" dirty="0">
                          <a:solidFill>
                            <a:srgbClr val="0645AD"/>
                          </a:solidFill>
                          <a:effectLst/>
                          <a:latin typeface="+mn-lt"/>
                          <a:ea typeface="+mn-ea"/>
                          <a:cs typeface="+mn-cs"/>
                        </a:rPr>
                        <a:t> iterative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63502500"/>
                  </a:ext>
                </a:extLst>
              </a:tr>
            </a:tbl>
          </a:graphicData>
        </a:graphic>
      </p:graphicFrame>
      <p:sp>
        <p:nvSpPr>
          <p:cNvPr id="6" name="TextBox 5">
            <a:extLst>
              <a:ext uri="{FF2B5EF4-FFF2-40B4-BE49-F238E27FC236}">
                <a16:creationId xmlns:a16="http://schemas.microsoft.com/office/drawing/2014/main" id="{78FF5825-EC02-42A4-8831-0DCFB5B047F2}"/>
              </a:ext>
            </a:extLst>
          </p:cNvPr>
          <p:cNvSpPr txBox="1"/>
          <p:nvPr/>
        </p:nvSpPr>
        <p:spPr>
          <a:xfrm>
            <a:off x="642257" y="566449"/>
            <a:ext cx="6096000" cy="707886"/>
          </a:xfrm>
          <a:prstGeom prst="rect">
            <a:avLst/>
          </a:prstGeom>
          <a:noFill/>
        </p:spPr>
        <p:txBody>
          <a:bodyPr wrap="square">
            <a:spAutoFit/>
          </a:bodyPr>
          <a:lstStyle/>
          <a:p>
            <a:pPr algn="l" fontAlgn="base"/>
            <a:r>
              <a:rPr lang="en-US" sz="4000" b="1" dirty="0">
                <a:solidFill>
                  <a:schemeClr val="accent1">
                    <a:lumMod val="60000"/>
                    <a:lumOff val="40000"/>
                  </a:schemeClr>
                </a:solidFill>
                <a:latin typeface="urw-din"/>
              </a:rPr>
              <a:t>Linear Search</a:t>
            </a:r>
          </a:p>
        </p:txBody>
      </p:sp>
    </p:spTree>
    <p:extLst>
      <p:ext uri="{BB962C8B-B14F-4D97-AF65-F5344CB8AC3E}">
        <p14:creationId xmlns:p14="http://schemas.microsoft.com/office/powerpoint/2010/main" val="200242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5B3C6C04-018B-4953-B25A-3B929DA033F4}"/>
              </a:ext>
            </a:extLst>
          </p:cNvPr>
          <p:cNvPicPr>
            <a:picLocks noChangeAspect="1"/>
          </p:cNvPicPr>
          <p:nvPr/>
        </p:nvPicPr>
        <p:blipFill>
          <a:blip r:embed="rId2"/>
          <a:stretch>
            <a:fillRect/>
          </a:stretch>
        </p:blipFill>
        <p:spPr>
          <a:xfrm>
            <a:off x="6648994" y="0"/>
            <a:ext cx="4924698" cy="6705600"/>
          </a:xfrm>
          <a:prstGeom prst="rect">
            <a:avLst/>
          </a:prstGeom>
        </p:spPr>
      </p:pic>
      <p:sp>
        <p:nvSpPr>
          <p:cNvPr id="8" name="Прямоугольник 7">
            <a:extLst>
              <a:ext uri="{FF2B5EF4-FFF2-40B4-BE49-F238E27FC236}">
                <a16:creationId xmlns:a16="http://schemas.microsoft.com/office/drawing/2014/main" id="{CB375635-C5A0-4C7E-B73C-33D4C28BDCCE}"/>
              </a:ext>
            </a:extLst>
          </p:cNvPr>
          <p:cNvSpPr/>
          <p:nvPr/>
        </p:nvSpPr>
        <p:spPr>
          <a:xfrm>
            <a:off x="248194" y="539820"/>
            <a:ext cx="6291943" cy="2123658"/>
          </a:xfrm>
          <a:prstGeom prst="rect">
            <a:avLst/>
          </a:prstGeom>
          <a:noFill/>
        </p:spPr>
        <p:txBody>
          <a:bodyPr wrap="square" lIns="91440" tIns="45720" rIns="91440" bIns="45720">
            <a:spAutoFit/>
          </a:bodyPr>
          <a:lstStyle/>
          <a:p>
            <a:pPr marL="571500" indent="-571500">
              <a:buFont typeface="Arial" panose="020B0604020202020204" pitchFamily="34" charset="0"/>
              <a:buChar char="•"/>
            </a:pPr>
            <a:r>
              <a:rPr lang="en-US" sz="4400" b="0" cap="none" spc="0" dirty="0">
                <a:ln w="0"/>
                <a:solidFill>
                  <a:schemeClr val="accent5">
                    <a:lumMod val="60000"/>
                    <a:lumOff val="40000"/>
                  </a:schemeClr>
                </a:solidFill>
                <a:effectLst>
                  <a:outerShdw blurRad="38100" dist="19050" dir="2700000" algn="tl" rotWithShape="0">
                    <a:schemeClr val="dk1">
                      <a:alpha val="40000"/>
                    </a:schemeClr>
                  </a:outerShdw>
                </a:effectLst>
              </a:rPr>
              <a:t>V</a:t>
            </a:r>
            <a:r>
              <a:rPr lang="az-Latn-AZ" sz="4400" b="0" cap="none" spc="0" dirty="0">
                <a:ln w="0"/>
                <a:solidFill>
                  <a:schemeClr val="accent5">
                    <a:lumMod val="60000"/>
                    <a:lumOff val="40000"/>
                  </a:schemeClr>
                </a:solidFill>
                <a:effectLst>
                  <a:outerShdw blurRad="38100" dist="19050" dir="2700000" algn="tl" rotWithShape="0">
                    <a:schemeClr val="dk1">
                      <a:alpha val="40000"/>
                    </a:schemeClr>
                  </a:outerShdw>
                </a:effectLst>
              </a:rPr>
              <a:t>erilmi</a:t>
            </a:r>
            <a:r>
              <a:rPr lang="az-Latn-AZ" sz="4400" dirty="0">
                <a:ln w="0"/>
                <a:solidFill>
                  <a:schemeClr val="accent5">
                    <a:lumMod val="60000"/>
                    <a:lumOff val="40000"/>
                  </a:schemeClr>
                </a:solidFill>
                <a:effectLst>
                  <a:outerShdw blurRad="38100" dist="19050" dir="2700000" algn="tl" rotWithShape="0">
                    <a:schemeClr val="dk1">
                      <a:alpha val="40000"/>
                    </a:schemeClr>
                  </a:outerShdw>
                </a:effectLst>
              </a:rPr>
              <a:t>ş n ədədinin massivdə hansi indexə bərabər olması</a:t>
            </a:r>
            <a:endParaRPr lang="ru-RU" sz="4400" b="0" cap="none" spc="0" dirty="0">
              <a:ln w="0"/>
              <a:solidFill>
                <a:schemeClr val="accent5">
                  <a:lumMod val="60000"/>
                  <a:lumOff val="4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730743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577</Words>
  <Application>Microsoft Office PowerPoint</Application>
  <PresentationFormat>Широкоэкранный</PresentationFormat>
  <Paragraphs>92</Paragraphs>
  <Slides>19</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19</vt:i4>
      </vt:variant>
    </vt:vector>
  </HeadingPairs>
  <TitlesOfParts>
    <vt:vector size="29" baseType="lpstr">
      <vt:lpstr>Arial</vt:lpstr>
      <vt:lpstr>Calibri</vt:lpstr>
      <vt:lpstr>Calibri Light</vt:lpstr>
      <vt:lpstr>Courier New</vt:lpstr>
      <vt:lpstr>Sitka Display</vt:lpstr>
      <vt:lpstr>Sylfaen</vt:lpstr>
      <vt:lpstr>Times New Roman</vt:lpstr>
      <vt:lpstr>urw-din</vt:lpstr>
      <vt:lpstr>var(--font-din)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Valida Shafiyeva</dc:creator>
  <cp:lastModifiedBy>Valida Shafiyeva</cp:lastModifiedBy>
  <cp:revision>20</cp:revision>
  <dcterms:created xsi:type="dcterms:W3CDTF">2022-03-09T20:34:08Z</dcterms:created>
  <dcterms:modified xsi:type="dcterms:W3CDTF">2022-03-13T13:07:56Z</dcterms:modified>
</cp:coreProperties>
</file>