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11-Mar-22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59D65-88EB-4F4B-86B0-C01850154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38995" cy="3051000"/>
          </a:xfrm>
        </p:spPr>
        <p:txBody>
          <a:bodyPr/>
          <a:lstStyle/>
          <a:p>
            <a:r>
              <a:rPr lang="en-US" dirty="0"/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4170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B984D-D7A6-470B-837E-4155A5221358}"/>
              </a:ext>
            </a:extLst>
          </p:cNvPr>
          <p:cNvSpPr txBox="1"/>
          <p:nvPr/>
        </p:nvSpPr>
        <p:spPr>
          <a:xfrm>
            <a:off x="1999695" y="97654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Insertion Sort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AEDC79-D19A-4B67-96B8-9739760B8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92" y="1175672"/>
            <a:ext cx="11061577" cy="1267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z-Latn-AZ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 faktiki olaraq çeşidlənmiş və çeşidlənməmiş hissələrə bölünür.Çeşidlənməmiş hissədən dəyərlər seçilir və çeşidlənmiş hissədə düzgün mövqeyə yerləşdirilir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12781-ADFC-4CA0-A5D7-233AB7FF3E08}"/>
              </a:ext>
            </a:extLst>
          </p:cNvPr>
          <p:cNvSpPr txBox="1"/>
          <p:nvPr/>
        </p:nvSpPr>
        <p:spPr>
          <a:xfrm>
            <a:off x="668044" y="2645592"/>
            <a:ext cx="96566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 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sort an array of size n in ascending order: 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1: Iterate from </a:t>
            </a:r>
            <a:r>
              <a:rPr lang="az-Latn-A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[1] to </a:t>
            </a:r>
            <a:r>
              <a:rPr lang="az-Latn-A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[n] over the array. 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2: Compare the current element (key) to its predecessor. 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3: If the key element is smaller than its predecessor, compare it to the elements before. </a:t>
            </a:r>
          </a:p>
        </p:txBody>
      </p:sp>
    </p:spTree>
    <p:extLst>
      <p:ext uri="{BB962C8B-B14F-4D97-AF65-F5344CB8AC3E}">
        <p14:creationId xmlns:p14="http://schemas.microsoft.com/office/powerpoint/2010/main" val="26990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sertion sort algorithm">
            <a:extLst>
              <a:ext uri="{FF2B5EF4-FFF2-40B4-BE49-F238E27FC236}">
                <a16:creationId xmlns:a16="http://schemas.microsoft.com/office/drawing/2014/main" id="{8DA580D0-A5BB-4103-A50D-ABB523C9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638"/>
            <a:ext cx="11035683" cy="59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4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83EFCF-F38D-4090-8BC8-D3FD1E61767F}"/>
              </a:ext>
            </a:extLst>
          </p:cNvPr>
          <p:cNvSpPr txBox="1"/>
          <p:nvPr/>
        </p:nvSpPr>
        <p:spPr>
          <a:xfrm>
            <a:off x="1946429" y="12161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Merge Sort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34506-D21C-4EDD-8320-E4A37A87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63" y="1331252"/>
            <a:ext cx="7970982" cy="440634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Merge Sort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idarə 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alqoritmidir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O,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giriş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massivini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yarıya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bölür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özünü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yarıya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çağırır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çeşidlənmiş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yarını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birləşdirir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merge()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funksiyası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yarını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birləşdirmək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istifadə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olunur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Birləşmə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l, m, r)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l..m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[m+1..r]-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çeşidləndiyini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güman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edən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çeşidlənmiş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massivi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yerə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birləşdirən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əsas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prosesdir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864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rge two sorted arrays">
            <a:extLst>
              <a:ext uri="{FF2B5EF4-FFF2-40B4-BE49-F238E27FC236}">
                <a16:creationId xmlns:a16="http://schemas.microsoft.com/office/drawing/2014/main" id="{48622476-C7F5-41F2-988C-41C4E829C9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01A4D-0A4E-4BF3-BFCC-E1720CC796E7}"/>
              </a:ext>
            </a:extLst>
          </p:cNvPr>
          <p:cNvSpPr txBox="1"/>
          <p:nvPr/>
        </p:nvSpPr>
        <p:spPr>
          <a:xfrm>
            <a:off x="2123983" y="312323"/>
            <a:ext cx="5101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Quick Sort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90D6A7-E975-4763-A593-E5DB634D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13" y="1141421"/>
            <a:ext cx="11221374" cy="55758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Merge Sort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kimi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İdarə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alqoritmidir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O,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pivot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kimi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verilmiş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seçilmiş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pivotun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ətrafında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bölür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müxtəlif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yollarla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pivotu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seçən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çox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müxtəlif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versiyaları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var. </a:t>
            </a:r>
            <a:endParaRPr lang="az-Latn-AZ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Həmişə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pivot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kimi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ilk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seçin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az-Latn-AZ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Həmişə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pivot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kimi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seçin</a:t>
            </a:r>
            <a:r>
              <a:rPr lang="az-Latn-AZ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z-Latn-AZ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Pivot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olaraq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təsadüfi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seçin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az-Latn-AZ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Medianı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pivot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olaraq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seçin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az-Latn-AZ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-da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əsas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bölmədir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().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Bölmələrin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hədəfi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massivin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pivot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olaraq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verildikdə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çeşidlənmiş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massivdə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x-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düzgün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yerinə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qoyun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kiçik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elementləri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x-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dən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əvvəl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qoyun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böyük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elementləri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qoyun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bunlar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xətti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vaxtda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edilməlidir</a:t>
            </a: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979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uicksort Algorithm – C++, Java, and Python Implementation | Techie Delight">
            <a:extLst>
              <a:ext uri="{FF2B5EF4-FFF2-40B4-BE49-F238E27FC236}">
                <a16:creationId xmlns:a16="http://schemas.microsoft.com/office/drawing/2014/main" id="{0EBAF852-1EDF-44EF-8DEF-2C33929A9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02" y="929936"/>
            <a:ext cx="8025414" cy="49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61B363-B2E8-4B8C-BD30-AB5D91100920}"/>
              </a:ext>
            </a:extLst>
          </p:cNvPr>
          <p:cNvSpPr/>
          <p:nvPr/>
        </p:nvSpPr>
        <p:spPr>
          <a:xfrm>
            <a:off x="445252" y="117602"/>
            <a:ext cx="5193666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Sort al</a:t>
            </a:r>
            <a:r>
              <a:rPr lang="az-Latn-AZ" sz="7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</a:t>
            </a:r>
            <a:r>
              <a:rPr lang="az-Latn-AZ" sz="72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oritm</a:t>
            </a:r>
            <a:endParaRPr lang="az-Latn-AZ" sz="72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9595DA-616A-4CD6-9EC8-A65E4C83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749" y="1259207"/>
            <a:ext cx="9978501" cy="14516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Verilmiş massivi və ya siyahı elementlərini elementlər üzərindəki müqayisə operatoruna uyğun olaraq yenidən təşkil etmək üçün istifadə olunur.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Müqayisə operatoru müvafiq məlumat srukturunda elementin yeni sırasını təyin etmək üçün istifadə olunur.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Sorting Algorithms | Brilliant Math &amp; Science Wiki">
            <a:extLst>
              <a:ext uri="{FF2B5EF4-FFF2-40B4-BE49-F238E27FC236}">
                <a16:creationId xmlns:a16="http://schemas.microsoft.com/office/drawing/2014/main" id="{BB1641FD-9F99-4751-9593-E56229B1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03" y="3143804"/>
            <a:ext cx="5788241" cy="28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7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19E8CA2-5302-4E27-880D-66C52F952598}"/>
              </a:ext>
            </a:extLst>
          </p:cNvPr>
          <p:cNvSpPr txBox="1">
            <a:spLocks/>
          </p:cNvSpPr>
          <p:nvPr/>
        </p:nvSpPr>
        <p:spPr>
          <a:xfrm>
            <a:off x="2933627" y="100573"/>
            <a:ext cx="5615570" cy="105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 Algorithms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3161231-DA09-4702-BC14-428805983F81}"/>
              </a:ext>
            </a:extLst>
          </p:cNvPr>
          <p:cNvSpPr/>
          <p:nvPr/>
        </p:nvSpPr>
        <p:spPr>
          <a:xfrm>
            <a:off x="5238344" y="1003178"/>
            <a:ext cx="645111" cy="861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92E7E9D-A6A2-4960-BD5C-89D371C005BE}"/>
              </a:ext>
            </a:extLst>
          </p:cNvPr>
          <p:cNvSpPr/>
          <p:nvPr/>
        </p:nvSpPr>
        <p:spPr>
          <a:xfrm>
            <a:off x="3363525" y="1873189"/>
            <a:ext cx="5464949" cy="46782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Selection Sort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Bubble Sort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Insertion Sort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Merge Sort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Quick Sort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26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tour of the top 5 sorting algorithms with Python code | by George Seif |  Medium">
            <a:extLst>
              <a:ext uri="{FF2B5EF4-FFF2-40B4-BE49-F238E27FC236}">
                <a16:creationId xmlns:a16="http://schemas.microsoft.com/office/drawing/2014/main" id="{B45F0E79-331B-4498-B4C2-9635EDD6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41" y="794598"/>
            <a:ext cx="7656066" cy="49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2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80FDCD-B622-498C-9ADB-FBEA64A74725}"/>
              </a:ext>
            </a:extLst>
          </p:cNvPr>
          <p:cNvSpPr txBox="1"/>
          <p:nvPr/>
        </p:nvSpPr>
        <p:spPr>
          <a:xfrm>
            <a:off x="1095653" y="581034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Selection Sort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A9BA6-D94A-4F49-B90A-7DA2F69BD4DD}"/>
              </a:ext>
            </a:extLst>
          </p:cNvPr>
          <p:cNvSpPr/>
          <p:nvPr/>
        </p:nvSpPr>
        <p:spPr>
          <a:xfrm>
            <a:off x="225758" y="1539901"/>
            <a:ext cx="1191424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z-Latn-A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Selection sort alqoritmi çeşidlənməmiş hissədən minimum elementi(artan sıranı nəzərə alaraq) təkrar-təkrar taparaq və həmin minimum elementi əvvələ qoymaqla massivi çeşidləyir.Alqoritm verilmiş massivdə iki alt massiv saxlayır:</a:t>
            </a:r>
          </a:p>
          <a:p>
            <a:endParaRPr lang="az-Latn-AZ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az-Latn-AZ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Artıq çeşidlənmiş alt massiv</a:t>
            </a:r>
          </a:p>
          <a:p>
            <a:pPr marL="571500" indent="-571500">
              <a:buFont typeface="+mj-lt"/>
              <a:buAutoNum type="romanUcPeriod"/>
            </a:pPr>
            <a:r>
              <a:rPr lang="az-Latn-A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Çeşidlənməmiş qalan alt massiv.</a:t>
            </a:r>
          </a:p>
          <a:p>
            <a:endParaRPr lang="az-Latn-AZ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Selection sort-un hər iterasiyasında çeşidlənməmiş alt massivdən minimum element seçilir və çeşidlənmiş alt massivə köçürülür.</a:t>
            </a:r>
          </a:p>
        </p:txBody>
      </p:sp>
    </p:spTree>
    <p:extLst>
      <p:ext uri="{BB962C8B-B14F-4D97-AF65-F5344CB8AC3E}">
        <p14:creationId xmlns:p14="http://schemas.microsoft.com/office/powerpoint/2010/main" val="4209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lection sort in C | Programming Simplified">
            <a:extLst>
              <a:ext uri="{FF2B5EF4-FFF2-40B4-BE49-F238E27FC236}">
                <a16:creationId xmlns:a16="http://schemas.microsoft.com/office/drawing/2014/main" id="{D64A3A00-F303-4AAB-BF34-AA854837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63" y="299621"/>
            <a:ext cx="10102789" cy="62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7EA12B88-A197-4F31-B095-D1A8B008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481"/>
            <a:ext cx="12192000" cy="29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8E72A4-2B80-44D7-997F-DD9049646B48}"/>
              </a:ext>
            </a:extLst>
          </p:cNvPr>
          <p:cNvSpPr txBox="1"/>
          <p:nvPr/>
        </p:nvSpPr>
        <p:spPr>
          <a:xfrm>
            <a:off x="1253970" y="120084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Bubble Sort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135277-0790-4ECC-829E-4A8550A31172}"/>
              </a:ext>
            </a:extLst>
          </p:cNvPr>
          <p:cNvSpPr/>
          <p:nvPr/>
        </p:nvSpPr>
        <p:spPr>
          <a:xfrm>
            <a:off x="703555" y="951081"/>
            <a:ext cx="90331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z-Latn-A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Bubble Sort massiv səhv sıralandıqda,yanaşı elementləri təkrar-təkrar dəyişdirməklə işləyən ən sadə çeşidləmə alqoritmidir.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 descr="Bubble sort Algorithm Explained - Gadgetronicx">
            <a:extLst>
              <a:ext uri="{FF2B5EF4-FFF2-40B4-BE49-F238E27FC236}">
                <a16:creationId xmlns:a16="http://schemas.microsoft.com/office/drawing/2014/main" id="{42F3932C-6002-439E-9D14-E72A8A1C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5" y="2345266"/>
            <a:ext cx="9799781" cy="44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5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33BADB-C68F-429C-8517-F1EBE31F4874}"/>
              </a:ext>
            </a:extLst>
          </p:cNvPr>
          <p:cNvSpPr txBox="1"/>
          <p:nvPr/>
        </p:nvSpPr>
        <p:spPr>
          <a:xfrm>
            <a:off x="437225" y="2228671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273239"/>
                </a:solidFill>
                <a:latin typeface="urw-din"/>
              </a:rPr>
              <a:t>Worst and Average Case Time Complexity</a:t>
            </a:r>
            <a:r>
              <a:rPr lang="az-Latn-AZ" sz="2000" b="1" i="1" dirty="0">
                <a:solidFill>
                  <a:srgbClr val="273239"/>
                </a:solidFill>
                <a:latin typeface="urw-din"/>
              </a:rPr>
              <a:t>: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O(n*n).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Worst case </a:t>
            </a:r>
            <a:r>
              <a:rPr lang="az-Latn-AZ" b="0" i="0" dirty="0">
                <a:solidFill>
                  <a:srgbClr val="273239"/>
                </a:solidFill>
                <a:effectLst/>
                <a:latin typeface="urw-din"/>
              </a:rPr>
              <a:t>massiv tərs sıralandıqda baş verir.</a:t>
            </a:r>
            <a:br>
              <a:rPr lang="en-US" dirty="0"/>
            </a:br>
            <a:r>
              <a:rPr lang="en-US" sz="2400" b="1" i="1" dirty="0">
                <a:solidFill>
                  <a:srgbClr val="273239"/>
                </a:solidFill>
                <a:effectLst/>
                <a:latin typeface="urw-din"/>
              </a:rPr>
              <a:t>Best Case Time Complexity: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O(n). </a:t>
            </a:r>
            <a:r>
              <a:rPr lang="az-Latn-AZ" b="0" i="0" dirty="0">
                <a:solidFill>
                  <a:srgbClr val="273239"/>
                </a:solidFill>
                <a:effectLst/>
                <a:latin typeface="urw-din"/>
              </a:rPr>
              <a:t>Best Case massiv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art</a:t>
            </a:r>
            <a:r>
              <a:rPr lang="az-Latn-AZ" b="0" i="0" dirty="0">
                <a:solidFill>
                  <a:srgbClr val="273239"/>
                </a:solidFill>
                <a:effectLst/>
                <a:latin typeface="urw-din"/>
              </a:rPr>
              <a:t>ıq sıralandıqda baş verir.</a:t>
            </a:r>
          </a:p>
        </p:txBody>
      </p:sp>
      <p:pic>
        <p:nvPicPr>
          <p:cNvPr id="7170" name="Picture 2" descr="Bubble Sort (Flowchart) - Software Ideas Modeler">
            <a:extLst>
              <a:ext uri="{FF2B5EF4-FFF2-40B4-BE49-F238E27FC236}">
                <a16:creationId xmlns:a16="http://schemas.microsoft.com/office/drawing/2014/main" id="{1EF75B47-899F-4A94-A3E6-939F0B7A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89" y="0"/>
            <a:ext cx="50513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2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115</TotalTime>
  <Words>442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Cambria</vt:lpstr>
      <vt:lpstr>Rockwell</vt:lpstr>
      <vt:lpstr>Rockwell Condensed</vt:lpstr>
      <vt:lpstr>urw-din</vt:lpstr>
      <vt:lpstr>Wingdings</vt:lpstr>
      <vt:lpstr>Дерево</vt:lpstr>
      <vt:lpstr>Sorting Algorithms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Valida Shafiyeva</dc:creator>
  <cp:lastModifiedBy>Valida Shafiyeva</cp:lastModifiedBy>
  <cp:revision>13</cp:revision>
  <dcterms:created xsi:type="dcterms:W3CDTF">2022-03-10T19:09:16Z</dcterms:created>
  <dcterms:modified xsi:type="dcterms:W3CDTF">2022-03-11T05:27:38Z</dcterms:modified>
</cp:coreProperties>
</file>