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8.jpg" ContentType="image/pn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8" r:id="rId3"/>
    <p:sldId id="260" r:id="rId4"/>
    <p:sldId id="323" r:id="rId5"/>
    <p:sldId id="321" r:id="rId6"/>
    <p:sldId id="322" r:id="rId7"/>
    <p:sldId id="261" r:id="rId8"/>
    <p:sldId id="262" r:id="rId9"/>
    <p:sldId id="324" r:id="rId10"/>
    <p:sldId id="264" r:id="rId11"/>
    <p:sldId id="265" r:id="rId12"/>
    <p:sldId id="266" r:id="rId13"/>
    <p:sldId id="267" r:id="rId14"/>
    <p:sldId id="268" r:id="rId15"/>
    <p:sldId id="269" r:id="rId16"/>
    <p:sldId id="257" r:id="rId17"/>
    <p:sldId id="263" r:id="rId18"/>
    <p:sldId id="298" r:id="rId19"/>
    <p:sldId id="301" r:id="rId20"/>
    <p:sldId id="306" r:id="rId21"/>
    <p:sldId id="307" r:id="rId22"/>
    <p:sldId id="308" r:id="rId23"/>
    <p:sldId id="309" r:id="rId24"/>
    <p:sldId id="299" r:id="rId25"/>
    <p:sldId id="325"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415589A-07CD-6B4C-B493-04702A54DAD0}">
          <p14:sldIdLst>
            <p14:sldId id="256"/>
            <p14:sldId id="258"/>
            <p14:sldId id="260"/>
            <p14:sldId id="323"/>
            <p14:sldId id="321"/>
            <p14:sldId id="322"/>
          </p14:sldIdLst>
        </p14:section>
        <p14:section name="Presentation by DFG" id="{2B568D45-9103-2646-AD1A-623BE116AD4F}">
          <p14:sldIdLst>
            <p14:sldId id="261"/>
            <p14:sldId id="262"/>
            <p14:sldId id="324"/>
            <p14:sldId id="264"/>
            <p14:sldId id="265"/>
            <p14:sldId id="266"/>
            <p14:sldId id="267"/>
            <p14:sldId id="268"/>
            <p14:sldId id="269"/>
          </p14:sldIdLst>
        </p14:section>
        <p14:section name="Brainstorm &amp; Reconvene" id="{A3238825-620E-0743-8D18-D3719062CACA}">
          <p14:sldIdLst>
            <p14:sldId id="257"/>
            <p14:sldId id="263"/>
            <p14:sldId id="298"/>
            <p14:sldId id="301"/>
            <p14:sldId id="306"/>
            <p14:sldId id="307"/>
            <p14:sldId id="308"/>
            <p14:sldId id="309"/>
            <p14:sldId id="299"/>
            <p14:sldId id="325"/>
          </p14:sldIdLst>
        </p14:section>
      </p14:sectionLst>
    </p:ext>
    <p:ext uri="{EFAFB233-063F-42B5-8137-9DF3F51BA10A}">
      <p15:sldGuideLst xmlns:p15="http://schemas.microsoft.com/office/powerpoint/2012/main">
        <p15:guide id="1" orient="horz" pos="1620" userDrawn="1">
          <p15:clr>
            <a:srgbClr val="A4A3A4"/>
          </p15:clr>
        </p15:guide>
        <p15:guide id="2" pos="19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8D4"/>
    <a:srgbClr val="364C1C"/>
    <a:srgbClr val="FFFFFF"/>
    <a:srgbClr val="554E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63C0A3-AFD7-43F0-8ADC-9A6D09855074}">
  <a:tblStyle styleId="{B063C0A3-AFD7-43F0-8ADC-9A6D098550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1667" autoAdjust="0"/>
  </p:normalViewPr>
  <p:slideViewPr>
    <p:cSldViewPr snapToGrid="0" snapToObjects="1">
      <p:cViewPr varScale="1">
        <p:scale>
          <a:sx n="88" d="100"/>
          <a:sy n="88" d="100"/>
        </p:scale>
        <p:origin x="684" y="44"/>
      </p:cViewPr>
      <p:guideLst>
        <p:guide orient="horz" pos="1620"/>
        <p:guide pos="19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Shape 5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CA" dirty="0"/>
              <a:t>M</a:t>
            </a:r>
            <a:r>
              <a:rPr lang="en" dirty="0" err="1"/>
              <a:t>ention</a:t>
            </a:r>
            <a:r>
              <a:rPr lang="en" dirty="0"/>
              <a:t> should have all received primer. How many people did research?</a:t>
            </a:r>
          </a:p>
          <a:p>
            <a:pPr marL="0" lvl="0" indent="0" rtl="0">
              <a:lnSpc>
                <a:spcPct val="115000"/>
              </a:lnSpc>
              <a:spcBef>
                <a:spcPts val="0"/>
              </a:spcBef>
              <a:spcAft>
                <a:spcPts val="1600"/>
              </a:spcAft>
              <a:buNone/>
            </a:pPr>
            <a:r>
              <a:rPr lang="en" dirty="0"/>
              <a:t>How many new people? How many been to a </a:t>
            </a:r>
            <a:r>
              <a:rPr lang="en" dirty="0" err="1"/>
              <a:t>DataThon</a:t>
            </a:r>
            <a:r>
              <a:rPr lang="en" dirty="0"/>
              <a: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738308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675553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4244988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The problem we’re trying to solve is two fold … on the one hand, many NFPs collect data (think operations, donations, </a:t>
            </a:r>
            <a:r>
              <a:rPr lang="en" dirty="0" err="1"/>
              <a:t>etc</a:t>
            </a:r>
            <a:r>
              <a:rPr lang="en" dirty="0"/>
              <a:t>) but lack the resources to mine it for insights. On the other hand, we have data professionals (like yourselves) who want to give back but lack the opportunities to do so. Our solution to both of these problems is simple; we organize (what we like to call) “</a:t>
            </a:r>
            <a:r>
              <a:rPr lang="en" dirty="0" err="1"/>
              <a:t>datathons</a:t>
            </a:r>
            <a:r>
              <a:rPr lang="en" dirty="0"/>
              <a:t>” where we bring together these 2 groups of people for mutual benefit. NFPs contribute data, Data professional contribute skills, awesome-ness occurs. </a:t>
            </a:r>
            <a:r>
              <a:rPr lang="en-CA" dirty="0"/>
              <a:t>And we can’t forget</a:t>
            </a:r>
            <a:r>
              <a:rPr lang="en-CA" baseline="0" dirty="0"/>
              <a:t> our Sponsors who keep the lights 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351961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827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Here are just some of the organization we’ve helped over the last 5 years. You’ll probably recognize some of the names up there (UNICEF, Greenpeace) and there’s probably some you may not have heard of before. The point here is we work with NFPs of all sizes and in all kinds of sectors, which means our members get to work on interesting and varied problems.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CA" dirty="0"/>
              <a:t>M</a:t>
            </a:r>
            <a:r>
              <a:rPr lang="en" dirty="0" err="1"/>
              <a:t>ention</a:t>
            </a:r>
            <a:r>
              <a:rPr lang="en" dirty="0"/>
              <a:t> should have all received primer. How many people did research?</a:t>
            </a:r>
          </a:p>
          <a:p>
            <a:pPr marL="0" lvl="0" indent="0" rtl="0">
              <a:lnSpc>
                <a:spcPct val="115000"/>
              </a:lnSpc>
              <a:spcBef>
                <a:spcPts val="0"/>
              </a:spcBef>
              <a:spcAft>
                <a:spcPts val="1600"/>
              </a:spcAft>
              <a:buNone/>
            </a:pPr>
            <a:r>
              <a:rPr lang="en" dirty="0"/>
              <a:t>How many new people? How many been to a </a:t>
            </a:r>
            <a:r>
              <a:rPr lang="en" dirty="0" err="1"/>
              <a:t>DataThon</a:t>
            </a:r>
            <a:r>
              <a:rPr lang="en" dirty="0"/>
              <a:t>?</a:t>
            </a:r>
            <a:endParaRPr dirty="0"/>
          </a:p>
        </p:txBody>
      </p:sp>
    </p:spTree>
    <p:extLst>
      <p:ext uri="{BB962C8B-B14F-4D97-AF65-F5344CB8AC3E}">
        <p14:creationId xmlns:p14="http://schemas.microsoft.com/office/powerpoint/2010/main" val="240924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CA" dirty="0"/>
              <a:t>M</a:t>
            </a:r>
            <a:r>
              <a:rPr lang="en" dirty="0" err="1"/>
              <a:t>ention</a:t>
            </a:r>
            <a:r>
              <a:rPr lang="en" dirty="0"/>
              <a:t> should have all received primer. How many people did research?</a:t>
            </a:r>
          </a:p>
          <a:p>
            <a:pPr marL="0" lvl="0" indent="0" rtl="0">
              <a:lnSpc>
                <a:spcPct val="115000"/>
              </a:lnSpc>
              <a:spcBef>
                <a:spcPts val="0"/>
              </a:spcBef>
              <a:spcAft>
                <a:spcPts val="1600"/>
              </a:spcAft>
              <a:buNone/>
            </a:pPr>
            <a:r>
              <a:rPr lang="en" dirty="0"/>
              <a:t>How many new people? How many been to a </a:t>
            </a:r>
            <a:r>
              <a:rPr lang="en" dirty="0" err="1"/>
              <a:t>DataThon</a:t>
            </a:r>
            <a:r>
              <a:rPr lang="en" dirty="0"/>
              <a:t>?</a:t>
            </a:r>
            <a:endParaRPr dirty="0"/>
          </a:p>
        </p:txBody>
      </p:sp>
    </p:spTree>
    <p:extLst>
      <p:ext uri="{BB962C8B-B14F-4D97-AF65-F5344CB8AC3E}">
        <p14:creationId xmlns:p14="http://schemas.microsoft.com/office/powerpoint/2010/main" val="139238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f033058c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8f033058c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bg>
      <p:bgRef idx="1001">
        <a:schemeClr val="bg1"/>
      </p:bgRef>
    </p:bg>
    <p:spTree>
      <p:nvGrpSpPr>
        <p:cNvPr id="1" name="Shape 9"/>
        <p:cNvGrpSpPr/>
        <p:nvPr/>
      </p:nvGrpSpPr>
      <p:grpSpPr>
        <a:xfrm>
          <a:off x="0" y="0"/>
          <a:ext cx="0" cy="0"/>
          <a:chOff x="0" y="0"/>
          <a:chExt cx="0" cy="0"/>
        </a:xfrm>
      </p:grpSpPr>
      <p:sp>
        <p:nvSpPr>
          <p:cNvPr id="4" name="Rectangle 3"/>
          <p:cNvSpPr/>
          <p:nvPr userDrawn="1"/>
        </p:nvSpPr>
        <p:spPr>
          <a:xfrm>
            <a:off x="5" y="0"/>
            <a:ext cx="2577663" cy="5143500"/>
          </a:xfrm>
          <a:prstGeom prst="rect">
            <a:avLst/>
          </a:prstGeom>
          <a:gradFill>
            <a:gsLst>
              <a:gs pos="0">
                <a:schemeClr val="bg1"/>
              </a:gs>
              <a:gs pos="87000">
                <a:schemeClr val="bg1">
                  <a:lumMod val="95000"/>
                </a:schemeClr>
              </a:gs>
            </a:gsLst>
            <a:lin ang="7800000" scaled="0"/>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a:p>
        </p:txBody>
      </p:sp>
      <p:sp>
        <p:nvSpPr>
          <p:cNvPr id="11" name="Shape 11"/>
          <p:cNvSpPr txBox="1">
            <a:spLocks noGrp="1"/>
          </p:cNvSpPr>
          <p:nvPr>
            <p:ph type="subTitle" idx="1" hasCustomPrompt="1"/>
          </p:nvPr>
        </p:nvSpPr>
        <p:spPr>
          <a:xfrm>
            <a:off x="3666701" y="1833014"/>
            <a:ext cx="5080107"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100" baseline="0">
                <a:solidFill>
                  <a:schemeClr val="accent1"/>
                </a:solidFill>
              </a:defRPr>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r>
              <a:rPr lang="en-CA" dirty="0"/>
              <a:t>TITLE</a:t>
            </a:r>
            <a:endParaRPr dirty="0"/>
          </a:p>
        </p:txBody>
      </p:sp>
      <p:sp>
        <p:nvSpPr>
          <p:cNvPr id="12" name="Shape 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t="37002"/>
          <a:stretch/>
        </p:blipFill>
        <p:spPr>
          <a:xfrm>
            <a:off x="-63335" y="1065476"/>
            <a:ext cx="2672528" cy="4118776"/>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t="27586" b="62605"/>
          <a:stretch/>
        </p:blipFill>
        <p:spPr>
          <a:xfrm>
            <a:off x="4889439" y="3328253"/>
            <a:ext cx="4445319" cy="106598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hasCustomPrompt="1"/>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CA" dirty="0"/>
              <a:t>A</a:t>
            </a:r>
            <a:endParaRPr dirty="0"/>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342892" lvl="0" indent="-257168">
              <a:spcBef>
                <a:spcPts val="0"/>
              </a:spcBef>
              <a:spcAft>
                <a:spcPts val="0"/>
              </a:spcAft>
              <a:buSzPts val="1800"/>
              <a:buChar char="●"/>
              <a:defRPr>
                <a:solidFill>
                  <a:schemeClr val="tx1"/>
                </a:solidFill>
              </a:defRPr>
            </a:lvl1pPr>
            <a:lvl2pPr marL="685783" lvl="1" indent="-238119">
              <a:spcBef>
                <a:spcPts val="1200"/>
              </a:spcBef>
              <a:spcAft>
                <a:spcPts val="0"/>
              </a:spcAft>
              <a:buSzPts val="1400"/>
              <a:buChar char="○"/>
              <a:defRPr/>
            </a:lvl2pPr>
            <a:lvl3pPr marL="1028675" lvl="2" indent="-238119">
              <a:spcBef>
                <a:spcPts val="1200"/>
              </a:spcBef>
              <a:spcAft>
                <a:spcPts val="0"/>
              </a:spcAft>
              <a:buSzPts val="1400"/>
              <a:buChar char="■"/>
              <a:defRPr/>
            </a:lvl3pPr>
            <a:lvl4pPr marL="1371566" lvl="3" indent="-238119">
              <a:spcBef>
                <a:spcPts val="1200"/>
              </a:spcBef>
              <a:spcAft>
                <a:spcPts val="0"/>
              </a:spcAft>
              <a:buSzPts val="1400"/>
              <a:buChar char="●"/>
              <a:defRPr/>
            </a:lvl4pPr>
            <a:lvl5pPr marL="1714457" lvl="4" indent="-238119">
              <a:spcBef>
                <a:spcPts val="1200"/>
              </a:spcBef>
              <a:spcAft>
                <a:spcPts val="0"/>
              </a:spcAft>
              <a:buSzPts val="1400"/>
              <a:buChar char="○"/>
              <a:defRPr/>
            </a:lvl5pPr>
            <a:lvl6pPr marL="2057348" lvl="5" indent="-238119">
              <a:spcBef>
                <a:spcPts val="1200"/>
              </a:spcBef>
              <a:spcAft>
                <a:spcPts val="0"/>
              </a:spcAft>
              <a:buSzPts val="1400"/>
              <a:buChar char="■"/>
              <a:defRPr/>
            </a:lvl6pPr>
            <a:lvl7pPr marL="2400240" lvl="6" indent="-238119">
              <a:spcBef>
                <a:spcPts val="1200"/>
              </a:spcBef>
              <a:spcAft>
                <a:spcPts val="0"/>
              </a:spcAft>
              <a:buSzPts val="1400"/>
              <a:buChar char="●"/>
              <a:defRPr/>
            </a:lvl7pPr>
            <a:lvl8pPr marL="2743132" lvl="7" indent="-238119">
              <a:spcBef>
                <a:spcPts val="1200"/>
              </a:spcBef>
              <a:spcAft>
                <a:spcPts val="0"/>
              </a:spcAft>
              <a:buSzPts val="1400"/>
              <a:buChar char="○"/>
              <a:defRPr/>
            </a:lvl8pPr>
            <a:lvl9pPr marL="3086023" lvl="8" indent="-238119">
              <a:spcBef>
                <a:spcPts val="1200"/>
              </a:spcBef>
              <a:spcAft>
                <a:spcPts val="1200"/>
              </a:spcAft>
              <a:buSzPts val="1400"/>
              <a:buChar char="■"/>
              <a:defRPr/>
            </a:lvl9pPr>
          </a:lstStyle>
          <a:p>
            <a:endParaRPr dirty="0"/>
          </a:p>
        </p:txBody>
      </p:sp>
      <p:sp>
        <p:nvSpPr>
          <p:cNvPr id="19" name="Shape 19"/>
          <p:cNvSpPr txBox="1">
            <a:spLocks noGrp="1"/>
          </p:cNvSpPr>
          <p:nvPr>
            <p:ph type="sldNum" idx="12"/>
          </p:nvPr>
        </p:nvSpPr>
        <p:spPr>
          <a:xfrm>
            <a:off x="8637603" y="4310025"/>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tx1">
                    <a:lumMod val="50000"/>
                    <a:lumOff val="50000"/>
                  </a:schemeClr>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uk-UA" smtClean="0"/>
              <a:pPr/>
              <a:t>‹#›</a:t>
            </a:fld>
            <a:endParaRPr lang="uk-UA"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43" y="4306129"/>
            <a:ext cx="981871" cy="98187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3" y="1152475"/>
            <a:ext cx="3999900" cy="3416400"/>
          </a:xfrm>
          <a:prstGeom prst="rect">
            <a:avLst/>
          </a:prstGeom>
        </p:spPr>
        <p:txBody>
          <a:bodyPr spcFirstLastPara="1" wrap="square" lIns="91425" tIns="91425" rIns="91425" bIns="91425" anchor="t" anchorCtr="0"/>
          <a:lstStyle>
            <a:lvl1pPr marL="342892" lvl="0" indent="-238119">
              <a:spcBef>
                <a:spcPts val="0"/>
              </a:spcBef>
              <a:spcAft>
                <a:spcPts val="0"/>
              </a:spcAft>
              <a:buSzPts val="1400"/>
              <a:buChar char="●"/>
              <a:defRPr sz="1050"/>
            </a:lvl1pPr>
            <a:lvl2pPr marL="685783" lvl="1" indent="-228594">
              <a:spcBef>
                <a:spcPts val="1200"/>
              </a:spcBef>
              <a:spcAft>
                <a:spcPts val="0"/>
              </a:spcAft>
              <a:buSzPts val="1200"/>
              <a:buChar char="○"/>
              <a:defRPr sz="900"/>
            </a:lvl2pPr>
            <a:lvl3pPr marL="1028675" lvl="2" indent="-228594">
              <a:spcBef>
                <a:spcPts val="1200"/>
              </a:spcBef>
              <a:spcAft>
                <a:spcPts val="0"/>
              </a:spcAft>
              <a:buSzPts val="1200"/>
              <a:buChar char="■"/>
              <a:defRPr sz="900"/>
            </a:lvl3pPr>
            <a:lvl4pPr marL="1371566" lvl="3" indent="-228594">
              <a:spcBef>
                <a:spcPts val="1200"/>
              </a:spcBef>
              <a:spcAft>
                <a:spcPts val="0"/>
              </a:spcAft>
              <a:buSzPts val="1200"/>
              <a:buChar char="●"/>
              <a:defRPr sz="900"/>
            </a:lvl4pPr>
            <a:lvl5pPr marL="1714457" lvl="4" indent="-228594">
              <a:spcBef>
                <a:spcPts val="1200"/>
              </a:spcBef>
              <a:spcAft>
                <a:spcPts val="0"/>
              </a:spcAft>
              <a:buSzPts val="1200"/>
              <a:buChar char="○"/>
              <a:defRPr sz="900"/>
            </a:lvl5pPr>
            <a:lvl6pPr marL="2057348" lvl="5" indent="-228594">
              <a:spcBef>
                <a:spcPts val="1200"/>
              </a:spcBef>
              <a:spcAft>
                <a:spcPts val="0"/>
              </a:spcAft>
              <a:buSzPts val="1200"/>
              <a:buChar char="■"/>
              <a:defRPr sz="900"/>
            </a:lvl6pPr>
            <a:lvl7pPr marL="2400240" lvl="6" indent="-228594">
              <a:spcBef>
                <a:spcPts val="1200"/>
              </a:spcBef>
              <a:spcAft>
                <a:spcPts val="0"/>
              </a:spcAft>
              <a:buSzPts val="1200"/>
              <a:buChar char="●"/>
              <a:defRPr sz="900"/>
            </a:lvl7pPr>
            <a:lvl8pPr marL="2743132" lvl="7" indent="-228594">
              <a:spcBef>
                <a:spcPts val="1200"/>
              </a:spcBef>
              <a:spcAft>
                <a:spcPts val="0"/>
              </a:spcAft>
              <a:buSzPts val="1200"/>
              <a:buChar char="○"/>
              <a:defRPr sz="900"/>
            </a:lvl8pPr>
            <a:lvl9pPr marL="3086023" lvl="8" indent="-228594">
              <a:spcBef>
                <a:spcPts val="1200"/>
              </a:spcBef>
              <a:spcAft>
                <a:spcPts val="1200"/>
              </a:spcAft>
              <a:buSzPts val="1200"/>
              <a:buChar char="■"/>
              <a:defRPr sz="900"/>
            </a:lvl9pPr>
          </a:lstStyle>
          <a:p>
            <a:endParaRPr/>
          </a:p>
        </p:txBody>
      </p:sp>
      <p:sp>
        <p:nvSpPr>
          <p:cNvPr id="23" name="Shape 23"/>
          <p:cNvSpPr txBox="1">
            <a:spLocks noGrp="1"/>
          </p:cNvSpPr>
          <p:nvPr>
            <p:ph type="body" idx="2"/>
          </p:nvPr>
        </p:nvSpPr>
        <p:spPr>
          <a:xfrm>
            <a:off x="4832403" y="1152475"/>
            <a:ext cx="3999900" cy="3416400"/>
          </a:xfrm>
          <a:prstGeom prst="rect">
            <a:avLst/>
          </a:prstGeom>
        </p:spPr>
        <p:txBody>
          <a:bodyPr spcFirstLastPara="1" wrap="square" lIns="91425" tIns="91425" rIns="91425" bIns="91425" anchor="t" anchorCtr="0"/>
          <a:lstStyle>
            <a:lvl1pPr marL="342892" lvl="0" indent="-238119">
              <a:spcBef>
                <a:spcPts val="0"/>
              </a:spcBef>
              <a:spcAft>
                <a:spcPts val="0"/>
              </a:spcAft>
              <a:buSzPts val="1400"/>
              <a:buChar char="●"/>
              <a:defRPr sz="1050"/>
            </a:lvl1pPr>
            <a:lvl2pPr marL="685783" lvl="1" indent="-228594">
              <a:spcBef>
                <a:spcPts val="1200"/>
              </a:spcBef>
              <a:spcAft>
                <a:spcPts val="0"/>
              </a:spcAft>
              <a:buSzPts val="1200"/>
              <a:buChar char="○"/>
              <a:defRPr sz="900"/>
            </a:lvl2pPr>
            <a:lvl3pPr marL="1028675" lvl="2" indent="-228594">
              <a:spcBef>
                <a:spcPts val="1200"/>
              </a:spcBef>
              <a:spcAft>
                <a:spcPts val="0"/>
              </a:spcAft>
              <a:buSzPts val="1200"/>
              <a:buChar char="■"/>
              <a:defRPr sz="900"/>
            </a:lvl3pPr>
            <a:lvl4pPr marL="1371566" lvl="3" indent="-228594">
              <a:spcBef>
                <a:spcPts val="1200"/>
              </a:spcBef>
              <a:spcAft>
                <a:spcPts val="0"/>
              </a:spcAft>
              <a:buSzPts val="1200"/>
              <a:buChar char="●"/>
              <a:defRPr sz="900"/>
            </a:lvl4pPr>
            <a:lvl5pPr marL="1714457" lvl="4" indent="-228594">
              <a:spcBef>
                <a:spcPts val="1200"/>
              </a:spcBef>
              <a:spcAft>
                <a:spcPts val="0"/>
              </a:spcAft>
              <a:buSzPts val="1200"/>
              <a:buChar char="○"/>
              <a:defRPr sz="900"/>
            </a:lvl5pPr>
            <a:lvl6pPr marL="2057348" lvl="5" indent="-228594">
              <a:spcBef>
                <a:spcPts val="1200"/>
              </a:spcBef>
              <a:spcAft>
                <a:spcPts val="0"/>
              </a:spcAft>
              <a:buSzPts val="1200"/>
              <a:buChar char="■"/>
              <a:defRPr sz="900"/>
            </a:lvl6pPr>
            <a:lvl7pPr marL="2400240" lvl="6" indent="-228594">
              <a:spcBef>
                <a:spcPts val="1200"/>
              </a:spcBef>
              <a:spcAft>
                <a:spcPts val="0"/>
              </a:spcAft>
              <a:buSzPts val="1200"/>
              <a:buChar char="●"/>
              <a:defRPr sz="900"/>
            </a:lvl7pPr>
            <a:lvl8pPr marL="2743132" lvl="7" indent="-228594">
              <a:spcBef>
                <a:spcPts val="1200"/>
              </a:spcBef>
              <a:spcAft>
                <a:spcPts val="0"/>
              </a:spcAft>
              <a:buSzPts val="1200"/>
              <a:buChar char="○"/>
              <a:defRPr sz="900"/>
            </a:lvl8pPr>
            <a:lvl9pPr marL="3086023" lvl="8" indent="-228594">
              <a:spcBef>
                <a:spcPts val="1200"/>
              </a:spcBef>
              <a:spcAft>
                <a:spcPts val="1200"/>
              </a:spcAft>
              <a:buSzPts val="1200"/>
              <a:buChar char="■"/>
              <a:defRPr sz="900"/>
            </a:lvl9pPr>
          </a:lstStyle>
          <a:p>
            <a:endParaRPr/>
          </a:p>
        </p:txBody>
      </p:sp>
      <p:sp>
        <p:nvSpPr>
          <p:cNvPr id="24" name="Shape 2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hasCustomPrompt="1"/>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CA" dirty="0"/>
              <a:t>A</a:t>
            </a:r>
            <a:endParaRPr dirty="0"/>
          </a:p>
        </p:txBody>
      </p:sp>
      <p:sp>
        <p:nvSpPr>
          <p:cNvPr id="5" name="Shape 19"/>
          <p:cNvSpPr txBox="1">
            <a:spLocks noGrp="1"/>
          </p:cNvSpPr>
          <p:nvPr>
            <p:ph type="sldNum" idx="12"/>
          </p:nvPr>
        </p:nvSpPr>
        <p:spPr>
          <a:xfrm>
            <a:off x="8637603" y="4310025"/>
            <a:ext cx="548700" cy="393600"/>
          </a:xfrm>
          <a:prstGeom prst="rect">
            <a:avLst/>
          </a:prstGeom>
        </p:spPr>
        <p:txBody>
          <a:bodyPr spcFirstLastPara="1" wrap="square" lIns="91425" tIns="91425" rIns="91425" bIns="91425" anchor="ctr" anchorCtr="0">
            <a:noAutofit/>
          </a:bodyPr>
          <a:lstStyle>
            <a:lvl1pPr lvl="0">
              <a:spcBef>
                <a:spcPts val="0"/>
              </a:spcBef>
              <a:buNone/>
              <a:defRPr>
                <a:solidFill>
                  <a:schemeClr val="tx1">
                    <a:lumMod val="50000"/>
                    <a:lumOff val="50000"/>
                  </a:schemeClr>
                </a:solidFill>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uk-UA" smtClean="0"/>
              <a:pPr/>
              <a:t>‹#›</a:t>
            </a:fld>
            <a:endParaRPr lang="uk-UA"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6243" y="4306129"/>
            <a:ext cx="981871" cy="9818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342892" lvl="0" indent="-228594">
              <a:spcBef>
                <a:spcPts val="0"/>
              </a:spcBef>
              <a:spcAft>
                <a:spcPts val="0"/>
              </a:spcAft>
              <a:buSzPts val="1200"/>
              <a:buChar char="●"/>
              <a:defRPr sz="900"/>
            </a:lvl1pPr>
            <a:lvl2pPr marL="685783" lvl="1" indent="-228594">
              <a:spcBef>
                <a:spcPts val="1200"/>
              </a:spcBef>
              <a:spcAft>
                <a:spcPts val="0"/>
              </a:spcAft>
              <a:buSzPts val="1200"/>
              <a:buChar char="○"/>
              <a:defRPr sz="900"/>
            </a:lvl2pPr>
            <a:lvl3pPr marL="1028675" lvl="2" indent="-228594">
              <a:spcBef>
                <a:spcPts val="1200"/>
              </a:spcBef>
              <a:spcAft>
                <a:spcPts val="0"/>
              </a:spcAft>
              <a:buSzPts val="1200"/>
              <a:buChar char="■"/>
              <a:defRPr sz="900"/>
            </a:lvl3pPr>
            <a:lvl4pPr marL="1371566" lvl="3" indent="-228594">
              <a:spcBef>
                <a:spcPts val="1200"/>
              </a:spcBef>
              <a:spcAft>
                <a:spcPts val="0"/>
              </a:spcAft>
              <a:buSzPts val="1200"/>
              <a:buChar char="●"/>
              <a:defRPr sz="900"/>
            </a:lvl4pPr>
            <a:lvl5pPr marL="1714457" lvl="4" indent="-228594">
              <a:spcBef>
                <a:spcPts val="1200"/>
              </a:spcBef>
              <a:spcAft>
                <a:spcPts val="0"/>
              </a:spcAft>
              <a:buSzPts val="1200"/>
              <a:buChar char="○"/>
              <a:defRPr sz="900"/>
            </a:lvl5pPr>
            <a:lvl6pPr marL="2057348" lvl="5" indent="-228594">
              <a:spcBef>
                <a:spcPts val="1200"/>
              </a:spcBef>
              <a:spcAft>
                <a:spcPts val="0"/>
              </a:spcAft>
              <a:buSzPts val="1200"/>
              <a:buChar char="■"/>
              <a:defRPr sz="900"/>
            </a:lvl6pPr>
            <a:lvl7pPr marL="2400240" lvl="6" indent="-228594">
              <a:spcBef>
                <a:spcPts val="1200"/>
              </a:spcBef>
              <a:spcAft>
                <a:spcPts val="0"/>
              </a:spcAft>
              <a:buSzPts val="1200"/>
              <a:buChar char="●"/>
              <a:defRPr sz="900"/>
            </a:lvl7pPr>
            <a:lvl8pPr marL="2743132" lvl="7" indent="-228594">
              <a:spcBef>
                <a:spcPts val="1200"/>
              </a:spcBef>
              <a:spcAft>
                <a:spcPts val="0"/>
              </a:spcAft>
              <a:buSzPts val="1200"/>
              <a:buChar char="○"/>
              <a:defRPr sz="900"/>
            </a:lvl8pPr>
            <a:lvl9pPr marL="3086023" lvl="8" indent="-228594">
              <a:spcBef>
                <a:spcPts val="1200"/>
              </a:spcBef>
              <a:spcAft>
                <a:spcPts val="1200"/>
              </a:spcAft>
              <a:buSzPts val="1200"/>
              <a:buChar char="■"/>
              <a:defRPr sz="900"/>
            </a:lvl9pPr>
          </a:lstStyle>
          <a:p>
            <a:endParaRPr/>
          </a:p>
        </p:txBody>
      </p:sp>
      <p:sp>
        <p:nvSpPr>
          <p:cNvPr id="31" name="Shape 3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Shape 3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spcFirstLastPara="1" wrap="square" lIns="68569" tIns="68569" rIns="68569" bIns="68569" anchor="ctr" anchorCtr="0">
            <a:noAutofit/>
          </a:bodyPr>
          <a:lstStyle/>
          <a:p>
            <a:pPr marL="0" lvl="0" indent="0">
              <a:spcBef>
                <a:spcPts val="0"/>
              </a:spcBef>
              <a:spcAft>
                <a:spcPts val="0"/>
              </a:spcAft>
              <a:buNone/>
            </a:pPr>
            <a:endParaRPr sz="1050"/>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342892" lvl="0" indent="-257168">
              <a:spcBef>
                <a:spcPts val="0"/>
              </a:spcBef>
              <a:spcAft>
                <a:spcPts val="0"/>
              </a:spcAft>
              <a:buClr>
                <a:schemeClr val="dk1"/>
              </a:buClr>
              <a:buSzPts val="1800"/>
              <a:buChar char="●"/>
              <a:defRPr>
                <a:solidFill>
                  <a:schemeClr val="dk1"/>
                </a:solidFill>
              </a:defRPr>
            </a:lvl1pPr>
            <a:lvl2pPr marL="685783" lvl="1" indent="-238119">
              <a:spcBef>
                <a:spcPts val="1200"/>
              </a:spcBef>
              <a:spcAft>
                <a:spcPts val="0"/>
              </a:spcAft>
              <a:buClr>
                <a:schemeClr val="dk1"/>
              </a:buClr>
              <a:buSzPts val="1400"/>
              <a:buChar char="○"/>
              <a:defRPr>
                <a:solidFill>
                  <a:schemeClr val="dk1"/>
                </a:solidFill>
              </a:defRPr>
            </a:lvl2pPr>
            <a:lvl3pPr marL="1028675" lvl="2" indent="-238119">
              <a:spcBef>
                <a:spcPts val="1200"/>
              </a:spcBef>
              <a:spcAft>
                <a:spcPts val="0"/>
              </a:spcAft>
              <a:buClr>
                <a:schemeClr val="dk1"/>
              </a:buClr>
              <a:buSzPts val="1400"/>
              <a:buChar char="■"/>
              <a:defRPr>
                <a:solidFill>
                  <a:schemeClr val="dk1"/>
                </a:solidFill>
              </a:defRPr>
            </a:lvl3pPr>
            <a:lvl4pPr marL="1371566" lvl="3" indent="-238119">
              <a:spcBef>
                <a:spcPts val="1200"/>
              </a:spcBef>
              <a:spcAft>
                <a:spcPts val="0"/>
              </a:spcAft>
              <a:buClr>
                <a:schemeClr val="dk1"/>
              </a:buClr>
              <a:buSzPts val="1400"/>
              <a:buChar char="●"/>
              <a:defRPr>
                <a:solidFill>
                  <a:schemeClr val="dk1"/>
                </a:solidFill>
              </a:defRPr>
            </a:lvl4pPr>
            <a:lvl5pPr marL="1714457" lvl="4" indent="-238119">
              <a:spcBef>
                <a:spcPts val="1200"/>
              </a:spcBef>
              <a:spcAft>
                <a:spcPts val="0"/>
              </a:spcAft>
              <a:buClr>
                <a:schemeClr val="dk1"/>
              </a:buClr>
              <a:buSzPts val="1400"/>
              <a:buChar char="○"/>
              <a:defRPr>
                <a:solidFill>
                  <a:schemeClr val="dk1"/>
                </a:solidFill>
              </a:defRPr>
            </a:lvl5pPr>
            <a:lvl6pPr marL="2057348" lvl="5" indent="-238119">
              <a:spcBef>
                <a:spcPts val="1200"/>
              </a:spcBef>
              <a:spcAft>
                <a:spcPts val="0"/>
              </a:spcAft>
              <a:buClr>
                <a:schemeClr val="dk1"/>
              </a:buClr>
              <a:buSzPts val="1400"/>
              <a:buChar char="■"/>
              <a:defRPr>
                <a:solidFill>
                  <a:schemeClr val="dk1"/>
                </a:solidFill>
              </a:defRPr>
            </a:lvl6pPr>
            <a:lvl7pPr marL="2400240" lvl="6" indent="-238119">
              <a:spcBef>
                <a:spcPts val="1200"/>
              </a:spcBef>
              <a:spcAft>
                <a:spcPts val="0"/>
              </a:spcAft>
              <a:buClr>
                <a:schemeClr val="dk1"/>
              </a:buClr>
              <a:buSzPts val="1400"/>
              <a:buChar char="●"/>
              <a:defRPr>
                <a:solidFill>
                  <a:schemeClr val="dk1"/>
                </a:solidFill>
              </a:defRPr>
            </a:lvl7pPr>
            <a:lvl8pPr marL="2743132" lvl="7" indent="-238119">
              <a:spcBef>
                <a:spcPts val="1200"/>
              </a:spcBef>
              <a:spcAft>
                <a:spcPts val="0"/>
              </a:spcAft>
              <a:buClr>
                <a:schemeClr val="dk1"/>
              </a:buClr>
              <a:buSzPts val="1400"/>
              <a:buChar char="○"/>
              <a:defRPr>
                <a:solidFill>
                  <a:schemeClr val="dk1"/>
                </a:solidFill>
              </a:defRPr>
            </a:lvl8pPr>
            <a:lvl9pPr marL="3086023" lvl="8" indent="-238119">
              <a:spcBef>
                <a:spcPts val="1200"/>
              </a:spcBef>
              <a:spcAft>
                <a:spcPts val="1200"/>
              </a:spcAft>
              <a:buClr>
                <a:schemeClr val="dk1"/>
              </a:buClr>
              <a:buSzPts val="1400"/>
              <a:buChar char="■"/>
              <a:defRPr>
                <a:solidFill>
                  <a:schemeClr val="dk1"/>
                </a:solidFill>
              </a:defRPr>
            </a:lvl9pPr>
          </a:lstStyle>
          <a:p>
            <a:endParaRPr/>
          </a:p>
        </p:txBody>
      </p:sp>
      <p:sp>
        <p:nvSpPr>
          <p:cNvPr id="40" name="Shape 4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342892" lvl="0" indent="-171446">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342892" lvl="0" indent="-257168" algn="ctr">
              <a:spcBef>
                <a:spcPts val="0"/>
              </a:spcBef>
              <a:spcAft>
                <a:spcPts val="0"/>
              </a:spcAft>
              <a:buSzPts val="1800"/>
              <a:buChar char="●"/>
              <a:defRPr/>
            </a:lvl1pPr>
            <a:lvl2pPr marL="685783" lvl="1" indent="-238119" algn="ctr">
              <a:spcBef>
                <a:spcPts val="1200"/>
              </a:spcBef>
              <a:spcAft>
                <a:spcPts val="0"/>
              </a:spcAft>
              <a:buSzPts val="1400"/>
              <a:buChar char="○"/>
              <a:defRPr/>
            </a:lvl2pPr>
            <a:lvl3pPr marL="1028675" lvl="2" indent="-238119" algn="ctr">
              <a:spcBef>
                <a:spcPts val="1200"/>
              </a:spcBef>
              <a:spcAft>
                <a:spcPts val="0"/>
              </a:spcAft>
              <a:buSzPts val="1400"/>
              <a:buChar char="■"/>
              <a:defRPr/>
            </a:lvl3pPr>
            <a:lvl4pPr marL="1371566" lvl="3" indent="-238119" algn="ctr">
              <a:spcBef>
                <a:spcPts val="1200"/>
              </a:spcBef>
              <a:spcAft>
                <a:spcPts val="0"/>
              </a:spcAft>
              <a:buSzPts val="1400"/>
              <a:buChar char="●"/>
              <a:defRPr/>
            </a:lvl4pPr>
            <a:lvl5pPr marL="1714457" lvl="4" indent="-238119" algn="ctr">
              <a:spcBef>
                <a:spcPts val="1200"/>
              </a:spcBef>
              <a:spcAft>
                <a:spcPts val="0"/>
              </a:spcAft>
              <a:buSzPts val="1400"/>
              <a:buChar char="○"/>
              <a:defRPr/>
            </a:lvl5pPr>
            <a:lvl6pPr marL="2057348" lvl="5" indent="-238119" algn="ctr">
              <a:spcBef>
                <a:spcPts val="1200"/>
              </a:spcBef>
              <a:spcAft>
                <a:spcPts val="0"/>
              </a:spcAft>
              <a:buSzPts val="1400"/>
              <a:buChar char="■"/>
              <a:defRPr/>
            </a:lvl6pPr>
            <a:lvl7pPr marL="2400240" lvl="6" indent="-238119" algn="ctr">
              <a:spcBef>
                <a:spcPts val="1200"/>
              </a:spcBef>
              <a:spcAft>
                <a:spcPts val="0"/>
              </a:spcAft>
              <a:buSzPts val="1400"/>
              <a:buChar char="●"/>
              <a:defRPr/>
            </a:lvl7pPr>
            <a:lvl8pPr marL="2743132" lvl="7" indent="-238119" algn="ctr">
              <a:spcBef>
                <a:spcPts val="1200"/>
              </a:spcBef>
              <a:spcAft>
                <a:spcPts val="0"/>
              </a:spcAft>
              <a:buSzPts val="1400"/>
              <a:buChar char="○"/>
              <a:defRPr/>
            </a:lvl8pPr>
            <a:lvl9pPr marL="3086023" lvl="8" indent="-238119" algn="ctr">
              <a:spcBef>
                <a:spcPts val="1200"/>
              </a:spcBef>
              <a:spcAft>
                <a:spcPts val="1200"/>
              </a:spcAft>
              <a:buSzPts val="1400"/>
              <a:buChar char="■"/>
              <a:defRPr/>
            </a:lvl9pPr>
          </a:lstStyle>
          <a:p>
            <a:endParaRPr/>
          </a:p>
        </p:txBody>
      </p:sp>
      <p:sp>
        <p:nvSpPr>
          <p:cNvPr id="47" name="Shape 4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fld id="{00000000-1234-1234-1234-123412341234}" type="slidenum">
              <a:rPr lang="en" smtClean="0"/>
              <a:pPr/>
              <a:t>‹#›</a:t>
            </a:fld>
            <a:endParaRPr lang="e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8081" y="4388512"/>
            <a:ext cx="974379" cy="9743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r>
              <a:rPr lang="en-CA" dirty="0"/>
              <a:t>HEAD</a:t>
            </a:r>
            <a:endParaRPr dirty="0"/>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r>
              <a:rPr lang="en-CA" dirty="0"/>
              <a:t>BODY</a:t>
            </a:r>
            <a:endParaRPr dirty="0"/>
          </a:p>
        </p:txBody>
      </p:sp>
      <p:sp>
        <p:nvSpPr>
          <p:cNvPr id="8" name="Shape 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750">
                <a:solidFill>
                  <a:schemeClr val="tx1"/>
                </a:solidFill>
              </a:defRPr>
            </a:lvl1pPr>
            <a:lvl2pPr lvl="1" algn="r">
              <a:spcBef>
                <a:spcPts val="0"/>
              </a:spcBef>
              <a:buNone/>
              <a:defRPr sz="750">
                <a:solidFill>
                  <a:schemeClr val="lt2"/>
                </a:solidFill>
              </a:defRPr>
            </a:lvl2pPr>
            <a:lvl3pPr lvl="2" algn="r">
              <a:spcBef>
                <a:spcPts val="0"/>
              </a:spcBef>
              <a:buNone/>
              <a:defRPr sz="750">
                <a:solidFill>
                  <a:schemeClr val="lt2"/>
                </a:solidFill>
              </a:defRPr>
            </a:lvl3pPr>
            <a:lvl4pPr lvl="3" algn="r">
              <a:spcBef>
                <a:spcPts val="0"/>
              </a:spcBef>
              <a:buNone/>
              <a:defRPr sz="750">
                <a:solidFill>
                  <a:schemeClr val="lt2"/>
                </a:solidFill>
              </a:defRPr>
            </a:lvl4pPr>
            <a:lvl5pPr lvl="4" algn="r">
              <a:spcBef>
                <a:spcPts val="0"/>
              </a:spcBef>
              <a:buNone/>
              <a:defRPr sz="750">
                <a:solidFill>
                  <a:schemeClr val="lt2"/>
                </a:solidFill>
              </a:defRPr>
            </a:lvl5pPr>
            <a:lvl6pPr lvl="5" algn="r">
              <a:spcBef>
                <a:spcPts val="0"/>
              </a:spcBef>
              <a:buNone/>
              <a:defRPr sz="750">
                <a:solidFill>
                  <a:schemeClr val="lt2"/>
                </a:solidFill>
              </a:defRPr>
            </a:lvl6pPr>
            <a:lvl7pPr lvl="6" algn="r">
              <a:spcBef>
                <a:spcPts val="0"/>
              </a:spcBef>
              <a:buNone/>
              <a:defRPr sz="750">
                <a:solidFill>
                  <a:schemeClr val="lt2"/>
                </a:solidFill>
              </a:defRPr>
            </a:lvl7pPr>
            <a:lvl8pPr lvl="7" algn="r">
              <a:spcBef>
                <a:spcPts val="0"/>
              </a:spcBef>
              <a:buNone/>
              <a:defRPr sz="750">
                <a:solidFill>
                  <a:schemeClr val="lt2"/>
                </a:solidFill>
              </a:defRPr>
            </a:lvl8pPr>
            <a:lvl9pPr lvl="8" algn="r">
              <a:spcBef>
                <a:spcPts val="0"/>
              </a:spcBef>
              <a:buNone/>
              <a:defRPr sz="750">
                <a:solidFill>
                  <a:schemeClr val="lt2"/>
                </a:solidFill>
              </a:defRPr>
            </a:lvl9pPr>
          </a:lstStyle>
          <a:p>
            <a:fld id="{00000000-1234-1234-1234-123412341234}" type="slidenum">
              <a:rPr lang="uk-UA" smtClean="0"/>
              <a:pPr/>
              <a:t>‹#›</a:t>
            </a:fld>
            <a:endParaRPr lang="uk-UA"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charset="0"/>
          <a:ea typeface="Arial" charset="0"/>
          <a:cs typeface="Arial" charset="0"/>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jpg"/><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mailto:toronto@dataforgood.ca"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toronto@dataforgood.ca"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mailto:toronto@dataforgood.ca"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mailto:toronto@dataforgood.ca"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mailto:toronto@dataforgood.ca"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gif"/><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7.jp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hyperlink" Target="https://www.nellies.org/#:~:text=Nellies&amp;text=Our%20Mission%20is%20to%20operate,as%20violence%2C%20poverty%20and%20homelessness.&amp;text=Nellie's%20is%20a%20community%20based,racism%20and%20anti%2Doppression%20framewor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BD7F34-D8D1-B246-98C3-7A2B246F1362}"/>
              </a:ext>
            </a:extLst>
          </p:cNvPr>
          <p:cNvSpPr>
            <a:spLocks noGrp="1"/>
          </p:cNvSpPr>
          <p:nvPr>
            <p:ph type="sldNum" idx="12"/>
          </p:nvPr>
        </p:nvSpPr>
        <p:spPr/>
        <p:txBody>
          <a:bodyPr/>
          <a:lstStyle/>
          <a:p>
            <a:fld id="{00000000-1234-1234-1234-123412341234}" type="slidenum">
              <a:rPr lang="en" smtClean="0"/>
              <a:pPr/>
              <a:t>1</a:t>
            </a:fld>
            <a:endParaRPr lang="en"/>
          </a:p>
        </p:txBody>
      </p:sp>
      <p:pic>
        <p:nvPicPr>
          <p:cNvPr id="2" name="Picture 1">
            <a:extLst>
              <a:ext uri="{FF2B5EF4-FFF2-40B4-BE49-F238E27FC236}">
                <a16:creationId xmlns:a16="http://schemas.microsoft.com/office/drawing/2014/main" id="{3E56A781-381D-4549-AB4A-963DE314EAC5}"/>
              </a:ext>
            </a:extLst>
          </p:cNvPr>
          <p:cNvPicPr>
            <a:picLocks noChangeAspect="1"/>
          </p:cNvPicPr>
          <p:nvPr/>
        </p:nvPicPr>
        <p:blipFill>
          <a:blip r:embed="rId3"/>
          <a:stretch>
            <a:fillRect/>
          </a:stretch>
        </p:blipFill>
        <p:spPr>
          <a:xfrm>
            <a:off x="2663825" y="82549"/>
            <a:ext cx="5808634" cy="3206199"/>
          </a:xfrm>
          <a:prstGeom prst="rect">
            <a:avLst/>
          </a:prstGeom>
        </p:spPr>
      </p:pic>
      <p:sp>
        <p:nvSpPr>
          <p:cNvPr id="3" name="Rectangle 2">
            <a:extLst>
              <a:ext uri="{FF2B5EF4-FFF2-40B4-BE49-F238E27FC236}">
                <a16:creationId xmlns:a16="http://schemas.microsoft.com/office/drawing/2014/main" id="{52B7866F-AD8C-4574-AFC8-A6DED89EAB40}"/>
              </a:ext>
            </a:extLst>
          </p:cNvPr>
          <p:cNvSpPr/>
          <p:nvPr/>
        </p:nvSpPr>
        <p:spPr>
          <a:xfrm>
            <a:off x="5537200" y="2627086"/>
            <a:ext cx="798286" cy="5515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40513" y="31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2400" dirty="0"/>
              <a:t>How has the donation grown?</a:t>
            </a:r>
            <a:endParaRPr dirty="0"/>
          </a:p>
        </p:txBody>
      </p:sp>
      <p:pic>
        <p:nvPicPr>
          <p:cNvPr id="162" name="Google Shape;162;p21"/>
          <p:cNvPicPr preferRelativeResize="0"/>
          <p:nvPr/>
        </p:nvPicPr>
        <p:blipFill rotWithShape="1">
          <a:blip r:embed="rId3">
            <a:alphaModFix/>
          </a:blip>
          <a:srcRect/>
          <a:stretch/>
        </p:blipFill>
        <p:spPr>
          <a:xfrm>
            <a:off x="521546" y="935728"/>
            <a:ext cx="6698828" cy="3926184"/>
          </a:xfrm>
          <a:prstGeom prst="rect">
            <a:avLst/>
          </a:prstGeom>
          <a:noFill/>
          <a:ln>
            <a:noFill/>
          </a:ln>
        </p:spPr>
      </p:pic>
      <p:sp>
        <p:nvSpPr>
          <p:cNvPr id="163" name="Google Shape;163;p21"/>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117003" y="1535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2400" dirty="0"/>
              <a:t>How has the donation grown in the past 5 years?</a:t>
            </a:r>
            <a:endParaRPr dirty="0"/>
          </a:p>
        </p:txBody>
      </p:sp>
      <p:sp>
        <p:nvSpPr>
          <p:cNvPr id="169" name="Google Shape;169;p22"/>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11</a:t>
            </a:fld>
            <a:endParaRPr/>
          </a:p>
        </p:txBody>
      </p:sp>
      <p:pic>
        <p:nvPicPr>
          <p:cNvPr id="170" name="Google Shape;170;p22"/>
          <p:cNvPicPr preferRelativeResize="0"/>
          <p:nvPr/>
        </p:nvPicPr>
        <p:blipFill rotWithShape="1">
          <a:blip r:embed="rId3">
            <a:alphaModFix/>
          </a:blip>
          <a:srcRect/>
          <a:stretch/>
        </p:blipFill>
        <p:spPr>
          <a:xfrm>
            <a:off x="311700" y="1083733"/>
            <a:ext cx="5462424" cy="3903980"/>
          </a:xfrm>
          <a:prstGeom prst="rect">
            <a:avLst/>
          </a:prstGeom>
          <a:noFill/>
          <a:ln>
            <a:noFill/>
          </a:ln>
        </p:spPr>
      </p:pic>
      <p:sp>
        <p:nvSpPr>
          <p:cNvPr id="171" name="Google Shape;171;p22"/>
          <p:cNvSpPr txBox="1">
            <a:spLocks noGrp="1"/>
          </p:cNvSpPr>
          <p:nvPr>
            <p:ph type="body" idx="1"/>
          </p:nvPr>
        </p:nvSpPr>
        <p:spPr>
          <a:xfrm>
            <a:off x="6989763" y="1152525"/>
            <a:ext cx="1843087" cy="2166717"/>
          </a:xfrm>
          <a:prstGeom prst="rect">
            <a:avLst/>
          </a:prstGeom>
          <a:noFill/>
          <a:ln>
            <a:noFill/>
          </a:ln>
        </p:spPr>
        <p:txBody>
          <a:bodyPr spcFirstLastPara="1" wrap="square" lIns="91425" tIns="91425" rIns="91425" bIns="91425" anchor="t" anchorCtr="0">
            <a:noAutofit/>
          </a:bodyPr>
          <a:lstStyle/>
          <a:p>
            <a:pPr marL="342892" lvl="0" indent="-257168" algn="l" rtl="0">
              <a:lnSpc>
                <a:spcPct val="115000"/>
              </a:lnSpc>
              <a:spcBef>
                <a:spcPts val="0"/>
              </a:spcBef>
              <a:spcAft>
                <a:spcPts val="0"/>
              </a:spcAft>
              <a:buSzPts val="1800"/>
              <a:buChar char="●"/>
            </a:pPr>
            <a:r>
              <a:rPr lang="en-CA" sz="1400"/>
              <a:t>Donations value is  steadily growing in spite of downward trend in number of donations by individuals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311699" y="96823"/>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CA" sz="2400"/>
              <a:t>Largest contributing FSA in last 5 years</a:t>
            </a:r>
            <a:endParaRPr/>
          </a:p>
        </p:txBody>
      </p:sp>
      <p:sp>
        <p:nvSpPr>
          <p:cNvPr id="177" name="Google Shape;177;p23"/>
          <p:cNvSpPr txBox="1">
            <a:spLocks noGrp="1"/>
          </p:cNvSpPr>
          <p:nvPr>
            <p:ph type="body" idx="1"/>
          </p:nvPr>
        </p:nvSpPr>
        <p:spPr>
          <a:xfrm>
            <a:off x="6739466" y="1152475"/>
            <a:ext cx="2092833" cy="3416400"/>
          </a:xfrm>
          <a:prstGeom prst="rect">
            <a:avLst/>
          </a:prstGeom>
          <a:noFill/>
          <a:ln>
            <a:noFill/>
          </a:ln>
        </p:spPr>
        <p:txBody>
          <a:bodyPr spcFirstLastPara="1" wrap="square" lIns="91425" tIns="91425" rIns="91425" bIns="91425" anchor="t" anchorCtr="0">
            <a:noAutofit/>
          </a:bodyPr>
          <a:lstStyle/>
          <a:p>
            <a:pPr marL="342892" lvl="0" indent="-257168" algn="l" rtl="0">
              <a:lnSpc>
                <a:spcPct val="115000"/>
              </a:lnSpc>
              <a:spcBef>
                <a:spcPts val="0"/>
              </a:spcBef>
              <a:spcAft>
                <a:spcPts val="0"/>
              </a:spcAft>
              <a:buSzPts val="1800"/>
              <a:buChar char="●"/>
            </a:pPr>
            <a:r>
              <a:rPr lang="en-CA" sz="1200"/>
              <a:t>Ontario dominates the donations over the years</a:t>
            </a:r>
            <a:endParaRPr sz="1200"/>
          </a:p>
        </p:txBody>
      </p:sp>
      <p:sp>
        <p:nvSpPr>
          <p:cNvPr id="178" name="Google Shape;178;p23"/>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12</a:t>
            </a:fld>
            <a:endParaRPr/>
          </a:p>
        </p:txBody>
      </p:sp>
      <p:pic>
        <p:nvPicPr>
          <p:cNvPr id="179" name="Google Shape;179;p23"/>
          <p:cNvPicPr preferRelativeResize="0"/>
          <p:nvPr/>
        </p:nvPicPr>
        <p:blipFill rotWithShape="1">
          <a:blip r:embed="rId3">
            <a:alphaModFix/>
          </a:blip>
          <a:srcRect/>
          <a:stretch/>
        </p:blipFill>
        <p:spPr>
          <a:xfrm>
            <a:off x="210287" y="819573"/>
            <a:ext cx="5987313" cy="41907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203326" y="9650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2400"/>
              <a:t>Largest contributing FSA in last 5 years</a:t>
            </a:r>
            <a:endParaRPr sz="2400"/>
          </a:p>
        </p:txBody>
      </p:sp>
      <p:pic>
        <p:nvPicPr>
          <p:cNvPr id="185" name="Google Shape;185;p24"/>
          <p:cNvPicPr preferRelativeResize="0"/>
          <p:nvPr/>
        </p:nvPicPr>
        <p:blipFill rotWithShape="1">
          <a:blip r:embed="rId3">
            <a:alphaModFix/>
          </a:blip>
          <a:srcRect/>
          <a:stretch/>
        </p:blipFill>
        <p:spPr>
          <a:xfrm>
            <a:off x="311700" y="995681"/>
            <a:ext cx="5946860" cy="3764964"/>
          </a:xfrm>
          <a:prstGeom prst="rect">
            <a:avLst/>
          </a:prstGeom>
          <a:noFill/>
          <a:ln>
            <a:noFill/>
          </a:ln>
        </p:spPr>
      </p:pic>
      <p:sp>
        <p:nvSpPr>
          <p:cNvPr id="186" name="Google Shape;186;p24"/>
          <p:cNvSpPr txBox="1">
            <a:spLocks noGrp="1"/>
          </p:cNvSpPr>
          <p:nvPr>
            <p:ph type="body" idx="1"/>
          </p:nvPr>
        </p:nvSpPr>
        <p:spPr>
          <a:xfrm>
            <a:off x="6658188" y="1152475"/>
            <a:ext cx="2174112" cy="3046992"/>
          </a:xfrm>
          <a:prstGeom prst="rect">
            <a:avLst/>
          </a:prstGeom>
          <a:noFill/>
          <a:ln>
            <a:noFill/>
          </a:ln>
        </p:spPr>
        <p:txBody>
          <a:bodyPr spcFirstLastPara="1" wrap="square" lIns="91425" tIns="91425" rIns="91425" bIns="91425" anchor="t" anchorCtr="0">
            <a:noAutofit/>
          </a:bodyPr>
          <a:lstStyle/>
          <a:p>
            <a:pPr marL="342892" lvl="0" indent="-257168" algn="l" rtl="0">
              <a:lnSpc>
                <a:spcPct val="115000"/>
              </a:lnSpc>
              <a:spcBef>
                <a:spcPts val="0"/>
              </a:spcBef>
              <a:spcAft>
                <a:spcPts val="0"/>
              </a:spcAft>
              <a:buSzPts val="1800"/>
              <a:buChar char="●"/>
            </a:pPr>
            <a:r>
              <a:rPr lang="en-CA" sz="1400"/>
              <a:t>In last 5 year(2015-2019) largest contributor is FSA M5J followed by M5V and M5H. All the three FSA belong to Downtown Toronto</a:t>
            </a:r>
            <a:endParaRPr/>
          </a:p>
        </p:txBody>
      </p:sp>
      <p:sp>
        <p:nvSpPr>
          <p:cNvPr id="187" name="Google Shape;187;p24"/>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387428" y="1535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2400"/>
              <a:t>Which month of the year(most recent) does the donations peak?</a:t>
            </a:r>
            <a:endParaRPr/>
          </a:p>
        </p:txBody>
      </p:sp>
      <p:sp>
        <p:nvSpPr>
          <p:cNvPr id="193" name="Google Shape;193;p25"/>
          <p:cNvSpPr txBox="1">
            <a:spLocks noGrp="1"/>
          </p:cNvSpPr>
          <p:nvPr>
            <p:ph type="body" idx="1"/>
          </p:nvPr>
        </p:nvSpPr>
        <p:spPr>
          <a:xfrm>
            <a:off x="6129866" y="1152475"/>
            <a:ext cx="2702433" cy="2972485"/>
          </a:xfrm>
          <a:prstGeom prst="rect">
            <a:avLst/>
          </a:prstGeom>
          <a:noFill/>
          <a:ln>
            <a:noFill/>
          </a:ln>
        </p:spPr>
        <p:txBody>
          <a:bodyPr spcFirstLastPara="1" wrap="square" lIns="91425" tIns="91425" rIns="91425" bIns="91425" anchor="t" anchorCtr="0">
            <a:noAutofit/>
          </a:bodyPr>
          <a:lstStyle/>
          <a:p>
            <a:pPr marL="85724" lvl="0" indent="0" algn="l" rtl="0">
              <a:lnSpc>
                <a:spcPct val="115000"/>
              </a:lnSpc>
              <a:spcBef>
                <a:spcPts val="0"/>
              </a:spcBef>
              <a:spcAft>
                <a:spcPts val="0"/>
              </a:spcAft>
              <a:buSzPts val="1800"/>
              <a:buNone/>
            </a:pPr>
            <a:r>
              <a:rPr lang="en-CA" sz="1200"/>
              <a:t>Organizations are found to be generous in April and June whereas general population seems to be more generous during Holiday season (December)</a:t>
            </a:r>
            <a:endParaRPr/>
          </a:p>
        </p:txBody>
      </p:sp>
      <p:sp>
        <p:nvSpPr>
          <p:cNvPr id="194" name="Google Shape;194;p25"/>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14</a:t>
            </a:fld>
            <a:endParaRPr/>
          </a:p>
        </p:txBody>
      </p:sp>
      <p:pic>
        <p:nvPicPr>
          <p:cNvPr id="195" name="Google Shape;195;p25"/>
          <p:cNvPicPr preferRelativeResize="0"/>
          <p:nvPr/>
        </p:nvPicPr>
        <p:blipFill rotWithShape="1">
          <a:blip r:embed="rId3">
            <a:alphaModFix/>
          </a:blip>
          <a:srcRect/>
          <a:stretch/>
        </p:blipFill>
        <p:spPr>
          <a:xfrm>
            <a:off x="387428" y="1185334"/>
            <a:ext cx="5241212" cy="36883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title"/>
          </p:nvPr>
        </p:nvSpPr>
        <p:spPr>
          <a:xfrm>
            <a:off x="311700" y="95496"/>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800"/>
              <a:buFont typeface="Arial"/>
              <a:buNone/>
            </a:pPr>
            <a:r>
              <a:rPr lang="en-CA" sz="2400"/>
              <a:t>Which month of the year(past) does the donations peak?</a:t>
            </a:r>
            <a:endParaRPr/>
          </a:p>
        </p:txBody>
      </p:sp>
      <p:sp>
        <p:nvSpPr>
          <p:cNvPr id="201" name="Google Shape;201;p26"/>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15</a:t>
            </a:fld>
            <a:endParaRPr/>
          </a:p>
        </p:txBody>
      </p:sp>
      <p:pic>
        <p:nvPicPr>
          <p:cNvPr id="202" name="Google Shape;202;p26"/>
          <p:cNvPicPr preferRelativeResize="0"/>
          <p:nvPr/>
        </p:nvPicPr>
        <p:blipFill rotWithShape="1">
          <a:blip r:embed="rId3">
            <a:alphaModFix/>
          </a:blip>
          <a:srcRect/>
          <a:stretch/>
        </p:blipFill>
        <p:spPr>
          <a:xfrm>
            <a:off x="4787563" y="873761"/>
            <a:ext cx="4201833" cy="3887894"/>
          </a:xfrm>
          <a:prstGeom prst="rect">
            <a:avLst/>
          </a:prstGeom>
          <a:noFill/>
          <a:ln>
            <a:noFill/>
          </a:ln>
        </p:spPr>
      </p:pic>
      <p:pic>
        <p:nvPicPr>
          <p:cNvPr id="203" name="Google Shape;203;p26"/>
          <p:cNvPicPr preferRelativeResize="0"/>
          <p:nvPr/>
        </p:nvPicPr>
        <p:blipFill rotWithShape="1">
          <a:blip r:embed="rId4">
            <a:alphaModFix/>
          </a:blip>
          <a:srcRect/>
          <a:stretch/>
        </p:blipFill>
        <p:spPr>
          <a:xfrm>
            <a:off x="311700" y="873761"/>
            <a:ext cx="4201833" cy="38878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234535" y="224345"/>
            <a:ext cx="6390450" cy="429525"/>
          </a:xfrm>
          <a:prstGeom prst="rect">
            <a:avLst/>
          </a:prstGeom>
        </p:spPr>
        <p:txBody>
          <a:bodyPr spcFirstLastPara="1" wrap="square" lIns="68569" tIns="68569" rIns="68569" bIns="68569" anchor="t" anchorCtr="0">
            <a:noAutofit/>
          </a:bodyPr>
          <a:lstStyle/>
          <a:p>
            <a:pPr algn="ctr"/>
            <a:r>
              <a:rPr lang="en-CA" sz="3200" dirty="0">
                <a:latin typeface="Raleway Light"/>
              </a:rPr>
              <a:t>AGENDA – Aug 13</a:t>
            </a:r>
            <a:r>
              <a:rPr lang="en-CA" sz="3200" baseline="30000" dirty="0">
                <a:latin typeface="Raleway Light"/>
              </a:rPr>
              <a:t>th</a:t>
            </a:r>
            <a:r>
              <a:rPr lang="en-CA" sz="3200" dirty="0">
                <a:latin typeface="Raleway Light"/>
              </a:rPr>
              <a:t> </a:t>
            </a:r>
            <a:endParaRPr sz="3200" dirty="0">
              <a:latin typeface="Raleway Light"/>
            </a:endParaRPr>
          </a:p>
        </p:txBody>
      </p:sp>
      <p:sp>
        <p:nvSpPr>
          <p:cNvPr id="2" name="TextBox 1">
            <a:extLst>
              <a:ext uri="{FF2B5EF4-FFF2-40B4-BE49-F238E27FC236}">
                <a16:creationId xmlns:a16="http://schemas.microsoft.com/office/drawing/2014/main" id="{DEA42563-F903-4D6D-895D-0FE63A289686}"/>
              </a:ext>
            </a:extLst>
          </p:cNvPr>
          <p:cNvSpPr txBox="1"/>
          <p:nvPr/>
        </p:nvSpPr>
        <p:spPr>
          <a:xfrm>
            <a:off x="519007" y="1666929"/>
            <a:ext cx="8304106" cy="1854354"/>
          </a:xfrm>
          <a:prstGeom prst="rect">
            <a:avLst/>
          </a:prstGeom>
          <a:noFill/>
        </p:spPr>
        <p:txBody>
          <a:bodyPr wrap="square" rtlCol="0">
            <a:spAutoFit/>
          </a:bodyPr>
          <a:lstStyle/>
          <a:p>
            <a:pPr marL="342900" indent="-342900">
              <a:buFont typeface="+mj-lt"/>
              <a:buAutoNum type="arabicPeriod"/>
            </a:pPr>
            <a:r>
              <a:rPr lang="en-US" b="1" dirty="0">
                <a:solidFill>
                  <a:srgbClr val="7030A0"/>
                </a:solidFill>
              </a:rPr>
              <a:t>6:00PM:</a:t>
            </a:r>
            <a:r>
              <a:rPr lang="en-US" dirty="0"/>
              <a:t> Event starts.</a:t>
            </a:r>
            <a:r>
              <a:rPr lang="en-US" sz="1600" dirty="0"/>
              <a:t> </a:t>
            </a:r>
            <a:r>
              <a:rPr lang="en-US" dirty="0"/>
              <a:t>Participants join their assigned groups</a:t>
            </a:r>
            <a:br>
              <a:rPr lang="en-US" dirty="0"/>
            </a:br>
            <a:endParaRPr lang="en-US" dirty="0"/>
          </a:p>
          <a:p>
            <a:pPr marL="342900" indent="-342900">
              <a:buFont typeface="+mj-lt"/>
              <a:buAutoNum type="arabicPeriod"/>
            </a:pPr>
            <a:r>
              <a:rPr lang="en-US" b="1" dirty="0">
                <a:solidFill>
                  <a:srgbClr val="7030A0"/>
                </a:solidFill>
              </a:rPr>
              <a:t>6:05PM to 6:45PM: </a:t>
            </a:r>
            <a:r>
              <a:rPr lang="en-CA" dirty="0">
                <a:solidFill>
                  <a:schemeClr val="tx1"/>
                </a:solidFill>
                <a:latin typeface="Roboto" panose="02000000000000000000" pitchFamily="2" charset="0"/>
                <a:ea typeface="Roboto" panose="02000000000000000000" pitchFamily="2" charset="0"/>
                <a:cs typeface="Roboto" panose="02000000000000000000" pitchFamily="2" charset="0"/>
              </a:rPr>
              <a:t>Brainstorming Session to </a:t>
            </a:r>
            <a:r>
              <a:rPr lang="en-US" dirty="0"/>
              <a:t>Discuss answers to Sub-questions. Group moderator makes notes</a:t>
            </a:r>
            <a:br>
              <a:rPr lang="en-US" dirty="0"/>
            </a:br>
            <a:endParaRPr lang="en-US" dirty="0"/>
          </a:p>
          <a:p>
            <a:pPr marL="342900" indent="-342900">
              <a:buFont typeface="+mj-lt"/>
              <a:buAutoNum type="arabicPeriod"/>
            </a:pPr>
            <a:r>
              <a:rPr lang="en-US" b="1" dirty="0">
                <a:solidFill>
                  <a:srgbClr val="7030A0"/>
                </a:solidFill>
              </a:rPr>
              <a:t>6:45PM-7:00PM:</a:t>
            </a:r>
            <a:r>
              <a:rPr lang="en-US" dirty="0">
                <a:solidFill>
                  <a:schemeClr val="accent4">
                    <a:lumMod val="50000"/>
                  </a:schemeClr>
                </a:solidFill>
              </a:rPr>
              <a:t> </a:t>
            </a:r>
            <a:r>
              <a:rPr lang="en-US" dirty="0"/>
              <a:t>Google Forms Link </a:t>
            </a:r>
            <a:r>
              <a:rPr lang="en-US" i="1" dirty="0"/>
              <a:t>(optional)</a:t>
            </a:r>
            <a:r>
              <a:rPr lang="en-US" dirty="0"/>
              <a:t> &amp; Google Hangouts Link</a:t>
            </a:r>
            <a:br>
              <a:rPr lang="en-US" dirty="0"/>
            </a:br>
            <a:endParaRPr lang="en-US" dirty="0"/>
          </a:p>
          <a:p>
            <a:pPr marL="342900" indent="-342900">
              <a:buFont typeface="+mj-lt"/>
              <a:buAutoNum type="arabicPeriod"/>
            </a:pPr>
            <a:r>
              <a:rPr lang="en-CA" sz="1450" b="1" dirty="0">
                <a:solidFill>
                  <a:srgbClr val="7030A0"/>
                </a:solidFill>
                <a:latin typeface="Roboto" panose="02000000000000000000" pitchFamily="2" charset="0"/>
                <a:ea typeface="Roboto" panose="02000000000000000000" pitchFamily="2" charset="0"/>
                <a:cs typeface="Roboto" panose="02000000000000000000" pitchFamily="2" charset="0"/>
              </a:rPr>
              <a:t>7:00PM-7:30PM</a:t>
            </a:r>
            <a:r>
              <a:rPr lang="en-CA" sz="1450" dirty="0">
                <a:solidFill>
                  <a:schemeClr val="tx1"/>
                </a:solidFill>
                <a:latin typeface="Roboto" panose="02000000000000000000" pitchFamily="2" charset="0"/>
                <a:ea typeface="Roboto" panose="02000000000000000000" pitchFamily="2" charset="0"/>
                <a:cs typeface="Roboto" panose="02000000000000000000" pitchFamily="2" charset="0"/>
              </a:rPr>
              <a:t>: Final Meeting to reconvene results from Brainstorming Session</a:t>
            </a:r>
          </a:p>
        </p:txBody>
      </p:sp>
      <p:sp>
        <p:nvSpPr>
          <p:cNvPr id="3" name="Slide Number Placeholder 2">
            <a:extLst>
              <a:ext uri="{FF2B5EF4-FFF2-40B4-BE49-F238E27FC236}">
                <a16:creationId xmlns:a16="http://schemas.microsoft.com/office/drawing/2014/main" id="{2EEFED24-8561-4748-8FFD-95155E94EC77}"/>
              </a:ext>
            </a:extLst>
          </p:cNvPr>
          <p:cNvSpPr>
            <a:spLocks noGrp="1"/>
          </p:cNvSpPr>
          <p:nvPr>
            <p:ph type="sldNum" idx="12"/>
          </p:nvPr>
        </p:nvSpPr>
        <p:spPr/>
        <p:txBody>
          <a:bodyPr/>
          <a:lstStyle/>
          <a:p>
            <a:fld id="{00000000-1234-1234-1234-123412341234}" type="slidenum">
              <a:rPr lang="uk-UA" smtClean="0"/>
              <a:pPr/>
              <a:t>16</a:t>
            </a:fld>
            <a:endParaRPr lang="uk-U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Shape 146"/>
          <p:cNvSpPr txBox="1">
            <a:spLocks noGrp="1"/>
          </p:cNvSpPr>
          <p:nvPr>
            <p:ph type="title"/>
          </p:nvPr>
        </p:nvSpPr>
        <p:spPr>
          <a:xfrm>
            <a:off x="1175657" y="320541"/>
            <a:ext cx="6591568" cy="429525"/>
          </a:xfrm>
          <a:prstGeom prst="rect">
            <a:avLst/>
          </a:prstGeom>
        </p:spPr>
        <p:txBody>
          <a:bodyPr spcFirstLastPara="1" wrap="square" lIns="68569" tIns="68569" rIns="68569" bIns="68569" anchor="t" anchorCtr="0">
            <a:noAutofit/>
          </a:bodyPr>
          <a:lstStyle/>
          <a:p>
            <a:pPr algn="ctr"/>
            <a:r>
              <a:rPr lang="en-CA" sz="3200" dirty="0">
                <a:solidFill>
                  <a:srgbClr val="364C1C"/>
                </a:solidFill>
                <a:latin typeface="Raleway Light"/>
              </a:rPr>
              <a:t>Group Moderators for August 13</a:t>
            </a:r>
            <a:r>
              <a:rPr lang="en-CA" sz="3200" baseline="30000" dirty="0">
                <a:solidFill>
                  <a:srgbClr val="364C1C"/>
                </a:solidFill>
                <a:latin typeface="Raleway Light"/>
              </a:rPr>
              <a:t>th</a:t>
            </a:r>
            <a:endParaRPr sz="3200" dirty="0">
              <a:solidFill>
                <a:srgbClr val="364C1C"/>
              </a:solidFill>
              <a:latin typeface="Raleway Light"/>
            </a:endParaRPr>
          </a:p>
        </p:txBody>
      </p:sp>
      <p:sp>
        <p:nvSpPr>
          <p:cNvPr id="149" name="Shape 149"/>
          <p:cNvSpPr/>
          <p:nvPr/>
        </p:nvSpPr>
        <p:spPr>
          <a:xfrm>
            <a:off x="6090871" y="2282180"/>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r>
              <a:rPr lang="en" b="1" dirty="0">
                <a:solidFill>
                  <a:schemeClr val="tx1"/>
                </a:solidFill>
                <a:latin typeface="+mn-lt"/>
                <a:ea typeface="Roboto"/>
                <a:cs typeface="Roboto"/>
                <a:sym typeface="Roboto"/>
              </a:rPr>
              <a:t>Jeff</a:t>
            </a:r>
            <a:endParaRPr b="1" dirty="0">
              <a:solidFill>
                <a:schemeClr val="tx1"/>
              </a:solidFill>
              <a:latin typeface="+mn-lt"/>
              <a:ea typeface="Roboto"/>
              <a:cs typeface="Roboto"/>
              <a:sym typeface="Roboto"/>
            </a:endParaRPr>
          </a:p>
        </p:txBody>
      </p:sp>
      <p:sp>
        <p:nvSpPr>
          <p:cNvPr id="13" name="Shape 145">
            <a:extLst>
              <a:ext uri="{FF2B5EF4-FFF2-40B4-BE49-F238E27FC236}">
                <a16:creationId xmlns:a16="http://schemas.microsoft.com/office/drawing/2014/main" id="{7204E29C-EA7A-7A46-A00C-997FB56CFFE6}"/>
              </a:ext>
            </a:extLst>
          </p:cNvPr>
          <p:cNvSpPr/>
          <p:nvPr/>
        </p:nvSpPr>
        <p:spPr>
          <a:xfrm>
            <a:off x="3414007" y="2276083"/>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r>
              <a:rPr lang="en-CA" b="1" dirty="0">
                <a:solidFill>
                  <a:schemeClr val="tx1"/>
                </a:solidFill>
                <a:latin typeface="+mn-lt"/>
                <a:ea typeface="Roboto"/>
                <a:cs typeface="Roboto"/>
                <a:sym typeface="Roboto"/>
              </a:rPr>
              <a:t>Jake</a:t>
            </a:r>
            <a:endParaRPr b="1" dirty="0">
              <a:solidFill>
                <a:schemeClr val="tx1"/>
              </a:solidFill>
              <a:latin typeface="+mn-lt"/>
              <a:ea typeface="Roboto"/>
              <a:cs typeface="Roboto"/>
              <a:sym typeface="Roboto"/>
            </a:endParaRPr>
          </a:p>
        </p:txBody>
      </p:sp>
      <p:sp>
        <p:nvSpPr>
          <p:cNvPr id="14" name="Shape 149">
            <a:extLst>
              <a:ext uri="{FF2B5EF4-FFF2-40B4-BE49-F238E27FC236}">
                <a16:creationId xmlns:a16="http://schemas.microsoft.com/office/drawing/2014/main" id="{57EC66EA-294B-314C-986B-D2F0EF3339DF}"/>
              </a:ext>
            </a:extLst>
          </p:cNvPr>
          <p:cNvSpPr/>
          <p:nvPr/>
        </p:nvSpPr>
        <p:spPr>
          <a:xfrm>
            <a:off x="2150428" y="4020090"/>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endParaRPr sz="900" dirty="0">
              <a:solidFill>
                <a:schemeClr val="tx1"/>
              </a:solidFill>
              <a:latin typeface="+mn-lt"/>
              <a:ea typeface="Roboto"/>
              <a:cs typeface="Roboto"/>
              <a:sym typeface="Roboto"/>
            </a:endParaRPr>
          </a:p>
        </p:txBody>
      </p:sp>
      <p:sp>
        <p:nvSpPr>
          <p:cNvPr id="15" name="Shape 145">
            <a:extLst>
              <a:ext uri="{FF2B5EF4-FFF2-40B4-BE49-F238E27FC236}">
                <a16:creationId xmlns:a16="http://schemas.microsoft.com/office/drawing/2014/main" id="{38FAD1BB-B3E6-D84C-A8D0-D5236B8E12E7}"/>
              </a:ext>
            </a:extLst>
          </p:cNvPr>
          <p:cNvSpPr/>
          <p:nvPr/>
        </p:nvSpPr>
        <p:spPr>
          <a:xfrm>
            <a:off x="3973415" y="2193317"/>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endParaRPr sz="900" dirty="0">
              <a:solidFill>
                <a:schemeClr val="tx1"/>
              </a:solidFill>
              <a:latin typeface="+mn-lt"/>
              <a:ea typeface="Roboto"/>
              <a:cs typeface="Roboto"/>
              <a:sym typeface="Roboto"/>
            </a:endParaRPr>
          </a:p>
        </p:txBody>
      </p:sp>
      <p:pic>
        <p:nvPicPr>
          <p:cNvPr id="1026" name="Picture 2" descr="Jeff Gign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7674" y="1326840"/>
            <a:ext cx="956666" cy="9532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ke Danie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351" y="1285667"/>
            <a:ext cx="953262" cy="953262"/>
          </a:xfrm>
          <a:prstGeom prst="ellipse">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D98784F-F74A-8A4A-A999-47B49AD8F784}"/>
              </a:ext>
            </a:extLst>
          </p:cNvPr>
          <p:cNvSpPr>
            <a:spLocks noGrp="1"/>
          </p:cNvSpPr>
          <p:nvPr>
            <p:ph type="sldNum" idx="12"/>
          </p:nvPr>
        </p:nvSpPr>
        <p:spPr/>
        <p:txBody>
          <a:bodyPr/>
          <a:lstStyle/>
          <a:p>
            <a:fld id="{00000000-1234-1234-1234-123412341234}" type="slidenum">
              <a:rPr lang="uk-UA" smtClean="0"/>
              <a:pPr/>
              <a:t>17</a:t>
            </a:fld>
            <a:endParaRPr lang="uk-UA" dirty="0"/>
          </a:p>
        </p:txBody>
      </p:sp>
      <p:sp>
        <p:nvSpPr>
          <p:cNvPr id="26" name="Shape 149">
            <a:extLst>
              <a:ext uri="{FF2B5EF4-FFF2-40B4-BE49-F238E27FC236}">
                <a16:creationId xmlns:a16="http://schemas.microsoft.com/office/drawing/2014/main" id="{64C20943-C172-45F5-8E74-52A7469373B9}"/>
              </a:ext>
            </a:extLst>
          </p:cNvPr>
          <p:cNvSpPr/>
          <p:nvPr/>
        </p:nvSpPr>
        <p:spPr>
          <a:xfrm>
            <a:off x="757932" y="2240380"/>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r>
              <a:rPr lang="en-CA" b="1" dirty="0">
                <a:solidFill>
                  <a:schemeClr val="tx1"/>
                </a:solidFill>
                <a:latin typeface="+mn-lt"/>
                <a:ea typeface="Roboto"/>
                <a:cs typeface="Roboto"/>
                <a:sym typeface="Roboto"/>
              </a:rPr>
              <a:t>Deepika</a:t>
            </a:r>
            <a:endParaRPr b="1" dirty="0">
              <a:solidFill>
                <a:schemeClr val="tx1"/>
              </a:solidFill>
              <a:latin typeface="+mn-lt"/>
              <a:ea typeface="Roboto"/>
              <a:cs typeface="Roboto"/>
              <a:sym typeface="Roboto"/>
            </a:endParaRPr>
          </a:p>
        </p:txBody>
      </p:sp>
      <p:sp>
        <p:nvSpPr>
          <p:cNvPr id="39" name="Shape 149">
            <a:extLst>
              <a:ext uri="{FF2B5EF4-FFF2-40B4-BE49-F238E27FC236}">
                <a16:creationId xmlns:a16="http://schemas.microsoft.com/office/drawing/2014/main" id="{5BE5CC1D-4104-469D-8EC5-9F5FA2A0204E}"/>
              </a:ext>
            </a:extLst>
          </p:cNvPr>
          <p:cNvSpPr/>
          <p:nvPr/>
        </p:nvSpPr>
        <p:spPr>
          <a:xfrm>
            <a:off x="4508899" y="4010797"/>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r>
              <a:rPr lang="en-CA" b="1" dirty="0">
                <a:solidFill>
                  <a:schemeClr val="tx1"/>
                </a:solidFill>
                <a:latin typeface="+mn-lt"/>
                <a:ea typeface="Roboto"/>
                <a:cs typeface="Roboto"/>
                <a:sym typeface="Roboto"/>
              </a:rPr>
              <a:t>Claire</a:t>
            </a:r>
            <a:endParaRPr b="1" dirty="0">
              <a:solidFill>
                <a:schemeClr val="tx1"/>
              </a:solidFill>
              <a:latin typeface="+mn-lt"/>
              <a:ea typeface="Roboto"/>
              <a:cs typeface="Roboto"/>
              <a:sym typeface="Roboto"/>
            </a:endParaRPr>
          </a:p>
        </p:txBody>
      </p:sp>
      <p:pic>
        <p:nvPicPr>
          <p:cNvPr id="6" name="Picture 5" descr="A person posing for the camera&#10;&#10;Description automatically generated">
            <a:extLst>
              <a:ext uri="{FF2B5EF4-FFF2-40B4-BE49-F238E27FC236}">
                <a16:creationId xmlns:a16="http://schemas.microsoft.com/office/drawing/2014/main" id="{8CF1CA85-2539-4FC1-86D6-3E7118A73A29}"/>
              </a:ext>
            </a:extLst>
          </p:cNvPr>
          <p:cNvPicPr>
            <a:picLocks noChangeAspect="1"/>
          </p:cNvPicPr>
          <p:nvPr/>
        </p:nvPicPr>
        <p:blipFill>
          <a:blip r:embed="rId5"/>
          <a:stretch>
            <a:fillRect/>
          </a:stretch>
        </p:blipFill>
        <p:spPr>
          <a:xfrm>
            <a:off x="1114302" y="1219810"/>
            <a:ext cx="973507" cy="973507"/>
          </a:xfrm>
          <a:prstGeom prst="rect">
            <a:avLst/>
          </a:prstGeom>
        </p:spPr>
      </p:pic>
      <p:pic>
        <p:nvPicPr>
          <p:cNvPr id="12" name="Picture 11" descr="A person looking at the camera&#10;&#10;Description automatically generated">
            <a:extLst>
              <a:ext uri="{FF2B5EF4-FFF2-40B4-BE49-F238E27FC236}">
                <a16:creationId xmlns:a16="http://schemas.microsoft.com/office/drawing/2014/main" id="{5E219D27-8D46-4FF0-9A5C-CB9A709DE183}"/>
              </a:ext>
            </a:extLst>
          </p:cNvPr>
          <p:cNvPicPr>
            <a:picLocks noChangeAspect="1"/>
          </p:cNvPicPr>
          <p:nvPr/>
        </p:nvPicPr>
        <p:blipFill>
          <a:blip r:embed="rId6"/>
          <a:stretch>
            <a:fillRect/>
          </a:stretch>
        </p:blipFill>
        <p:spPr>
          <a:xfrm>
            <a:off x="4939143" y="3077032"/>
            <a:ext cx="929760" cy="929760"/>
          </a:xfrm>
          <a:prstGeom prst="rect">
            <a:avLst/>
          </a:prstGeom>
        </p:spPr>
      </p:pic>
      <p:sp>
        <p:nvSpPr>
          <p:cNvPr id="16" name="TextBox 15">
            <a:extLst>
              <a:ext uri="{FF2B5EF4-FFF2-40B4-BE49-F238E27FC236}">
                <a16:creationId xmlns:a16="http://schemas.microsoft.com/office/drawing/2014/main" id="{43B9E605-73FF-40BB-BBAA-6958931F49DC}"/>
              </a:ext>
            </a:extLst>
          </p:cNvPr>
          <p:cNvSpPr txBox="1"/>
          <p:nvPr/>
        </p:nvSpPr>
        <p:spPr>
          <a:xfrm>
            <a:off x="1087821" y="882276"/>
            <a:ext cx="717331" cy="307777"/>
          </a:xfrm>
          <a:prstGeom prst="rect">
            <a:avLst/>
          </a:prstGeom>
          <a:noFill/>
        </p:spPr>
        <p:txBody>
          <a:bodyPr wrap="square" rtlCol="0">
            <a:spAutoFit/>
          </a:bodyPr>
          <a:lstStyle/>
          <a:p>
            <a:pPr algn="ctr"/>
            <a:r>
              <a:rPr lang="en-US" dirty="0">
                <a:solidFill>
                  <a:srgbClr val="7030A0"/>
                </a:solidFill>
              </a:rPr>
              <a:t>#1</a:t>
            </a:r>
            <a:endParaRPr lang="en-CA" dirty="0">
              <a:solidFill>
                <a:srgbClr val="7030A0"/>
              </a:solidFill>
            </a:endParaRPr>
          </a:p>
        </p:txBody>
      </p:sp>
      <p:sp>
        <p:nvSpPr>
          <p:cNvPr id="27" name="TextBox 26">
            <a:extLst>
              <a:ext uri="{FF2B5EF4-FFF2-40B4-BE49-F238E27FC236}">
                <a16:creationId xmlns:a16="http://schemas.microsoft.com/office/drawing/2014/main" id="{A9A90A92-FFAC-4F33-884C-45B2A54631E0}"/>
              </a:ext>
            </a:extLst>
          </p:cNvPr>
          <p:cNvSpPr txBox="1"/>
          <p:nvPr/>
        </p:nvSpPr>
        <p:spPr>
          <a:xfrm>
            <a:off x="4002564" y="918890"/>
            <a:ext cx="717331" cy="307777"/>
          </a:xfrm>
          <a:prstGeom prst="rect">
            <a:avLst/>
          </a:prstGeom>
          <a:noFill/>
        </p:spPr>
        <p:txBody>
          <a:bodyPr wrap="square" rtlCol="0">
            <a:spAutoFit/>
          </a:bodyPr>
          <a:lstStyle/>
          <a:p>
            <a:pPr algn="ctr"/>
            <a:r>
              <a:rPr lang="en-US" dirty="0">
                <a:solidFill>
                  <a:srgbClr val="7030A0"/>
                </a:solidFill>
              </a:rPr>
              <a:t>#2</a:t>
            </a:r>
            <a:endParaRPr lang="en-CA" dirty="0">
              <a:solidFill>
                <a:srgbClr val="7030A0"/>
              </a:solidFill>
            </a:endParaRPr>
          </a:p>
        </p:txBody>
      </p:sp>
      <p:sp>
        <p:nvSpPr>
          <p:cNvPr id="28" name="TextBox 27">
            <a:extLst>
              <a:ext uri="{FF2B5EF4-FFF2-40B4-BE49-F238E27FC236}">
                <a16:creationId xmlns:a16="http://schemas.microsoft.com/office/drawing/2014/main" id="{A2C819CA-F4FB-40C5-B425-64840FF2B2F0}"/>
              </a:ext>
            </a:extLst>
          </p:cNvPr>
          <p:cNvSpPr txBox="1"/>
          <p:nvPr/>
        </p:nvSpPr>
        <p:spPr>
          <a:xfrm>
            <a:off x="6751453" y="987342"/>
            <a:ext cx="717331" cy="307777"/>
          </a:xfrm>
          <a:prstGeom prst="rect">
            <a:avLst/>
          </a:prstGeom>
          <a:noFill/>
        </p:spPr>
        <p:txBody>
          <a:bodyPr wrap="square" rtlCol="0">
            <a:spAutoFit/>
          </a:bodyPr>
          <a:lstStyle/>
          <a:p>
            <a:pPr algn="ctr"/>
            <a:r>
              <a:rPr lang="en-US" dirty="0">
                <a:solidFill>
                  <a:srgbClr val="7030A0"/>
                </a:solidFill>
              </a:rPr>
              <a:t>#3</a:t>
            </a:r>
            <a:endParaRPr lang="en-CA" dirty="0">
              <a:solidFill>
                <a:srgbClr val="7030A0"/>
              </a:solidFill>
            </a:endParaRPr>
          </a:p>
        </p:txBody>
      </p:sp>
      <p:sp>
        <p:nvSpPr>
          <p:cNvPr id="32" name="TextBox 31">
            <a:extLst>
              <a:ext uri="{FF2B5EF4-FFF2-40B4-BE49-F238E27FC236}">
                <a16:creationId xmlns:a16="http://schemas.microsoft.com/office/drawing/2014/main" id="{5B8FDE13-29A5-40CB-B903-69FF08A9A7A6}"/>
              </a:ext>
            </a:extLst>
          </p:cNvPr>
          <p:cNvSpPr txBox="1"/>
          <p:nvPr/>
        </p:nvSpPr>
        <p:spPr>
          <a:xfrm>
            <a:off x="5045357" y="2776330"/>
            <a:ext cx="717331" cy="307777"/>
          </a:xfrm>
          <a:prstGeom prst="rect">
            <a:avLst/>
          </a:prstGeom>
          <a:noFill/>
        </p:spPr>
        <p:txBody>
          <a:bodyPr wrap="square" rtlCol="0">
            <a:spAutoFit/>
          </a:bodyPr>
          <a:lstStyle/>
          <a:p>
            <a:pPr algn="ctr"/>
            <a:r>
              <a:rPr lang="en-US" dirty="0">
                <a:solidFill>
                  <a:srgbClr val="7030A0"/>
                </a:solidFill>
              </a:rPr>
              <a:t>#5</a:t>
            </a:r>
            <a:endParaRPr lang="en-CA" dirty="0">
              <a:solidFill>
                <a:srgbClr val="7030A0"/>
              </a:solidFill>
            </a:endParaRPr>
          </a:p>
        </p:txBody>
      </p:sp>
      <p:sp>
        <p:nvSpPr>
          <p:cNvPr id="33" name="Shape 149">
            <a:extLst>
              <a:ext uri="{FF2B5EF4-FFF2-40B4-BE49-F238E27FC236}">
                <a16:creationId xmlns:a16="http://schemas.microsoft.com/office/drawing/2014/main" id="{D3CE30AE-C335-4E64-B2EB-AE162720D8F4}"/>
              </a:ext>
            </a:extLst>
          </p:cNvPr>
          <p:cNvSpPr/>
          <p:nvPr/>
        </p:nvSpPr>
        <p:spPr>
          <a:xfrm>
            <a:off x="2088189" y="3966875"/>
            <a:ext cx="1656450" cy="563850"/>
          </a:xfrm>
          <a:prstGeom prst="roundRect">
            <a:avLst>
              <a:gd name="adj" fmla="val 16667"/>
            </a:avLst>
          </a:prstGeom>
          <a:noFill/>
          <a:ln>
            <a:noFill/>
          </a:ln>
        </p:spPr>
        <p:txBody>
          <a:bodyPr spcFirstLastPara="1" wrap="square" lIns="68569" tIns="68569" rIns="68569" bIns="68569" anchor="ctr" anchorCtr="0">
            <a:noAutofit/>
          </a:bodyPr>
          <a:lstStyle/>
          <a:p>
            <a:pPr algn="ctr"/>
            <a:r>
              <a:rPr lang="en-CA" b="1" dirty="0">
                <a:solidFill>
                  <a:schemeClr val="tx1"/>
                </a:solidFill>
                <a:latin typeface="+mn-lt"/>
                <a:ea typeface="Roboto"/>
                <a:cs typeface="Roboto"/>
                <a:sym typeface="Roboto"/>
              </a:rPr>
              <a:t>Asha</a:t>
            </a:r>
            <a:endParaRPr b="1" dirty="0">
              <a:solidFill>
                <a:schemeClr val="tx1"/>
              </a:solidFill>
              <a:latin typeface="+mn-lt"/>
              <a:ea typeface="Roboto"/>
              <a:cs typeface="Roboto"/>
              <a:sym typeface="Roboto"/>
            </a:endParaRPr>
          </a:p>
        </p:txBody>
      </p:sp>
      <p:pic>
        <p:nvPicPr>
          <p:cNvPr id="34" name="Picture 33" descr="A person in a white shirt and black hair&#10;&#10;Description automatically generated">
            <a:extLst>
              <a:ext uri="{FF2B5EF4-FFF2-40B4-BE49-F238E27FC236}">
                <a16:creationId xmlns:a16="http://schemas.microsoft.com/office/drawing/2014/main" id="{8F0EF94A-05A7-4AEE-98E2-7867010449D1}"/>
              </a:ext>
            </a:extLst>
          </p:cNvPr>
          <p:cNvPicPr>
            <a:picLocks noChangeAspect="1"/>
          </p:cNvPicPr>
          <p:nvPr/>
        </p:nvPicPr>
        <p:blipFill>
          <a:blip r:embed="rId7"/>
          <a:stretch>
            <a:fillRect/>
          </a:stretch>
        </p:blipFill>
        <p:spPr>
          <a:xfrm>
            <a:off x="2466111" y="3034505"/>
            <a:ext cx="900605" cy="900605"/>
          </a:xfrm>
          <a:prstGeom prst="rect">
            <a:avLst/>
          </a:prstGeom>
        </p:spPr>
      </p:pic>
      <p:sp>
        <p:nvSpPr>
          <p:cNvPr id="35" name="TextBox 34">
            <a:extLst>
              <a:ext uri="{FF2B5EF4-FFF2-40B4-BE49-F238E27FC236}">
                <a16:creationId xmlns:a16="http://schemas.microsoft.com/office/drawing/2014/main" id="{603A2439-0109-4874-A29D-AC97E958AA3F}"/>
              </a:ext>
            </a:extLst>
          </p:cNvPr>
          <p:cNvSpPr txBox="1"/>
          <p:nvPr/>
        </p:nvSpPr>
        <p:spPr>
          <a:xfrm>
            <a:off x="2555529" y="2722201"/>
            <a:ext cx="717331" cy="307777"/>
          </a:xfrm>
          <a:prstGeom prst="rect">
            <a:avLst/>
          </a:prstGeom>
          <a:noFill/>
        </p:spPr>
        <p:txBody>
          <a:bodyPr wrap="square" rtlCol="0">
            <a:spAutoFit/>
          </a:bodyPr>
          <a:lstStyle/>
          <a:p>
            <a:pPr algn="ctr"/>
            <a:r>
              <a:rPr lang="en-US" dirty="0">
                <a:solidFill>
                  <a:srgbClr val="7030A0"/>
                </a:solidFill>
              </a:rPr>
              <a:t>#4</a:t>
            </a:r>
            <a:endParaRPr lang="en-CA" dirty="0">
              <a:solidFill>
                <a:srgbClr val="7030A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9EDB-3DFF-2D46-92CD-82945AEBB4AC}"/>
              </a:ext>
            </a:extLst>
          </p:cNvPr>
          <p:cNvSpPr>
            <a:spLocks noGrp="1"/>
          </p:cNvSpPr>
          <p:nvPr>
            <p:ph type="title"/>
          </p:nvPr>
        </p:nvSpPr>
        <p:spPr>
          <a:xfrm>
            <a:off x="367500" y="1248993"/>
            <a:ext cx="4045200" cy="1482300"/>
          </a:xfrm>
        </p:spPr>
        <p:txBody>
          <a:bodyPr/>
          <a:lstStyle/>
          <a:p>
            <a:r>
              <a:rPr lang="en-CA" sz="3200" dirty="0">
                <a:latin typeface="Roboto" panose="02000000000000000000" pitchFamily="2" charset="0"/>
                <a:ea typeface="Roboto" panose="02000000000000000000" pitchFamily="2" charset="0"/>
                <a:cs typeface="Roboto" panose="02000000000000000000" pitchFamily="2" charset="0"/>
              </a:rPr>
              <a:t>Brainstorming</a:t>
            </a:r>
            <a:endParaRPr lang="en-US" dirty="0"/>
          </a:p>
        </p:txBody>
      </p:sp>
      <p:sp>
        <p:nvSpPr>
          <p:cNvPr id="3" name="Subtitle 2">
            <a:extLst>
              <a:ext uri="{FF2B5EF4-FFF2-40B4-BE49-F238E27FC236}">
                <a16:creationId xmlns:a16="http://schemas.microsoft.com/office/drawing/2014/main" id="{9BBA31B9-C8D2-8349-BF4F-D23ABE4B9D1E}"/>
              </a:ext>
            </a:extLst>
          </p:cNvPr>
          <p:cNvSpPr>
            <a:spLocks noGrp="1"/>
          </p:cNvSpPr>
          <p:nvPr>
            <p:ph type="subTitle" idx="1"/>
          </p:nvPr>
        </p:nvSpPr>
        <p:spPr/>
        <p:txBody>
          <a:bodyPr/>
          <a:lstStyle/>
          <a:p>
            <a:r>
              <a:rPr lang="en-CA" sz="1600" dirty="0">
                <a:solidFill>
                  <a:srgbClr val="0B98D4"/>
                </a:solidFill>
                <a:latin typeface="Roboto" panose="02000000000000000000" pitchFamily="2" charset="0"/>
                <a:ea typeface="Roboto" panose="02000000000000000000" pitchFamily="2" charset="0"/>
                <a:cs typeface="Roboto" panose="02000000000000000000" pitchFamily="2" charset="0"/>
              </a:rPr>
              <a:t> Discuss ideas for answering the Sub-Questions</a:t>
            </a:r>
            <a:endParaRPr lang="en-US" dirty="0"/>
          </a:p>
        </p:txBody>
      </p:sp>
      <p:sp>
        <p:nvSpPr>
          <p:cNvPr id="4" name="Text Placeholder 3">
            <a:extLst>
              <a:ext uri="{FF2B5EF4-FFF2-40B4-BE49-F238E27FC236}">
                <a16:creationId xmlns:a16="http://schemas.microsoft.com/office/drawing/2014/main" id="{8CA024BD-A4B5-BD47-AB78-B36173EDFA3A}"/>
              </a:ext>
            </a:extLst>
          </p:cNvPr>
          <p:cNvSpPr>
            <a:spLocks noGrp="1"/>
          </p:cNvSpPr>
          <p:nvPr>
            <p:ph type="body" idx="2"/>
          </p:nvPr>
        </p:nvSpPr>
        <p:spPr/>
        <p:txBody>
          <a:bodyPr/>
          <a:lstStyle/>
          <a:p>
            <a:pPr marL="85724" indent="0" algn="ctr">
              <a:buNone/>
            </a:pPr>
            <a:r>
              <a:rPr lang="en-US" sz="2800" dirty="0">
                <a:solidFill>
                  <a:schemeClr val="bg1"/>
                </a:solidFill>
                <a:latin typeface="Roboto Slab" pitchFamily="2" charset="0"/>
                <a:ea typeface="Roboto Slab" pitchFamily="2" charset="0"/>
              </a:rPr>
              <a:t>6:00-7:00</a:t>
            </a:r>
          </a:p>
        </p:txBody>
      </p:sp>
      <p:sp>
        <p:nvSpPr>
          <p:cNvPr id="5" name="Slide Number Placeholder 4">
            <a:extLst>
              <a:ext uri="{FF2B5EF4-FFF2-40B4-BE49-F238E27FC236}">
                <a16:creationId xmlns:a16="http://schemas.microsoft.com/office/drawing/2014/main" id="{D86EBCB5-8F91-4945-ACB2-F1012728EC1E}"/>
              </a:ext>
            </a:extLst>
          </p:cNvPr>
          <p:cNvSpPr>
            <a:spLocks noGrp="1"/>
          </p:cNvSpPr>
          <p:nvPr>
            <p:ph type="sldNum" idx="12"/>
          </p:nvPr>
        </p:nvSpPr>
        <p:spPr/>
        <p:txBody>
          <a:bodyPr/>
          <a:lstStyle/>
          <a:p>
            <a:fld id="{00000000-1234-1234-1234-123412341234}" type="slidenum">
              <a:rPr lang="en" smtClean="0"/>
              <a:pPr/>
              <a:t>18</a:t>
            </a:fld>
            <a:endParaRPr lang="en"/>
          </a:p>
        </p:txBody>
      </p:sp>
    </p:spTree>
    <p:extLst>
      <p:ext uri="{BB962C8B-B14F-4D97-AF65-F5344CB8AC3E}">
        <p14:creationId xmlns:p14="http://schemas.microsoft.com/office/powerpoint/2010/main" val="1989140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Subtitle 1">
            <a:extLst>
              <a:ext uri="{FF2B5EF4-FFF2-40B4-BE49-F238E27FC236}">
                <a16:creationId xmlns:a16="http://schemas.microsoft.com/office/drawing/2014/main" id="{9A0A88AB-1F67-E144-ABA5-C7D666762037}"/>
              </a:ext>
            </a:extLst>
          </p:cNvPr>
          <p:cNvSpPr>
            <a:spLocks noGrp="1"/>
          </p:cNvSpPr>
          <p:nvPr>
            <p:ph type="subTitle" idx="1"/>
          </p:nvPr>
        </p:nvSpPr>
        <p:spPr>
          <a:xfrm>
            <a:off x="265500" y="1596084"/>
            <a:ext cx="4045200" cy="1235100"/>
          </a:xfrm>
        </p:spPr>
        <p:txBody>
          <a:bodyPr/>
          <a:lstStyle/>
          <a:p>
            <a:r>
              <a:rPr lang="en-US" sz="2400" dirty="0">
                <a:solidFill>
                  <a:schemeClr val="accent5"/>
                </a:solidFill>
              </a:rPr>
              <a:t>CENTRAL QUESTION</a:t>
            </a:r>
          </a:p>
        </p:txBody>
      </p:sp>
      <p:sp>
        <p:nvSpPr>
          <p:cNvPr id="8" name="Text Placeholder 7">
            <a:extLst>
              <a:ext uri="{FF2B5EF4-FFF2-40B4-BE49-F238E27FC236}">
                <a16:creationId xmlns:a16="http://schemas.microsoft.com/office/drawing/2014/main" id="{1736926D-70D7-5D45-9894-272A9DC0A3AE}"/>
              </a:ext>
            </a:extLst>
          </p:cNvPr>
          <p:cNvSpPr>
            <a:spLocks noGrp="1"/>
          </p:cNvSpPr>
          <p:nvPr>
            <p:ph type="body" idx="2"/>
          </p:nvPr>
        </p:nvSpPr>
        <p:spPr/>
        <p:txBody>
          <a:bodyPr/>
          <a:lstStyle/>
          <a:p>
            <a:pPr marL="85724" indent="0">
              <a:buNone/>
            </a:pPr>
            <a:r>
              <a:rPr lang="en-CA" dirty="0">
                <a:solidFill>
                  <a:schemeClr val="bg1"/>
                </a:solidFill>
                <a:latin typeface="Verdana" panose="020B0604030504040204" pitchFamily="34" charset="0"/>
              </a:rPr>
              <a:t>Brief Summary of Findings:</a:t>
            </a:r>
          </a:p>
          <a:p>
            <a:pPr marL="85724" indent="0">
              <a:buNone/>
            </a:pPr>
            <a:endParaRPr lang="en-CA" dirty="0">
              <a:solidFill>
                <a:schemeClr val="bg1"/>
              </a:solidFill>
              <a:latin typeface="SymbolMT"/>
            </a:endParaRPr>
          </a:p>
          <a:p>
            <a:r>
              <a:rPr lang="en-US" dirty="0">
                <a:solidFill>
                  <a:schemeClr val="bg1"/>
                </a:solidFill>
              </a:rPr>
              <a:t>#1</a:t>
            </a:r>
          </a:p>
          <a:p>
            <a:r>
              <a:rPr lang="en-US" dirty="0">
                <a:solidFill>
                  <a:schemeClr val="bg1"/>
                </a:solidFill>
              </a:rPr>
              <a:t>#2</a:t>
            </a:r>
          </a:p>
          <a:p>
            <a:r>
              <a:rPr lang="en-US" dirty="0">
                <a:solidFill>
                  <a:schemeClr val="bg1"/>
                </a:solidFill>
              </a:rPr>
              <a:t>#3</a:t>
            </a:r>
          </a:p>
          <a:p>
            <a:r>
              <a:rPr lang="en-US" dirty="0">
                <a:solidFill>
                  <a:schemeClr val="bg1"/>
                </a:solidFill>
              </a:rPr>
              <a:t>#4</a:t>
            </a:r>
          </a:p>
        </p:txBody>
      </p:sp>
      <p:sp>
        <p:nvSpPr>
          <p:cNvPr id="10" name="Title 9">
            <a:extLst>
              <a:ext uri="{FF2B5EF4-FFF2-40B4-BE49-F238E27FC236}">
                <a16:creationId xmlns:a16="http://schemas.microsoft.com/office/drawing/2014/main" id="{98CCAA37-6EDA-1843-8D8A-81A5947EAA1B}"/>
              </a:ext>
            </a:extLst>
          </p:cNvPr>
          <p:cNvSpPr>
            <a:spLocks noGrp="1"/>
          </p:cNvSpPr>
          <p:nvPr>
            <p:ph type="title"/>
          </p:nvPr>
        </p:nvSpPr>
        <p:spPr>
          <a:xfrm>
            <a:off x="265500" y="1859710"/>
            <a:ext cx="4045200" cy="1482300"/>
          </a:xfrm>
        </p:spPr>
        <p:txBody>
          <a:bodyPr/>
          <a:lstStyle/>
          <a:p>
            <a:r>
              <a:rPr lang="en-CA" sz="1600" i="1" dirty="0">
                <a:solidFill>
                  <a:srgbClr val="7C7C7C"/>
                </a:solidFill>
                <a:latin typeface="Verdana" panose="020B0604030504040204" pitchFamily="34" charset="0"/>
              </a:rPr>
              <a:t>“Which demographic do the individual donors at Nellie’s belong to?“</a:t>
            </a:r>
            <a:endParaRPr lang="en-US" sz="1600" dirty="0"/>
          </a:p>
        </p:txBody>
      </p:sp>
      <p:sp>
        <p:nvSpPr>
          <p:cNvPr id="12" name="Slide Number Placeholder 11">
            <a:extLst>
              <a:ext uri="{FF2B5EF4-FFF2-40B4-BE49-F238E27FC236}">
                <a16:creationId xmlns:a16="http://schemas.microsoft.com/office/drawing/2014/main" id="{885AB4D1-21F1-9941-AC1B-D680DB63BD80}"/>
              </a:ext>
            </a:extLst>
          </p:cNvPr>
          <p:cNvSpPr>
            <a:spLocks noGrp="1"/>
          </p:cNvSpPr>
          <p:nvPr>
            <p:ph type="sldNum" idx="12"/>
          </p:nvPr>
        </p:nvSpPr>
        <p:spPr/>
        <p:txBody>
          <a:bodyPr/>
          <a:lstStyle/>
          <a:p>
            <a:fld id="{00000000-1234-1234-1234-123412341234}" type="slidenum">
              <a:rPr lang="en" smtClean="0"/>
              <a:pPr/>
              <a:t>19</a:t>
            </a:fld>
            <a:endParaRPr lang="en"/>
          </a:p>
        </p:txBody>
      </p:sp>
      <p:sp>
        <p:nvSpPr>
          <p:cNvPr id="9" name="Rectangle 8">
            <a:extLst>
              <a:ext uri="{FF2B5EF4-FFF2-40B4-BE49-F238E27FC236}">
                <a16:creationId xmlns:a16="http://schemas.microsoft.com/office/drawing/2014/main" id="{EE18F64D-067D-44A8-817E-9FA12AF70D47}"/>
              </a:ext>
            </a:extLst>
          </p:cNvPr>
          <p:cNvSpPr/>
          <p:nvPr/>
        </p:nvSpPr>
        <p:spPr>
          <a:xfrm>
            <a:off x="0" y="4681185"/>
            <a:ext cx="4656669" cy="430887"/>
          </a:xfrm>
          <a:prstGeom prst="rect">
            <a:avLst/>
          </a:prstGeom>
        </p:spPr>
        <p:txBody>
          <a:bodyPr wrap="square">
            <a:spAutoFit/>
          </a:bodyPr>
          <a:lstStyle/>
          <a:p>
            <a:r>
              <a:rPr lang="en-CA" sz="1100" b="1" dirty="0">
                <a:solidFill>
                  <a:schemeClr val="accent3"/>
                </a:solidFill>
                <a:latin typeface="Verdana" panose="020B0604030504040204" pitchFamily="34" charset="0"/>
              </a:rPr>
              <a:t>Send additional ideas to: </a:t>
            </a:r>
            <a:r>
              <a:rPr lang="en-CA" sz="1100" b="1" dirty="0">
                <a:solidFill>
                  <a:schemeClr val="accent3"/>
                </a:solidFill>
                <a:latin typeface="Verdana" panose="020B0604030504040204" pitchFamily="34" charset="0"/>
                <a:hlinkClick r:id="rId3"/>
              </a:rPr>
              <a:t>toronto@dataforgood.ca</a:t>
            </a:r>
            <a:r>
              <a:rPr lang="en-CA" sz="1100" b="1" dirty="0">
                <a:solidFill>
                  <a:schemeClr val="accent3"/>
                </a:solidFill>
                <a:latin typeface="Verdana" panose="020B0604030504040204" pitchFamily="34" charset="0"/>
              </a:rPr>
              <a:t> or fill out the Google Forms </a:t>
            </a:r>
            <a:endParaRPr lang="en-CA" sz="1100" b="1" dirty="0">
              <a:solidFill>
                <a:schemeClr val="accent3"/>
              </a:solidFill>
            </a:endParaRPr>
          </a:p>
        </p:txBody>
      </p:sp>
    </p:spTree>
    <p:extLst>
      <p:ext uri="{BB962C8B-B14F-4D97-AF65-F5344CB8AC3E}">
        <p14:creationId xmlns:p14="http://schemas.microsoft.com/office/powerpoint/2010/main" val="54324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046" y="2050094"/>
            <a:ext cx="1435769" cy="1435769"/>
          </a:xfrm>
          <a:prstGeom prst="rect">
            <a:avLst/>
          </a:prstGeom>
        </p:spPr>
      </p:pic>
      <p:sp>
        <p:nvSpPr>
          <p:cNvPr id="67" name="Shape 67"/>
          <p:cNvSpPr/>
          <p:nvPr/>
        </p:nvSpPr>
        <p:spPr>
          <a:xfrm>
            <a:off x="3859042" y="2082028"/>
            <a:ext cx="1431000" cy="1431000"/>
          </a:xfrm>
          <a:prstGeom prst="ellipse">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68569" tIns="68569" rIns="68569" bIns="68569" anchor="ctr" anchorCtr="0">
            <a:noAutofit/>
          </a:bodyPr>
          <a:lstStyle/>
          <a:p>
            <a:pPr algn="ctr"/>
            <a:endParaRPr sz="7200" b="1" dirty="0"/>
          </a:p>
        </p:txBody>
      </p:sp>
      <p:sp>
        <p:nvSpPr>
          <p:cNvPr id="69" name="Shape 69"/>
          <p:cNvSpPr/>
          <p:nvPr/>
        </p:nvSpPr>
        <p:spPr>
          <a:xfrm>
            <a:off x="1376831" y="1746548"/>
            <a:ext cx="2043000" cy="2043000"/>
          </a:xfrm>
          <a:prstGeom prst="ellipse">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68569" tIns="68569" rIns="68569" bIns="68569" anchor="ctr" anchorCtr="0">
            <a:noAutofit/>
          </a:bodyPr>
          <a:lstStyle/>
          <a:p>
            <a:pPr algn="ctr"/>
            <a:r>
              <a:rPr lang="en" sz="1050" b="1" dirty="0">
                <a:ea typeface="Roboto"/>
                <a:cs typeface="Roboto"/>
                <a:sym typeface="Roboto"/>
              </a:rPr>
              <a:t>Not</a:t>
            </a:r>
            <a:r>
              <a:rPr lang="en-CA" sz="1050" b="1" dirty="0">
                <a:ea typeface="Roboto"/>
                <a:cs typeface="Roboto"/>
                <a:sym typeface="Roboto"/>
              </a:rPr>
              <a:t>-</a:t>
            </a:r>
            <a:r>
              <a:rPr lang="en" sz="1050" b="1" dirty="0">
                <a:ea typeface="Roboto"/>
                <a:cs typeface="Roboto"/>
                <a:sym typeface="Roboto"/>
              </a:rPr>
              <a:t>For-Profit Organizations</a:t>
            </a:r>
            <a:br>
              <a:rPr lang="en" sz="1050" b="1" dirty="0">
                <a:ea typeface="Roboto"/>
                <a:cs typeface="Roboto"/>
                <a:sym typeface="Roboto"/>
              </a:rPr>
            </a:br>
            <a:br>
              <a:rPr lang="en" sz="1050" b="1" dirty="0">
                <a:ea typeface="Roboto"/>
                <a:cs typeface="Roboto"/>
                <a:sym typeface="Roboto"/>
              </a:rPr>
            </a:br>
            <a:r>
              <a:rPr lang="en" sz="900" i="1" dirty="0">
                <a:ea typeface="Roboto"/>
                <a:cs typeface="Roboto"/>
                <a:sym typeface="Roboto"/>
              </a:rPr>
              <a:t>Have data but lack the resources to mine it for valuable insights </a:t>
            </a:r>
            <a:br>
              <a:rPr lang="en" sz="900" i="1" dirty="0">
                <a:ea typeface="Roboto"/>
                <a:cs typeface="Roboto"/>
                <a:sym typeface="Roboto"/>
              </a:rPr>
            </a:br>
            <a:endParaRPr sz="900" b="1" dirty="0">
              <a:ea typeface="Roboto"/>
              <a:cs typeface="Roboto"/>
              <a:sym typeface="Roboto"/>
            </a:endParaRPr>
          </a:p>
        </p:txBody>
      </p:sp>
      <p:sp>
        <p:nvSpPr>
          <p:cNvPr id="70" name="Shape 70"/>
          <p:cNvSpPr/>
          <p:nvPr/>
        </p:nvSpPr>
        <p:spPr>
          <a:xfrm>
            <a:off x="5724181" y="1746548"/>
            <a:ext cx="2043000" cy="2043000"/>
          </a:xfrm>
          <a:prstGeom prst="ellipse">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68569" tIns="68569" rIns="68569" bIns="68569" anchor="ctr" anchorCtr="0">
            <a:noAutofit/>
          </a:bodyPr>
          <a:lstStyle/>
          <a:p>
            <a:pPr algn="ctr"/>
            <a:r>
              <a:rPr lang="en" sz="1050" b="1" dirty="0">
                <a:ea typeface="Roboto"/>
                <a:cs typeface="Roboto"/>
                <a:sym typeface="Roboto"/>
              </a:rPr>
              <a:t>Data Professionals</a:t>
            </a:r>
            <a:r>
              <a:rPr lang="en-CA" sz="1050" b="1" dirty="0">
                <a:ea typeface="Roboto"/>
                <a:cs typeface="Roboto"/>
                <a:sym typeface="Roboto"/>
              </a:rPr>
              <a:t> &amp;</a:t>
            </a:r>
            <a:r>
              <a:rPr lang="en" sz="1050" b="1" dirty="0">
                <a:ea typeface="Roboto"/>
                <a:cs typeface="Roboto"/>
                <a:sym typeface="Roboto"/>
              </a:rPr>
              <a:t> Enthusiasts</a:t>
            </a:r>
            <a:br>
              <a:rPr lang="en" sz="1050" b="1" dirty="0">
                <a:ea typeface="Roboto"/>
                <a:cs typeface="Roboto"/>
                <a:sym typeface="Roboto"/>
              </a:rPr>
            </a:br>
            <a:br>
              <a:rPr lang="en" sz="1050" b="1" dirty="0">
                <a:ea typeface="Roboto"/>
                <a:cs typeface="Roboto"/>
                <a:sym typeface="Roboto"/>
              </a:rPr>
            </a:br>
            <a:r>
              <a:rPr lang="en" sz="900" i="1" dirty="0">
                <a:ea typeface="Roboto"/>
                <a:cs typeface="Roboto"/>
                <a:sym typeface="Roboto"/>
              </a:rPr>
              <a:t>Want to give back and improve their skills but lack the opportunities to do so</a:t>
            </a:r>
            <a:endParaRPr sz="900" b="1" dirty="0">
              <a:ea typeface="Roboto"/>
              <a:cs typeface="Roboto"/>
              <a:sym typeface="Roboto"/>
            </a:endParaRPr>
          </a:p>
        </p:txBody>
      </p:sp>
      <p:sp>
        <p:nvSpPr>
          <p:cNvPr id="71" name="Shape 71"/>
          <p:cNvSpPr/>
          <p:nvPr/>
        </p:nvSpPr>
        <p:spPr>
          <a:xfrm>
            <a:off x="3500763" y="2631174"/>
            <a:ext cx="281250" cy="273600"/>
          </a:xfrm>
          <a:prstGeom prst="rightArrow">
            <a:avLst>
              <a:gd name="adj1" fmla="val 50000"/>
              <a:gd name="adj2" fmla="val 50000"/>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68569" tIns="68569" rIns="68569" bIns="68569" anchor="ctr" anchorCtr="0">
            <a:noAutofit/>
          </a:bodyPr>
          <a:lstStyle/>
          <a:p>
            <a:endParaRPr sz="1050"/>
          </a:p>
        </p:txBody>
      </p:sp>
      <p:sp>
        <p:nvSpPr>
          <p:cNvPr id="72" name="Shape 72"/>
          <p:cNvSpPr/>
          <p:nvPr/>
        </p:nvSpPr>
        <p:spPr>
          <a:xfrm>
            <a:off x="5362207" y="2631192"/>
            <a:ext cx="281250" cy="273600"/>
          </a:xfrm>
          <a:prstGeom prst="leftArrow">
            <a:avLst>
              <a:gd name="adj1" fmla="val 50000"/>
              <a:gd name="adj2" fmla="val 50000"/>
            </a:avLst>
          </a:prstGeom>
          <a:ln>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68569" tIns="68569" rIns="68569" bIns="68569" anchor="ctr" anchorCtr="0">
            <a:noAutofit/>
          </a:bodyPr>
          <a:lstStyle/>
          <a:p>
            <a:endParaRPr sz="1050"/>
          </a:p>
        </p:txBody>
      </p:sp>
      <p:sp>
        <p:nvSpPr>
          <p:cNvPr id="9" name="Shape 146">
            <a:extLst>
              <a:ext uri="{FF2B5EF4-FFF2-40B4-BE49-F238E27FC236}">
                <a16:creationId xmlns:a16="http://schemas.microsoft.com/office/drawing/2014/main" id="{178C5A3A-D7E6-7D45-8852-F2951358DEFC}"/>
              </a:ext>
            </a:extLst>
          </p:cNvPr>
          <p:cNvSpPr txBox="1">
            <a:spLocks/>
          </p:cNvSpPr>
          <p:nvPr/>
        </p:nvSpPr>
        <p:spPr>
          <a:xfrm>
            <a:off x="0" y="475388"/>
            <a:ext cx="9144000" cy="4295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mj-lt"/>
                <a:ea typeface="Roboto"/>
                <a:cs typeface="Roboto"/>
                <a:sym typeface="Roboto"/>
              </a:defRPr>
            </a:lvl1pPr>
            <a:lvl2pPr marR="0" lvl="1"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algn="ctr"/>
            <a:r>
              <a:rPr lang="en-CA" sz="3200" dirty="0">
                <a:solidFill>
                  <a:srgbClr val="364C1C"/>
                </a:solidFill>
                <a:latin typeface="Raleway Light"/>
              </a:rPr>
              <a:t>DATA IN THE SERVICE OF HUMANITY</a:t>
            </a:r>
          </a:p>
        </p:txBody>
      </p:sp>
      <p:sp>
        <p:nvSpPr>
          <p:cNvPr id="5" name="Slide Number Placeholder 4">
            <a:extLst>
              <a:ext uri="{FF2B5EF4-FFF2-40B4-BE49-F238E27FC236}">
                <a16:creationId xmlns:a16="http://schemas.microsoft.com/office/drawing/2014/main" id="{1DC48196-59D0-E943-9FC9-F6978D4AB24E}"/>
              </a:ext>
            </a:extLst>
          </p:cNvPr>
          <p:cNvSpPr>
            <a:spLocks noGrp="1"/>
          </p:cNvSpPr>
          <p:nvPr>
            <p:ph type="sldNum" idx="12"/>
          </p:nvPr>
        </p:nvSpPr>
        <p:spPr/>
        <p:txBody>
          <a:bodyPr/>
          <a:lstStyle/>
          <a:p>
            <a:fld id="{00000000-1234-1234-1234-123412341234}" type="slidenum">
              <a:rPr lang="uk-UA" smtClean="0"/>
              <a:pPr/>
              <a:t>2</a:t>
            </a:fld>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Subtitle 1">
            <a:extLst>
              <a:ext uri="{FF2B5EF4-FFF2-40B4-BE49-F238E27FC236}">
                <a16:creationId xmlns:a16="http://schemas.microsoft.com/office/drawing/2014/main" id="{9A0A88AB-1F67-E144-ABA5-C7D666762037}"/>
              </a:ext>
            </a:extLst>
          </p:cNvPr>
          <p:cNvSpPr>
            <a:spLocks noGrp="1"/>
          </p:cNvSpPr>
          <p:nvPr>
            <p:ph type="subTitle" idx="1"/>
          </p:nvPr>
        </p:nvSpPr>
        <p:spPr>
          <a:xfrm>
            <a:off x="265500" y="2022287"/>
            <a:ext cx="4045200" cy="1235100"/>
          </a:xfrm>
        </p:spPr>
        <p:txBody>
          <a:bodyPr/>
          <a:lstStyle/>
          <a:p>
            <a:r>
              <a:rPr lang="en-US" sz="2800" dirty="0">
                <a:solidFill>
                  <a:schemeClr val="accent5"/>
                </a:solidFill>
              </a:rPr>
              <a:t>SUB QUESTION #1</a:t>
            </a:r>
          </a:p>
        </p:txBody>
      </p:sp>
      <p:sp>
        <p:nvSpPr>
          <p:cNvPr id="8" name="Text Placeholder 7">
            <a:extLst>
              <a:ext uri="{FF2B5EF4-FFF2-40B4-BE49-F238E27FC236}">
                <a16:creationId xmlns:a16="http://schemas.microsoft.com/office/drawing/2014/main" id="{1736926D-70D7-5D45-9894-272A9DC0A3AE}"/>
              </a:ext>
            </a:extLst>
          </p:cNvPr>
          <p:cNvSpPr>
            <a:spLocks noGrp="1"/>
          </p:cNvSpPr>
          <p:nvPr>
            <p:ph type="body" idx="2"/>
          </p:nvPr>
        </p:nvSpPr>
        <p:spPr/>
        <p:txBody>
          <a:bodyPr/>
          <a:lstStyle/>
          <a:p>
            <a:pPr marL="85724" indent="0">
              <a:buNone/>
            </a:pPr>
            <a:r>
              <a:rPr lang="en-CA" dirty="0">
                <a:solidFill>
                  <a:schemeClr val="bg1"/>
                </a:solidFill>
                <a:latin typeface="Verdana" panose="020B0604030504040204" pitchFamily="34" charset="0"/>
              </a:rPr>
              <a:t>Based on the Demographic identified, what are the important KPIs that Nellie’s should focus on in the next 5 years in order to increase their donation trends?</a:t>
            </a:r>
            <a:endParaRPr lang="en-CA" dirty="0">
              <a:solidFill>
                <a:schemeClr val="bg1"/>
              </a:solidFill>
              <a:latin typeface="SymbolMT"/>
            </a:endParaRPr>
          </a:p>
          <a:p>
            <a:endParaRPr lang="en-US" dirty="0">
              <a:solidFill>
                <a:schemeClr val="bg1"/>
              </a:solidFill>
            </a:endParaRPr>
          </a:p>
        </p:txBody>
      </p:sp>
      <p:sp>
        <p:nvSpPr>
          <p:cNvPr id="12" name="Slide Number Placeholder 11">
            <a:extLst>
              <a:ext uri="{FF2B5EF4-FFF2-40B4-BE49-F238E27FC236}">
                <a16:creationId xmlns:a16="http://schemas.microsoft.com/office/drawing/2014/main" id="{885AB4D1-21F1-9941-AC1B-D680DB63BD80}"/>
              </a:ext>
            </a:extLst>
          </p:cNvPr>
          <p:cNvSpPr>
            <a:spLocks noGrp="1"/>
          </p:cNvSpPr>
          <p:nvPr>
            <p:ph type="sldNum" idx="12"/>
          </p:nvPr>
        </p:nvSpPr>
        <p:spPr/>
        <p:txBody>
          <a:bodyPr/>
          <a:lstStyle/>
          <a:p>
            <a:fld id="{00000000-1234-1234-1234-123412341234}" type="slidenum">
              <a:rPr lang="en" smtClean="0"/>
              <a:pPr/>
              <a:t>20</a:t>
            </a:fld>
            <a:endParaRPr lang="en"/>
          </a:p>
        </p:txBody>
      </p:sp>
      <p:sp>
        <p:nvSpPr>
          <p:cNvPr id="6" name="Rectangle 5">
            <a:extLst>
              <a:ext uri="{FF2B5EF4-FFF2-40B4-BE49-F238E27FC236}">
                <a16:creationId xmlns:a16="http://schemas.microsoft.com/office/drawing/2014/main" id="{1F8E7218-F657-47DC-9C1A-F28082C0505F}"/>
              </a:ext>
            </a:extLst>
          </p:cNvPr>
          <p:cNvSpPr/>
          <p:nvPr/>
        </p:nvSpPr>
        <p:spPr>
          <a:xfrm>
            <a:off x="0" y="4681185"/>
            <a:ext cx="4656669" cy="430887"/>
          </a:xfrm>
          <a:prstGeom prst="rect">
            <a:avLst/>
          </a:prstGeom>
        </p:spPr>
        <p:txBody>
          <a:bodyPr wrap="square">
            <a:spAutoFit/>
          </a:bodyPr>
          <a:lstStyle/>
          <a:p>
            <a:r>
              <a:rPr lang="en-CA" sz="1100" b="1" dirty="0">
                <a:solidFill>
                  <a:schemeClr val="accent3"/>
                </a:solidFill>
                <a:latin typeface="Verdana" panose="020B0604030504040204" pitchFamily="34" charset="0"/>
              </a:rPr>
              <a:t>Send additional ideas to: </a:t>
            </a:r>
            <a:r>
              <a:rPr lang="en-CA" sz="1100" b="1" dirty="0">
                <a:solidFill>
                  <a:schemeClr val="accent3"/>
                </a:solidFill>
                <a:latin typeface="Verdana" panose="020B0604030504040204" pitchFamily="34" charset="0"/>
                <a:hlinkClick r:id="rId3"/>
              </a:rPr>
              <a:t>toronto@dataforgood.ca</a:t>
            </a:r>
            <a:r>
              <a:rPr lang="en-CA" sz="1100" b="1" dirty="0">
                <a:solidFill>
                  <a:schemeClr val="accent3"/>
                </a:solidFill>
                <a:latin typeface="Verdana" panose="020B0604030504040204" pitchFamily="34" charset="0"/>
              </a:rPr>
              <a:t> or fill out the Google Forms </a:t>
            </a:r>
            <a:endParaRPr lang="en-CA" sz="1100" b="1" dirty="0">
              <a:solidFill>
                <a:schemeClr val="accent3"/>
              </a:solidFill>
            </a:endParaRPr>
          </a:p>
        </p:txBody>
      </p:sp>
    </p:spTree>
    <p:extLst>
      <p:ext uri="{BB962C8B-B14F-4D97-AF65-F5344CB8AC3E}">
        <p14:creationId xmlns:p14="http://schemas.microsoft.com/office/powerpoint/2010/main" val="41673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Subtitle 1">
            <a:extLst>
              <a:ext uri="{FF2B5EF4-FFF2-40B4-BE49-F238E27FC236}">
                <a16:creationId xmlns:a16="http://schemas.microsoft.com/office/drawing/2014/main" id="{9A0A88AB-1F67-E144-ABA5-C7D666762037}"/>
              </a:ext>
            </a:extLst>
          </p:cNvPr>
          <p:cNvSpPr>
            <a:spLocks noGrp="1"/>
          </p:cNvSpPr>
          <p:nvPr>
            <p:ph type="subTitle" idx="1"/>
          </p:nvPr>
        </p:nvSpPr>
        <p:spPr>
          <a:xfrm>
            <a:off x="265500" y="2022287"/>
            <a:ext cx="4045200" cy="1235100"/>
          </a:xfrm>
        </p:spPr>
        <p:txBody>
          <a:bodyPr/>
          <a:lstStyle/>
          <a:p>
            <a:r>
              <a:rPr lang="en-US" sz="2800" dirty="0">
                <a:solidFill>
                  <a:schemeClr val="accent5"/>
                </a:solidFill>
              </a:rPr>
              <a:t>SUB QUESTION #2</a:t>
            </a:r>
          </a:p>
        </p:txBody>
      </p:sp>
      <p:sp>
        <p:nvSpPr>
          <p:cNvPr id="8" name="Text Placeholder 7">
            <a:extLst>
              <a:ext uri="{FF2B5EF4-FFF2-40B4-BE49-F238E27FC236}">
                <a16:creationId xmlns:a16="http://schemas.microsoft.com/office/drawing/2014/main" id="{1736926D-70D7-5D45-9894-272A9DC0A3AE}"/>
              </a:ext>
            </a:extLst>
          </p:cNvPr>
          <p:cNvSpPr>
            <a:spLocks noGrp="1"/>
          </p:cNvSpPr>
          <p:nvPr>
            <p:ph type="body" idx="2"/>
          </p:nvPr>
        </p:nvSpPr>
        <p:spPr/>
        <p:txBody>
          <a:bodyPr/>
          <a:lstStyle/>
          <a:p>
            <a:pPr marL="85724" indent="0">
              <a:buNone/>
            </a:pPr>
            <a:r>
              <a:rPr lang="en-US" dirty="0">
                <a:solidFill>
                  <a:schemeClr val="bg1"/>
                </a:solidFill>
              </a:rPr>
              <a:t>What are some easy-to-implement data-collection tools/strategies that could be used for collecting data going forward?</a:t>
            </a:r>
          </a:p>
        </p:txBody>
      </p:sp>
      <p:sp>
        <p:nvSpPr>
          <p:cNvPr id="12" name="Slide Number Placeholder 11">
            <a:extLst>
              <a:ext uri="{FF2B5EF4-FFF2-40B4-BE49-F238E27FC236}">
                <a16:creationId xmlns:a16="http://schemas.microsoft.com/office/drawing/2014/main" id="{885AB4D1-21F1-9941-AC1B-D680DB63BD80}"/>
              </a:ext>
            </a:extLst>
          </p:cNvPr>
          <p:cNvSpPr>
            <a:spLocks noGrp="1"/>
          </p:cNvSpPr>
          <p:nvPr>
            <p:ph type="sldNum" idx="12"/>
          </p:nvPr>
        </p:nvSpPr>
        <p:spPr/>
        <p:txBody>
          <a:bodyPr/>
          <a:lstStyle/>
          <a:p>
            <a:fld id="{00000000-1234-1234-1234-123412341234}" type="slidenum">
              <a:rPr lang="en" smtClean="0"/>
              <a:pPr/>
              <a:t>21</a:t>
            </a:fld>
            <a:endParaRPr lang="en"/>
          </a:p>
        </p:txBody>
      </p:sp>
      <p:sp>
        <p:nvSpPr>
          <p:cNvPr id="6" name="Rectangle 5">
            <a:extLst>
              <a:ext uri="{FF2B5EF4-FFF2-40B4-BE49-F238E27FC236}">
                <a16:creationId xmlns:a16="http://schemas.microsoft.com/office/drawing/2014/main" id="{9FDEEA81-A9C4-4904-A42E-9972F2CD9D6A}"/>
              </a:ext>
            </a:extLst>
          </p:cNvPr>
          <p:cNvSpPr/>
          <p:nvPr/>
        </p:nvSpPr>
        <p:spPr>
          <a:xfrm>
            <a:off x="0" y="4681185"/>
            <a:ext cx="4656669" cy="430887"/>
          </a:xfrm>
          <a:prstGeom prst="rect">
            <a:avLst/>
          </a:prstGeom>
        </p:spPr>
        <p:txBody>
          <a:bodyPr wrap="square">
            <a:spAutoFit/>
          </a:bodyPr>
          <a:lstStyle/>
          <a:p>
            <a:r>
              <a:rPr lang="en-CA" sz="1100" b="1" dirty="0">
                <a:solidFill>
                  <a:schemeClr val="accent3"/>
                </a:solidFill>
                <a:latin typeface="Verdana" panose="020B0604030504040204" pitchFamily="34" charset="0"/>
              </a:rPr>
              <a:t>Send additional ideas to: </a:t>
            </a:r>
            <a:r>
              <a:rPr lang="en-CA" sz="1100" b="1" dirty="0">
                <a:solidFill>
                  <a:schemeClr val="accent3"/>
                </a:solidFill>
                <a:latin typeface="Verdana" panose="020B0604030504040204" pitchFamily="34" charset="0"/>
                <a:hlinkClick r:id="rId3"/>
              </a:rPr>
              <a:t>toronto@dataforgood.ca</a:t>
            </a:r>
            <a:r>
              <a:rPr lang="en-CA" sz="1100" b="1" dirty="0">
                <a:solidFill>
                  <a:schemeClr val="accent3"/>
                </a:solidFill>
                <a:latin typeface="Verdana" panose="020B0604030504040204" pitchFamily="34" charset="0"/>
              </a:rPr>
              <a:t> or fill out the Google Forms </a:t>
            </a:r>
            <a:endParaRPr lang="en-CA" sz="1100" b="1" dirty="0">
              <a:solidFill>
                <a:schemeClr val="accent3"/>
              </a:solidFill>
            </a:endParaRPr>
          </a:p>
        </p:txBody>
      </p:sp>
    </p:spTree>
    <p:extLst>
      <p:ext uri="{BB962C8B-B14F-4D97-AF65-F5344CB8AC3E}">
        <p14:creationId xmlns:p14="http://schemas.microsoft.com/office/powerpoint/2010/main" val="453391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Subtitle 1">
            <a:extLst>
              <a:ext uri="{FF2B5EF4-FFF2-40B4-BE49-F238E27FC236}">
                <a16:creationId xmlns:a16="http://schemas.microsoft.com/office/drawing/2014/main" id="{9A0A88AB-1F67-E144-ABA5-C7D666762037}"/>
              </a:ext>
            </a:extLst>
          </p:cNvPr>
          <p:cNvSpPr>
            <a:spLocks noGrp="1"/>
          </p:cNvSpPr>
          <p:nvPr>
            <p:ph type="subTitle" idx="1"/>
          </p:nvPr>
        </p:nvSpPr>
        <p:spPr>
          <a:xfrm>
            <a:off x="265500" y="2022287"/>
            <a:ext cx="4045200" cy="1235100"/>
          </a:xfrm>
        </p:spPr>
        <p:txBody>
          <a:bodyPr/>
          <a:lstStyle/>
          <a:p>
            <a:r>
              <a:rPr lang="en-US" sz="2800" dirty="0">
                <a:solidFill>
                  <a:schemeClr val="accent5"/>
                </a:solidFill>
              </a:rPr>
              <a:t>SUB QUESTION #3</a:t>
            </a:r>
          </a:p>
        </p:txBody>
      </p:sp>
      <p:sp>
        <p:nvSpPr>
          <p:cNvPr id="8" name="Text Placeholder 7">
            <a:extLst>
              <a:ext uri="{FF2B5EF4-FFF2-40B4-BE49-F238E27FC236}">
                <a16:creationId xmlns:a16="http://schemas.microsoft.com/office/drawing/2014/main" id="{1736926D-70D7-5D45-9894-272A9DC0A3AE}"/>
              </a:ext>
            </a:extLst>
          </p:cNvPr>
          <p:cNvSpPr>
            <a:spLocks noGrp="1"/>
          </p:cNvSpPr>
          <p:nvPr>
            <p:ph type="body" idx="2"/>
          </p:nvPr>
        </p:nvSpPr>
        <p:spPr/>
        <p:txBody>
          <a:bodyPr/>
          <a:lstStyle/>
          <a:p>
            <a:pPr marL="85724" indent="0">
              <a:buNone/>
            </a:pPr>
            <a:r>
              <a:rPr lang="en-US" dirty="0">
                <a:solidFill>
                  <a:schemeClr val="bg1"/>
                </a:solidFill>
              </a:rPr>
              <a:t>What other data should Nellies be collecting in order to improve their operational efficiency and storytelling methodologies?</a:t>
            </a:r>
          </a:p>
        </p:txBody>
      </p:sp>
      <p:sp>
        <p:nvSpPr>
          <p:cNvPr id="7" name="Rectangle 6">
            <a:extLst>
              <a:ext uri="{FF2B5EF4-FFF2-40B4-BE49-F238E27FC236}">
                <a16:creationId xmlns:a16="http://schemas.microsoft.com/office/drawing/2014/main" id="{8A5D121C-44E2-0D4F-A3A9-294AAF299EF5}"/>
              </a:ext>
            </a:extLst>
          </p:cNvPr>
          <p:cNvSpPr/>
          <p:nvPr/>
        </p:nvSpPr>
        <p:spPr>
          <a:xfrm>
            <a:off x="0" y="4681185"/>
            <a:ext cx="4656669" cy="430887"/>
          </a:xfrm>
          <a:prstGeom prst="rect">
            <a:avLst/>
          </a:prstGeom>
        </p:spPr>
        <p:txBody>
          <a:bodyPr wrap="square">
            <a:spAutoFit/>
          </a:bodyPr>
          <a:lstStyle/>
          <a:p>
            <a:r>
              <a:rPr lang="en-CA" sz="1100" b="1" dirty="0">
                <a:solidFill>
                  <a:schemeClr val="accent3"/>
                </a:solidFill>
                <a:latin typeface="Verdana" panose="020B0604030504040204" pitchFamily="34" charset="0"/>
              </a:rPr>
              <a:t>Send additional ideas to: </a:t>
            </a:r>
            <a:r>
              <a:rPr lang="en-CA" sz="1100" b="1" dirty="0">
                <a:solidFill>
                  <a:schemeClr val="accent3"/>
                </a:solidFill>
                <a:latin typeface="Verdana" panose="020B0604030504040204" pitchFamily="34" charset="0"/>
                <a:hlinkClick r:id="rId3"/>
              </a:rPr>
              <a:t>toronto@dataforgood.ca</a:t>
            </a:r>
            <a:r>
              <a:rPr lang="en-CA" sz="1100" b="1" dirty="0">
                <a:solidFill>
                  <a:schemeClr val="accent3"/>
                </a:solidFill>
                <a:latin typeface="Verdana" panose="020B0604030504040204" pitchFamily="34" charset="0"/>
              </a:rPr>
              <a:t> or fill out the Google Forms </a:t>
            </a:r>
            <a:endParaRPr lang="en-CA" sz="1100" b="1" dirty="0">
              <a:solidFill>
                <a:schemeClr val="accent3"/>
              </a:solidFill>
            </a:endParaRPr>
          </a:p>
        </p:txBody>
      </p:sp>
      <p:sp>
        <p:nvSpPr>
          <p:cNvPr id="12" name="Slide Number Placeholder 11">
            <a:extLst>
              <a:ext uri="{FF2B5EF4-FFF2-40B4-BE49-F238E27FC236}">
                <a16:creationId xmlns:a16="http://schemas.microsoft.com/office/drawing/2014/main" id="{885AB4D1-21F1-9941-AC1B-D680DB63BD80}"/>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114006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Subtitle 1">
            <a:extLst>
              <a:ext uri="{FF2B5EF4-FFF2-40B4-BE49-F238E27FC236}">
                <a16:creationId xmlns:a16="http://schemas.microsoft.com/office/drawing/2014/main" id="{9A0A88AB-1F67-E144-ABA5-C7D666762037}"/>
              </a:ext>
            </a:extLst>
          </p:cNvPr>
          <p:cNvSpPr>
            <a:spLocks noGrp="1"/>
          </p:cNvSpPr>
          <p:nvPr>
            <p:ph type="subTitle" idx="1"/>
          </p:nvPr>
        </p:nvSpPr>
        <p:spPr>
          <a:xfrm>
            <a:off x="265500" y="2022287"/>
            <a:ext cx="4045200" cy="1235100"/>
          </a:xfrm>
        </p:spPr>
        <p:txBody>
          <a:bodyPr/>
          <a:lstStyle/>
          <a:p>
            <a:r>
              <a:rPr lang="en-US" sz="2800" dirty="0">
                <a:solidFill>
                  <a:schemeClr val="accent5"/>
                </a:solidFill>
              </a:rPr>
              <a:t>SUB QUESTION #4</a:t>
            </a:r>
          </a:p>
        </p:txBody>
      </p:sp>
      <p:sp>
        <p:nvSpPr>
          <p:cNvPr id="8" name="Text Placeholder 7">
            <a:extLst>
              <a:ext uri="{FF2B5EF4-FFF2-40B4-BE49-F238E27FC236}">
                <a16:creationId xmlns:a16="http://schemas.microsoft.com/office/drawing/2014/main" id="{1736926D-70D7-5D45-9894-272A9DC0A3AE}"/>
              </a:ext>
            </a:extLst>
          </p:cNvPr>
          <p:cNvSpPr>
            <a:spLocks noGrp="1"/>
          </p:cNvSpPr>
          <p:nvPr>
            <p:ph type="body" idx="2"/>
          </p:nvPr>
        </p:nvSpPr>
        <p:spPr/>
        <p:txBody>
          <a:bodyPr/>
          <a:lstStyle/>
          <a:p>
            <a:pPr marL="85724" indent="0">
              <a:buNone/>
            </a:pPr>
            <a:r>
              <a:rPr lang="en-US" dirty="0">
                <a:solidFill>
                  <a:schemeClr val="bg1"/>
                </a:solidFill>
              </a:rPr>
              <a:t>One example of open source dataset that we could use to</a:t>
            </a:r>
          </a:p>
          <a:p>
            <a:pPr marL="85724" indent="0">
              <a:buNone/>
            </a:pPr>
            <a:r>
              <a:rPr lang="en-US" dirty="0">
                <a:solidFill>
                  <a:schemeClr val="bg1"/>
                </a:solidFill>
              </a:rPr>
              <a:t>analyze Nellie’s data is the Canadian Census Data. Can you think of other open-source datasets we could use for further analysis?</a:t>
            </a:r>
          </a:p>
        </p:txBody>
      </p:sp>
      <p:sp>
        <p:nvSpPr>
          <p:cNvPr id="12" name="Slide Number Placeholder 11">
            <a:extLst>
              <a:ext uri="{FF2B5EF4-FFF2-40B4-BE49-F238E27FC236}">
                <a16:creationId xmlns:a16="http://schemas.microsoft.com/office/drawing/2014/main" id="{885AB4D1-21F1-9941-AC1B-D680DB63BD80}"/>
              </a:ext>
            </a:extLst>
          </p:cNvPr>
          <p:cNvSpPr>
            <a:spLocks noGrp="1"/>
          </p:cNvSpPr>
          <p:nvPr>
            <p:ph type="sldNum" idx="12"/>
          </p:nvPr>
        </p:nvSpPr>
        <p:spPr/>
        <p:txBody>
          <a:bodyPr/>
          <a:lstStyle/>
          <a:p>
            <a:fld id="{00000000-1234-1234-1234-123412341234}" type="slidenum">
              <a:rPr lang="en" smtClean="0"/>
              <a:pPr/>
              <a:t>23</a:t>
            </a:fld>
            <a:endParaRPr lang="en"/>
          </a:p>
        </p:txBody>
      </p:sp>
      <p:sp>
        <p:nvSpPr>
          <p:cNvPr id="6" name="Rectangle 5">
            <a:extLst>
              <a:ext uri="{FF2B5EF4-FFF2-40B4-BE49-F238E27FC236}">
                <a16:creationId xmlns:a16="http://schemas.microsoft.com/office/drawing/2014/main" id="{061639DB-505D-4C85-A07F-0415D2712ABA}"/>
              </a:ext>
            </a:extLst>
          </p:cNvPr>
          <p:cNvSpPr/>
          <p:nvPr/>
        </p:nvSpPr>
        <p:spPr>
          <a:xfrm>
            <a:off x="0" y="4681185"/>
            <a:ext cx="4656669" cy="430887"/>
          </a:xfrm>
          <a:prstGeom prst="rect">
            <a:avLst/>
          </a:prstGeom>
        </p:spPr>
        <p:txBody>
          <a:bodyPr wrap="square">
            <a:spAutoFit/>
          </a:bodyPr>
          <a:lstStyle/>
          <a:p>
            <a:r>
              <a:rPr lang="en-CA" sz="1100" b="1" dirty="0">
                <a:solidFill>
                  <a:schemeClr val="accent3"/>
                </a:solidFill>
                <a:latin typeface="Verdana" panose="020B0604030504040204" pitchFamily="34" charset="0"/>
              </a:rPr>
              <a:t>Send additional ideas to: </a:t>
            </a:r>
            <a:r>
              <a:rPr lang="en-CA" sz="1100" b="1" dirty="0">
                <a:solidFill>
                  <a:schemeClr val="accent3"/>
                </a:solidFill>
                <a:latin typeface="Verdana" panose="020B0604030504040204" pitchFamily="34" charset="0"/>
                <a:hlinkClick r:id="rId3"/>
              </a:rPr>
              <a:t>toronto@dataforgood.ca</a:t>
            </a:r>
            <a:r>
              <a:rPr lang="en-CA" sz="1100" b="1" dirty="0">
                <a:solidFill>
                  <a:schemeClr val="accent3"/>
                </a:solidFill>
                <a:latin typeface="Verdana" panose="020B0604030504040204" pitchFamily="34" charset="0"/>
              </a:rPr>
              <a:t> or fill out the Google Forms </a:t>
            </a:r>
            <a:endParaRPr lang="en-CA" sz="1100" b="1" dirty="0">
              <a:solidFill>
                <a:schemeClr val="accent3"/>
              </a:solidFill>
            </a:endParaRPr>
          </a:p>
        </p:txBody>
      </p:sp>
    </p:spTree>
    <p:extLst>
      <p:ext uri="{BB962C8B-B14F-4D97-AF65-F5344CB8AC3E}">
        <p14:creationId xmlns:p14="http://schemas.microsoft.com/office/powerpoint/2010/main" val="325189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9EDB-3DFF-2D46-92CD-82945AEBB4AC}"/>
              </a:ext>
            </a:extLst>
          </p:cNvPr>
          <p:cNvSpPr>
            <a:spLocks noGrp="1"/>
          </p:cNvSpPr>
          <p:nvPr>
            <p:ph type="title"/>
          </p:nvPr>
        </p:nvSpPr>
        <p:spPr>
          <a:xfrm>
            <a:off x="367500" y="1427909"/>
            <a:ext cx="4045200" cy="1482300"/>
          </a:xfrm>
        </p:spPr>
        <p:txBody>
          <a:bodyPr/>
          <a:lstStyle/>
          <a:p>
            <a:r>
              <a:rPr lang="en-CA" sz="3200" dirty="0">
                <a:latin typeface="Roboto" panose="02000000000000000000" pitchFamily="2" charset="0"/>
                <a:ea typeface="Roboto" panose="02000000000000000000" pitchFamily="2" charset="0"/>
                <a:cs typeface="Roboto" panose="02000000000000000000" pitchFamily="2" charset="0"/>
              </a:rPr>
              <a:t>Reconvene &amp; Share Key Learnings, Ideas, Strategies</a:t>
            </a:r>
            <a:endParaRPr lang="en-US" dirty="0"/>
          </a:p>
        </p:txBody>
      </p:sp>
      <p:sp>
        <p:nvSpPr>
          <p:cNvPr id="3" name="Subtitle 2">
            <a:extLst>
              <a:ext uri="{FF2B5EF4-FFF2-40B4-BE49-F238E27FC236}">
                <a16:creationId xmlns:a16="http://schemas.microsoft.com/office/drawing/2014/main" id="{9BBA31B9-C8D2-8349-BF4F-D23ABE4B9D1E}"/>
              </a:ext>
            </a:extLst>
          </p:cNvPr>
          <p:cNvSpPr>
            <a:spLocks noGrp="1"/>
          </p:cNvSpPr>
          <p:nvPr>
            <p:ph type="subTitle" idx="1"/>
          </p:nvPr>
        </p:nvSpPr>
        <p:spPr>
          <a:xfrm>
            <a:off x="265500" y="2997809"/>
            <a:ext cx="4045200" cy="1235100"/>
          </a:xfrm>
        </p:spPr>
        <p:txBody>
          <a:bodyPr/>
          <a:lstStyle/>
          <a:p>
            <a:r>
              <a:rPr lang="en-CA" sz="1600" dirty="0">
                <a:solidFill>
                  <a:srgbClr val="0B98D4"/>
                </a:solidFill>
                <a:latin typeface="Roboto" panose="02000000000000000000" pitchFamily="2" charset="0"/>
                <a:ea typeface="Roboto" panose="02000000000000000000" pitchFamily="2" charset="0"/>
                <a:cs typeface="Roboto" panose="02000000000000000000" pitchFamily="2" charset="0"/>
              </a:rPr>
              <a:t> Group Moderators share what you discussed!</a:t>
            </a:r>
            <a:endParaRPr lang="en-US" dirty="0"/>
          </a:p>
        </p:txBody>
      </p:sp>
      <p:sp>
        <p:nvSpPr>
          <p:cNvPr id="4" name="Text Placeholder 3">
            <a:extLst>
              <a:ext uri="{FF2B5EF4-FFF2-40B4-BE49-F238E27FC236}">
                <a16:creationId xmlns:a16="http://schemas.microsoft.com/office/drawing/2014/main" id="{8CA024BD-A4B5-BD47-AB78-B36173EDFA3A}"/>
              </a:ext>
            </a:extLst>
          </p:cNvPr>
          <p:cNvSpPr>
            <a:spLocks noGrp="1"/>
          </p:cNvSpPr>
          <p:nvPr>
            <p:ph type="body" idx="2"/>
          </p:nvPr>
        </p:nvSpPr>
        <p:spPr/>
        <p:txBody>
          <a:bodyPr/>
          <a:lstStyle/>
          <a:p>
            <a:pPr marL="85724" indent="0" algn="ctr">
              <a:buNone/>
            </a:pPr>
            <a:r>
              <a:rPr lang="en-US" sz="2800" dirty="0">
                <a:solidFill>
                  <a:schemeClr val="bg1"/>
                </a:solidFill>
                <a:latin typeface="Roboto Slab" pitchFamily="2" charset="0"/>
                <a:ea typeface="Roboto Slab" pitchFamily="2" charset="0"/>
              </a:rPr>
              <a:t>7:00-7:30</a:t>
            </a:r>
          </a:p>
        </p:txBody>
      </p:sp>
      <p:sp>
        <p:nvSpPr>
          <p:cNvPr id="5" name="Slide Number Placeholder 4">
            <a:extLst>
              <a:ext uri="{FF2B5EF4-FFF2-40B4-BE49-F238E27FC236}">
                <a16:creationId xmlns:a16="http://schemas.microsoft.com/office/drawing/2014/main" id="{41C3A073-D765-554F-8E95-39FF416B7839}"/>
              </a:ext>
            </a:extLst>
          </p:cNvPr>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620893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57DF77-DB8C-49BD-9DC4-9F3F8F7FADF4}"/>
              </a:ext>
            </a:extLst>
          </p:cNvPr>
          <p:cNvSpPr>
            <a:spLocks noGrp="1"/>
          </p:cNvSpPr>
          <p:nvPr>
            <p:ph type="body" idx="1"/>
          </p:nvPr>
        </p:nvSpPr>
        <p:spPr>
          <a:xfrm>
            <a:off x="1393015" y="398803"/>
            <a:ext cx="5998800" cy="646225"/>
          </a:xfrm>
        </p:spPr>
        <p:txBody>
          <a:bodyPr/>
          <a:lstStyle/>
          <a:p>
            <a:pPr algn="ctr"/>
            <a:r>
              <a:rPr lang="en-US" sz="2000" b="1" dirty="0">
                <a:solidFill>
                  <a:schemeClr val="bg2">
                    <a:lumMod val="60000"/>
                    <a:lumOff val="40000"/>
                  </a:schemeClr>
                </a:solidFill>
              </a:rPr>
              <a:t>DOs &amp; DONTs</a:t>
            </a:r>
            <a:endParaRPr lang="en-CA" sz="2000" b="1" dirty="0">
              <a:solidFill>
                <a:schemeClr val="bg2">
                  <a:lumMod val="60000"/>
                  <a:lumOff val="40000"/>
                </a:schemeClr>
              </a:solidFill>
            </a:endParaRPr>
          </a:p>
        </p:txBody>
      </p:sp>
      <p:sp>
        <p:nvSpPr>
          <p:cNvPr id="3" name="Slide Number Placeholder 2">
            <a:extLst>
              <a:ext uri="{FF2B5EF4-FFF2-40B4-BE49-F238E27FC236}">
                <a16:creationId xmlns:a16="http://schemas.microsoft.com/office/drawing/2014/main" id="{0C161649-FD9D-4EDA-A69E-313F52F63A52}"/>
              </a:ext>
            </a:extLst>
          </p:cNvPr>
          <p:cNvSpPr>
            <a:spLocks noGrp="1"/>
          </p:cNvSpPr>
          <p:nvPr>
            <p:ph type="sldNum" idx="12"/>
          </p:nvPr>
        </p:nvSpPr>
        <p:spPr/>
        <p:txBody>
          <a:bodyPr/>
          <a:lstStyle/>
          <a:p>
            <a:fld id="{00000000-1234-1234-1234-123412341234}" type="slidenum">
              <a:rPr lang="en" smtClean="0"/>
              <a:pPr/>
              <a:t>25</a:t>
            </a:fld>
            <a:endParaRPr lang="en"/>
          </a:p>
        </p:txBody>
      </p:sp>
      <p:sp>
        <p:nvSpPr>
          <p:cNvPr id="4" name="TextBox 3">
            <a:extLst>
              <a:ext uri="{FF2B5EF4-FFF2-40B4-BE49-F238E27FC236}">
                <a16:creationId xmlns:a16="http://schemas.microsoft.com/office/drawing/2014/main" id="{A20B5545-0269-4B04-AAE3-5F587B078A87}"/>
              </a:ext>
            </a:extLst>
          </p:cNvPr>
          <p:cNvSpPr txBox="1"/>
          <p:nvPr/>
        </p:nvSpPr>
        <p:spPr>
          <a:xfrm>
            <a:off x="500743" y="1364343"/>
            <a:ext cx="8520416" cy="2123658"/>
          </a:xfrm>
          <a:prstGeom prst="rect">
            <a:avLst/>
          </a:prstGeom>
          <a:noFill/>
        </p:spPr>
        <p:txBody>
          <a:bodyPr wrap="square" rtlCol="0">
            <a:spAutoFit/>
          </a:bodyPr>
          <a:lstStyle/>
          <a:p>
            <a:r>
              <a:rPr lang="en-US" sz="1800" b="1" dirty="0">
                <a:solidFill>
                  <a:schemeClr val="accent6"/>
                </a:solidFill>
                <a:latin typeface="+mj-lt"/>
              </a:rPr>
              <a:t>DO:</a:t>
            </a:r>
          </a:p>
          <a:p>
            <a:pPr marL="285750" indent="-285750">
              <a:buFontTx/>
              <a:buChar char="-"/>
            </a:pPr>
            <a:r>
              <a:rPr lang="en-CA" dirty="0">
                <a:latin typeface="+mj-lt"/>
              </a:rPr>
              <a:t>Sign our Non-Disclosure Agreement (NDA) if you want to receive the data</a:t>
            </a:r>
          </a:p>
          <a:p>
            <a:pPr marL="285750" indent="-285750">
              <a:buFontTx/>
              <a:buChar char="-"/>
            </a:pPr>
            <a:r>
              <a:rPr lang="en-CA" dirty="0">
                <a:latin typeface="+mj-lt"/>
              </a:rPr>
              <a:t>Ask Questions on Slack Channel</a:t>
            </a:r>
          </a:p>
          <a:p>
            <a:pPr marL="285750" indent="-285750">
              <a:buFontTx/>
              <a:buChar char="-"/>
            </a:pPr>
            <a:r>
              <a:rPr lang="en-CA" dirty="0">
                <a:latin typeface="+mj-lt"/>
              </a:rPr>
              <a:t>Be respectful of the Data you receive</a:t>
            </a:r>
            <a:endParaRPr lang="en-CA" b="1" dirty="0">
              <a:solidFill>
                <a:schemeClr val="accent3"/>
              </a:solidFill>
              <a:latin typeface="+mj-lt"/>
            </a:endParaRPr>
          </a:p>
          <a:p>
            <a:endParaRPr lang="en-CA" b="1" dirty="0">
              <a:solidFill>
                <a:schemeClr val="accent3"/>
              </a:solidFill>
              <a:latin typeface="+mj-lt"/>
            </a:endParaRPr>
          </a:p>
          <a:p>
            <a:r>
              <a:rPr lang="en-CA" sz="1800" b="1" dirty="0">
                <a:solidFill>
                  <a:schemeClr val="accent3">
                    <a:lumMod val="75000"/>
                  </a:schemeClr>
                </a:solidFill>
                <a:latin typeface="+mj-lt"/>
              </a:rPr>
              <a:t>DON’T:</a:t>
            </a:r>
            <a:r>
              <a:rPr lang="en-CA" sz="1800" b="1" dirty="0">
                <a:solidFill>
                  <a:schemeClr val="accent3"/>
                </a:solidFill>
                <a:latin typeface="+mj-lt"/>
              </a:rPr>
              <a:t> </a:t>
            </a:r>
          </a:p>
          <a:p>
            <a:pPr marL="285750" indent="-285750">
              <a:buFontTx/>
              <a:buChar char="-"/>
            </a:pPr>
            <a:r>
              <a:rPr lang="en-CA" dirty="0">
                <a:solidFill>
                  <a:srgbClr val="FF0000"/>
                </a:solidFill>
                <a:latin typeface="+mj-lt"/>
              </a:rPr>
              <a:t>Upload any Private Data to Public Platforms. For example do not upload data/visualizations to Tableau Public or GitHub!</a:t>
            </a:r>
          </a:p>
          <a:p>
            <a:pPr marL="171450" indent="-171450">
              <a:buFontTx/>
              <a:buChar char="-"/>
            </a:pPr>
            <a:endParaRPr lang="en-CA" sz="1200" dirty="0">
              <a:solidFill>
                <a:schemeClr val="tx1"/>
              </a:solidFill>
              <a:latin typeface="+mj-lt"/>
            </a:endParaRPr>
          </a:p>
        </p:txBody>
      </p:sp>
    </p:spTree>
    <p:extLst>
      <p:ext uri="{BB962C8B-B14F-4D97-AF65-F5344CB8AC3E}">
        <p14:creationId xmlns:p14="http://schemas.microsoft.com/office/powerpoint/2010/main" val="205339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E78D4DB6-9F29-418A-8DF2-A0F10973C019}"/>
              </a:ext>
            </a:extLst>
          </p:cNvPr>
          <p:cNvPicPr>
            <a:picLocks noChangeAspect="1"/>
          </p:cNvPicPr>
          <p:nvPr/>
        </p:nvPicPr>
        <p:blipFill>
          <a:blip r:embed="rId3"/>
          <a:stretch>
            <a:fillRect/>
          </a:stretch>
        </p:blipFill>
        <p:spPr>
          <a:xfrm>
            <a:off x="1569859" y="3938075"/>
            <a:ext cx="1110925" cy="786385"/>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977E0098-71A0-4A1D-96B8-A9ABB2D2F0A4}"/>
              </a:ext>
            </a:extLst>
          </p:cNvPr>
          <p:cNvPicPr>
            <a:picLocks noChangeAspect="1"/>
          </p:cNvPicPr>
          <p:nvPr/>
        </p:nvPicPr>
        <p:blipFill>
          <a:blip r:embed="rId4"/>
          <a:stretch>
            <a:fillRect/>
          </a:stretch>
        </p:blipFill>
        <p:spPr>
          <a:xfrm>
            <a:off x="5821702" y="3866360"/>
            <a:ext cx="1871326" cy="971650"/>
          </a:xfrm>
          <a:prstGeom prst="rect">
            <a:avLst/>
          </a:prstGeom>
        </p:spPr>
      </p:pic>
      <p:sp>
        <p:nvSpPr>
          <p:cNvPr id="116" name="Shape 116"/>
          <p:cNvSpPr txBox="1">
            <a:spLocks noGrp="1"/>
          </p:cNvSpPr>
          <p:nvPr>
            <p:ph type="title"/>
          </p:nvPr>
        </p:nvSpPr>
        <p:spPr>
          <a:xfrm>
            <a:off x="1376775" y="421294"/>
            <a:ext cx="6390450" cy="429525"/>
          </a:xfrm>
          <a:prstGeom prst="rect">
            <a:avLst/>
          </a:prstGeom>
        </p:spPr>
        <p:txBody>
          <a:bodyPr spcFirstLastPara="1" wrap="square" lIns="68569" tIns="68569" rIns="68569" bIns="68569" anchor="t" anchorCtr="0">
            <a:noAutofit/>
          </a:bodyPr>
          <a:lstStyle/>
          <a:p>
            <a:pPr algn="ctr"/>
            <a:r>
              <a:rPr lang="en-CA" dirty="0">
                <a:solidFill>
                  <a:schemeClr val="tx1"/>
                </a:solidFill>
                <a:latin typeface="Raleway Light"/>
              </a:rPr>
              <a:t>PREVIOUS DATATHON PARTNERS</a:t>
            </a:r>
            <a:endParaRPr dirty="0">
              <a:solidFill>
                <a:schemeClr val="tx1"/>
              </a:solidFill>
              <a:latin typeface="Raleway Light"/>
            </a:endParaRPr>
          </a:p>
        </p:txBody>
      </p:sp>
      <p:pic>
        <p:nvPicPr>
          <p:cNvPr id="117" name="Shape 117"/>
          <p:cNvPicPr preferRelativeResize="0"/>
          <p:nvPr/>
        </p:nvPicPr>
        <p:blipFill rotWithShape="1">
          <a:blip r:embed="rId5">
            <a:alphaModFix/>
          </a:blip>
          <a:srcRect/>
          <a:stretch/>
        </p:blipFill>
        <p:spPr>
          <a:xfrm>
            <a:off x="1315055" y="1846633"/>
            <a:ext cx="1127495" cy="704684"/>
          </a:xfrm>
          <a:prstGeom prst="rect">
            <a:avLst/>
          </a:prstGeom>
          <a:noFill/>
          <a:ln>
            <a:noFill/>
          </a:ln>
        </p:spPr>
      </p:pic>
      <p:pic>
        <p:nvPicPr>
          <p:cNvPr id="118" name="Shape 118"/>
          <p:cNvPicPr preferRelativeResize="0"/>
          <p:nvPr/>
        </p:nvPicPr>
        <p:blipFill rotWithShape="1">
          <a:blip r:embed="rId6">
            <a:alphaModFix/>
          </a:blip>
          <a:srcRect/>
          <a:stretch/>
        </p:blipFill>
        <p:spPr>
          <a:xfrm>
            <a:off x="2499263" y="1846638"/>
            <a:ext cx="1788821" cy="704685"/>
          </a:xfrm>
          <a:prstGeom prst="rect">
            <a:avLst/>
          </a:prstGeom>
          <a:noFill/>
          <a:ln>
            <a:noFill/>
          </a:ln>
        </p:spPr>
      </p:pic>
      <p:pic>
        <p:nvPicPr>
          <p:cNvPr id="119" name="Shape 119"/>
          <p:cNvPicPr preferRelativeResize="0"/>
          <p:nvPr/>
        </p:nvPicPr>
        <p:blipFill rotWithShape="1">
          <a:blip r:embed="rId7">
            <a:alphaModFix/>
          </a:blip>
          <a:srcRect/>
          <a:stretch/>
        </p:blipFill>
        <p:spPr>
          <a:xfrm>
            <a:off x="1315053" y="2594478"/>
            <a:ext cx="1916927" cy="704685"/>
          </a:xfrm>
          <a:prstGeom prst="rect">
            <a:avLst/>
          </a:prstGeom>
          <a:noFill/>
          <a:ln>
            <a:noFill/>
          </a:ln>
        </p:spPr>
      </p:pic>
      <p:pic>
        <p:nvPicPr>
          <p:cNvPr id="120" name="Shape 120"/>
          <p:cNvPicPr preferRelativeResize="0"/>
          <p:nvPr/>
        </p:nvPicPr>
        <p:blipFill rotWithShape="1">
          <a:blip r:embed="rId8">
            <a:alphaModFix/>
          </a:blip>
          <a:srcRect/>
          <a:stretch/>
        </p:blipFill>
        <p:spPr>
          <a:xfrm>
            <a:off x="3289673" y="2594483"/>
            <a:ext cx="2348949" cy="704684"/>
          </a:xfrm>
          <a:prstGeom prst="rect">
            <a:avLst/>
          </a:prstGeom>
          <a:noFill/>
          <a:ln>
            <a:noFill/>
          </a:ln>
        </p:spPr>
      </p:pic>
      <p:pic>
        <p:nvPicPr>
          <p:cNvPr id="121" name="Shape 121"/>
          <p:cNvPicPr preferRelativeResize="0"/>
          <p:nvPr/>
        </p:nvPicPr>
        <p:blipFill rotWithShape="1">
          <a:blip r:embed="rId9">
            <a:alphaModFix/>
          </a:blip>
          <a:srcRect/>
          <a:stretch/>
        </p:blipFill>
        <p:spPr>
          <a:xfrm>
            <a:off x="1315052" y="3342321"/>
            <a:ext cx="627707" cy="704681"/>
          </a:xfrm>
          <a:prstGeom prst="rect">
            <a:avLst/>
          </a:prstGeom>
          <a:noFill/>
          <a:ln>
            <a:noFill/>
          </a:ln>
        </p:spPr>
      </p:pic>
      <p:pic>
        <p:nvPicPr>
          <p:cNvPr id="122" name="Shape 122"/>
          <p:cNvPicPr preferRelativeResize="0"/>
          <p:nvPr/>
        </p:nvPicPr>
        <p:blipFill>
          <a:blip r:embed="rId10">
            <a:alphaModFix/>
          </a:blip>
          <a:stretch>
            <a:fillRect/>
          </a:stretch>
        </p:blipFill>
        <p:spPr>
          <a:xfrm>
            <a:off x="5810890" y="2658895"/>
            <a:ext cx="1855114" cy="650641"/>
          </a:xfrm>
          <a:prstGeom prst="rect">
            <a:avLst/>
          </a:prstGeom>
          <a:noFill/>
          <a:ln>
            <a:noFill/>
          </a:ln>
        </p:spPr>
      </p:pic>
      <p:pic>
        <p:nvPicPr>
          <p:cNvPr id="123" name="Shape 123"/>
          <p:cNvPicPr preferRelativeResize="0"/>
          <p:nvPr/>
        </p:nvPicPr>
        <p:blipFill>
          <a:blip r:embed="rId11">
            <a:alphaModFix/>
          </a:blip>
          <a:stretch>
            <a:fillRect/>
          </a:stretch>
        </p:blipFill>
        <p:spPr>
          <a:xfrm>
            <a:off x="2188507" y="3433327"/>
            <a:ext cx="2791328" cy="532679"/>
          </a:xfrm>
          <a:prstGeom prst="rect">
            <a:avLst/>
          </a:prstGeom>
          <a:noFill/>
          <a:ln>
            <a:noFill/>
          </a:ln>
        </p:spPr>
      </p:pic>
      <p:pic>
        <p:nvPicPr>
          <p:cNvPr id="124" name="Shape 124"/>
          <p:cNvPicPr preferRelativeResize="0"/>
          <p:nvPr/>
        </p:nvPicPr>
        <p:blipFill>
          <a:blip r:embed="rId12">
            <a:alphaModFix/>
          </a:blip>
          <a:stretch>
            <a:fillRect/>
          </a:stretch>
        </p:blipFill>
        <p:spPr>
          <a:xfrm>
            <a:off x="5106211" y="1846636"/>
            <a:ext cx="704681" cy="704681"/>
          </a:xfrm>
          <a:prstGeom prst="rect">
            <a:avLst/>
          </a:prstGeom>
          <a:noFill/>
          <a:ln>
            <a:noFill/>
          </a:ln>
        </p:spPr>
      </p:pic>
      <p:pic>
        <p:nvPicPr>
          <p:cNvPr id="126" name="Shape 126"/>
          <p:cNvPicPr preferRelativeResize="0"/>
          <p:nvPr/>
        </p:nvPicPr>
        <p:blipFill>
          <a:blip r:embed="rId13">
            <a:alphaModFix/>
          </a:blip>
          <a:stretch>
            <a:fillRect/>
          </a:stretch>
        </p:blipFill>
        <p:spPr>
          <a:xfrm>
            <a:off x="4344811" y="1846636"/>
            <a:ext cx="704681" cy="704681"/>
          </a:xfrm>
          <a:prstGeom prst="rect">
            <a:avLst/>
          </a:prstGeom>
          <a:noFill/>
          <a:ln>
            <a:noFill/>
          </a:ln>
        </p:spPr>
      </p:pic>
      <p:pic>
        <p:nvPicPr>
          <p:cNvPr id="127" name="Shape 127"/>
          <p:cNvPicPr preferRelativeResize="0"/>
          <p:nvPr/>
        </p:nvPicPr>
        <p:blipFill>
          <a:blip r:embed="rId14">
            <a:alphaModFix/>
          </a:blip>
          <a:stretch>
            <a:fillRect/>
          </a:stretch>
        </p:blipFill>
        <p:spPr>
          <a:xfrm>
            <a:off x="5867609" y="2026313"/>
            <a:ext cx="1837913" cy="345312"/>
          </a:xfrm>
          <a:prstGeom prst="rect">
            <a:avLst/>
          </a:prstGeom>
          <a:noFill/>
          <a:ln>
            <a:noFill/>
          </a:ln>
        </p:spPr>
      </p:pic>
      <p:pic>
        <p:nvPicPr>
          <p:cNvPr id="1026" name="Picture 2" descr="https://lh5.googleusercontent.com/IVrLHgkpUbSsc3BSDbNHkXbyUECx4ShpmI8TytRfeSXyUMJELjhpQmOo-BrlXumeOX52yI-ZPv_Nf2P1Q9firXOF45Td4MkoCyuQqHBPL7aYzYSW-1dRkjf4-wnOISzHYwjSd_lYA6U"/>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06206" y="3406747"/>
            <a:ext cx="1874520" cy="57583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5425AC6C-A4DF-4459-B049-D9BDC502CCCD}"/>
              </a:ext>
            </a:extLst>
          </p:cNvPr>
          <p:cNvPicPr>
            <a:picLocks noChangeAspect="1"/>
          </p:cNvPicPr>
          <p:nvPr/>
        </p:nvPicPr>
        <p:blipFill>
          <a:blip r:embed="rId16"/>
          <a:stretch>
            <a:fillRect/>
          </a:stretch>
        </p:blipFill>
        <p:spPr>
          <a:xfrm>
            <a:off x="2784626" y="4009584"/>
            <a:ext cx="2500307" cy="214312"/>
          </a:xfrm>
          <a:prstGeom prst="rect">
            <a:avLst/>
          </a:prstGeom>
        </p:spPr>
      </p:pic>
      <p:sp>
        <p:nvSpPr>
          <p:cNvPr id="2" name="Slide Number Placeholder 1">
            <a:extLst>
              <a:ext uri="{FF2B5EF4-FFF2-40B4-BE49-F238E27FC236}">
                <a16:creationId xmlns:a16="http://schemas.microsoft.com/office/drawing/2014/main" id="{3EC03C16-5C81-3445-B560-FABB181BE459}"/>
              </a:ext>
            </a:extLst>
          </p:cNvPr>
          <p:cNvSpPr>
            <a:spLocks noGrp="1"/>
          </p:cNvSpPr>
          <p:nvPr>
            <p:ph type="sldNum" idx="12"/>
          </p:nvPr>
        </p:nvSpPr>
        <p:spPr/>
        <p:txBody>
          <a:bodyPr/>
          <a:lstStyle/>
          <a:p>
            <a:fld id="{00000000-1234-1234-1234-123412341234}" type="slidenum">
              <a:rPr lang="uk-UA" smtClean="0"/>
              <a:pPr/>
              <a:t>3</a:t>
            </a:fld>
            <a:endParaRPr lang="uk-U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5F5A-1281-4B94-A7BE-A8B0423761E8}"/>
              </a:ext>
            </a:extLst>
          </p:cNvPr>
          <p:cNvSpPr>
            <a:spLocks noGrp="1"/>
          </p:cNvSpPr>
          <p:nvPr>
            <p:ph type="title"/>
          </p:nvPr>
        </p:nvSpPr>
        <p:spPr>
          <a:xfrm>
            <a:off x="311700" y="208950"/>
            <a:ext cx="8520600" cy="572700"/>
          </a:xfrm>
        </p:spPr>
        <p:txBody>
          <a:bodyPr/>
          <a:lstStyle/>
          <a:p>
            <a:pPr algn="ctr"/>
            <a:r>
              <a:rPr lang="en-US" b="1" dirty="0">
                <a:solidFill>
                  <a:srgbClr val="7030A0"/>
                </a:solidFill>
              </a:rPr>
              <a:t>About Nellies</a:t>
            </a:r>
            <a:br>
              <a:rPr lang="en-US" b="1" dirty="0">
                <a:solidFill>
                  <a:srgbClr val="7030A0"/>
                </a:solidFill>
              </a:rPr>
            </a:br>
            <a:r>
              <a:rPr lang="en-US" sz="1600" dirty="0">
                <a:solidFill>
                  <a:srgbClr val="7030A0"/>
                </a:solidFill>
                <a:hlinkClick r:id="rId2">
                  <a:extLst>
                    <a:ext uri="{A12FA001-AC4F-418D-AE19-62706E023703}">
                      <ahyp:hlinkClr xmlns:ahyp="http://schemas.microsoft.com/office/drawing/2018/hyperlinkcolor" val="tx"/>
                    </a:ext>
                  </a:extLst>
                </a:hlinkClick>
              </a:rPr>
              <a:t>Website</a:t>
            </a:r>
            <a:r>
              <a:rPr lang="en-US" dirty="0"/>
              <a:t>	</a:t>
            </a:r>
            <a:endParaRPr lang="en-CA" dirty="0"/>
          </a:p>
        </p:txBody>
      </p:sp>
      <p:sp>
        <p:nvSpPr>
          <p:cNvPr id="3" name="Slide Number Placeholder 2">
            <a:extLst>
              <a:ext uri="{FF2B5EF4-FFF2-40B4-BE49-F238E27FC236}">
                <a16:creationId xmlns:a16="http://schemas.microsoft.com/office/drawing/2014/main" id="{AF2D8D3A-76C9-4319-817E-D328BF8DB507}"/>
              </a:ext>
            </a:extLst>
          </p:cNvPr>
          <p:cNvSpPr>
            <a:spLocks noGrp="1"/>
          </p:cNvSpPr>
          <p:nvPr>
            <p:ph type="sldNum" idx="12"/>
          </p:nvPr>
        </p:nvSpPr>
        <p:spPr/>
        <p:txBody>
          <a:bodyPr/>
          <a:lstStyle/>
          <a:p>
            <a:fld id="{00000000-1234-1234-1234-123412341234}" type="slidenum">
              <a:rPr lang="uk-UA" smtClean="0"/>
              <a:pPr/>
              <a:t>4</a:t>
            </a:fld>
            <a:endParaRPr lang="uk-UA" dirty="0"/>
          </a:p>
        </p:txBody>
      </p:sp>
      <p:sp>
        <p:nvSpPr>
          <p:cNvPr id="4" name="TextBox 3">
            <a:extLst>
              <a:ext uri="{FF2B5EF4-FFF2-40B4-BE49-F238E27FC236}">
                <a16:creationId xmlns:a16="http://schemas.microsoft.com/office/drawing/2014/main" id="{0D0633D0-9376-4C32-89CB-D0527039843E}"/>
              </a:ext>
            </a:extLst>
          </p:cNvPr>
          <p:cNvSpPr txBox="1"/>
          <p:nvPr/>
        </p:nvSpPr>
        <p:spPr>
          <a:xfrm>
            <a:off x="952500" y="1758950"/>
            <a:ext cx="7416250" cy="2062103"/>
          </a:xfrm>
          <a:prstGeom prst="rect">
            <a:avLst/>
          </a:prstGeom>
          <a:noFill/>
        </p:spPr>
        <p:txBody>
          <a:bodyPr wrap="square" rtlCol="0">
            <a:spAutoFit/>
          </a:bodyPr>
          <a:lstStyle/>
          <a:p>
            <a:pPr algn="ctr"/>
            <a:r>
              <a:rPr lang="en-US" sz="1600" dirty="0"/>
              <a:t>Nellie’s Mission is to operate programs and services for women and children who have and are experiencing oppressions such as violence, poverty and homelessness. </a:t>
            </a:r>
          </a:p>
          <a:p>
            <a:pPr algn="ctr"/>
            <a:endParaRPr lang="en-US" sz="1600" dirty="0"/>
          </a:p>
          <a:p>
            <a:pPr algn="ctr"/>
            <a:r>
              <a:rPr lang="en-US" sz="1600" dirty="0"/>
              <a:t>They are a community-based feminist organization which operates within an anti-racist, anti-oppression framework. They are committed to social change through education and advocacy, to achieve social justice for all women and children.</a:t>
            </a:r>
            <a:endParaRPr lang="en-CA" sz="1600" dirty="0"/>
          </a:p>
        </p:txBody>
      </p:sp>
    </p:spTree>
    <p:extLst>
      <p:ext uri="{BB962C8B-B14F-4D97-AF65-F5344CB8AC3E}">
        <p14:creationId xmlns:p14="http://schemas.microsoft.com/office/powerpoint/2010/main" val="132323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234535" y="224345"/>
            <a:ext cx="6390450" cy="429525"/>
          </a:xfrm>
          <a:prstGeom prst="rect">
            <a:avLst/>
          </a:prstGeom>
        </p:spPr>
        <p:txBody>
          <a:bodyPr spcFirstLastPara="1" wrap="square" lIns="68569" tIns="68569" rIns="68569" bIns="68569" anchor="t" anchorCtr="0">
            <a:noAutofit/>
          </a:bodyPr>
          <a:lstStyle/>
          <a:p>
            <a:pPr algn="ctr"/>
            <a:r>
              <a:rPr lang="en-CA" sz="3200" dirty="0">
                <a:latin typeface="Raleway Light"/>
              </a:rPr>
              <a:t>AGENDA – Aug 7</a:t>
            </a:r>
            <a:r>
              <a:rPr lang="en-CA" sz="3200" baseline="30000" dirty="0">
                <a:latin typeface="Raleway Light"/>
              </a:rPr>
              <a:t>th</a:t>
            </a:r>
            <a:r>
              <a:rPr lang="en-CA" sz="3200" dirty="0">
                <a:latin typeface="Raleway Light"/>
              </a:rPr>
              <a:t> </a:t>
            </a:r>
            <a:endParaRPr sz="3200" dirty="0">
              <a:latin typeface="Raleway Light"/>
            </a:endParaRPr>
          </a:p>
        </p:txBody>
      </p:sp>
      <p:sp>
        <p:nvSpPr>
          <p:cNvPr id="2" name="TextBox 1">
            <a:extLst>
              <a:ext uri="{FF2B5EF4-FFF2-40B4-BE49-F238E27FC236}">
                <a16:creationId xmlns:a16="http://schemas.microsoft.com/office/drawing/2014/main" id="{DEA42563-F903-4D6D-895D-0FE63A289686}"/>
              </a:ext>
            </a:extLst>
          </p:cNvPr>
          <p:cNvSpPr txBox="1"/>
          <p:nvPr/>
        </p:nvSpPr>
        <p:spPr>
          <a:xfrm>
            <a:off x="519007" y="1275043"/>
            <a:ext cx="8304106" cy="3108543"/>
          </a:xfrm>
          <a:prstGeom prst="rect">
            <a:avLst/>
          </a:prstGeom>
          <a:noFill/>
        </p:spPr>
        <p:txBody>
          <a:bodyPr wrap="square" rtlCol="0">
            <a:spAutoFit/>
          </a:bodyPr>
          <a:lstStyle/>
          <a:p>
            <a:pPr marL="342900" indent="-342900">
              <a:buFont typeface="+mj-lt"/>
              <a:buAutoNum type="arabicPeriod"/>
            </a:pPr>
            <a:r>
              <a:rPr lang="en-US" b="1" dirty="0">
                <a:solidFill>
                  <a:srgbClr val="7030A0"/>
                </a:solidFill>
              </a:rPr>
              <a:t>Volunteer registration </a:t>
            </a:r>
            <a:r>
              <a:rPr lang="en-US" dirty="0"/>
              <a:t>closes at 8PM August 7</a:t>
            </a:r>
            <a:r>
              <a:rPr lang="en-US" baseline="30000" dirty="0"/>
              <a:t>th </a:t>
            </a:r>
            <a:r>
              <a:rPr lang="en-US" dirty="0"/>
              <a:t>with Nellies Private Data</a:t>
            </a:r>
            <a:br>
              <a:rPr lang="en-US" dirty="0"/>
            </a:br>
            <a:r>
              <a:rPr lang="en-US" dirty="0"/>
              <a:t>(Please send us your signed NDAs!!!)</a:t>
            </a:r>
            <a:br>
              <a:rPr lang="en-US" dirty="0"/>
            </a:br>
            <a:endParaRPr lang="en-US" dirty="0"/>
          </a:p>
          <a:p>
            <a:pPr marL="342900" indent="-342900">
              <a:buFont typeface="+mj-lt"/>
              <a:buAutoNum type="arabicPeriod"/>
            </a:pPr>
            <a:r>
              <a:rPr lang="en-US" b="1" dirty="0">
                <a:solidFill>
                  <a:srgbClr val="7030A0"/>
                </a:solidFill>
              </a:rPr>
              <a:t>Cleaned Access/Link to Google Drive Folder Census Data – 2016</a:t>
            </a:r>
            <a:br>
              <a:rPr lang="en-US" b="1" dirty="0">
                <a:solidFill>
                  <a:srgbClr val="7030A0"/>
                </a:solidFill>
              </a:rPr>
            </a:br>
            <a:endParaRPr lang="en-US" dirty="0"/>
          </a:p>
          <a:p>
            <a:pPr marL="342900" indent="-342900">
              <a:buFont typeface="+mj-lt"/>
              <a:buAutoNum type="arabicPeriod"/>
            </a:pPr>
            <a:r>
              <a:rPr lang="en-US" b="1" dirty="0">
                <a:solidFill>
                  <a:srgbClr val="7030A0"/>
                </a:solidFill>
              </a:rPr>
              <a:t>Access to Slack Channel : </a:t>
            </a:r>
            <a:r>
              <a:rPr lang="en-US" dirty="0">
                <a:solidFill>
                  <a:schemeClr val="tx1"/>
                </a:solidFill>
              </a:rPr>
              <a:t>“Nellies DataNight”</a:t>
            </a:r>
            <a:br>
              <a:rPr lang="en-US" dirty="0">
                <a:solidFill>
                  <a:schemeClr val="tx1"/>
                </a:solidFill>
              </a:rPr>
            </a:br>
            <a:endParaRPr lang="en-US" dirty="0">
              <a:solidFill>
                <a:schemeClr val="tx1"/>
              </a:solidFill>
            </a:endParaRPr>
          </a:p>
          <a:p>
            <a:pPr marL="342900" indent="-342900">
              <a:buFont typeface="+mj-lt"/>
              <a:buAutoNum type="arabicPeriod"/>
            </a:pPr>
            <a:r>
              <a:rPr lang="en-US" b="1" dirty="0">
                <a:solidFill>
                  <a:srgbClr val="7030A0"/>
                </a:solidFill>
              </a:rPr>
              <a:t>Video Recording from Nellies </a:t>
            </a:r>
            <a:r>
              <a:rPr lang="en-US" dirty="0"/>
              <a:t>- briefly about what they expect out of the event/for motivation</a:t>
            </a:r>
            <a:br>
              <a:rPr lang="en-US" dirty="0"/>
            </a:br>
            <a:endParaRPr lang="en-US" dirty="0"/>
          </a:p>
          <a:p>
            <a:pPr marL="342900" indent="-342900">
              <a:buFont typeface="+mj-lt"/>
              <a:buAutoNum type="arabicPeriod"/>
            </a:pPr>
            <a:r>
              <a:rPr lang="en-US" b="1" dirty="0">
                <a:solidFill>
                  <a:srgbClr val="7030A0"/>
                </a:solidFill>
              </a:rPr>
              <a:t>Video Recording from Data For Good</a:t>
            </a:r>
            <a:r>
              <a:rPr lang="en-US" dirty="0"/>
              <a:t>- How we used Nellies dataset to do a primary analysis and how users can extend on the work and submit results. Explanations about how to come prepared on Aug 13th with results for discussion on Aug 13th for the Sub-Questions</a:t>
            </a:r>
          </a:p>
          <a:p>
            <a:br>
              <a:rPr lang="en-US" dirty="0"/>
            </a:br>
            <a:endParaRPr lang="en-US" dirty="0"/>
          </a:p>
        </p:txBody>
      </p:sp>
      <p:sp>
        <p:nvSpPr>
          <p:cNvPr id="3" name="Slide Number Placeholder 2">
            <a:extLst>
              <a:ext uri="{FF2B5EF4-FFF2-40B4-BE49-F238E27FC236}">
                <a16:creationId xmlns:a16="http://schemas.microsoft.com/office/drawing/2014/main" id="{2EEFED24-8561-4748-8FFD-95155E94EC77}"/>
              </a:ext>
            </a:extLst>
          </p:cNvPr>
          <p:cNvSpPr>
            <a:spLocks noGrp="1"/>
          </p:cNvSpPr>
          <p:nvPr>
            <p:ph type="sldNum" idx="12"/>
          </p:nvPr>
        </p:nvSpPr>
        <p:spPr/>
        <p:txBody>
          <a:bodyPr/>
          <a:lstStyle/>
          <a:p>
            <a:fld id="{00000000-1234-1234-1234-123412341234}" type="slidenum">
              <a:rPr lang="uk-UA" smtClean="0"/>
              <a:pPr/>
              <a:t>5</a:t>
            </a:fld>
            <a:endParaRPr lang="uk-UA" dirty="0"/>
          </a:p>
        </p:txBody>
      </p:sp>
    </p:spTree>
    <p:extLst>
      <p:ext uri="{BB962C8B-B14F-4D97-AF65-F5344CB8AC3E}">
        <p14:creationId xmlns:p14="http://schemas.microsoft.com/office/powerpoint/2010/main" val="338842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234535" y="224345"/>
            <a:ext cx="6390450" cy="429525"/>
          </a:xfrm>
          <a:prstGeom prst="rect">
            <a:avLst/>
          </a:prstGeom>
        </p:spPr>
        <p:txBody>
          <a:bodyPr spcFirstLastPara="1" wrap="square" lIns="68569" tIns="68569" rIns="68569" bIns="68569" anchor="t" anchorCtr="0">
            <a:noAutofit/>
          </a:bodyPr>
          <a:lstStyle/>
          <a:p>
            <a:pPr algn="ctr"/>
            <a:r>
              <a:rPr lang="en-CA" sz="3200" dirty="0">
                <a:latin typeface="Raleway Light"/>
              </a:rPr>
              <a:t>AGENDA – Aug 7</a:t>
            </a:r>
            <a:r>
              <a:rPr lang="en-CA" sz="3200" baseline="30000" dirty="0">
                <a:latin typeface="Raleway Light"/>
              </a:rPr>
              <a:t>th</a:t>
            </a:r>
            <a:r>
              <a:rPr lang="en-CA" sz="3200" dirty="0">
                <a:latin typeface="Raleway Light"/>
              </a:rPr>
              <a:t> – 13th</a:t>
            </a:r>
            <a:endParaRPr sz="3200" dirty="0">
              <a:latin typeface="Raleway Light"/>
            </a:endParaRPr>
          </a:p>
        </p:txBody>
      </p:sp>
      <p:sp>
        <p:nvSpPr>
          <p:cNvPr id="2" name="TextBox 1">
            <a:extLst>
              <a:ext uri="{FF2B5EF4-FFF2-40B4-BE49-F238E27FC236}">
                <a16:creationId xmlns:a16="http://schemas.microsoft.com/office/drawing/2014/main" id="{DEA42563-F903-4D6D-895D-0FE63A289686}"/>
              </a:ext>
            </a:extLst>
          </p:cNvPr>
          <p:cNvSpPr txBox="1"/>
          <p:nvPr/>
        </p:nvSpPr>
        <p:spPr>
          <a:xfrm>
            <a:off x="419947" y="1666929"/>
            <a:ext cx="8304106" cy="2031325"/>
          </a:xfrm>
          <a:prstGeom prst="rect">
            <a:avLst/>
          </a:prstGeom>
          <a:noFill/>
        </p:spPr>
        <p:txBody>
          <a:bodyPr wrap="square" rtlCol="0">
            <a:spAutoFit/>
          </a:bodyPr>
          <a:lstStyle/>
          <a:p>
            <a:r>
              <a:rPr lang="en-US" b="1" dirty="0">
                <a:solidFill>
                  <a:srgbClr val="7030A0"/>
                </a:solidFill>
              </a:rPr>
              <a:t>1. Slack - </a:t>
            </a:r>
            <a:r>
              <a:rPr lang="en-US" dirty="0"/>
              <a:t>At least one person from the team be available on all days to answer questions on Slack. </a:t>
            </a:r>
            <a:r>
              <a:rPr lang="en-US" dirty="0">
                <a:solidFill>
                  <a:srgbClr val="7030A0"/>
                </a:solidFill>
              </a:rPr>
              <a:t>Questions will be answered at least within 24-hours</a:t>
            </a:r>
            <a:br>
              <a:rPr lang="en-US" dirty="0">
                <a:solidFill>
                  <a:srgbClr val="7030A0"/>
                </a:solidFill>
              </a:rPr>
            </a:br>
            <a:endParaRPr lang="en-US" dirty="0">
              <a:solidFill>
                <a:srgbClr val="7030A0"/>
              </a:solidFill>
            </a:endParaRPr>
          </a:p>
          <a:p>
            <a:r>
              <a:rPr lang="en-US" b="1" dirty="0">
                <a:solidFill>
                  <a:srgbClr val="7030A0"/>
                </a:solidFill>
              </a:rPr>
              <a:t>2. On the day of Aug 13</a:t>
            </a:r>
            <a:r>
              <a:rPr lang="en-US" b="1" baseline="30000" dirty="0">
                <a:solidFill>
                  <a:srgbClr val="7030A0"/>
                </a:solidFill>
              </a:rPr>
              <a:t>th</a:t>
            </a:r>
            <a:r>
              <a:rPr lang="en-US" dirty="0"/>
              <a:t> - receive an email with Google Hangouts link to join in the evening</a:t>
            </a:r>
            <a:br>
              <a:rPr lang="en-US" dirty="0"/>
            </a:br>
            <a:r>
              <a:rPr lang="en-US" dirty="0"/>
              <a:t>    </a:t>
            </a:r>
            <a:r>
              <a:rPr lang="en-US" dirty="0">
                <a:solidFill>
                  <a:srgbClr val="7030A0"/>
                </a:solidFill>
              </a:rPr>
              <a:t>Share the same info </a:t>
            </a:r>
            <a:r>
              <a:rPr lang="en-US" dirty="0"/>
              <a:t>(with participant names/Hangout link they need to click on that day) to Slack Channel</a:t>
            </a:r>
          </a:p>
          <a:p>
            <a:br>
              <a:rPr lang="en-US" dirty="0"/>
            </a:br>
            <a:br>
              <a:rPr lang="en-US" dirty="0"/>
            </a:br>
            <a:endParaRPr lang="en-US" dirty="0"/>
          </a:p>
        </p:txBody>
      </p:sp>
      <p:sp>
        <p:nvSpPr>
          <p:cNvPr id="3" name="Slide Number Placeholder 2">
            <a:extLst>
              <a:ext uri="{FF2B5EF4-FFF2-40B4-BE49-F238E27FC236}">
                <a16:creationId xmlns:a16="http://schemas.microsoft.com/office/drawing/2014/main" id="{2EEFED24-8561-4748-8FFD-95155E94EC77}"/>
              </a:ext>
            </a:extLst>
          </p:cNvPr>
          <p:cNvSpPr>
            <a:spLocks noGrp="1"/>
          </p:cNvSpPr>
          <p:nvPr>
            <p:ph type="sldNum" idx="12"/>
          </p:nvPr>
        </p:nvSpPr>
        <p:spPr/>
        <p:txBody>
          <a:bodyPr/>
          <a:lstStyle/>
          <a:p>
            <a:fld id="{00000000-1234-1234-1234-123412341234}" type="slidenum">
              <a:rPr lang="uk-UA" smtClean="0"/>
              <a:pPr/>
              <a:t>6</a:t>
            </a:fld>
            <a:endParaRPr lang="uk-UA" dirty="0"/>
          </a:p>
        </p:txBody>
      </p:sp>
    </p:spTree>
    <p:extLst>
      <p:ext uri="{BB962C8B-B14F-4D97-AF65-F5344CB8AC3E}">
        <p14:creationId xmlns:p14="http://schemas.microsoft.com/office/powerpoint/2010/main" val="92610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a:t> </a:t>
            </a:r>
            <a:endParaRPr/>
          </a:p>
        </p:txBody>
      </p:sp>
      <p:sp>
        <p:nvSpPr>
          <p:cNvPr id="141" name="Google Shape;141;p18"/>
          <p:cNvSpPr txBox="1">
            <a:spLocks noGrp="1"/>
          </p:cNvSpPr>
          <p:nvPr>
            <p:ph type="body" idx="1"/>
          </p:nvPr>
        </p:nvSpPr>
        <p:spPr>
          <a:xfrm>
            <a:off x="589074" y="863550"/>
            <a:ext cx="8048529" cy="3416400"/>
          </a:xfrm>
          <a:prstGeom prst="rect">
            <a:avLst/>
          </a:prstGeom>
          <a:noFill/>
          <a:ln>
            <a:noFill/>
          </a:ln>
        </p:spPr>
        <p:txBody>
          <a:bodyPr spcFirstLastPara="1" wrap="square" lIns="91425" tIns="91425" rIns="91425" bIns="91425" anchor="t" anchorCtr="0">
            <a:noAutofit/>
          </a:bodyPr>
          <a:lstStyle/>
          <a:p>
            <a:pPr marL="1828800" lvl="0" indent="0" algn="l" rtl="0">
              <a:lnSpc>
                <a:spcPct val="100000"/>
              </a:lnSpc>
              <a:spcBef>
                <a:spcPts val="0"/>
              </a:spcBef>
              <a:spcAft>
                <a:spcPts val="0"/>
              </a:spcAft>
              <a:buNone/>
            </a:pPr>
            <a:r>
              <a:rPr lang="en-CA" sz="2100" b="1" dirty="0">
                <a:solidFill>
                  <a:srgbClr val="7C7C7C"/>
                </a:solidFill>
                <a:latin typeface="Verdana"/>
                <a:ea typeface="Verdana"/>
                <a:cs typeface="Verdana"/>
                <a:sym typeface="Verdana"/>
              </a:rPr>
              <a:t>     </a:t>
            </a:r>
            <a:r>
              <a:rPr lang="en-CA" sz="2400" b="1" dirty="0">
                <a:solidFill>
                  <a:srgbClr val="7030A0"/>
                </a:solidFill>
                <a:latin typeface="Roboto" panose="020B0604020202020204" charset="0"/>
                <a:ea typeface="Roboto" panose="020B0604020202020204" charset="0"/>
                <a:cs typeface="Verdana"/>
                <a:sym typeface="Verdana"/>
              </a:rPr>
              <a:t>Nellies Central Question </a:t>
            </a:r>
            <a:endParaRPr sz="2100" b="1" dirty="0">
              <a:solidFill>
                <a:srgbClr val="7030A0"/>
              </a:solidFill>
              <a:latin typeface="Roboto" panose="020B0604020202020204" charset="0"/>
              <a:ea typeface="Roboto" panose="020B0604020202020204" charset="0"/>
              <a:cs typeface="Verdana"/>
              <a:sym typeface="Verdana"/>
            </a:endParaRPr>
          </a:p>
          <a:p>
            <a:pPr marL="0" lvl="0" indent="0" algn="ctr" rtl="0">
              <a:lnSpc>
                <a:spcPct val="100000"/>
              </a:lnSpc>
              <a:spcBef>
                <a:spcPts val="0"/>
              </a:spcBef>
              <a:spcAft>
                <a:spcPts val="0"/>
              </a:spcAft>
              <a:buNone/>
            </a:pPr>
            <a:endParaRPr sz="2100" dirty="0">
              <a:solidFill>
                <a:srgbClr val="7C7C7C"/>
              </a:solidFill>
              <a:latin typeface="Verdana"/>
              <a:ea typeface="Verdana"/>
              <a:cs typeface="Verdana"/>
              <a:sym typeface="Verdana"/>
            </a:endParaRPr>
          </a:p>
          <a:p>
            <a:pPr marL="0" lvl="0" indent="0" algn="ctr" rtl="0">
              <a:lnSpc>
                <a:spcPct val="100000"/>
              </a:lnSpc>
              <a:spcBef>
                <a:spcPts val="0"/>
              </a:spcBef>
              <a:spcAft>
                <a:spcPts val="0"/>
              </a:spcAft>
              <a:buNone/>
            </a:pPr>
            <a:endParaRPr sz="2100" dirty="0">
              <a:solidFill>
                <a:srgbClr val="7C7C7C"/>
              </a:solidFill>
              <a:latin typeface="Verdana"/>
              <a:ea typeface="Verdana"/>
              <a:cs typeface="Verdana"/>
              <a:sym typeface="Verdana"/>
            </a:endParaRPr>
          </a:p>
          <a:p>
            <a:pPr marL="0" lvl="0" indent="0" algn="ctr" rtl="0">
              <a:lnSpc>
                <a:spcPct val="100000"/>
              </a:lnSpc>
              <a:spcBef>
                <a:spcPts val="0"/>
              </a:spcBef>
              <a:spcAft>
                <a:spcPts val="0"/>
              </a:spcAft>
              <a:buNone/>
            </a:pPr>
            <a:r>
              <a:rPr lang="en-CA" sz="2100" dirty="0">
                <a:latin typeface="Verdana"/>
                <a:ea typeface="Verdana"/>
                <a:cs typeface="Verdana"/>
                <a:sym typeface="Verdana"/>
              </a:rPr>
              <a:t>Which demographic do the individual donors at Nellie’s belong to?</a:t>
            </a:r>
            <a:endParaRPr dirty="0"/>
          </a:p>
          <a:p>
            <a:pPr marL="342892" lvl="0" indent="-142868" algn="l" rtl="0">
              <a:lnSpc>
                <a:spcPct val="115000"/>
              </a:lnSpc>
              <a:spcBef>
                <a:spcPts val="0"/>
              </a:spcBef>
              <a:spcAft>
                <a:spcPts val="0"/>
              </a:spcAft>
              <a:buSzPts val="1800"/>
              <a:buNone/>
            </a:pPr>
            <a:endParaRPr dirty="0"/>
          </a:p>
        </p:txBody>
      </p:sp>
      <p:sp>
        <p:nvSpPr>
          <p:cNvPr id="142" name="Google Shape;142;p18"/>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lvl="0" algn="ctr"/>
            <a:r>
              <a:rPr lang="en-CA" sz="2000" b="1" dirty="0">
                <a:solidFill>
                  <a:srgbClr val="7030A0"/>
                </a:solidFill>
                <a:latin typeface="Roboto" panose="020B0604020202020204" charset="0"/>
                <a:ea typeface="Roboto" panose="020B0604020202020204" charset="0"/>
                <a:cs typeface="Verdana"/>
                <a:sym typeface="Verdana"/>
              </a:rPr>
              <a:t>Other Analysis Questions that Nellie’s is seeking an answer to:</a:t>
            </a:r>
            <a:endParaRPr sz="2000" dirty="0"/>
          </a:p>
        </p:txBody>
      </p:sp>
      <p:sp>
        <p:nvSpPr>
          <p:cNvPr id="148" name="Google Shape;148;p19"/>
          <p:cNvSpPr txBox="1">
            <a:spLocks noGrp="1"/>
          </p:cNvSpPr>
          <p:nvPr>
            <p:ph type="body" idx="1"/>
          </p:nvPr>
        </p:nvSpPr>
        <p:spPr>
          <a:xfrm>
            <a:off x="311700" y="1152475"/>
            <a:ext cx="8773200" cy="3416400"/>
          </a:xfrm>
          <a:prstGeom prst="rect">
            <a:avLst/>
          </a:prstGeom>
          <a:noFill/>
          <a:ln>
            <a:noFill/>
          </a:ln>
        </p:spPr>
        <p:txBody>
          <a:bodyPr spcFirstLastPara="1" wrap="square" lIns="91425" tIns="91425" rIns="91425" bIns="91425" anchor="t" anchorCtr="0">
            <a:noAutofit/>
          </a:bodyPr>
          <a:lstStyle/>
          <a:p>
            <a:pPr marL="342892" lvl="0" indent="-250818" algn="l" rtl="0">
              <a:lnSpc>
                <a:spcPct val="115000"/>
              </a:lnSpc>
              <a:spcBef>
                <a:spcPts val="0"/>
              </a:spcBef>
              <a:spcAft>
                <a:spcPts val="0"/>
              </a:spcAft>
              <a:buClr>
                <a:srgbClr val="666666"/>
              </a:buClr>
              <a:buSzPts val="1700"/>
              <a:buChar char="●"/>
            </a:pPr>
            <a:r>
              <a:rPr lang="en-CA" sz="1700" dirty="0"/>
              <a:t>Which gender do the top 10% of the donors belong to?  </a:t>
            </a:r>
            <a:r>
              <a:rPr lang="en-CA" sz="1700" i="1" dirty="0">
                <a:solidFill>
                  <a:schemeClr val="bg1">
                    <a:lumMod val="50000"/>
                  </a:schemeClr>
                </a:solidFill>
              </a:rPr>
              <a:t>(Hint: Nellie’s believe that male donors have increased considerably in the past few years. Can you help validate this hypothesis</a:t>
            </a:r>
            <a:r>
              <a:rPr lang="en-CA" sz="1700" i="1" dirty="0">
                <a:solidFill>
                  <a:srgbClr val="666666"/>
                </a:solidFill>
              </a:rPr>
              <a:t>?)</a:t>
            </a:r>
          </a:p>
          <a:p>
            <a:pPr marL="92074" lvl="0" indent="0" algn="l" rtl="0">
              <a:lnSpc>
                <a:spcPct val="115000"/>
              </a:lnSpc>
              <a:spcBef>
                <a:spcPts val="0"/>
              </a:spcBef>
              <a:spcAft>
                <a:spcPts val="0"/>
              </a:spcAft>
              <a:buClr>
                <a:srgbClr val="666666"/>
              </a:buClr>
              <a:buSzPts val="1700"/>
              <a:buNone/>
            </a:pPr>
            <a:endParaRPr sz="1700" i="1" dirty="0">
              <a:solidFill>
                <a:srgbClr val="666666"/>
              </a:solidFill>
            </a:endParaRPr>
          </a:p>
          <a:p>
            <a:pPr marL="342892" lvl="0" indent="-250818" algn="l" rtl="0">
              <a:lnSpc>
                <a:spcPct val="115000"/>
              </a:lnSpc>
              <a:spcBef>
                <a:spcPts val="0"/>
              </a:spcBef>
              <a:spcAft>
                <a:spcPts val="0"/>
              </a:spcAft>
              <a:buClr>
                <a:srgbClr val="666666"/>
              </a:buClr>
              <a:buSzPts val="1700"/>
              <a:buChar char="●"/>
            </a:pPr>
            <a:r>
              <a:rPr lang="en-CA" sz="1700" dirty="0"/>
              <a:t>What is the most-probable age-group these donors belong to?</a:t>
            </a:r>
          </a:p>
          <a:p>
            <a:pPr marL="92074" lvl="0" indent="0" algn="l" rtl="0">
              <a:lnSpc>
                <a:spcPct val="115000"/>
              </a:lnSpc>
              <a:spcBef>
                <a:spcPts val="0"/>
              </a:spcBef>
              <a:spcAft>
                <a:spcPts val="0"/>
              </a:spcAft>
              <a:buClr>
                <a:srgbClr val="666666"/>
              </a:buClr>
              <a:buSzPts val="1700"/>
              <a:buNone/>
            </a:pPr>
            <a:endParaRPr sz="1700" dirty="0"/>
          </a:p>
          <a:p>
            <a:pPr lvl="0" indent="-250818">
              <a:buClr>
                <a:srgbClr val="666666"/>
              </a:buClr>
              <a:buSzPts val="1700"/>
            </a:pPr>
            <a:r>
              <a:rPr lang="en-CA" sz="1700" dirty="0"/>
              <a:t>What type of donation do the top 10% donors prefer? </a:t>
            </a:r>
            <a:r>
              <a:rPr lang="en-CA" sz="1700" dirty="0">
                <a:solidFill>
                  <a:schemeClr val="bg1">
                    <a:lumMod val="50000"/>
                  </a:schemeClr>
                </a:solidFill>
              </a:rPr>
              <a:t>(</a:t>
            </a:r>
            <a:r>
              <a:rPr lang="en-CA" sz="1700" i="1" dirty="0">
                <a:solidFill>
                  <a:schemeClr val="bg1">
                    <a:lumMod val="50000"/>
                  </a:schemeClr>
                </a:solidFill>
              </a:rPr>
              <a:t>Hint: filter by ‘Fund Description’ column in the Nellie’s data file. Maybe a relative frequency distribution viz here?)</a:t>
            </a:r>
          </a:p>
          <a:p>
            <a:pPr marL="92074" lvl="0" indent="0">
              <a:buClr>
                <a:srgbClr val="666666"/>
              </a:buClr>
              <a:buSzPts val="1700"/>
              <a:buNone/>
            </a:pPr>
            <a:endParaRPr sz="1700" i="1" dirty="0">
              <a:solidFill>
                <a:schemeClr val="bg1">
                  <a:lumMod val="50000"/>
                </a:schemeClr>
              </a:solidFill>
            </a:endParaRPr>
          </a:p>
          <a:p>
            <a:pPr marL="342892" lvl="0" indent="-250818" algn="l" rtl="0">
              <a:lnSpc>
                <a:spcPct val="115000"/>
              </a:lnSpc>
              <a:spcBef>
                <a:spcPts val="0"/>
              </a:spcBef>
              <a:spcAft>
                <a:spcPts val="0"/>
              </a:spcAft>
              <a:buClr>
                <a:srgbClr val="666666"/>
              </a:buClr>
              <a:buSzPts val="1700"/>
              <a:buChar char="●"/>
            </a:pPr>
            <a:r>
              <a:rPr lang="en-CA" sz="1700" dirty="0"/>
              <a:t>What is the most common day/week/month of donation – are there any further insights that can be derived from this analysis?</a:t>
            </a:r>
            <a:endParaRPr sz="1700" dirty="0"/>
          </a:p>
          <a:p>
            <a:pPr marL="342892" lvl="0" indent="-142868" algn="l" rtl="0">
              <a:lnSpc>
                <a:spcPct val="115000"/>
              </a:lnSpc>
              <a:spcBef>
                <a:spcPts val="0"/>
              </a:spcBef>
              <a:spcAft>
                <a:spcPts val="0"/>
              </a:spcAft>
              <a:buSzPts val="1800"/>
              <a:buNone/>
            </a:pPr>
            <a:endParaRPr dirty="0"/>
          </a:p>
          <a:p>
            <a:pPr marL="342892" lvl="0" indent="-142868" algn="l" rtl="0">
              <a:lnSpc>
                <a:spcPct val="115000"/>
              </a:lnSpc>
              <a:spcBef>
                <a:spcPts val="0"/>
              </a:spcBef>
              <a:spcAft>
                <a:spcPts val="0"/>
              </a:spcAft>
              <a:buSzPts val="1800"/>
              <a:buNone/>
            </a:pPr>
            <a:endParaRPr dirty="0"/>
          </a:p>
        </p:txBody>
      </p:sp>
      <p:sp>
        <p:nvSpPr>
          <p:cNvPr id="149" name="Google Shape;149;p19"/>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260900" y="74911"/>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dirty="0"/>
              <a:t>Info about the Data we have</a:t>
            </a:r>
            <a:endParaRPr dirty="0"/>
          </a:p>
        </p:txBody>
      </p:sp>
      <p:sp>
        <p:nvSpPr>
          <p:cNvPr id="155" name="Google Shape;155;p20"/>
          <p:cNvSpPr txBox="1">
            <a:spLocks noGrp="1"/>
          </p:cNvSpPr>
          <p:nvPr>
            <p:ph type="body" idx="1"/>
          </p:nvPr>
        </p:nvSpPr>
        <p:spPr>
          <a:xfrm>
            <a:off x="260900" y="621986"/>
            <a:ext cx="8520600" cy="4182243"/>
          </a:xfrm>
          <a:prstGeom prst="rect">
            <a:avLst/>
          </a:prstGeom>
          <a:noFill/>
          <a:ln>
            <a:noFill/>
          </a:ln>
        </p:spPr>
        <p:txBody>
          <a:bodyPr spcFirstLastPara="1" wrap="square" lIns="91425" tIns="91425" rIns="91425" bIns="91425" anchor="t" anchorCtr="0">
            <a:noAutofit/>
          </a:bodyPr>
          <a:lstStyle/>
          <a:p>
            <a:pPr marL="342892" lvl="0" indent="-257168" algn="l" rtl="0">
              <a:lnSpc>
                <a:spcPct val="115000"/>
              </a:lnSpc>
              <a:spcBef>
                <a:spcPts val="0"/>
              </a:spcBef>
              <a:spcAft>
                <a:spcPts val="0"/>
              </a:spcAft>
              <a:buSzPts val="1800"/>
              <a:buChar char="●"/>
            </a:pPr>
            <a:r>
              <a:rPr lang="en-CA" dirty="0"/>
              <a:t>What info did Nellie’s share</a:t>
            </a:r>
            <a:endParaRPr dirty="0"/>
          </a:p>
          <a:p>
            <a:pPr marL="457200" lvl="0" indent="-342900" algn="l" rtl="0">
              <a:lnSpc>
                <a:spcPct val="115000"/>
              </a:lnSpc>
              <a:spcBef>
                <a:spcPts val="0"/>
              </a:spcBef>
              <a:spcAft>
                <a:spcPts val="0"/>
              </a:spcAft>
              <a:buSzPts val="1800"/>
              <a:buChar char="-"/>
            </a:pPr>
            <a:r>
              <a:rPr lang="en-CA" dirty="0"/>
              <a:t>Constituents.csv - consists of donor Information </a:t>
            </a:r>
            <a:endParaRPr dirty="0"/>
          </a:p>
          <a:p>
            <a:pPr marL="457200" lvl="0" indent="-342900" algn="l" rtl="0">
              <a:lnSpc>
                <a:spcPct val="115000"/>
              </a:lnSpc>
              <a:spcBef>
                <a:spcPts val="0"/>
              </a:spcBef>
              <a:spcAft>
                <a:spcPts val="0"/>
              </a:spcAft>
              <a:buSzPts val="1800"/>
              <a:buChar char="-"/>
            </a:pPr>
            <a:r>
              <a:rPr lang="en-CA" dirty="0"/>
              <a:t>Donations.csv  - consists of donation information from 2000-2020 </a:t>
            </a:r>
            <a:endParaRPr dirty="0"/>
          </a:p>
          <a:p>
            <a:pPr marL="0" lvl="0" indent="0" algn="l" rtl="0">
              <a:lnSpc>
                <a:spcPct val="115000"/>
              </a:lnSpc>
              <a:spcBef>
                <a:spcPts val="0"/>
              </a:spcBef>
              <a:spcAft>
                <a:spcPts val="0"/>
              </a:spcAft>
              <a:buNone/>
            </a:pPr>
            <a:endParaRPr dirty="0"/>
          </a:p>
          <a:p>
            <a:pPr marL="342892" lvl="0" indent="-257168" algn="l" rtl="0">
              <a:spcBef>
                <a:spcPts val="0"/>
              </a:spcBef>
              <a:spcAft>
                <a:spcPts val="0"/>
              </a:spcAft>
              <a:buSzPts val="1800"/>
              <a:buChar char="●"/>
            </a:pPr>
            <a:r>
              <a:rPr lang="en-CA" dirty="0"/>
              <a:t>What you are going to work with</a:t>
            </a:r>
            <a:endParaRPr dirty="0"/>
          </a:p>
          <a:p>
            <a:pPr marL="457200" lvl="0" indent="-342900" algn="l" rtl="0">
              <a:spcBef>
                <a:spcPts val="0"/>
              </a:spcBef>
              <a:spcAft>
                <a:spcPts val="0"/>
              </a:spcAft>
              <a:buSzPts val="1800"/>
              <a:buChar char="-"/>
            </a:pPr>
            <a:r>
              <a:rPr lang="en-CA" dirty="0"/>
              <a:t>Constituents_Donations_Cleaned_joined.csv</a:t>
            </a:r>
            <a:endParaRPr dirty="0"/>
          </a:p>
          <a:p>
            <a:pPr marL="457200" lvl="0" indent="-342900" algn="l" rtl="0">
              <a:lnSpc>
                <a:spcPct val="115000"/>
              </a:lnSpc>
              <a:spcBef>
                <a:spcPts val="0"/>
              </a:spcBef>
              <a:spcAft>
                <a:spcPts val="0"/>
              </a:spcAft>
              <a:buSzPts val="1800"/>
              <a:buChar char="-"/>
            </a:pPr>
            <a:r>
              <a:rPr lang="en-CA" dirty="0"/>
              <a:t>name_gender.csv (reference not Nellie’s data)</a:t>
            </a:r>
            <a:endParaRPr dirty="0"/>
          </a:p>
          <a:p>
            <a:pPr marL="457200" lvl="0" indent="-342900" algn="l" rtl="0">
              <a:spcBef>
                <a:spcPts val="0"/>
              </a:spcBef>
              <a:spcAft>
                <a:spcPts val="0"/>
              </a:spcAft>
              <a:buSzPts val="1800"/>
              <a:buChar char="-"/>
            </a:pPr>
            <a:r>
              <a:rPr lang="en-CA" dirty="0"/>
              <a:t>Data_dic.txt - Data dictionary </a:t>
            </a:r>
            <a:endParaRPr dirty="0"/>
          </a:p>
          <a:p>
            <a:pPr marL="0" lvl="0" indent="0" algn="l" rtl="0">
              <a:lnSpc>
                <a:spcPct val="115000"/>
              </a:lnSpc>
              <a:spcBef>
                <a:spcPts val="0"/>
              </a:spcBef>
              <a:spcAft>
                <a:spcPts val="0"/>
              </a:spcAft>
              <a:buNone/>
            </a:pPr>
            <a:endParaRPr lang="en-US" dirty="0"/>
          </a:p>
          <a:p>
            <a:pPr marL="0" lvl="0" indent="0">
              <a:buNone/>
            </a:pPr>
            <a:r>
              <a:rPr lang="en-US" b="1" dirty="0"/>
              <a:t>Limitations: </a:t>
            </a:r>
          </a:p>
          <a:p>
            <a:pPr marL="285750" lvl="0" indent="-285750">
              <a:buFontTx/>
              <a:buChar char="-"/>
            </a:pPr>
            <a:r>
              <a:rPr lang="en-US" dirty="0"/>
              <a:t>Large chunk of Gender information is unknown</a:t>
            </a:r>
          </a:p>
          <a:p>
            <a:pPr marL="285750" lvl="0" indent="-285750">
              <a:buFontTx/>
              <a:buChar char="-"/>
            </a:pPr>
            <a:r>
              <a:rPr lang="en-US" dirty="0"/>
              <a:t>Age group of donors' data is not available</a:t>
            </a:r>
            <a:endParaRPr dirty="0"/>
          </a:p>
        </p:txBody>
      </p:sp>
      <p:sp>
        <p:nvSpPr>
          <p:cNvPr id="156" name="Google Shape;156;p20"/>
          <p:cNvSpPr txBox="1">
            <a:spLocks noGrp="1"/>
          </p:cNvSpPr>
          <p:nvPr>
            <p:ph type="sldNum" idx="12"/>
          </p:nvPr>
        </p:nvSpPr>
        <p:spPr>
          <a:xfrm>
            <a:off x="8637603" y="4310025"/>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700"/>
              <a:buNone/>
            </a:pPr>
            <a:fld id="{00000000-1234-1234-1234-123412341234}" type="slidenum">
              <a:rPr lang="en-CA"/>
              <a:t>9</a:t>
            </a:fld>
            <a:endParaRPr/>
          </a:p>
        </p:txBody>
      </p:sp>
    </p:spTree>
  </p:cSld>
  <p:clrMapOvr>
    <a:masterClrMapping/>
  </p:clrMapOvr>
</p:sld>
</file>

<file path=ppt/theme/theme1.xml><?xml version="1.0" encoding="utf-8"?>
<a:theme xmlns:a="http://schemas.openxmlformats.org/drawingml/2006/main" name="Simple Dark">
  <a:themeElements>
    <a:clrScheme name="DFG 1">
      <a:dk1>
        <a:srgbClr val="000000"/>
      </a:dk1>
      <a:lt1>
        <a:srgbClr val="FFFFFF"/>
      </a:lt1>
      <a:dk2>
        <a:srgbClr val="17406D"/>
      </a:dk2>
      <a:lt2>
        <a:srgbClr val="DBEFF9"/>
      </a:lt2>
      <a:accent1>
        <a:srgbClr val="000000"/>
      </a:accent1>
      <a:accent2>
        <a:srgbClr val="88C048"/>
      </a:accent2>
      <a:accent3>
        <a:srgbClr val="F18268"/>
      </a:accent3>
      <a:accent4>
        <a:srgbClr val="A986BA"/>
      </a:accent4>
      <a:accent5>
        <a:srgbClr val="70CFF2"/>
      </a:accent5>
      <a:accent6>
        <a:srgbClr val="008E00"/>
      </a:accent6>
      <a:hlink>
        <a:srgbClr val="F49100"/>
      </a:hlink>
      <a:folHlink>
        <a:srgbClr val="85D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23478</TotalTime>
  <Words>1339</Words>
  <Application>Microsoft Office PowerPoint</Application>
  <PresentationFormat>On-screen Show (16:9)</PresentationFormat>
  <Paragraphs>140</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Raleway Light</vt:lpstr>
      <vt:lpstr>Roboto</vt:lpstr>
      <vt:lpstr>Roboto Slab</vt:lpstr>
      <vt:lpstr>SymbolMT</vt:lpstr>
      <vt:lpstr>Verdana</vt:lpstr>
      <vt:lpstr>Simple Dark</vt:lpstr>
      <vt:lpstr>PowerPoint Presentation</vt:lpstr>
      <vt:lpstr>PowerPoint Presentation</vt:lpstr>
      <vt:lpstr>PREVIOUS DATATHON PARTNERS</vt:lpstr>
      <vt:lpstr>About Nellies Website </vt:lpstr>
      <vt:lpstr>AGENDA – Aug 7th </vt:lpstr>
      <vt:lpstr>AGENDA – Aug 7th – 13th</vt:lpstr>
      <vt:lpstr> </vt:lpstr>
      <vt:lpstr>Other Analysis Questions that Nellie’s is seeking an answer to:</vt:lpstr>
      <vt:lpstr>Info about the Data we have</vt:lpstr>
      <vt:lpstr>How has the donation grown?</vt:lpstr>
      <vt:lpstr>How has the donation grown in the past 5 years?</vt:lpstr>
      <vt:lpstr>Largest contributing FSA in last 5 years</vt:lpstr>
      <vt:lpstr>Largest contributing FSA in last 5 years</vt:lpstr>
      <vt:lpstr>Which month of the year(most recent) does the donations peak?</vt:lpstr>
      <vt:lpstr>Which month of the year(past) does the donations peak?</vt:lpstr>
      <vt:lpstr>AGENDA – Aug 13th </vt:lpstr>
      <vt:lpstr>Group Moderators for August 13th</vt:lpstr>
      <vt:lpstr>Brainstorming</vt:lpstr>
      <vt:lpstr>“Which demographic do the individual donors at Nellie’s belong to?“</vt:lpstr>
      <vt:lpstr>PowerPoint Presentation</vt:lpstr>
      <vt:lpstr>PowerPoint Presentation</vt:lpstr>
      <vt:lpstr>PowerPoint Presentation</vt:lpstr>
      <vt:lpstr>PowerPoint Presentation</vt:lpstr>
      <vt:lpstr>Reconvene &amp; Share Key Learnings, Ideas, 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Thompson</dc:creator>
  <cp:lastModifiedBy>Anandakrishnan, Deepika</cp:lastModifiedBy>
  <cp:revision>459</cp:revision>
  <dcterms:modified xsi:type="dcterms:W3CDTF">2020-08-03T17:00:52Z</dcterms:modified>
</cp:coreProperties>
</file>