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38" r:id="rId2"/>
    <p:sldId id="336" r:id="rId3"/>
    <p:sldId id="337" r:id="rId4"/>
    <p:sldId id="339" r:id="rId5"/>
    <p:sldId id="343" r:id="rId6"/>
    <p:sldId id="344" r:id="rId7"/>
    <p:sldId id="346" r:id="rId8"/>
    <p:sldId id="353" r:id="rId9"/>
    <p:sldId id="354" r:id="rId10"/>
    <p:sldId id="355" r:id="rId11"/>
    <p:sldId id="356" r:id="rId12"/>
    <p:sldId id="357" r:id="rId13"/>
    <p:sldId id="358" r:id="rId14"/>
    <p:sldId id="359" r:id="rId15"/>
    <p:sldId id="360" r:id="rId16"/>
    <p:sldId id="345" r:id="rId17"/>
    <p:sldId id="341" r:id="rId18"/>
    <p:sldId id="347" r:id="rId19"/>
    <p:sldId id="349" r:id="rId20"/>
  </p:sldIdLst>
  <p:sldSz cx="9144000" cy="6858000" type="screen4x3"/>
  <p:notesSz cx="6858000" cy="9236075"/>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32" autoAdjust="0"/>
    <p:restoredTop sz="94807" autoAdjust="0"/>
  </p:normalViewPr>
  <p:slideViewPr>
    <p:cSldViewPr snapToGrid="0" snapToObjects="1">
      <p:cViewPr varScale="1">
        <p:scale>
          <a:sx n="124" d="100"/>
          <a:sy n="124" d="100"/>
        </p:scale>
        <p:origin x="206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5/5/24</a:t>
            </a:fld>
            <a:endParaRPr lang="en-US" altLang="en-US" dirty="0"/>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5/5/24</a:t>
            </a:fld>
            <a:endParaRPr lang="en-US" altLang="en-US" dirty="0"/>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dirty="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dirty="0"/>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dirty="0"/>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dirty="0"/>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dirty="0"/>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dirty="0"/>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dirty="0"/>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dirty="0"/>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dirty="0"/>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dirty="0"/>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dirty="0"/>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dirty="0"/>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dirty="0"/>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dirty="0"/>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dirty="0"/>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dirty="0"/>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dirty="0"/>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a:t>
            </a:r>
            <a:r>
              <a:rPr lang="en-US" altLang="en-US" dirty="0">
                <a:ea typeface="ヒラギノ角ゴ Pro W3"/>
              </a:rPr>
              <a:t>UX </a:t>
            </a:r>
            <a:r>
              <a:rPr altLang="en-US" dirty="0">
                <a:ea typeface="ヒラギノ角ゴ Pro W3"/>
              </a:rPr>
              <a:t>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 + UX Recommendations</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52074" y="1403256"/>
            <a:ext cx="2691926" cy="4777483"/>
          </a:xfrm>
        </p:spPr>
        <p:txBody>
          <a:bodyPr/>
          <a:lstStyle/>
          <a:p>
            <a:pPr marL="0" indent="0" algn="l">
              <a:buNone/>
            </a:pPr>
            <a:r>
              <a:rPr lang="en-CA" sz="1200" b="0" i="0" dirty="0">
                <a:solidFill>
                  <a:srgbClr val="333333"/>
                </a:solidFill>
                <a:effectLst/>
              </a:rPr>
              <a:t>In 2021, facility-reported lead emissions represent 82% of total national lead emissions</a:t>
            </a:r>
          </a:p>
          <a:p>
            <a:r>
              <a:rPr lang="en-CA" sz="1200" b="0" i="0" dirty="0">
                <a:solidFill>
                  <a:srgbClr val="333333"/>
                </a:solidFill>
                <a:effectLst/>
              </a:rPr>
              <a:t>121 facilities reported emissions under 0.5 kilogram (kg)</a:t>
            </a:r>
          </a:p>
          <a:p>
            <a:r>
              <a:rPr lang="en-CA" sz="1200" b="0" i="0" dirty="0">
                <a:solidFill>
                  <a:srgbClr val="333333"/>
                </a:solidFill>
                <a:effectLst/>
              </a:rPr>
              <a:t>200 facilities reported emissions between 0.5 to 120 kg</a:t>
            </a:r>
          </a:p>
          <a:p>
            <a:r>
              <a:rPr lang="en-CA" sz="1200" b="0" i="0" dirty="0">
                <a:solidFill>
                  <a:srgbClr val="333333"/>
                </a:solidFill>
                <a:effectLst/>
              </a:rPr>
              <a:t>35 facilities reported emissions over 120 kg, which were located in British Columbia (1), Saskatchewan (2), Manitoba (2), New Brunswick (2), Newfoundland and Labrador (2), Alberta (3), Ontario (11) and Quebec (12)</a:t>
            </a:r>
          </a:p>
          <a:p>
            <a:pPr lvl="1"/>
            <a:r>
              <a:rPr lang="en-CA" sz="1200" b="0" i="0" dirty="0">
                <a:solidFill>
                  <a:srgbClr val="333333"/>
                </a:solidFill>
                <a:effectLst/>
              </a:rPr>
              <a:t>One (1) non-ferrous smelting and refining facility in Quebec accounted for 70% (or 54 516 kg) of the total facility-reported lead emissions in 2021</a:t>
            </a:r>
          </a:p>
          <a:p>
            <a:endParaRPr lang="en-US" sz="1200" dirty="0"/>
          </a:p>
        </p:txBody>
      </p:sp>
      <p:pic>
        <p:nvPicPr>
          <p:cNvPr id="5" name="Content Placeholder 4">
            <a:extLst>
              <a:ext uri="{FF2B5EF4-FFF2-40B4-BE49-F238E27FC236}">
                <a16:creationId xmlns:a16="http://schemas.microsoft.com/office/drawing/2014/main" id="{5DAC61B8-E2AD-0EE5-A8C4-C43178136CE4}"/>
              </a:ext>
            </a:extLst>
          </p:cNvPr>
          <p:cNvPicPr>
            <a:picLocks noGrp="1" noChangeAspect="1"/>
          </p:cNvPicPr>
          <p:nvPr>
            <p:ph sz="half" idx="2"/>
          </p:nvPr>
        </p:nvPicPr>
        <p:blipFill>
          <a:blip r:embed="rId2"/>
          <a:stretch>
            <a:fillRect/>
          </a:stretch>
        </p:blipFill>
        <p:spPr>
          <a:xfrm>
            <a:off x="457199" y="1403256"/>
            <a:ext cx="5748392" cy="4360266"/>
          </a:xfrm>
        </p:spPr>
      </p:pic>
    </p:spTree>
    <p:extLst>
      <p:ext uri="{BB962C8B-B14F-4D97-AF65-F5344CB8AC3E}">
        <p14:creationId xmlns:p14="http://schemas.microsoft.com/office/powerpoint/2010/main" val="38852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11</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850186" y="5432135"/>
            <a:ext cx="8229600" cy="694027"/>
          </a:xfrm>
        </p:spPr>
        <p:txBody>
          <a:bodyPr/>
          <a:lstStyle/>
          <a:p>
            <a:r>
              <a:rPr lang="en-US" sz="1200" dirty="0"/>
              <a:t>In 2021, Quebec and Ontario accounted for 69% and 12% of national lead emissions, respectively</a:t>
            </a:r>
          </a:p>
          <a:p>
            <a:r>
              <a:rPr lang="en-US" sz="1200" dirty="0"/>
              <a:t>Between 1994 and 2021, Manitoba had the largest decrease in emissions of 503.5 tonnes</a:t>
            </a:r>
          </a:p>
        </p:txBody>
      </p:sp>
      <p:pic>
        <p:nvPicPr>
          <p:cNvPr id="6" name="Content Placeholder 5">
            <a:extLst>
              <a:ext uri="{FF2B5EF4-FFF2-40B4-BE49-F238E27FC236}">
                <a16:creationId xmlns:a16="http://schemas.microsoft.com/office/drawing/2014/main" id="{BC1BE216-AAD7-B5E1-BA94-33F277B79E63}"/>
              </a:ext>
            </a:extLst>
          </p:cNvPr>
          <p:cNvPicPr>
            <a:picLocks noGrp="1" noChangeAspect="1"/>
          </p:cNvPicPr>
          <p:nvPr>
            <p:ph sz="half" idx="2"/>
          </p:nvPr>
        </p:nvPicPr>
        <p:blipFill>
          <a:blip r:embed="rId2"/>
          <a:stretch>
            <a:fillRect/>
          </a:stretch>
        </p:blipFill>
        <p:spPr>
          <a:xfrm>
            <a:off x="850186" y="1265415"/>
            <a:ext cx="7443627" cy="3936532"/>
          </a:xfrm>
        </p:spPr>
      </p:pic>
    </p:spTree>
    <p:extLst>
      <p:ext uri="{BB962C8B-B14F-4D97-AF65-F5344CB8AC3E}">
        <p14:creationId xmlns:p14="http://schemas.microsoft.com/office/powerpoint/2010/main" val="525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12</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62712" y="5178234"/>
            <a:ext cx="8229600" cy="1056738"/>
          </a:xfrm>
        </p:spPr>
        <p:txBody>
          <a:bodyPr/>
          <a:lstStyle/>
          <a:p>
            <a:r>
              <a:rPr lang="en-US" sz="1000" dirty="0"/>
              <a:t>In 2021, 94.7 tonnes of lead were emitted in Canada</a:t>
            </a:r>
          </a:p>
          <a:p>
            <a:r>
              <a:rPr lang="en-US" sz="1000" dirty="0"/>
              <a:t>The largest source of lead emissions has been the non-ferrous smelting and refining industry since 1990. It accounted for 65% (or 62.0 tonnes) of total emissions in 2021</a:t>
            </a:r>
          </a:p>
          <a:p>
            <a:r>
              <a:rPr lang="en-US" sz="1000" dirty="0"/>
              <a:t>Between 1990 and 2021, lead emissions decreased by 91% (or 928.2 tonnes)</a:t>
            </a:r>
          </a:p>
          <a:p>
            <a:r>
              <a:rPr lang="en-US" sz="1000" dirty="0"/>
              <a:t>Reductions were driven by changes in lead concentrations in smelter feed and changes in production levels at some facilities</a:t>
            </a:r>
          </a:p>
          <a:p>
            <a:endParaRPr lang="en-US" sz="1000" dirty="0"/>
          </a:p>
        </p:txBody>
      </p:sp>
      <p:pic>
        <p:nvPicPr>
          <p:cNvPr id="6" name="Content Placeholder 5">
            <a:extLst>
              <a:ext uri="{FF2B5EF4-FFF2-40B4-BE49-F238E27FC236}">
                <a16:creationId xmlns:a16="http://schemas.microsoft.com/office/drawing/2014/main" id="{B262F92F-BDFC-4580-3D21-0FC8189F8050}"/>
              </a:ext>
            </a:extLst>
          </p:cNvPr>
          <p:cNvPicPr>
            <a:picLocks noGrp="1" noChangeAspect="1"/>
          </p:cNvPicPr>
          <p:nvPr>
            <p:ph sz="half" idx="2"/>
          </p:nvPr>
        </p:nvPicPr>
        <p:blipFill>
          <a:blip r:embed="rId2"/>
          <a:srcRect/>
          <a:stretch/>
        </p:blipFill>
        <p:spPr>
          <a:xfrm>
            <a:off x="762712" y="1361304"/>
            <a:ext cx="7618576" cy="3535765"/>
          </a:xfrm>
        </p:spPr>
      </p:pic>
    </p:spTree>
    <p:extLst>
      <p:ext uri="{BB962C8B-B14F-4D97-AF65-F5344CB8AC3E}">
        <p14:creationId xmlns:p14="http://schemas.microsoft.com/office/powerpoint/2010/main" val="14051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13</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pPr marL="0" indent="0">
              <a:buNone/>
            </a:pPr>
            <a:r>
              <a:rPr lang="en-US" sz="1200" dirty="0"/>
              <a:t>In 2021, facility-reported mercury emissions represent 60% of total national mercury emissions.</a:t>
            </a:r>
          </a:p>
          <a:p>
            <a:r>
              <a:rPr lang="en-US" sz="1200" dirty="0"/>
              <a:t>60 facilities reported emissions under 0.5 kilogram (kg)</a:t>
            </a:r>
          </a:p>
          <a:p>
            <a:r>
              <a:rPr lang="en-US" sz="1200" dirty="0"/>
              <a:t>109 facilities reported emissions between 0.5 to 100 kg</a:t>
            </a:r>
          </a:p>
          <a:p>
            <a:r>
              <a:rPr lang="en-US" sz="1200" dirty="0"/>
              <a:t>3 facilities reported emissions over 100 kg, which were located in Quebec (1) and Saskatchewan (2) </a:t>
            </a:r>
          </a:p>
        </p:txBody>
      </p:sp>
      <p:pic>
        <p:nvPicPr>
          <p:cNvPr id="5" name="Content Placeholder 4">
            <a:extLst>
              <a:ext uri="{FF2B5EF4-FFF2-40B4-BE49-F238E27FC236}">
                <a16:creationId xmlns:a16="http://schemas.microsoft.com/office/drawing/2014/main" id="{C968AB0B-13DB-1C4B-1E19-9FD4A3BAB510}"/>
              </a:ext>
            </a:extLst>
          </p:cNvPr>
          <p:cNvPicPr>
            <a:picLocks noGrp="1" noChangeAspect="1"/>
          </p:cNvPicPr>
          <p:nvPr>
            <p:ph sz="half" idx="2"/>
          </p:nvPr>
        </p:nvPicPr>
        <p:blipFill rotWithShape="1">
          <a:blip r:embed="rId2"/>
          <a:srcRect/>
          <a:stretch/>
        </p:blipFill>
        <p:spPr>
          <a:xfrm>
            <a:off x="457200" y="1411620"/>
            <a:ext cx="5573730" cy="4295849"/>
          </a:xfrm>
          <a:solidFill>
            <a:schemeClr val="bg1"/>
          </a:solidFill>
          <a:ln>
            <a:noFill/>
          </a:ln>
        </p:spPr>
      </p:pic>
    </p:spTree>
    <p:extLst>
      <p:ext uri="{BB962C8B-B14F-4D97-AF65-F5344CB8AC3E}">
        <p14:creationId xmlns:p14="http://schemas.microsoft.com/office/powerpoint/2010/main" val="31889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14</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827070" y="5456453"/>
            <a:ext cx="8229600" cy="694027"/>
          </a:xfrm>
        </p:spPr>
        <p:txBody>
          <a:bodyPr/>
          <a:lstStyle/>
          <a:p>
            <a:r>
              <a:rPr lang="en-US" sz="1200" dirty="0"/>
              <a:t>In 2021, Ontario, Saskatchewan and Quebec accounted for 70% of national mercury emissions</a:t>
            </a:r>
          </a:p>
          <a:p>
            <a:r>
              <a:rPr lang="en-US" sz="1200" dirty="0"/>
              <a:t>Between 1994 and 2021, Manitoba had the largest reduction in emissions with a decrease of 4.3 tonnes</a:t>
            </a:r>
          </a:p>
        </p:txBody>
      </p:sp>
      <p:pic>
        <p:nvPicPr>
          <p:cNvPr id="6" name="Content Placeholder 5">
            <a:extLst>
              <a:ext uri="{FF2B5EF4-FFF2-40B4-BE49-F238E27FC236}">
                <a16:creationId xmlns:a16="http://schemas.microsoft.com/office/drawing/2014/main" id="{B584BAE6-0207-72DD-E7FB-875906E5BBD6}"/>
              </a:ext>
            </a:extLst>
          </p:cNvPr>
          <p:cNvPicPr>
            <a:picLocks noGrp="1" noChangeAspect="1"/>
          </p:cNvPicPr>
          <p:nvPr>
            <p:ph sz="half" idx="2"/>
          </p:nvPr>
        </p:nvPicPr>
        <p:blipFill>
          <a:blip r:embed="rId2"/>
          <a:stretch>
            <a:fillRect/>
          </a:stretch>
        </p:blipFill>
        <p:spPr>
          <a:xfrm>
            <a:off x="827070" y="1401547"/>
            <a:ext cx="7859730" cy="3724975"/>
          </a:xfrm>
        </p:spPr>
      </p:pic>
    </p:spTree>
    <p:extLst>
      <p:ext uri="{BB962C8B-B14F-4D97-AF65-F5344CB8AC3E}">
        <p14:creationId xmlns:p14="http://schemas.microsoft.com/office/powerpoint/2010/main" val="1257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15</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024926"/>
            <a:ext cx="8229600" cy="1252583"/>
          </a:xfrm>
        </p:spPr>
        <p:txBody>
          <a:bodyPr/>
          <a:lstStyle/>
          <a:p>
            <a:pPr algn="l">
              <a:buFont typeface="Arial" panose="020B0604020202020204" pitchFamily="34" charset="0"/>
              <a:buChar char="•"/>
            </a:pPr>
            <a:r>
              <a:rPr lang="en-CA" sz="1200" b="0" i="0" dirty="0">
                <a:solidFill>
                  <a:srgbClr val="333333"/>
                </a:solidFill>
                <a:effectLst/>
              </a:rPr>
              <a:t>In 2021, 3.2 tonnes of mercury were emitted in Canada</a:t>
            </a:r>
          </a:p>
          <a:p>
            <a:pPr algn="l">
              <a:buFont typeface="Arial" panose="020B0604020202020204" pitchFamily="34" charset="0"/>
              <a:buChar char="•"/>
            </a:pPr>
            <a:r>
              <a:rPr lang="en-CA" sz="1200" b="0" i="0" dirty="0">
                <a:solidFill>
                  <a:srgbClr val="333333"/>
                </a:solidFill>
                <a:effectLst/>
              </a:rPr>
              <a:t>The ore and mineral industries was the highest emitting sector, representing emissions from the non-ferrous refining and smelting industry, the cement and concrete industry, the iron and steel industry, and other ore and mineral industries. This sector emitted 38% (or 1.2 tonnes) of the annual total</a:t>
            </a:r>
          </a:p>
          <a:p>
            <a:pPr algn="l">
              <a:buFont typeface="Arial" panose="020B0604020202020204" pitchFamily="34" charset="0"/>
              <a:buChar char="•"/>
            </a:pPr>
            <a:r>
              <a:rPr lang="en-CA" sz="1200" b="0" i="0" dirty="0">
                <a:solidFill>
                  <a:srgbClr val="333333"/>
                </a:solidFill>
                <a:effectLst/>
              </a:rPr>
              <a:t>Between 1990 and 2021, mercury emissions decreased by 91% (or 30.4 tonnes)</a:t>
            </a:r>
          </a:p>
          <a:p>
            <a:pPr algn="l">
              <a:buFont typeface="Arial" panose="020B0604020202020204" pitchFamily="34" charset="0"/>
              <a:buChar char="•"/>
            </a:pPr>
            <a:r>
              <a:rPr lang="en-CA" sz="1200" b="0" i="0" dirty="0">
                <a:solidFill>
                  <a:srgbClr val="333333"/>
                </a:solidFill>
                <a:effectLst/>
              </a:rPr>
              <a:t>Following a 43% decrease between 1992 and 1993, emissions have generally declined</a:t>
            </a:r>
          </a:p>
          <a:p>
            <a:endParaRPr lang="en-US" sz="1200" dirty="0"/>
          </a:p>
        </p:txBody>
      </p:sp>
      <p:pic>
        <p:nvPicPr>
          <p:cNvPr id="6" name="Content Placeholder 5">
            <a:extLst>
              <a:ext uri="{FF2B5EF4-FFF2-40B4-BE49-F238E27FC236}">
                <a16:creationId xmlns:a16="http://schemas.microsoft.com/office/drawing/2014/main" id="{3206696E-B665-B9D0-C748-3B06D849B5CC}"/>
              </a:ext>
            </a:extLst>
          </p:cNvPr>
          <p:cNvPicPr>
            <a:picLocks noGrp="1" noChangeAspect="1"/>
          </p:cNvPicPr>
          <p:nvPr>
            <p:ph sz="half" idx="2"/>
          </p:nvPr>
        </p:nvPicPr>
        <p:blipFill>
          <a:blip r:embed="rId2"/>
          <a:srcRect/>
          <a:stretch/>
        </p:blipFill>
        <p:spPr>
          <a:xfrm>
            <a:off x="521294" y="1474876"/>
            <a:ext cx="7887926" cy="3452654"/>
          </a:xfrm>
        </p:spPr>
      </p:pic>
    </p:spTree>
    <p:extLst>
      <p:ext uri="{BB962C8B-B14F-4D97-AF65-F5344CB8AC3E}">
        <p14:creationId xmlns:p14="http://schemas.microsoft.com/office/powerpoint/2010/main" val="79853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4393564"/>
            <a:ext cx="8229600" cy="2209668"/>
          </a:xfrm>
        </p:spPr>
        <p:txBody>
          <a:bodyPr/>
          <a:lstStyle/>
          <a:p>
            <a:pPr marL="0" indent="0">
              <a:buNone/>
            </a:pPr>
            <a:r>
              <a:rPr lang="en-US" sz="1200" dirty="0"/>
              <a:t>In 2021, mercury, lead and cadmium emissions had decreased by 90%, 91% and 94%, respectively from 1990 levels.  The decrease in mercury, lead and cadmium emissions are mostly attributed to a large drop in emissions from the non-ferrous refining and smelting industry. This decline was primarily due to the </a:t>
            </a:r>
          </a:p>
          <a:p>
            <a:r>
              <a:rPr lang="en-US" sz="1200" dirty="0"/>
              <a:t>Implementation of pollution prevention plans</a:t>
            </a:r>
          </a:p>
          <a:p>
            <a:r>
              <a:rPr lang="en-US" sz="1200" dirty="0"/>
              <a:t>The closing of outdated smelters, compliance with federal and provincial legislation, and conformance with guidelines introduced over this period</a:t>
            </a:r>
          </a:p>
          <a:p>
            <a:r>
              <a:rPr lang="en-US" sz="1200" dirty="0"/>
              <a:t>The changes in facility processes and adoption of emission reduction technologies also contributed to the reduction of mercury emissions</a:t>
            </a:r>
          </a:p>
          <a:p>
            <a:r>
              <a:rPr lang="en-US" sz="1200" dirty="0"/>
              <a:t>Changes in lead concentrations in smelter feed and changes in production levels at some facilities</a:t>
            </a:r>
          </a:p>
          <a:p>
            <a:pPr marL="0" indent="0">
              <a:buNone/>
            </a:pPr>
            <a:endParaRPr lang="en-US" sz="1200" dirty="0"/>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16</a:t>
            </a:fld>
            <a:endParaRPr lang="en-US" altLang="en-US" dirty="0">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1291231" y="1353563"/>
            <a:ext cx="6023969" cy="2946913"/>
          </a:xfrm>
        </p:spPr>
      </p:pic>
    </p:spTree>
    <p:extLst>
      <p:ext uri="{BB962C8B-B14F-4D97-AF65-F5344CB8AC3E}">
        <p14:creationId xmlns:p14="http://schemas.microsoft.com/office/powerpoint/2010/main" val="349479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17</a:t>
            </a:fld>
            <a:endParaRPr lang="en-US" altLang="en-US" dirty="0">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18</a:t>
            </a:fld>
            <a:endParaRPr lang="en-US" altLang="en-US" dirty="0">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19</a:t>
            </a:fld>
            <a:endParaRPr lang="en-US" altLang="en-US" dirty="0">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Environmental 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a:t>
            </a:r>
          </a:p>
          <a:p>
            <a:pPr marL="0" indent="0">
              <a:buNone/>
            </a:pPr>
            <a:r>
              <a:rPr lang="en-CA" sz="2400" dirty="0">
                <a:effectLst/>
              </a:rPr>
              <a:t>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Environmental 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dirty="0">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dirty="0">
              <a:solidFill>
                <a:srgbClr val="7F7F7F"/>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0EFEDC7F-6F8C-4CF4-50F6-35CE15AE12B8}"/>
              </a:ext>
            </a:extLst>
          </p:cNvPr>
          <p:cNvPicPr>
            <a:picLocks noGrp="1" noChangeAspect="1"/>
          </p:cNvPicPr>
          <p:nvPr>
            <p:ph sz="half" idx="2"/>
          </p:nvPr>
        </p:nvPicPr>
        <p:blipFill>
          <a:blip r:embed="rId2"/>
          <a:stretch>
            <a:fillRect/>
          </a:stretch>
        </p:blipFill>
        <p:spPr>
          <a:xfrm>
            <a:off x="457200" y="1508929"/>
            <a:ext cx="5840413" cy="4587855"/>
          </a:xfrm>
        </p:spPr>
      </p:pic>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469578" cy="4646684"/>
          </a:xfrm>
        </p:spPr>
        <p:txBody>
          <a:bodyPr/>
          <a:lstStyle/>
          <a:p>
            <a:pPr marL="0" indent="0">
              <a:buNone/>
            </a:pPr>
            <a:r>
              <a:rPr lang="en-US" sz="1200" dirty="0"/>
              <a:t>In 2021, facility-reported cadmium emissions represent 74% of total national cadmium emissions.</a:t>
            </a:r>
          </a:p>
          <a:p>
            <a:r>
              <a:rPr lang="en-US" sz="1200" dirty="0"/>
              <a:t>115 facilities reported emissions under 0.5 kilogram (kg)</a:t>
            </a:r>
          </a:p>
          <a:p>
            <a:r>
              <a:rPr lang="en-US" sz="1200" dirty="0"/>
              <a:t> 115 facilities reported emissions between 0.5 to 20 kg</a:t>
            </a:r>
          </a:p>
          <a:p>
            <a:r>
              <a:rPr lang="en-US" sz="1200" dirty="0"/>
              <a:t>18 facilities reported emissions over 20 kg, which were located in British Columbia (1), Manitoba (1), New Brunswick (1), Newfoundland and Labrador (1), Ontario (3), Alberta (5), and Quebec (6)</a:t>
            </a:r>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67825" y="5489682"/>
            <a:ext cx="8229600" cy="694027"/>
          </a:xfrm>
        </p:spPr>
        <p:txBody>
          <a:bodyPr/>
          <a:lstStyle/>
          <a:p>
            <a:r>
              <a:rPr lang="en-US" sz="1200" dirty="0"/>
              <a:t>In 2021, Ontario and Quebec accounted for 68% (3.1 tonnes) of national cadmium emissions</a:t>
            </a:r>
          </a:p>
          <a:p>
            <a:r>
              <a:rPr lang="en-US" sz="1200" dirty="0"/>
              <a:t>Between 1994 and 2021, Manitoba had the largest decline in emissions (59.6 tonnes)</a:t>
            </a:r>
          </a:p>
        </p:txBody>
      </p:sp>
      <p:pic>
        <p:nvPicPr>
          <p:cNvPr id="5" name="Content Placeholder 4">
            <a:extLst>
              <a:ext uri="{FF2B5EF4-FFF2-40B4-BE49-F238E27FC236}">
                <a16:creationId xmlns:a16="http://schemas.microsoft.com/office/drawing/2014/main" id="{937FA541-4DFB-CE58-3C71-F0FA409A0E53}"/>
              </a:ext>
            </a:extLst>
          </p:cNvPr>
          <p:cNvPicPr>
            <a:picLocks noGrp="1" noChangeAspect="1"/>
          </p:cNvPicPr>
          <p:nvPr>
            <p:ph sz="half" idx="2"/>
          </p:nvPr>
        </p:nvPicPr>
        <p:blipFill>
          <a:blip r:embed="rId2"/>
          <a:stretch>
            <a:fillRect/>
          </a:stretch>
        </p:blipFill>
        <p:spPr>
          <a:xfrm>
            <a:off x="767825" y="1265850"/>
            <a:ext cx="7299789" cy="4051191"/>
          </a:xfrm>
        </p:spPr>
      </p:pic>
    </p:spTree>
    <p:extLst>
      <p:ext uri="{BB962C8B-B14F-4D97-AF65-F5344CB8AC3E}">
        <p14:creationId xmlns:p14="http://schemas.microsoft.com/office/powerpoint/2010/main" val="64077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15709" y="4650880"/>
            <a:ext cx="7971091" cy="1482791"/>
          </a:xfrm>
        </p:spPr>
        <p:txBody>
          <a:bodyPr/>
          <a:lstStyle/>
          <a:p>
            <a:r>
              <a:rPr lang="en-US" sz="1200" dirty="0"/>
              <a:t>In 2021, 4.5 tonnes of cadmium were emitted in Canada</a:t>
            </a:r>
          </a:p>
          <a:p>
            <a:r>
              <a:rPr lang="en-US" sz="1200" dirty="0"/>
              <a:t>Since 1990, the largest source of cadmium emissions has been the non-ferrous refining and smelting industry. It accounted for 49% (or 2.2 tonnes) of the national total in 2021</a:t>
            </a:r>
          </a:p>
          <a:p>
            <a:r>
              <a:rPr lang="en-US" sz="1200" dirty="0"/>
              <a:t>Between 1990 and 2021, cadmium emissions decreased by 94% (or 76.7 tonnes)</a:t>
            </a:r>
          </a:p>
          <a:p>
            <a:r>
              <a:rPr lang="en-US" sz="1200" dirty="0"/>
              <a:t>Cadmium emissions fluctuated between 1990 and 2006, but decreased steadily from 2007 onward. Fluctuations in cadmium emissions prior to 2010 are mostly driven by emissions from a non-ferrous refining and smelting facility in Manitoba.</a:t>
            </a:r>
          </a:p>
        </p:txBody>
      </p:sp>
      <p:pic>
        <p:nvPicPr>
          <p:cNvPr id="5" name="Content Placeholder 4">
            <a:extLst>
              <a:ext uri="{FF2B5EF4-FFF2-40B4-BE49-F238E27FC236}">
                <a16:creationId xmlns:a16="http://schemas.microsoft.com/office/drawing/2014/main" id="{8B53DE07-2CF6-6553-0E67-06056C520735}"/>
              </a:ext>
            </a:extLst>
          </p:cNvPr>
          <p:cNvPicPr>
            <a:picLocks noGrp="1" noChangeAspect="1"/>
          </p:cNvPicPr>
          <p:nvPr>
            <p:ph sz="half" idx="2"/>
          </p:nvPr>
        </p:nvPicPr>
        <p:blipFill>
          <a:blip r:embed="rId2"/>
          <a:srcRect/>
          <a:stretch/>
        </p:blipFill>
        <p:spPr>
          <a:xfrm>
            <a:off x="1243173" y="1427149"/>
            <a:ext cx="6982322" cy="3057058"/>
          </a:xfrm>
        </p:spPr>
      </p:pic>
    </p:spTree>
    <p:extLst>
      <p:ext uri="{BB962C8B-B14F-4D97-AF65-F5344CB8AC3E}">
        <p14:creationId xmlns:p14="http://schemas.microsoft.com/office/powerpoint/2010/main" val="2037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7860</TotalTime>
  <Words>1100</Words>
  <Application>Microsoft Macintosh PowerPoint</Application>
  <PresentationFormat>On-screen Show (4:3)</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Gill Sans Light</vt:lpstr>
      <vt:lpstr>Office Theme</vt:lpstr>
      <vt:lpstr>OSDP UX Hackathon</vt:lpstr>
      <vt:lpstr>Agenda</vt:lpstr>
      <vt:lpstr>Overview</vt:lpstr>
      <vt:lpstr>Challenge</vt:lpstr>
      <vt:lpstr>Environmental Problem</vt:lpstr>
      <vt:lpstr>Approach</vt:lpstr>
      <vt:lpstr>Analysis - Cadmium</vt:lpstr>
      <vt:lpstr>Analysis - Cadmium</vt:lpstr>
      <vt:lpstr>Analysis - Cadmium</vt:lpstr>
      <vt:lpstr>Analysis - Lead</vt:lpstr>
      <vt:lpstr>Analysis - Lead</vt:lpstr>
      <vt:lpstr>Analysis - Lead</vt:lpstr>
      <vt:lpstr>Analysis - Mercury</vt:lpstr>
      <vt:lpstr>Analysis - Mercury</vt:lpstr>
      <vt:lpstr>Analysis - Mercury</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677</cp:revision>
  <cp:lastPrinted>2019-08-29T17:16:25Z</cp:lastPrinted>
  <dcterms:created xsi:type="dcterms:W3CDTF">2015-04-10T18:49:27Z</dcterms:created>
  <dcterms:modified xsi:type="dcterms:W3CDTF">2024-05-05T15:15:08Z</dcterms:modified>
</cp:coreProperties>
</file>