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4" r:id="rId2"/>
    <p:sldId id="270" r:id="rId3"/>
    <p:sldId id="269" r:id="rId4"/>
    <p:sldId id="266" r:id="rId5"/>
    <p:sldId id="273" r:id="rId6"/>
    <p:sldId id="277" r:id="rId7"/>
    <p:sldId id="278" r:id="rId8"/>
    <p:sldId id="272" r:id="rId9"/>
    <p:sldId id="280" r:id="rId10"/>
    <p:sldId id="279" r:id="rId11"/>
    <p:sldId id="281" r:id="rId12"/>
    <p:sldId id="268" r:id="rId13"/>
    <p:sldId id="285" r:id="rId14"/>
    <p:sldId id="276" r:id="rId15"/>
    <p:sldId id="286" r:id="rId16"/>
    <p:sldId id="282" r:id="rId17"/>
    <p:sldId id="283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embeddedFontLs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74"/>
  </p:normalViewPr>
  <p:slideViewPr>
    <p:cSldViewPr snapToGrid="0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norsearch.net/resources/nonprofit-fundraising-metrics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rfm.rsquaredacadem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2D34-CBA9-2820-D6AD-57FA6760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722489"/>
            <a:ext cx="10675087" cy="96913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Makana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98110-39C8-CFB3-84BE-3C2C257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177" y="2680034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Donation Insights Tool</a:t>
            </a:r>
          </a:p>
        </p:txBody>
      </p:sp>
      <p:sp>
        <p:nvSpPr>
          <p:cNvPr id="4" name="Google Shape;30;p1">
            <a:extLst>
              <a:ext uri="{FF2B5EF4-FFF2-40B4-BE49-F238E27FC236}">
                <a16:creationId xmlns:a16="http://schemas.microsoft.com/office/drawing/2014/main" id="{05506106-4B60-D732-0A08-B39FFA0B14B8}"/>
              </a:ext>
            </a:extLst>
          </p:cNvPr>
          <p:cNvSpPr/>
          <p:nvPr/>
        </p:nvSpPr>
        <p:spPr>
          <a:xfrm>
            <a:off x="9507906" y="1269809"/>
            <a:ext cx="2684093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Google Shape;35;p1">
            <a:extLst>
              <a:ext uri="{FF2B5EF4-FFF2-40B4-BE49-F238E27FC236}">
                <a16:creationId xmlns:a16="http://schemas.microsoft.com/office/drawing/2014/main" id="{ED15C8E8-193C-270C-967C-16C814090227}"/>
              </a:ext>
            </a:extLst>
          </p:cNvPr>
          <p:cNvSpPr/>
          <p:nvPr/>
        </p:nvSpPr>
        <p:spPr>
          <a:xfrm>
            <a:off x="9507907" y="3754489"/>
            <a:ext cx="2684093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edimaudo@gmail.com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8483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31" y="4281086"/>
            <a:ext cx="7428215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Highlights the different donor segments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Opportunities to improve engagement with Promising donors, Can’t Lose Them, Loyal Customers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Have to reduce the amount of Lost donors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6E04D-9E28-7C45-1C11-63E1AA1B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1" y="486315"/>
            <a:ext cx="11435138" cy="37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31" y="4281086"/>
            <a:ext cx="7428215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Constituents assigned to donor segments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Can leverage the donor segment and drive tailored engagement strategy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Use donor segments for donation opportunities 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forecasting future gifts 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Predicting gift amounts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D6DCC-C3E6-4171-4DC6-7A050BB7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0" y="303088"/>
            <a:ext cx="10977001" cy="36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Prediction</a:t>
            </a:r>
          </a:p>
        </p:txBody>
      </p:sp>
    </p:spTree>
    <p:extLst>
      <p:ext uri="{BB962C8B-B14F-4D97-AF65-F5344CB8AC3E}">
        <p14:creationId xmlns:p14="http://schemas.microsoft.com/office/powerpoint/2010/main" val="121424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381" y="1383773"/>
            <a:ext cx="4337407" cy="3537547"/>
          </a:xfrm>
        </p:spPr>
        <p:txBody>
          <a:bodyPr>
            <a:normAutofit/>
          </a:bodyPr>
          <a:lstStyle/>
          <a:p>
            <a:pPr marL="228600" indent="0">
              <a:buClr>
                <a:schemeClr val="tx1">
                  <a:lumMod val="50000"/>
                </a:schemeClr>
              </a:buClr>
              <a:buSzPct val="100000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Opportunities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Leverage data analytics approaches to 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Understand what what future donation amount could look like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Based on donation attributes see what a constituent could potential donate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This is powered by core datasets and donor portfolio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D714103-60B4-1A7D-720B-A9FB583E1C74}"/>
              </a:ext>
            </a:extLst>
          </p:cNvPr>
          <p:cNvSpPr txBox="1">
            <a:spLocks/>
          </p:cNvSpPr>
          <p:nvPr/>
        </p:nvSpPr>
        <p:spPr>
          <a:xfrm>
            <a:off x="7568630" y="1383773"/>
            <a:ext cx="4029182" cy="353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rbel"/>
              <a:buNone/>
              <a:defRPr sz="2600" b="0" i="0" u="none" strike="noStrike" cap="non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7979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228600" indent="0">
              <a:buClr>
                <a:schemeClr val="tx1">
                  <a:lumMod val="50000"/>
                </a:schemeClr>
              </a:buClr>
              <a:buSzPct val="100000"/>
            </a:pPr>
            <a:r>
              <a:rPr lang="en-US" sz="1600" b="1" dirty="0">
                <a:solidFill>
                  <a:schemeClr val="tx2">
                    <a:lumMod val="10000"/>
                  </a:schemeClr>
                </a:solidFill>
              </a:rPr>
              <a:t>Solution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Monthly Gift Forecast to see what the monthly donation amount would be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Gift Amount Prediction using donation attributes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0DF9F47-A770-A90B-9B9B-B830572F33CA}"/>
              </a:ext>
            </a:extLst>
          </p:cNvPr>
          <p:cNvSpPr/>
          <p:nvPr/>
        </p:nvSpPr>
        <p:spPr>
          <a:xfrm>
            <a:off x="5404207" y="2640458"/>
            <a:ext cx="2003460" cy="78854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BCEADB-8B6D-D231-1116-1DCCC7D3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65"/>
            <a:ext cx="9433920" cy="375313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9027F6-791A-A7F6-6678-F35F1A8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3870" y="705852"/>
            <a:ext cx="2585664" cy="3588746"/>
          </a:xfrm>
        </p:spPr>
        <p:txBody>
          <a:bodyPr>
            <a:normAutofit/>
          </a:bodyPr>
          <a:lstStyle/>
          <a:p>
            <a:pPr marL="685800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Predicts monthly future gift donations using gift dataset</a:t>
            </a:r>
          </a:p>
          <a:p>
            <a:pPr marL="1143000" lvl="1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Uses ARIMA model</a:t>
            </a:r>
          </a:p>
          <a:p>
            <a:pPr marL="685800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Gives the ability to look 2 years into the future for potential donation amounts</a:t>
            </a:r>
          </a:p>
        </p:txBody>
      </p:sp>
    </p:spTree>
    <p:extLst>
      <p:ext uri="{BB962C8B-B14F-4D97-AF65-F5344CB8AC3E}">
        <p14:creationId xmlns:p14="http://schemas.microsoft.com/office/powerpoint/2010/main" val="42162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9027F6-791A-A7F6-6678-F35F1A8B1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9744" y="500369"/>
            <a:ext cx="3253484" cy="3588746"/>
          </a:xfrm>
        </p:spPr>
        <p:txBody>
          <a:bodyPr>
            <a:normAutofit/>
          </a:bodyPr>
          <a:lstStyle/>
          <a:p>
            <a:pPr marL="685800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Provides the ability to generate a donation amount based on donation attributes.  Also uses the donor segmentation</a:t>
            </a:r>
          </a:p>
          <a:p>
            <a:pPr marL="1143000" lvl="1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Uses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xgboost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machine learning model for prediction</a:t>
            </a:r>
          </a:p>
          <a:p>
            <a:pPr marL="685800" indent="-457200">
              <a:buClr>
                <a:schemeClr val="tx2">
                  <a:lumMod val="1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Could be used as part of the engagement strategy to create customized donation amounts for constituents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77CF3-10F9-05B1-F069-87064A276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8" y="310080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8706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092" y="674856"/>
            <a:ext cx="9125164" cy="3537547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Build out weekly, monthly and yearly insights using donation 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hlinkClick r:id="rId2"/>
              </a:rPr>
              <a:t>KPIs</a:t>
            </a:r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Connect donor segment data to CRM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Detailed dive into video communication opportunities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Refine forecasting and machine learning models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5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590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512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About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C0257-836A-7F96-7815-A3D9C3B9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910115"/>
            <a:ext cx="11634975" cy="4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294544"/>
            <a:ext cx="10675087" cy="3565131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Makana means </a:t>
            </a:r>
            <a:br>
              <a:rPr lang="en-US" sz="5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Gift in Hawaiian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68CA0B5-ABDD-F8CF-F020-2091A03731C0}"/>
              </a:ext>
            </a:extLst>
          </p:cNvPr>
          <p:cNvSpPr>
            <a:spLocks noChangeAspect="1" noEditPoints="1"/>
          </p:cNvSpPr>
          <p:nvPr/>
        </p:nvSpPr>
        <p:spPr bwMode="auto">
          <a:xfrm rot="10800000">
            <a:off x="3288306" y="1849347"/>
            <a:ext cx="818911" cy="606359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tx2">
                    <a:lumMod val="10000"/>
                  </a:schemeClr>
                </a:solidFill>
              </a:ln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7377BE6-4AED-1031-6104-B782E3CD5D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3599" y="2599545"/>
            <a:ext cx="786127" cy="604800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Donation Overview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CBFA-AAE3-1B85-4D19-CE3B305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1" y="910115"/>
            <a:ext cx="10628139" cy="5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74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75745-053D-D2BE-C2C7-A824DE91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8" y="910115"/>
            <a:ext cx="11613003" cy="4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49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9CC6-C3A3-1F6C-54A2-8FECC864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" y="910115"/>
            <a:ext cx="10713684" cy="4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7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58D5-19FB-4826-3953-78D2011A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6" y="910115"/>
            <a:ext cx="11586847" cy="3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3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289A-66F6-99CD-147D-E6AA87A4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2" y="989959"/>
            <a:ext cx="11327176" cy="3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97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Prediction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F5A29-20E0-5510-DB45-642F6D8B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" y="910115"/>
            <a:ext cx="10665743" cy="45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Overview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9853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8934BF-8932-3080-18F4-EE2344C1D832}"/>
              </a:ext>
            </a:extLst>
          </p:cNvPr>
          <p:cNvCxnSpPr/>
          <p:nvPr/>
        </p:nvCxnSpPr>
        <p:spPr>
          <a:xfrm>
            <a:off x="9284181" y="1428543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80CECE-9A44-30B1-F287-0B7726EDDEFA}"/>
              </a:ext>
            </a:extLst>
          </p:cNvPr>
          <p:cNvCxnSpPr/>
          <p:nvPr/>
        </p:nvCxnSpPr>
        <p:spPr>
          <a:xfrm>
            <a:off x="6853719" y="2997485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E50521-F27A-2FD7-05E6-BBA16318DF5B}"/>
              </a:ext>
            </a:extLst>
          </p:cNvPr>
          <p:cNvSpPr txBox="1"/>
          <p:nvPr/>
        </p:nvSpPr>
        <p:spPr>
          <a:xfrm>
            <a:off x="7438490" y="1726058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EFF6B-46EC-C542-6D15-63E2D2CF4387}"/>
              </a:ext>
            </a:extLst>
          </p:cNvPr>
          <p:cNvSpPr txBox="1"/>
          <p:nvPr/>
        </p:nvSpPr>
        <p:spPr>
          <a:xfrm>
            <a:off x="7133443" y="2361771"/>
            <a:ext cx="187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CRM Interaction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3BD4A-0823-8B7F-00F4-9296E66FAD6B}"/>
              </a:ext>
            </a:extLst>
          </p:cNvPr>
          <p:cNvSpPr txBox="1"/>
          <p:nvPr/>
        </p:nvSpPr>
        <p:spPr>
          <a:xfrm>
            <a:off x="9868941" y="1726058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$1006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24F5-36D4-E402-6356-BD77A5CAF018}"/>
              </a:ext>
            </a:extLst>
          </p:cNvPr>
          <p:cNvSpPr txBox="1"/>
          <p:nvPr/>
        </p:nvSpPr>
        <p:spPr>
          <a:xfrm>
            <a:off x="9557488" y="2361771"/>
            <a:ext cx="1883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2025 Avg. Gift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E0050-5561-8D62-3561-E3FA7EF41E70}"/>
              </a:ext>
            </a:extLst>
          </p:cNvPr>
          <p:cNvSpPr txBox="1"/>
          <p:nvPr/>
        </p:nvSpPr>
        <p:spPr>
          <a:xfrm>
            <a:off x="7394604" y="3295000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98949-27E2-7070-677A-73BC9C8C4D31}"/>
              </a:ext>
            </a:extLst>
          </p:cNvPr>
          <p:cNvSpPr txBox="1"/>
          <p:nvPr/>
        </p:nvSpPr>
        <p:spPr>
          <a:xfrm>
            <a:off x="6963726" y="3930713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# of Years used in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8838E-C16F-9161-A7B6-A59059949996}"/>
              </a:ext>
            </a:extLst>
          </p:cNvPr>
          <p:cNvSpPr txBox="1"/>
          <p:nvPr/>
        </p:nvSpPr>
        <p:spPr>
          <a:xfrm>
            <a:off x="9871420" y="3289306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A8F67-0D4F-3C20-088A-88A2D1F85B37}"/>
              </a:ext>
            </a:extLst>
          </p:cNvPr>
          <p:cNvSpPr txBox="1"/>
          <p:nvPr/>
        </p:nvSpPr>
        <p:spPr>
          <a:xfrm>
            <a:off x="9911020" y="3925019"/>
            <a:ext cx="1181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# of 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4F7EF-C901-4A88-FE5A-EE97D23CA7F1}"/>
              </a:ext>
            </a:extLst>
          </p:cNvPr>
          <p:cNvSpPr txBox="1"/>
          <p:nvPr/>
        </p:nvSpPr>
        <p:spPr>
          <a:xfrm>
            <a:off x="215510" y="2243760"/>
            <a:ext cx="49487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Recently, your organization expanded, attracting a new pool of potential donors. With this expansion, the vice president of advancement has tasked your team with developing data-driven fundraising portfolios for the new prospect pool.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rbel" panose="020B0503020204020204" pitchFamily="34" charset="0"/>
              </a:rPr>
              <a:t>This challenge is not just about identifying prospects but about strategically organizing them into portfolios that maximize fundraising efficiency and impact.</a:t>
            </a:r>
          </a:p>
          <a:p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81C3B-9832-2B9C-FC27-3E607269FD46}"/>
              </a:ext>
            </a:extLst>
          </p:cNvPr>
          <p:cNvSpPr txBox="1"/>
          <p:nvPr/>
        </p:nvSpPr>
        <p:spPr>
          <a:xfrm>
            <a:off x="210292" y="1428543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The Challenge</a:t>
            </a:r>
          </a:p>
        </p:txBody>
      </p:sp>
    </p:spTree>
    <p:extLst>
      <p:ext uri="{BB962C8B-B14F-4D97-AF65-F5344CB8AC3E}">
        <p14:creationId xmlns:p14="http://schemas.microsoft.com/office/powerpoint/2010/main" val="30239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1"/>
            <a:ext cx="2562924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Visits are aligned with higher gift amounts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Opportunities to improve donation approach with respect to virtual visits and event approaches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A9133-698F-BE7F-F553-B5CD5F6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3" y="561840"/>
            <a:ext cx="7450251" cy="50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0"/>
            <a:ext cx="2562924" cy="2684793"/>
          </a:xfrm>
        </p:spPr>
        <p:txBody>
          <a:bodyPr>
            <a:normAutofit lnSpcReduction="10000"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2016 saw the highest average gift amount of $2260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2025 is showing a better average gift amount compared to the last 3 years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Opportunity to have a consistent gift amount year after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FCE05-E779-1719-12F7-D4F8C0EE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6" y="561841"/>
            <a:ext cx="7926611" cy="51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0"/>
            <a:ext cx="2562924" cy="2684793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January, June and December are pivotal gift giving months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Opportunity to drive more gift giving in low periods like February - April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C1018-608E-2C78-5191-258675A7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8" y="577033"/>
            <a:ext cx="7772400" cy="5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1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Donor Portfolio</a:t>
            </a:r>
          </a:p>
        </p:txBody>
      </p:sp>
    </p:spTree>
    <p:extLst>
      <p:ext uri="{BB962C8B-B14F-4D97-AF65-F5344CB8AC3E}">
        <p14:creationId xmlns:p14="http://schemas.microsoft.com/office/powerpoint/2010/main" val="41792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79" y="4857187"/>
            <a:ext cx="7561781" cy="2150537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Leverages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hlinkClick r:id="rId2"/>
              </a:rPr>
              <a:t>RFM Analysis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to segment donors using R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Highlights engagement strategy for each donor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271A-C082-D490-1C28-742C264C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79" y="471906"/>
            <a:ext cx="9565242" cy="42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434</Words>
  <Application>Microsoft Macintosh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Arial</vt:lpstr>
      <vt:lpstr>Office Theme</vt:lpstr>
      <vt:lpstr>Makana</vt:lpstr>
      <vt:lpstr> Makana means  Gift in Hawaiian</vt:lpstr>
      <vt:lpstr>Donation Overview &amp; Insights</vt:lpstr>
      <vt:lpstr>PowerPoint Presentation</vt:lpstr>
      <vt:lpstr>PowerPoint Presentation</vt:lpstr>
      <vt:lpstr>PowerPoint Presentation</vt:lpstr>
      <vt:lpstr>PowerPoint Presentation</vt:lpstr>
      <vt:lpstr>Donor Portfolio</vt:lpstr>
      <vt:lpstr>PowerPoint Presentation</vt:lpstr>
      <vt:lpstr>PowerPoint Presentation</vt:lpstr>
      <vt:lpstr>PowerPoint Presentation</vt:lpstr>
      <vt:lpstr>Donation Prediction</vt:lpstr>
      <vt:lpstr>PowerPoint Presentation</vt:lpstr>
      <vt:lpstr>PowerPoint Presentation</vt:lpstr>
      <vt:lpstr>PowerPoint Presentation</vt:lpstr>
      <vt:lpstr>Next Steps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Edimaobong Udo</cp:lastModifiedBy>
  <cp:revision>9</cp:revision>
  <dcterms:created xsi:type="dcterms:W3CDTF">2022-03-14T19:59:15Z</dcterms:created>
  <dcterms:modified xsi:type="dcterms:W3CDTF">2025-06-24T19:27:27Z</dcterms:modified>
</cp:coreProperties>
</file>