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slideLayouts/slideLayout20.xml" ContentType="application/vnd.openxmlformats-officedocument.presentationml.slideLayout+xml"/>
  <Override PartName="/ppt/theme/theme18.xml" ContentType="application/vnd.openxmlformats-officedocument.theme+xml"/>
  <Override PartName="/ppt/slideLayouts/slideLayout21.xml" ContentType="application/vnd.openxmlformats-officedocument.presentationml.slideLayout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theme/theme20.xml" ContentType="application/vnd.openxmlformats-officedocument.theme+xml"/>
  <Override PartName="/ppt/slideLayouts/slideLayout23.xml" ContentType="application/vnd.openxmlformats-officedocument.presentationml.slideLayout+xml"/>
  <Override PartName="/ppt/theme/theme21.xml" ContentType="application/vnd.openxmlformats-officedocument.theme+xml"/>
  <Override PartName="/ppt/slideLayouts/slideLayout24.xml" ContentType="application/vnd.openxmlformats-officedocument.presentationml.slideLayout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handoutMasterIdLst>
    <p:handoutMasterId r:id="rId42"/>
  </p:handoutMasterIdLst>
  <p:sldIdLst>
    <p:sldId id="322" r:id="rId37"/>
    <p:sldId id="329" r:id="rId38"/>
    <p:sldId id="324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  <a:srgbClr val="04244C"/>
    <a:srgbClr val="5C748C"/>
    <a:srgbClr val="959595"/>
    <a:srgbClr val="B2B8B8"/>
    <a:srgbClr val="F0BE41"/>
    <a:srgbClr val="FFFFFF"/>
    <a:srgbClr val="414042"/>
    <a:srgbClr val="C4C4C4"/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3" autoAdjust="0"/>
    <p:restoredTop sz="85903" autoAdjust="0"/>
  </p:normalViewPr>
  <p:slideViewPr>
    <p:cSldViewPr snapToGrid="0" showGuides="1">
      <p:cViewPr varScale="1">
        <p:scale>
          <a:sx n="100" d="100"/>
          <a:sy n="100" d="100"/>
        </p:scale>
        <p:origin x="168" y="840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8432F-AE54-0FBC-2B73-8CE66AFF9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F284A-7F64-0525-7611-5B5227925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D97-9402-F04C-99E3-D412E7C9F19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A23-A7CD-3284-29A9-9A0A84CF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95AE-A675-B719-2DCC-1EE3A16D1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1D4A-534A-6E44-8603-E1D2211D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r="21065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64853" y="15988"/>
            <a:ext cx="5839200" cy="6857281"/>
          </a:xfrm>
          <a:prstGeom prst="rect">
            <a:avLst/>
          </a:prstGeom>
          <a:solidFill>
            <a:srgbClr val="04244C">
              <a:alpha val="74902"/>
            </a:srgbClr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8722" y="2184450"/>
            <a:ext cx="259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$1,117,338K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7671" y="277217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Revenue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92671" y="2237361"/>
            <a:ext cx="275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$1,171,953K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8648" y="277217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Planned Revenue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235" y="37624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41.64%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1563" y="432825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Margin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6067" y="3762415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$465,275K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80111" y="432825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Profit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Company: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3274" y="1590756"/>
            <a:ext cx="1678665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</a:pPr>
            <a:r>
              <a:rPr lang="en-US" sz="1400" dirty="0">
                <a:ea typeface="Arial" panose="020B0706030804020204" pitchFamily="34" charset="0"/>
                <a:cs typeface="Arial" panose="020B0706030804020204" pitchFamily="34" charset="0"/>
              </a:rPr>
              <a:t>Gibson &amp; Solomon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066" y="2095384"/>
            <a:ext cx="196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Lines*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66" y="2459107"/>
            <a:ext cx="18337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Personal Accessories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Camping Equipment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Golf Equipment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3572" y="2138283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Products*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3572" y="2502006"/>
            <a:ext cx="2430474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Hailstorm Titanium Woods Set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Zone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080" y="3916309"/>
            <a:ext cx="1996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Types*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080" y="4280032"/>
            <a:ext cx="963725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Eyewear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Watches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A686A-47BD-428A-EFDB-782269A28149}"/>
              </a:ext>
            </a:extLst>
          </p:cNvPr>
          <p:cNvSpPr txBox="1"/>
          <p:nvPr/>
        </p:nvSpPr>
        <p:spPr>
          <a:xfrm>
            <a:off x="3371487" y="3916309"/>
            <a:ext cx="20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Order Methods*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A179-11C9-242A-4A65-A68F2EFBEB7F}"/>
              </a:ext>
            </a:extLst>
          </p:cNvPr>
          <p:cNvSpPr txBox="1"/>
          <p:nvPr/>
        </p:nvSpPr>
        <p:spPr>
          <a:xfrm>
            <a:off x="3371487" y="4280032"/>
            <a:ext cx="10733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Web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Telephone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Sales Visit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3B298-5D6D-CAF0-A514-3B16CB67E96D}"/>
              </a:ext>
            </a:extLst>
          </p:cNvPr>
          <p:cNvSpPr txBox="1"/>
          <p:nvPr/>
        </p:nvSpPr>
        <p:spPr>
          <a:xfrm>
            <a:off x="2864631" y="6300297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* - </a:t>
            </a:r>
            <a:r>
              <a:rPr lang="en-US" sz="1000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Grouped by Gross Profits from 2021 to 2024</a:t>
            </a:r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6999" y="4860820"/>
            <a:ext cx="5318439" cy="61664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Ut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CD7D9-D57A-5E75-6C9E-49B2F689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0" y="1115626"/>
            <a:ext cx="5318440" cy="356189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3AFA9-813D-4904-AF3B-7400EAA9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5626"/>
            <a:ext cx="6096000" cy="350886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31A23-6777-0535-1B20-7FDEC796BB19}"/>
              </a:ext>
            </a:extLst>
          </p:cNvPr>
          <p:cNvSpPr txBox="1"/>
          <p:nvPr/>
        </p:nvSpPr>
        <p:spPr>
          <a:xfrm>
            <a:off x="6096000" y="4860820"/>
            <a:ext cx="6181514" cy="43659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Ut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2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7458" y="4914966"/>
            <a:ext cx="5226855" cy="114890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Ut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A0CF-735B-1C3E-9F76-6AB424B1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3" y="1264180"/>
            <a:ext cx="5248800" cy="349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2E0A3-A78A-4586-66CC-B3830785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88" y="1264179"/>
            <a:ext cx="6133812" cy="3409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64567-F2AD-2677-47C9-AC9270E136B8}"/>
              </a:ext>
            </a:extLst>
          </p:cNvPr>
          <p:cNvSpPr txBox="1"/>
          <p:nvPr/>
        </p:nvSpPr>
        <p:spPr>
          <a:xfrm>
            <a:off x="6058188" y="4914966"/>
            <a:ext cx="6133812" cy="114890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Ut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2129-70F2-4F6E-85DD-F215CC598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E6D8-F326-4956-1B5D-30478DADE0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70AB5-8587-9BF1-7ED3-C412490DC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D2CD5-FF6D-3238-C5BC-43DDDF5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0" y="592249"/>
            <a:ext cx="5284800" cy="604800"/>
          </a:xfrm>
        </p:spPr>
        <p:txBody>
          <a:bodyPr/>
          <a:lstStyle/>
          <a:p>
            <a:pPr algn="l"/>
            <a:r>
              <a:rPr lang="en-US" sz="3300" dirty="0">
                <a:latin typeface="+mj-lt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F4D7B-59D9-E7CC-7B77-209555955DBA}"/>
              </a:ext>
            </a:extLst>
          </p:cNvPr>
          <p:cNvSpPr txBox="1"/>
          <p:nvPr/>
        </p:nvSpPr>
        <p:spPr>
          <a:xfrm>
            <a:off x="514719" y="2540241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</a:rPr>
              <a:t>Lorem ipsum dolor sit </a:t>
            </a:r>
            <a:r>
              <a:rPr lang="en-US" sz="1500" dirty="0" err="1">
                <a:solidFill>
                  <a:sysClr val="windowText" lastClr="000000"/>
                </a:solidFill>
              </a:rPr>
              <a:t>amet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consectetuer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adipiscing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elit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sed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diam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nonummy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dolore</a:t>
            </a:r>
            <a:r>
              <a:rPr lang="en-US" sz="1500" dirty="0">
                <a:solidFill>
                  <a:sysClr val="windowText" lastClr="000000"/>
                </a:solidFill>
              </a:rPr>
              <a:t> magna </a:t>
            </a:r>
            <a:r>
              <a:rPr lang="en-US" sz="1500" dirty="0" err="1">
                <a:solidFill>
                  <a:sysClr val="windowText" lastClr="000000"/>
                </a:solidFill>
              </a:rPr>
              <a:t>aliquam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erat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volutpat</a:t>
            </a:r>
            <a:r>
              <a:rPr lang="en-US" sz="1500" dirty="0">
                <a:solidFill>
                  <a:sysClr val="windowText" lastClr="000000"/>
                </a:solidFill>
              </a:rPr>
              <a:t>. </a:t>
            </a:r>
            <a:r>
              <a:rPr lang="en-US" sz="1500" dirty="0" err="1">
                <a:solidFill>
                  <a:sysClr val="windowText" lastClr="000000"/>
                </a:solidFill>
              </a:rPr>
              <a:t>Ut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wisi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enim</a:t>
            </a:r>
            <a:r>
              <a:rPr lang="en-US" sz="1500" dirty="0">
                <a:solidFill>
                  <a:sysClr val="windowText" lastClr="000000"/>
                </a:solidFill>
              </a:rPr>
              <a:t> ad minim </a:t>
            </a:r>
            <a:r>
              <a:rPr lang="en-US" sz="1500" dirty="0" err="1">
                <a:solidFill>
                  <a:sysClr val="windowText" lastClr="000000"/>
                </a:solidFill>
              </a:rPr>
              <a:t>veniam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quis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nostrud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exerci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tation</a:t>
            </a:r>
            <a:r>
              <a:rPr lang="en-US" sz="1500" dirty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57AD-54FB-1032-A2D7-7B9CB83E3A65}"/>
              </a:ext>
            </a:extLst>
          </p:cNvPr>
          <p:cNvSpPr txBox="1"/>
          <p:nvPr/>
        </p:nvSpPr>
        <p:spPr>
          <a:xfrm>
            <a:off x="6356742" y="2540241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b="1" dirty="0"/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A7CF-59D8-1EBF-70FE-1C4987668DED}"/>
              </a:ext>
            </a:extLst>
          </p:cNvPr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solidFill>
            <a:srgbClr val="04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7340C-2450-65F7-A6E6-65285D9D77F3}"/>
              </a:ext>
            </a:extLst>
          </p:cNvPr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rgbClr val="5C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056668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10522</TotalTime>
  <Words>469</Words>
  <Application>Microsoft Macintosh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2" baseType="lpstr">
      <vt:lpstr>Arial</vt:lpstr>
      <vt:lpstr>Calibri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Overview</vt:lpstr>
      <vt:lpstr>Insights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1089</cp:revision>
  <dcterms:created xsi:type="dcterms:W3CDTF">2017-04-03T08:23:09Z</dcterms:created>
  <dcterms:modified xsi:type="dcterms:W3CDTF">2024-07-23T22:23:12Z</dcterms:modified>
</cp:coreProperties>
</file>