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69" r:id="rId4"/>
    <p:sldId id="266" r:id="rId5"/>
    <p:sldId id="267" r:id="rId6"/>
    <p:sldId id="273" r:id="rId7"/>
    <p:sldId id="274" r:id="rId8"/>
    <p:sldId id="272" r:id="rId9"/>
    <p:sldId id="268" r:id="rId10"/>
    <p:sldId id="276" r:id="rId11"/>
    <p:sldId id="27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embeddedFontLs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/H3JGvhuesVkbz2DIx0gkc3B0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4"/>
  </p:normalViewPr>
  <p:slideViewPr>
    <p:cSldViewPr snapToGrid="0">
      <p:cViewPr varScale="1">
        <p:scale>
          <a:sx n="124" d="100"/>
          <a:sy n="12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>
            <a:spLocks noGrp="1"/>
          </p:cNvSpPr>
          <p:nvPr>
            <p:ph type="title"/>
          </p:nvPr>
        </p:nvSpPr>
        <p:spPr>
          <a:xfrm>
            <a:off x="558633" y="1223682"/>
            <a:ext cx="10690893" cy="177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  <a:defRPr sz="6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558633" y="3025588"/>
            <a:ext cx="10690893" cy="114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776177" y="1722489"/>
            <a:ext cx="10675087" cy="195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776177" y="3695459"/>
            <a:ext cx="10675088" cy="74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accent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sz="4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51793" y="1205607"/>
            <a:ext cx="11080226" cy="481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  <a:defRPr sz="3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555886" y="1993187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</a:pPr>
            <a:r>
              <a:rPr lang="en-US" dirty="0"/>
              <a:t>Makana</a:t>
            </a:r>
            <a:endParaRPr sz="1800" dirty="0"/>
          </a:p>
        </p:txBody>
      </p:sp>
      <p:sp>
        <p:nvSpPr>
          <p:cNvPr id="30" name="Google Shape;30;p1"/>
          <p:cNvSpPr/>
          <p:nvPr/>
        </p:nvSpPr>
        <p:spPr>
          <a:xfrm>
            <a:off x="251397" y="4639733"/>
            <a:ext cx="2032000" cy="20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QR code placement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(Apra to create)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9256510" y="5222233"/>
            <a:ext cx="2684093" cy="867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edimaudo@gmail.com</a:t>
            </a: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Forecasting</a:t>
            </a:r>
          </a:p>
        </p:txBody>
      </p:sp>
    </p:spTree>
    <p:extLst>
      <p:ext uri="{BB962C8B-B14F-4D97-AF65-F5344CB8AC3E}">
        <p14:creationId xmlns:p14="http://schemas.microsoft.com/office/powerpoint/2010/main" val="42162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Next Best Gift</a:t>
            </a:r>
          </a:p>
        </p:txBody>
      </p:sp>
    </p:spTree>
    <p:extLst>
      <p:ext uri="{BB962C8B-B14F-4D97-AF65-F5344CB8AC3E}">
        <p14:creationId xmlns:p14="http://schemas.microsoft.com/office/powerpoint/2010/main" val="43646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590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512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About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C0257-836A-7F96-7815-A3D9C3B9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2" y="910115"/>
            <a:ext cx="11634975" cy="4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1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21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Donation Overview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3CBFA-AAE3-1B85-4D19-CE3B305D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1" y="910115"/>
            <a:ext cx="10628139" cy="56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74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75745-053D-D2BE-C2C7-A824DE91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8" y="910115"/>
            <a:ext cx="11613003" cy="4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49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E9CC6-C3A3-1F6C-54A2-8FECC864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8" y="910115"/>
            <a:ext cx="10713684" cy="4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1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371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B58D5-19FB-4826-3953-78D2011A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6" y="910115"/>
            <a:ext cx="11586847" cy="3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23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Forecasting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C289A-66F6-99CD-147D-E6AA87A4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2" y="989959"/>
            <a:ext cx="11327176" cy="37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0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097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Prediction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F5A29-20E0-5510-DB45-642F6D8B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1" y="910115"/>
            <a:ext cx="10665743" cy="45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1294544"/>
            <a:ext cx="10675087" cy="3565131"/>
          </a:xfrm>
        </p:spPr>
        <p:txBody>
          <a:bodyPr/>
          <a:lstStyle/>
          <a:p>
            <a:pPr algn="ctr"/>
            <a:br>
              <a:rPr lang="en-US" sz="4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10000"/>
                  </a:schemeClr>
                </a:solidFill>
              </a:rPr>
              <a:t>Makana mean </a:t>
            </a:r>
            <a:br>
              <a:rPr lang="en-US" sz="5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10000"/>
                  </a:schemeClr>
                </a:solidFill>
              </a:rPr>
              <a:t>Gift in Hawaiian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B68CA0B5-ABDD-F8CF-F020-2091A03731C0}"/>
              </a:ext>
            </a:extLst>
          </p:cNvPr>
          <p:cNvSpPr>
            <a:spLocks noChangeAspect="1" noEditPoints="1"/>
          </p:cNvSpPr>
          <p:nvPr/>
        </p:nvSpPr>
        <p:spPr bwMode="auto">
          <a:xfrm rot="10800000">
            <a:off x="3113645" y="1869896"/>
            <a:ext cx="818911" cy="606359"/>
          </a:xfrm>
          <a:custGeom>
            <a:avLst/>
            <a:gdLst>
              <a:gd name="T0" fmla="*/ 48 w 646"/>
              <a:gd name="T1" fmla="*/ 0 h 499"/>
              <a:gd name="T2" fmla="*/ 0 w 646"/>
              <a:gd name="T3" fmla="*/ 180 h 499"/>
              <a:gd name="T4" fmla="*/ 77 w 646"/>
              <a:gd name="T5" fmla="*/ 211 h 499"/>
              <a:gd name="T6" fmla="*/ 87 w 646"/>
              <a:gd name="T7" fmla="*/ 237 h 499"/>
              <a:gd name="T8" fmla="*/ 22 w 646"/>
              <a:gd name="T9" fmla="*/ 463 h 499"/>
              <a:gd name="T10" fmla="*/ 127 w 646"/>
              <a:gd name="T11" fmla="*/ 499 h 499"/>
              <a:gd name="T12" fmla="*/ 255 w 646"/>
              <a:gd name="T13" fmla="*/ 257 h 499"/>
              <a:gd name="T14" fmla="*/ 286 w 646"/>
              <a:gd name="T15" fmla="*/ 144 h 499"/>
              <a:gd name="T16" fmla="*/ 48 w 646"/>
              <a:gd name="T17" fmla="*/ 0 h 499"/>
              <a:gd name="T18" fmla="*/ 408 w 646"/>
              <a:gd name="T19" fmla="*/ 0 h 499"/>
              <a:gd name="T20" fmla="*/ 360 w 646"/>
              <a:gd name="T21" fmla="*/ 180 h 499"/>
              <a:gd name="T22" fmla="*/ 437 w 646"/>
              <a:gd name="T23" fmla="*/ 211 h 499"/>
              <a:gd name="T24" fmla="*/ 447 w 646"/>
              <a:gd name="T25" fmla="*/ 237 h 499"/>
              <a:gd name="T26" fmla="*/ 382 w 646"/>
              <a:gd name="T27" fmla="*/ 463 h 499"/>
              <a:gd name="T28" fmla="*/ 487 w 646"/>
              <a:gd name="T29" fmla="*/ 499 h 499"/>
              <a:gd name="T30" fmla="*/ 615 w 646"/>
              <a:gd name="T31" fmla="*/ 257 h 499"/>
              <a:gd name="T32" fmla="*/ 646 w 646"/>
              <a:gd name="T33" fmla="*/ 144 h 499"/>
              <a:gd name="T34" fmla="*/ 408 w 646"/>
              <a:gd name="T3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6" h="499">
                <a:moveTo>
                  <a:pt x="48" y="0"/>
                </a:moveTo>
                <a:cubicBezTo>
                  <a:pt x="0" y="180"/>
                  <a:pt x="0" y="180"/>
                  <a:pt x="0" y="180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216"/>
                  <a:pt x="91" y="225"/>
                  <a:pt x="87" y="237"/>
                </a:cubicBezTo>
                <a:cubicBezTo>
                  <a:pt x="22" y="463"/>
                  <a:pt x="22" y="463"/>
                  <a:pt x="22" y="463"/>
                </a:cubicBezTo>
                <a:cubicBezTo>
                  <a:pt x="127" y="499"/>
                  <a:pt x="127" y="499"/>
                  <a:pt x="127" y="499"/>
                </a:cubicBezTo>
                <a:cubicBezTo>
                  <a:pt x="255" y="257"/>
                  <a:pt x="255" y="257"/>
                  <a:pt x="255" y="257"/>
                </a:cubicBezTo>
                <a:cubicBezTo>
                  <a:pt x="274" y="218"/>
                  <a:pt x="286" y="180"/>
                  <a:pt x="286" y="144"/>
                </a:cubicBezTo>
                <a:cubicBezTo>
                  <a:pt x="286" y="24"/>
                  <a:pt x="187" y="7"/>
                  <a:pt x="48" y="0"/>
                </a:cubicBezTo>
                <a:moveTo>
                  <a:pt x="408" y="0"/>
                </a:moveTo>
                <a:cubicBezTo>
                  <a:pt x="360" y="180"/>
                  <a:pt x="360" y="180"/>
                  <a:pt x="360" y="180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9" y="216"/>
                  <a:pt x="451" y="225"/>
                  <a:pt x="447" y="237"/>
                </a:cubicBezTo>
                <a:cubicBezTo>
                  <a:pt x="382" y="463"/>
                  <a:pt x="382" y="463"/>
                  <a:pt x="382" y="463"/>
                </a:cubicBezTo>
                <a:cubicBezTo>
                  <a:pt x="487" y="499"/>
                  <a:pt x="487" y="499"/>
                  <a:pt x="487" y="499"/>
                </a:cubicBezTo>
                <a:cubicBezTo>
                  <a:pt x="615" y="257"/>
                  <a:pt x="615" y="257"/>
                  <a:pt x="615" y="257"/>
                </a:cubicBezTo>
                <a:cubicBezTo>
                  <a:pt x="634" y="218"/>
                  <a:pt x="646" y="180"/>
                  <a:pt x="646" y="144"/>
                </a:cubicBezTo>
                <a:cubicBezTo>
                  <a:pt x="646" y="24"/>
                  <a:pt x="547" y="7"/>
                  <a:pt x="408" y="0"/>
                </a:cubicBezTo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chemeClr val="tx2">
                    <a:lumMod val="10000"/>
                  </a:schemeClr>
                </a:solidFill>
              </a:ln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7377BE6-4AED-1031-6104-B782E3CD5D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477163" y="2630368"/>
            <a:ext cx="786127" cy="604800"/>
          </a:xfrm>
          <a:custGeom>
            <a:avLst/>
            <a:gdLst>
              <a:gd name="T0" fmla="*/ 48 w 646"/>
              <a:gd name="T1" fmla="*/ 0 h 499"/>
              <a:gd name="T2" fmla="*/ 0 w 646"/>
              <a:gd name="T3" fmla="*/ 180 h 499"/>
              <a:gd name="T4" fmla="*/ 77 w 646"/>
              <a:gd name="T5" fmla="*/ 211 h 499"/>
              <a:gd name="T6" fmla="*/ 87 w 646"/>
              <a:gd name="T7" fmla="*/ 237 h 499"/>
              <a:gd name="T8" fmla="*/ 22 w 646"/>
              <a:gd name="T9" fmla="*/ 463 h 499"/>
              <a:gd name="T10" fmla="*/ 127 w 646"/>
              <a:gd name="T11" fmla="*/ 499 h 499"/>
              <a:gd name="T12" fmla="*/ 255 w 646"/>
              <a:gd name="T13" fmla="*/ 257 h 499"/>
              <a:gd name="T14" fmla="*/ 286 w 646"/>
              <a:gd name="T15" fmla="*/ 144 h 499"/>
              <a:gd name="T16" fmla="*/ 48 w 646"/>
              <a:gd name="T17" fmla="*/ 0 h 499"/>
              <a:gd name="T18" fmla="*/ 408 w 646"/>
              <a:gd name="T19" fmla="*/ 0 h 499"/>
              <a:gd name="T20" fmla="*/ 360 w 646"/>
              <a:gd name="T21" fmla="*/ 180 h 499"/>
              <a:gd name="T22" fmla="*/ 437 w 646"/>
              <a:gd name="T23" fmla="*/ 211 h 499"/>
              <a:gd name="T24" fmla="*/ 447 w 646"/>
              <a:gd name="T25" fmla="*/ 237 h 499"/>
              <a:gd name="T26" fmla="*/ 382 w 646"/>
              <a:gd name="T27" fmla="*/ 463 h 499"/>
              <a:gd name="T28" fmla="*/ 487 w 646"/>
              <a:gd name="T29" fmla="*/ 499 h 499"/>
              <a:gd name="T30" fmla="*/ 615 w 646"/>
              <a:gd name="T31" fmla="*/ 257 h 499"/>
              <a:gd name="T32" fmla="*/ 646 w 646"/>
              <a:gd name="T33" fmla="*/ 144 h 499"/>
              <a:gd name="T34" fmla="*/ 408 w 646"/>
              <a:gd name="T3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6" h="499">
                <a:moveTo>
                  <a:pt x="48" y="0"/>
                </a:moveTo>
                <a:cubicBezTo>
                  <a:pt x="0" y="180"/>
                  <a:pt x="0" y="180"/>
                  <a:pt x="0" y="180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216"/>
                  <a:pt x="91" y="225"/>
                  <a:pt x="87" y="237"/>
                </a:cubicBezTo>
                <a:cubicBezTo>
                  <a:pt x="22" y="463"/>
                  <a:pt x="22" y="463"/>
                  <a:pt x="22" y="463"/>
                </a:cubicBezTo>
                <a:cubicBezTo>
                  <a:pt x="127" y="499"/>
                  <a:pt x="127" y="499"/>
                  <a:pt x="127" y="499"/>
                </a:cubicBezTo>
                <a:cubicBezTo>
                  <a:pt x="255" y="257"/>
                  <a:pt x="255" y="257"/>
                  <a:pt x="255" y="257"/>
                </a:cubicBezTo>
                <a:cubicBezTo>
                  <a:pt x="274" y="218"/>
                  <a:pt x="286" y="180"/>
                  <a:pt x="286" y="144"/>
                </a:cubicBezTo>
                <a:cubicBezTo>
                  <a:pt x="286" y="24"/>
                  <a:pt x="187" y="7"/>
                  <a:pt x="48" y="0"/>
                </a:cubicBezTo>
                <a:moveTo>
                  <a:pt x="408" y="0"/>
                </a:moveTo>
                <a:cubicBezTo>
                  <a:pt x="360" y="180"/>
                  <a:pt x="360" y="180"/>
                  <a:pt x="360" y="180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9" y="216"/>
                  <a:pt x="451" y="225"/>
                  <a:pt x="447" y="237"/>
                </a:cubicBezTo>
                <a:cubicBezTo>
                  <a:pt x="382" y="463"/>
                  <a:pt x="382" y="463"/>
                  <a:pt x="382" y="463"/>
                </a:cubicBezTo>
                <a:cubicBezTo>
                  <a:pt x="487" y="499"/>
                  <a:pt x="487" y="499"/>
                  <a:pt x="487" y="499"/>
                </a:cubicBezTo>
                <a:cubicBezTo>
                  <a:pt x="615" y="257"/>
                  <a:pt x="615" y="257"/>
                  <a:pt x="615" y="257"/>
                </a:cubicBezTo>
                <a:cubicBezTo>
                  <a:pt x="634" y="218"/>
                  <a:pt x="646" y="180"/>
                  <a:pt x="646" y="144"/>
                </a:cubicBezTo>
                <a:cubicBezTo>
                  <a:pt x="646" y="24"/>
                  <a:pt x="547" y="7"/>
                  <a:pt x="408" y="0"/>
                </a:cubicBezTo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Overview</a:t>
            </a:r>
          </a:p>
        </p:txBody>
      </p:sp>
    </p:spTree>
    <p:extLst>
      <p:ext uri="{BB962C8B-B14F-4D97-AF65-F5344CB8AC3E}">
        <p14:creationId xmlns:p14="http://schemas.microsoft.com/office/powerpoint/2010/main" val="98531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0239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Insights</a:t>
            </a:r>
          </a:p>
        </p:txBody>
      </p:sp>
    </p:spTree>
    <p:extLst>
      <p:ext uri="{BB962C8B-B14F-4D97-AF65-F5344CB8AC3E}">
        <p14:creationId xmlns:p14="http://schemas.microsoft.com/office/powerpoint/2010/main" val="161739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3382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9890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Donor Portfolio</a:t>
            </a:r>
          </a:p>
        </p:txBody>
      </p:sp>
    </p:spTree>
    <p:extLst>
      <p:ext uri="{BB962C8B-B14F-4D97-AF65-F5344CB8AC3E}">
        <p14:creationId xmlns:p14="http://schemas.microsoft.com/office/powerpoint/2010/main" val="41792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21424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ra_DataScienceNow">
      <a:dk1>
        <a:srgbClr val="54555A"/>
      </a:dk1>
      <a:lt1>
        <a:srgbClr val="FFFFFF"/>
      </a:lt1>
      <a:dk2>
        <a:srgbClr val="AAA8AA"/>
      </a:dk2>
      <a:lt2>
        <a:srgbClr val="E5E4E6"/>
      </a:lt2>
      <a:accent1>
        <a:srgbClr val="006FA1"/>
      </a:accent1>
      <a:accent2>
        <a:srgbClr val="009FDD"/>
      </a:accent2>
      <a:accent3>
        <a:srgbClr val="AB672A"/>
      </a:accent3>
      <a:accent4>
        <a:srgbClr val="EA8923"/>
      </a:accent4>
      <a:accent5>
        <a:srgbClr val="E8B37F"/>
      </a:accent5>
      <a:accent6>
        <a:srgbClr val="F8DCBD"/>
      </a:accent6>
      <a:hlink>
        <a:srgbClr val="EA8A23"/>
      </a:hlink>
      <a:folHlink>
        <a:srgbClr val="5455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58</Words>
  <Application>Microsoft Macintosh PowerPoint</Application>
  <PresentationFormat>Widescreen</PresentationFormat>
  <Paragraphs>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Arial</vt:lpstr>
      <vt:lpstr>Office Theme</vt:lpstr>
      <vt:lpstr>Makana</vt:lpstr>
      <vt:lpstr> Makana mean  Gift in Hawaiian</vt:lpstr>
      <vt:lpstr>Donation Overview</vt:lpstr>
      <vt:lpstr>PowerPoint Presentation</vt:lpstr>
      <vt:lpstr>Donation Insights</vt:lpstr>
      <vt:lpstr>PowerPoint Presentation</vt:lpstr>
      <vt:lpstr>PowerPoint Presentation</vt:lpstr>
      <vt:lpstr>Donor Portfolio</vt:lpstr>
      <vt:lpstr>Donation Opportunities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 MY NAME/ORGANIZATION</dc:title>
  <dc:creator>Riedel, Renee</dc:creator>
  <cp:lastModifiedBy>Edimaobong Udo</cp:lastModifiedBy>
  <cp:revision>2</cp:revision>
  <dcterms:created xsi:type="dcterms:W3CDTF">2022-03-14T19:59:15Z</dcterms:created>
  <dcterms:modified xsi:type="dcterms:W3CDTF">2025-06-24T14:41:10Z</dcterms:modified>
</cp:coreProperties>
</file>