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38" r:id="rId2"/>
    <p:sldId id="336" r:id="rId3"/>
    <p:sldId id="337" r:id="rId4"/>
    <p:sldId id="339" r:id="rId5"/>
    <p:sldId id="343" r:id="rId6"/>
    <p:sldId id="344" r:id="rId7"/>
    <p:sldId id="346" r:id="rId8"/>
    <p:sldId id="353" r:id="rId9"/>
    <p:sldId id="354" r:id="rId10"/>
    <p:sldId id="355" r:id="rId11"/>
    <p:sldId id="356" r:id="rId12"/>
    <p:sldId id="357" r:id="rId13"/>
    <p:sldId id="358" r:id="rId14"/>
    <p:sldId id="359" r:id="rId15"/>
    <p:sldId id="360" r:id="rId16"/>
    <p:sldId id="345" r:id="rId17"/>
    <p:sldId id="341" r:id="rId18"/>
    <p:sldId id="347" r:id="rId19"/>
    <p:sldId id="349" r:id="rId20"/>
  </p:sldIdLst>
  <p:sldSz cx="9144000" cy="6858000" type="screen4x3"/>
  <p:notesSz cx="6858000" cy="9236075"/>
  <p:custDataLst>
    <p:tags r:id="rId23"/>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Jul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A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3" autoAdjust="0"/>
    <p:restoredTop sz="94855" autoAdjust="0"/>
  </p:normalViewPr>
  <p:slideViewPr>
    <p:cSldViewPr snapToGrid="0" snapToObjects="1">
      <p:cViewPr varScale="1">
        <p:scale>
          <a:sx n="149" d="100"/>
          <a:sy n="149" d="100"/>
        </p:scale>
        <p:origin x="292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3192" y="84"/>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D0B72A-AC2F-1CC5-6E25-F5BBCA150073}"/>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6FAB9BBD-97DA-CDC3-DFBD-9DB21F7FB853}"/>
              </a:ext>
            </a:extLst>
          </p:cNvPr>
          <p:cNvSpPr>
            <a:spLocks noGrp="1"/>
          </p:cNvSpPr>
          <p:nvPr>
            <p:ph type="dt" sz="quarter"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03AEBB1F-0C56-EE40-ACF9-DB871E921619}" type="datetimeFigureOut">
              <a:rPr lang="en-US" altLang="en-US"/>
              <a:pPr>
                <a:defRPr/>
              </a:pPr>
              <a:t>5/4/24</a:t>
            </a:fld>
            <a:endParaRPr lang="en-US" altLang="en-US"/>
          </a:p>
        </p:txBody>
      </p:sp>
      <p:sp>
        <p:nvSpPr>
          <p:cNvPr id="4" name="Footer Placeholder 3">
            <a:extLst>
              <a:ext uri="{FF2B5EF4-FFF2-40B4-BE49-F238E27FC236}">
                <a16:creationId xmlns:a16="http://schemas.microsoft.com/office/drawing/2014/main" id="{2AFF2411-1692-5E5F-807C-2070BA008C63}"/>
              </a:ext>
            </a:extLst>
          </p:cNvPr>
          <p:cNvSpPr>
            <a:spLocks noGrp="1"/>
          </p:cNvSpPr>
          <p:nvPr>
            <p:ph type="ftr" sz="quarter" idx="2"/>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1D9FD04A-AF04-E431-D74A-E297759223B8}"/>
              </a:ext>
            </a:extLst>
          </p:cNvPr>
          <p:cNvSpPr>
            <a:spLocks noGrp="1"/>
          </p:cNvSpPr>
          <p:nvPr>
            <p:ph type="sldNum" sz="quarter" idx="3"/>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3B474A7B-CCDB-FB4E-80FB-B3D4EBAFEE3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AA2104-6FB4-CDC8-25F2-981F536D671B}"/>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168B157-8398-CC3E-BBC7-38E9E1D83FE5}"/>
              </a:ext>
            </a:extLst>
          </p:cNvPr>
          <p:cNvSpPr>
            <a:spLocks noGrp="1"/>
          </p:cNvSpPr>
          <p:nvPr>
            <p:ph type="dt"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515390F7-6783-C04F-9E4B-118F55890D3F}" type="datetimeFigureOut">
              <a:rPr lang="en-US" altLang="en-US"/>
              <a:pPr>
                <a:defRPr/>
              </a:pPr>
              <a:t>5/4/24</a:t>
            </a:fld>
            <a:endParaRPr lang="en-US" altLang="en-US"/>
          </a:p>
        </p:txBody>
      </p:sp>
      <p:sp>
        <p:nvSpPr>
          <p:cNvPr id="4" name="Slide Image Placeholder 3">
            <a:extLst>
              <a:ext uri="{FF2B5EF4-FFF2-40B4-BE49-F238E27FC236}">
                <a16:creationId xmlns:a16="http://schemas.microsoft.com/office/drawing/2014/main" id="{AD6743E8-BB00-E6C6-6EBF-1E50E68DD272}"/>
              </a:ext>
            </a:extLst>
          </p:cNvPr>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29" tIns="45715" rIns="91429" bIns="45715" rtlCol="0" anchor="ctr"/>
          <a:lstStyle/>
          <a:p>
            <a:pPr lvl="0"/>
            <a:endParaRPr lang="en-US" noProof="0"/>
          </a:p>
        </p:txBody>
      </p:sp>
      <p:sp>
        <p:nvSpPr>
          <p:cNvPr id="5" name="Notes Placeholder 4">
            <a:extLst>
              <a:ext uri="{FF2B5EF4-FFF2-40B4-BE49-F238E27FC236}">
                <a16:creationId xmlns:a16="http://schemas.microsoft.com/office/drawing/2014/main" id="{669A74A7-8EFA-7C99-E0AE-5211F434FD47}"/>
              </a:ext>
            </a:extLst>
          </p:cNvPr>
          <p:cNvSpPr>
            <a:spLocks noGrp="1"/>
          </p:cNvSpPr>
          <p:nvPr>
            <p:ph type="body" sz="quarter" idx="3"/>
          </p:nvPr>
        </p:nvSpPr>
        <p:spPr>
          <a:xfrm>
            <a:off x="685800" y="4387850"/>
            <a:ext cx="5486400" cy="4156075"/>
          </a:xfrm>
          <a:prstGeom prst="rect">
            <a:avLst/>
          </a:prstGeom>
        </p:spPr>
        <p:txBody>
          <a:bodyPr vert="horz" lIns="91429" tIns="45715" rIns="91429" bIns="45715"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0F7464E4-1518-927F-7AF8-F5D6C0798FAE}"/>
              </a:ext>
            </a:extLst>
          </p:cNvPr>
          <p:cNvSpPr>
            <a:spLocks noGrp="1"/>
          </p:cNvSpPr>
          <p:nvPr>
            <p:ph type="ftr" sz="quarter" idx="4"/>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050D5ED9-CABB-4469-8D5A-7362A983741B}"/>
              </a:ext>
            </a:extLst>
          </p:cNvPr>
          <p:cNvSpPr>
            <a:spLocks noGrp="1"/>
          </p:cNvSpPr>
          <p:nvPr>
            <p:ph type="sldNum" sz="quarter" idx="5"/>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6BDC4705-3A36-D048-9915-1D69EEE659A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BE5D7-85B1-6C93-217D-C9D2E699A731}"/>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EA2B10E0-457A-3359-E5E5-CA1C8D64E7C4}"/>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063" y="3232150"/>
            <a:ext cx="382746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B9DDBF-78C4-81C8-3289-51AFB5CBE877}"/>
              </a:ext>
            </a:extLst>
          </p:cNvPr>
          <p:cNvCxnSpPr/>
          <p:nvPr userDrawn="1"/>
        </p:nvCxnSpPr>
        <p:spPr>
          <a:xfrm>
            <a:off x="436563" y="6276975"/>
            <a:ext cx="82502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70EC81B3-304D-647A-49AB-19FBD3B96EC8}"/>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rod.prv\shared\NCR\CMO\CMB_NEW\0400-Comms Svcs\480 - Publishing and Production\!Flag Signatures\Canada Wordmark\Colour\Canada_Colour.png">
            <a:extLst>
              <a:ext uri="{FF2B5EF4-FFF2-40B4-BE49-F238E27FC236}">
                <a16:creationId xmlns:a16="http://schemas.microsoft.com/office/drawing/2014/main" id="{58984BBE-4321-53B3-CDAD-50DA1A0D0B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2DBA3BE-46B9-D073-E16E-164DBE3A04B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8150" y="249238"/>
            <a:ext cx="2303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a:extLst>
              <a:ext uri="{FF2B5EF4-FFF2-40B4-BE49-F238E27FC236}">
                <a16:creationId xmlns:a16="http://schemas.microsoft.com/office/drawing/2014/main" id="{1DD89124-80FB-188D-C8CB-C51133EE6732}"/>
              </a:ext>
            </a:extLst>
          </p:cNvPr>
          <p:cNvSpPr>
            <a:spLocks noGrp="1"/>
          </p:cNvSpPr>
          <p:nvPr>
            <p:ph type="sldNum" sz="quarter" idx="12"/>
          </p:nvPr>
        </p:nvSpPr>
        <p:spPr/>
        <p:txBody>
          <a:bodyPr/>
          <a:lstStyle>
            <a:lvl1pPr>
              <a:defRPr smtClean="0"/>
            </a:lvl1pPr>
          </a:lstStyle>
          <a:p>
            <a:pPr>
              <a:defRPr/>
            </a:pPr>
            <a:fld id="{0C4BA471-18D5-1B44-BDDE-527B154A785F}" type="slidenum">
              <a:rPr lang="en-US" altLang="en-US"/>
              <a:pPr>
                <a:defRPr/>
              </a:pPr>
              <a:t>‹#›</a:t>
            </a:fld>
            <a:endParaRPr lang="en-US" altLang="en-US"/>
          </a:p>
        </p:txBody>
      </p:sp>
    </p:spTree>
    <p:extLst>
      <p:ext uri="{BB962C8B-B14F-4D97-AF65-F5344CB8AC3E}">
        <p14:creationId xmlns:p14="http://schemas.microsoft.com/office/powerpoint/2010/main" val="52544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maple_leaf.jpg">
            <a:extLst>
              <a:ext uri="{FF2B5EF4-FFF2-40B4-BE49-F238E27FC236}">
                <a16:creationId xmlns:a16="http://schemas.microsoft.com/office/drawing/2014/main" id="{F6E4BB75-C344-8E01-AFA6-904F0EC517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DBB03BF-6DBF-E600-54C8-2940D36B048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5" name="Slide Number Placeholder 5">
            <a:extLst>
              <a:ext uri="{FF2B5EF4-FFF2-40B4-BE49-F238E27FC236}">
                <a16:creationId xmlns:a16="http://schemas.microsoft.com/office/drawing/2014/main" id="{D59A8046-1FE5-9D71-DCC7-E3BD16BC39EB}"/>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99D60EF3-CF02-634A-9C94-910F8C7EC622}" type="slidenum">
              <a:rPr lang="en-US" altLang="en-US"/>
              <a:pPr>
                <a:defRPr/>
              </a:pPr>
              <a:t>‹#›</a:t>
            </a:fld>
            <a:endParaRPr lang="en-US" altLang="en-US"/>
          </a:p>
        </p:txBody>
      </p:sp>
    </p:spTree>
    <p:extLst>
      <p:ext uri="{BB962C8B-B14F-4D97-AF65-F5344CB8AC3E}">
        <p14:creationId xmlns:p14="http://schemas.microsoft.com/office/powerpoint/2010/main" val="33978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27A08A85-B0ED-1868-48BF-25CCDC1068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7A81BD-C203-CAAD-C29F-92FA49B3FF94}"/>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a:extLst>
              <a:ext uri="{FF2B5EF4-FFF2-40B4-BE49-F238E27FC236}">
                <a16:creationId xmlns:a16="http://schemas.microsoft.com/office/drawing/2014/main" id="{D42919D6-54CE-03D4-783A-BE87A8263807}"/>
              </a:ext>
            </a:extLst>
          </p:cNvPr>
          <p:cNvSpPr>
            <a:spLocks noGrp="1"/>
          </p:cNvSpPr>
          <p:nvPr>
            <p:ph type="sldNum" sz="quarter" idx="10"/>
          </p:nvPr>
        </p:nvSpPr>
        <p:spPr/>
        <p:txBody>
          <a:bodyPr/>
          <a:lstStyle>
            <a:lvl1pPr>
              <a:defRPr smtClean="0"/>
            </a:lvl1pPr>
          </a:lstStyle>
          <a:p>
            <a:pPr>
              <a:defRPr/>
            </a:pPr>
            <a:fld id="{693E23DA-5A3A-C34A-A0F2-F843A377A806}" type="slidenum">
              <a:rPr lang="en-US" altLang="en-US"/>
              <a:pPr>
                <a:defRPr/>
              </a:pPr>
              <a:t>‹#›</a:t>
            </a:fld>
            <a:endParaRPr lang="en-US" altLang="en-US"/>
          </a:p>
        </p:txBody>
      </p:sp>
    </p:spTree>
    <p:extLst>
      <p:ext uri="{BB962C8B-B14F-4D97-AF65-F5344CB8AC3E}">
        <p14:creationId xmlns:p14="http://schemas.microsoft.com/office/powerpoint/2010/main" val="96571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8481AE11-4100-5703-9AD8-9385B9BF2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E094F8F5-F180-F454-931B-FC5081FD69A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064163"/>
                </a:solidFil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64163"/>
              </a:buClr>
              <a:defRPr sz="2600"/>
            </a:lvl1pPr>
            <a:lvl2pPr>
              <a:buClr>
                <a:srgbClr val="064163"/>
              </a:buClr>
              <a:defRPr sz="2400"/>
            </a:lvl2pPr>
            <a:lvl3pPr>
              <a:buClr>
                <a:srgbClr val="064163"/>
              </a:buClr>
              <a:defRPr sz="2200"/>
            </a:lvl3pPr>
            <a:lvl4pPr>
              <a:buClr>
                <a:srgbClr val="064163"/>
              </a:buClr>
              <a:defRPr sz="2000"/>
            </a:lvl4pPr>
            <a:lvl5pPr>
              <a:buClr>
                <a:srgbClr val="064163"/>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0075CC00-3A72-82F0-248C-BCD65DF278C1}"/>
              </a:ext>
            </a:extLst>
          </p:cNvPr>
          <p:cNvSpPr>
            <a:spLocks noGrp="1"/>
          </p:cNvSpPr>
          <p:nvPr>
            <p:ph type="sldNum" sz="quarter" idx="10"/>
          </p:nvPr>
        </p:nvSpPr>
        <p:spPr/>
        <p:txBody>
          <a:bodyPr/>
          <a:lstStyle>
            <a:lvl1pPr>
              <a:defRPr smtClean="0"/>
            </a:lvl1pPr>
          </a:lstStyle>
          <a:p>
            <a:pPr>
              <a:defRPr/>
            </a:pPr>
            <a:fld id="{B800245F-EF12-1C48-9BAF-446BE541E73B}" type="slidenum">
              <a:rPr lang="en-US" altLang="en-US"/>
              <a:pPr>
                <a:defRPr/>
              </a:pPr>
              <a:t>‹#›</a:t>
            </a:fld>
            <a:endParaRPr lang="en-US" altLang="en-US"/>
          </a:p>
        </p:txBody>
      </p:sp>
    </p:spTree>
    <p:extLst>
      <p:ext uri="{BB962C8B-B14F-4D97-AF65-F5344CB8AC3E}">
        <p14:creationId xmlns:p14="http://schemas.microsoft.com/office/powerpoint/2010/main" val="196813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741A1A-80A5-FB93-FA3A-F4A0AE6B7C1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3C7CB80-E32C-C070-CDF0-A5589F845599}"/>
              </a:ext>
            </a:extLst>
          </p:cNvPr>
          <p:cNvSpPr>
            <a:spLocks noGrp="1"/>
          </p:cNvSpPr>
          <p:nvPr>
            <p:ph type="sldNum" sz="quarter" idx="10"/>
          </p:nvPr>
        </p:nvSpPr>
        <p:spPr/>
        <p:txBody>
          <a:bodyPr/>
          <a:lstStyle>
            <a:lvl1pPr>
              <a:defRPr smtClean="0"/>
            </a:lvl1pPr>
          </a:lstStyle>
          <a:p>
            <a:pPr>
              <a:defRPr/>
            </a:pPr>
            <a:fld id="{E3DC5507-70BC-FF45-B9DB-CE6EA1C098CD}" type="slidenum">
              <a:rPr lang="en-US" altLang="en-US"/>
              <a:pPr>
                <a:defRPr/>
              </a:pPr>
              <a:t>‹#›</a:t>
            </a:fld>
            <a:endParaRPr lang="en-US" altLang="en-US"/>
          </a:p>
        </p:txBody>
      </p:sp>
    </p:spTree>
    <p:extLst>
      <p:ext uri="{BB962C8B-B14F-4D97-AF65-F5344CB8AC3E}">
        <p14:creationId xmlns:p14="http://schemas.microsoft.com/office/powerpoint/2010/main" val="13212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DEA4F98-47E6-6C62-AC0A-B82737E29B7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64163"/>
              </a:buClr>
              <a:defRPr/>
            </a:lvl1pPr>
            <a:lvl2pPr>
              <a:buClr>
                <a:srgbClr val="064163"/>
              </a:buClr>
              <a:defRPr/>
            </a:lvl2pPr>
            <a:lvl3pPr>
              <a:buClr>
                <a:srgbClr val="064163"/>
              </a:buClr>
              <a:defRPr/>
            </a:lvl3pPr>
            <a:lvl4pPr>
              <a:buClr>
                <a:srgbClr val="064163"/>
              </a:buClr>
              <a:defRPr/>
            </a:lvl4pPr>
            <a:lvl5pPr>
              <a:buClr>
                <a:srgbClr val="064163"/>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a:extLst>
              <a:ext uri="{FF2B5EF4-FFF2-40B4-BE49-F238E27FC236}">
                <a16:creationId xmlns:a16="http://schemas.microsoft.com/office/drawing/2014/main" id="{8EBE4ACB-14D6-F196-86C8-A370B003AAED}"/>
              </a:ext>
            </a:extLst>
          </p:cNvPr>
          <p:cNvSpPr>
            <a:spLocks noGrp="1"/>
          </p:cNvSpPr>
          <p:nvPr>
            <p:ph type="sldNum" sz="quarter" idx="10"/>
          </p:nvPr>
        </p:nvSpPr>
        <p:spPr/>
        <p:txBody>
          <a:bodyPr/>
          <a:lstStyle>
            <a:lvl1pPr>
              <a:defRPr smtClean="0"/>
            </a:lvl1pPr>
          </a:lstStyle>
          <a:p>
            <a:pPr>
              <a:defRPr/>
            </a:pPr>
            <a:fld id="{A205FF63-89AE-2843-B53A-ACB12AF14FAC}" type="slidenum">
              <a:rPr lang="en-US" altLang="en-US"/>
              <a:pPr>
                <a:defRPr/>
              </a:pPr>
              <a:t>‹#›</a:t>
            </a:fld>
            <a:endParaRPr lang="en-US" altLang="en-US"/>
          </a:p>
        </p:txBody>
      </p:sp>
    </p:spTree>
    <p:extLst>
      <p:ext uri="{BB962C8B-B14F-4D97-AF65-F5344CB8AC3E}">
        <p14:creationId xmlns:p14="http://schemas.microsoft.com/office/powerpoint/2010/main" val="18627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C6D6DAB-7186-5A47-EE79-CF5FB1F9420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US" dirty="0"/>
              <a:t>Click to edit Master title style</a:t>
            </a:r>
            <a:endParaRPr lang="en-CA" dirty="0"/>
          </a:p>
        </p:txBody>
      </p:sp>
      <p:sp>
        <p:nvSpPr>
          <p:cNvPr id="4" name="Slide Number Placeholder 2">
            <a:extLst>
              <a:ext uri="{FF2B5EF4-FFF2-40B4-BE49-F238E27FC236}">
                <a16:creationId xmlns:a16="http://schemas.microsoft.com/office/drawing/2014/main" id="{D783829F-463D-070E-9DBA-A1853C86651A}"/>
              </a:ext>
            </a:extLst>
          </p:cNvPr>
          <p:cNvSpPr>
            <a:spLocks noGrp="1"/>
          </p:cNvSpPr>
          <p:nvPr>
            <p:ph type="sldNum" sz="quarter" idx="10"/>
          </p:nvPr>
        </p:nvSpPr>
        <p:spPr/>
        <p:txBody>
          <a:bodyPr/>
          <a:lstStyle>
            <a:lvl1pPr>
              <a:defRPr smtClean="0"/>
            </a:lvl1pPr>
          </a:lstStyle>
          <a:p>
            <a:pPr>
              <a:defRPr/>
            </a:pPr>
            <a:fld id="{A9D10EDA-D956-8244-B2C9-8E9C09425918}" type="slidenum">
              <a:rPr lang="en-US" altLang="en-US"/>
              <a:pPr>
                <a:defRPr/>
              </a:pPr>
              <a:t>‹#›</a:t>
            </a:fld>
            <a:endParaRPr lang="en-US" altLang="en-US"/>
          </a:p>
        </p:txBody>
      </p:sp>
    </p:spTree>
    <p:extLst>
      <p:ext uri="{BB962C8B-B14F-4D97-AF65-F5344CB8AC3E}">
        <p14:creationId xmlns:p14="http://schemas.microsoft.com/office/powerpoint/2010/main" val="23714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A628401B-F6E8-6669-BF86-5E1BBE0636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84CF761A-1167-8F37-B402-E74186859C8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5C14989C-FDCA-EED6-33DA-34EC150E36A4}"/>
              </a:ext>
            </a:extLst>
          </p:cNvPr>
          <p:cNvSpPr>
            <a:spLocks noGrp="1"/>
          </p:cNvSpPr>
          <p:nvPr>
            <p:ph type="sldNum" sz="quarter" idx="10"/>
          </p:nvPr>
        </p:nvSpPr>
        <p:spPr/>
        <p:txBody>
          <a:bodyPr/>
          <a:lstStyle>
            <a:lvl1pPr>
              <a:defRPr smtClean="0"/>
            </a:lvl1pPr>
          </a:lstStyle>
          <a:p>
            <a:pPr>
              <a:defRPr/>
            </a:pPr>
            <a:fld id="{24BF1329-A755-124E-BC03-2B947CC3112E}" type="slidenum">
              <a:rPr lang="en-US" altLang="en-US"/>
              <a:pPr>
                <a:defRPr/>
              </a:pPr>
              <a:t>‹#›</a:t>
            </a:fld>
            <a:endParaRPr lang="en-US" altLang="en-US"/>
          </a:p>
        </p:txBody>
      </p:sp>
    </p:spTree>
    <p:extLst>
      <p:ext uri="{BB962C8B-B14F-4D97-AF65-F5344CB8AC3E}">
        <p14:creationId xmlns:p14="http://schemas.microsoft.com/office/powerpoint/2010/main" val="164084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E7901692-1999-E08B-8C34-03955E4828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53C3DA-81BF-9D8F-0E16-EF3594AA3102}"/>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Tree>
    <p:extLst>
      <p:ext uri="{BB962C8B-B14F-4D97-AF65-F5344CB8AC3E}">
        <p14:creationId xmlns:p14="http://schemas.microsoft.com/office/powerpoint/2010/main" val="26166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maple_leaf.jpg">
            <a:extLst>
              <a:ext uri="{FF2B5EF4-FFF2-40B4-BE49-F238E27FC236}">
                <a16:creationId xmlns:a16="http://schemas.microsoft.com/office/drawing/2014/main" id="{F9AC6045-5863-1ADA-DDA7-B7EE6C5634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5288" y="25955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74D293A-0FF5-9DEC-DD80-EB1277DFFA7F}"/>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64163"/>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64163"/>
              </a:buClr>
              <a:buFont typeface="Arial"/>
              <a:buChar char="•"/>
              <a:defRPr sz="2600" b="0" i="0">
                <a:solidFill>
                  <a:srgbClr val="595959"/>
                </a:solidFill>
                <a:latin typeface="Century Gothic" pitchFamily="34" charset="0"/>
                <a:cs typeface="Century Gothic" pitchFamily="34" charset="0"/>
              </a:defRPr>
            </a:lvl1pPr>
            <a:lvl2pPr marL="742950" indent="-285750">
              <a:buClr>
                <a:srgbClr val="064163"/>
              </a:buClr>
              <a:buFont typeface="Arial"/>
              <a:buChar char="•"/>
              <a:defRPr sz="2400" b="0" i="0">
                <a:solidFill>
                  <a:srgbClr val="595959"/>
                </a:solidFill>
                <a:latin typeface="Century Gothic" pitchFamily="34" charset="0"/>
                <a:cs typeface="Century Gothic" pitchFamily="34" charset="0"/>
              </a:defRPr>
            </a:lvl2pPr>
            <a:lvl3pPr marL="1143000" indent="-228600">
              <a:buClr>
                <a:srgbClr val="064163"/>
              </a:buClr>
              <a:buFont typeface="Arial"/>
              <a:buChar char="•"/>
              <a:defRPr sz="2200" b="0" i="0">
                <a:solidFill>
                  <a:srgbClr val="595959"/>
                </a:solidFill>
                <a:latin typeface="Century Gothic" pitchFamily="34" charset="0"/>
                <a:cs typeface="Century Gothic" pitchFamily="34" charset="0"/>
              </a:defRPr>
            </a:lvl3pPr>
            <a:lvl4pPr marL="1600200" indent="-228600">
              <a:buClr>
                <a:srgbClr val="064163"/>
              </a:buClr>
              <a:buFont typeface="Arial"/>
              <a:buChar char="•"/>
              <a:defRPr sz="2000" b="0" i="0">
                <a:solidFill>
                  <a:srgbClr val="595959"/>
                </a:solidFill>
                <a:latin typeface="Century Gothic" pitchFamily="34" charset="0"/>
                <a:cs typeface="Century Gothic" pitchFamily="34" charset="0"/>
              </a:defRPr>
            </a:lvl4pPr>
            <a:lvl5pPr marL="2057400" indent="-228600">
              <a:buClr>
                <a:srgbClr val="064163"/>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a:extLst>
              <a:ext uri="{FF2B5EF4-FFF2-40B4-BE49-F238E27FC236}">
                <a16:creationId xmlns:a16="http://schemas.microsoft.com/office/drawing/2014/main" id="{C0D58A0D-61B4-81C0-77BF-BF8A485E5536}"/>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A05B6A66-FABC-4947-B2C7-F343BD60CEBC}" type="slidenum">
              <a:rPr lang="en-US" altLang="en-US"/>
              <a:pPr>
                <a:defRPr/>
              </a:pPr>
              <a:t>‹#›</a:t>
            </a:fld>
            <a:endParaRPr lang="en-US" altLang="en-US"/>
          </a:p>
        </p:txBody>
      </p:sp>
    </p:spTree>
    <p:extLst>
      <p:ext uri="{BB962C8B-B14F-4D97-AF65-F5344CB8AC3E}">
        <p14:creationId xmlns:p14="http://schemas.microsoft.com/office/powerpoint/2010/main" val="37954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1F45-9596-1BBA-5430-E034B078DFE2}"/>
              </a:ext>
            </a:extLst>
          </p:cNvPr>
          <p:cNvSpPr/>
          <p:nvPr userDrawn="1"/>
        </p:nvSpPr>
        <p:spPr>
          <a:xfrm>
            <a:off x="-7938" y="0"/>
            <a:ext cx="91440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9FEA3AFD-6B5E-EFFA-95E7-EA2601CCE42D}"/>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738" y="4424363"/>
            <a:ext cx="73072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D420C05-D4B3-0C39-5EE6-FB2CEF3D715F}"/>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rod.prv\shared\NCR\CMO\CMB_NEW\0400-Comms Svcs\480 - Publishing and Production\!Flag Signatures\Canada Wordmark\Colour\Canada_Colour.png">
            <a:extLst>
              <a:ext uri="{FF2B5EF4-FFF2-40B4-BE49-F238E27FC236}">
                <a16:creationId xmlns:a16="http://schemas.microsoft.com/office/drawing/2014/main" id="{CF4C2EA4-F986-77AC-59E2-D8FEB0DE10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8" name="Slide Number Placeholder 5">
            <a:extLst>
              <a:ext uri="{FF2B5EF4-FFF2-40B4-BE49-F238E27FC236}">
                <a16:creationId xmlns:a16="http://schemas.microsoft.com/office/drawing/2014/main" id="{D0704945-74EB-8FDD-8859-BA31412FE879}"/>
              </a:ext>
            </a:extLst>
          </p:cNvPr>
          <p:cNvSpPr>
            <a:spLocks noGrp="1"/>
          </p:cNvSpPr>
          <p:nvPr>
            <p:ph type="sldNum" sz="quarter" idx="10"/>
          </p:nvPr>
        </p:nvSpPr>
        <p:spPr/>
        <p:txBody>
          <a:bodyPr/>
          <a:lstStyle>
            <a:lvl1pPr>
              <a:defRPr smtClean="0"/>
            </a:lvl1pPr>
          </a:lstStyle>
          <a:p>
            <a:pPr>
              <a:defRPr/>
            </a:pPr>
            <a:fld id="{6330B17E-BB5D-224B-A67F-A2530CE5B2AE}" type="slidenum">
              <a:rPr lang="en-US" altLang="en-US"/>
              <a:pPr>
                <a:defRPr/>
              </a:pPr>
              <a:t>‹#›</a:t>
            </a:fld>
            <a:endParaRPr lang="en-US" altLang="en-US"/>
          </a:p>
        </p:txBody>
      </p:sp>
    </p:spTree>
    <p:extLst>
      <p:ext uri="{BB962C8B-B14F-4D97-AF65-F5344CB8AC3E}">
        <p14:creationId xmlns:p14="http://schemas.microsoft.com/office/powerpoint/2010/main" val="16812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D0DC789C-0C20-A73B-0EA6-33AE76C25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3773FB5-3BF0-2A2F-7D1F-F1BA92D669B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0" cap="all">
                <a:solidFill>
                  <a:srgbClr val="064163"/>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15347AE-2BE0-7206-7D75-36047D6C8E40}"/>
              </a:ext>
            </a:extLst>
          </p:cNvPr>
          <p:cNvSpPr>
            <a:spLocks noGrp="1"/>
          </p:cNvSpPr>
          <p:nvPr>
            <p:ph type="sldNum" sz="quarter" idx="10"/>
          </p:nvPr>
        </p:nvSpPr>
        <p:spPr/>
        <p:txBody>
          <a:bodyPr/>
          <a:lstStyle>
            <a:lvl1pPr>
              <a:defRPr smtClean="0"/>
            </a:lvl1pPr>
          </a:lstStyle>
          <a:p>
            <a:pPr>
              <a:defRPr/>
            </a:pPr>
            <a:fld id="{C1467FAB-D382-7F4B-A3AF-85DF7837D0E8}" type="slidenum">
              <a:rPr lang="en-US" altLang="en-US"/>
              <a:pPr>
                <a:defRPr/>
              </a:pPr>
              <a:t>‹#›</a:t>
            </a:fld>
            <a:endParaRPr lang="en-US" altLang="en-US"/>
          </a:p>
        </p:txBody>
      </p:sp>
    </p:spTree>
    <p:extLst>
      <p:ext uri="{BB962C8B-B14F-4D97-AF65-F5344CB8AC3E}">
        <p14:creationId xmlns:p14="http://schemas.microsoft.com/office/powerpoint/2010/main" val="13979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34A7E145-0AE4-2D38-DBEB-10F7900044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76FEB0F-38E7-A828-441E-C0ABF7DED150}"/>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a:extLst>
              <a:ext uri="{FF2B5EF4-FFF2-40B4-BE49-F238E27FC236}">
                <a16:creationId xmlns:a16="http://schemas.microsoft.com/office/drawing/2014/main" id="{EAA59375-6961-9591-D99D-B04C52DC439F}"/>
              </a:ext>
            </a:extLst>
          </p:cNvPr>
          <p:cNvSpPr>
            <a:spLocks noGrp="1"/>
          </p:cNvSpPr>
          <p:nvPr>
            <p:ph type="sldNum" sz="quarter" idx="10"/>
          </p:nvPr>
        </p:nvSpPr>
        <p:spPr/>
        <p:txBody>
          <a:bodyPr/>
          <a:lstStyle>
            <a:lvl1pPr algn="r">
              <a:defRPr smtClean="0"/>
            </a:lvl1pPr>
          </a:lstStyle>
          <a:p>
            <a:pPr>
              <a:defRPr/>
            </a:pPr>
            <a:fld id="{C7BEE111-36E4-8B41-963C-678704CFB80B}" type="slidenum">
              <a:rPr lang="en-US" altLang="en-US"/>
              <a:pPr>
                <a:defRPr/>
              </a:pPr>
              <a:t>‹#›</a:t>
            </a:fld>
            <a:endParaRPr lang="en-US" altLang="en-US"/>
          </a:p>
        </p:txBody>
      </p:sp>
    </p:spTree>
    <p:extLst>
      <p:ext uri="{BB962C8B-B14F-4D97-AF65-F5344CB8AC3E}">
        <p14:creationId xmlns:p14="http://schemas.microsoft.com/office/powerpoint/2010/main" val="2987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3C03FF09-D512-D396-BA94-9409292FF6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56AFB46-19D3-FC68-9C28-A5DFF770E462}"/>
              </a:ext>
            </a:extLst>
          </p:cNvPr>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
        <p:nvSpPr>
          <p:cNvPr id="6" name="Rectangle 5">
            <a:extLst>
              <a:ext uri="{FF2B5EF4-FFF2-40B4-BE49-F238E27FC236}">
                <a16:creationId xmlns:a16="http://schemas.microsoft.com/office/drawing/2014/main" id="{12D39B58-FDF1-6296-DC82-7081FB031A43}"/>
              </a:ext>
            </a:extLst>
          </p:cNvPr>
          <p:cNvSpPr/>
          <p:nvPr userDrawn="1"/>
        </p:nvSpPr>
        <p:spPr>
          <a:xfrm>
            <a:off x="9029700" y="2805113"/>
            <a:ext cx="114300" cy="3119437"/>
          </a:xfrm>
          <a:prstGeom prst="rect">
            <a:avLst/>
          </a:prstGeom>
          <a:solidFill>
            <a:srgbClr val="06416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cxnSp>
        <p:nvCxnSpPr>
          <p:cNvPr id="7" name="Straight Connector 6">
            <a:extLst>
              <a:ext uri="{FF2B5EF4-FFF2-40B4-BE49-F238E27FC236}">
                <a16:creationId xmlns:a16="http://schemas.microsoft.com/office/drawing/2014/main" id="{EE454B13-01D3-BCDC-D393-3C318255016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200F0600-F8E2-5A0A-2579-2C7E89836EF7}"/>
              </a:ext>
            </a:extLst>
          </p:cNvPr>
          <p:cNvSpPr>
            <a:spLocks noGrp="1"/>
          </p:cNvSpPr>
          <p:nvPr>
            <p:ph type="sldNum" sz="quarter" idx="13"/>
          </p:nvPr>
        </p:nvSpPr>
        <p:spPr/>
        <p:txBody>
          <a:bodyPr/>
          <a:lstStyle>
            <a:lvl1pPr>
              <a:defRPr smtClean="0"/>
            </a:lvl1pPr>
          </a:lstStyle>
          <a:p>
            <a:pPr>
              <a:defRPr/>
            </a:pPr>
            <a:fld id="{5FE9E7E5-2195-BF4A-985C-CC6468E2E4D3}" type="slidenum">
              <a:rPr lang="en-US" altLang="en-US"/>
              <a:pPr>
                <a:defRPr/>
              </a:pPr>
              <a:t>‹#›</a:t>
            </a:fld>
            <a:endParaRPr lang="en-US" altLang="en-US"/>
          </a:p>
        </p:txBody>
      </p:sp>
    </p:spTree>
    <p:extLst>
      <p:ext uri="{BB962C8B-B14F-4D97-AF65-F5344CB8AC3E}">
        <p14:creationId xmlns:p14="http://schemas.microsoft.com/office/powerpoint/2010/main" val="34039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F4327-611C-DA29-ADA8-74F73F21A37B}"/>
              </a:ext>
            </a:extLst>
          </p:cNvPr>
          <p:cNvSpPr/>
          <p:nvPr userDrawn="1"/>
        </p:nvSpPr>
        <p:spPr>
          <a:xfrm>
            <a:off x="4922838" y="1600200"/>
            <a:ext cx="3798887" cy="4525963"/>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5" name="Straight Connector 4">
            <a:extLst>
              <a:ext uri="{FF2B5EF4-FFF2-40B4-BE49-F238E27FC236}">
                <a16:creationId xmlns:a16="http://schemas.microsoft.com/office/drawing/2014/main" id="{BD8E83AB-DF5C-0336-CC2C-EB6A2235AAE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6" name="Picture 7">
            <a:extLst>
              <a:ext uri="{FF2B5EF4-FFF2-40B4-BE49-F238E27FC236}">
                <a16:creationId xmlns:a16="http://schemas.microsoft.com/office/drawing/2014/main" id="{DAA5C214-79FE-9F6A-0956-F4E4D7B4F6A1}"/>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6063" y="5865813"/>
            <a:ext cx="38274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393DBFCF-D3A4-6026-12AA-6F9454B0FB24}"/>
              </a:ext>
            </a:extLst>
          </p:cNvPr>
          <p:cNvSpPr>
            <a:spLocks noGrp="1"/>
          </p:cNvSpPr>
          <p:nvPr>
            <p:ph type="sldNum" sz="quarter" idx="13"/>
          </p:nvPr>
        </p:nvSpPr>
        <p:spPr/>
        <p:txBody>
          <a:bodyPr/>
          <a:lstStyle>
            <a:lvl1pPr>
              <a:defRPr smtClean="0"/>
            </a:lvl1pPr>
          </a:lstStyle>
          <a:p>
            <a:pPr>
              <a:defRPr/>
            </a:pPr>
            <a:fld id="{516FA5E8-AAE2-424C-8075-8B1770FD28F5}" type="slidenum">
              <a:rPr lang="en-US" altLang="en-US"/>
              <a:pPr>
                <a:defRPr/>
              </a:pPr>
              <a:t>‹#›</a:t>
            </a:fld>
            <a:endParaRPr lang="en-US" altLang="en-US"/>
          </a:p>
        </p:txBody>
      </p:sp>
    </p:spTree>
    <p:extLst>
      <p:ext uri="{BB962C8B-B14F-4D97-AF65-F5344CB8AC3E}">
        <p14:creationId xmlns:p14="http://schemas.microsoft.com/office/powerpoint/2010/main" val="9661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7C5DC2DD-4E31-6362-14C0-AADD896770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13D2EC5-A92F-90A4-7E00-94064462383A}"/>
              </a:ext>
            </a:extLst>
          </p:cNvPr>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6" name="Straight Connector 5">
            <a:extLst>
              <a:ext uri="{FF2B5EF4-FFF2-40B4-BE49-F238E27FC236}">
                <a16:creationId xmlns:a16="http://schemas.microsoft.com/office/drawing/2014/main" id="{E7483918-4ABA-2264-2C4F-58F3877E7F5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1C74DCCD-7DCB-7925-6CE0-BEF19C61B9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8063" y="5649913"/>
            <a:ext cx="815498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652932D3-FA0A-3A29-D3A5-0652ACFE4C1B}"/>
              </a:ext>
            </a:extLst>
          </p:cNvPr>
          <p:cNvSpPr>
            <a:spLocks noGrp="1"/>
          </p:cNvSpPr>
          <p:nvPr>
            <p:ph type="sldNum" sz="quarter" idx="13"/>
          </p:nvPr>
        </p:nvSpPr>
        <p:spPr/>
        <p:txBody>
          <a:bodyPr/>
          <a:lstStyle>
            <a:lvl1pPr>
              <a:defRPr smtClean="0"/>
            </a:lvl1pPr>
          </a:lstStyle>
          <a:p>
            <a:pPr>
              <a:defRPr/>
            </a:pPr>
            <a:fld id="{06987D90-3BF0-5646-BE93-D4F4F28EADD7}" type="slidenum">
              <a:rPr lang="en-US" altLang="en-US"/>
              <a:pPr>
                <a:defRPr/>
              </a:pPr>
              <a:t>‹#›</a:t>
            </a:fld>
            <a:endParaRPr lang="en-US" altLang="en-US"/>
          </a:p>
        </p:txBody>
      </p:sp>
    </p:spTree>
    <p:extLst>
      <p:ext uri="{BB962C8B-B14F-4D97-AF65-F5344CB8AC3E}">
        <p14:creationId xmlns:p14="http://schemas.microsoft.com/office/powerpoint/2010/main" val="337076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1665ED5C-05E1-0359-0395-B9DA04EE3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6B44BEC-E288-0587-84E6-A75B28A25FA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207CAA1A-3619-F629-4803-D0D669B3B12F}"/>
              </a:ext>
            </a:extLst>
          </p:cNvPr>
          <p:cNvSpPr>
            <a:spLocks noGrp="1"/>
          </p:cNvSpPr>
          <p:nvPr>
            <p:ph type="sldNum" sz="quarter" idx="10"/>
          </p:nvPr>
        </p:nvSpPr>
        <p:spPr/>
        <p:txBody>
          <a:bodyPr/>
          <a:lstStyle>
            <a:lvl1pPr>
              <a:defRPr smtClean="0"/>
            </a:lvl1pPr>
          </a:lstStyle>
          <a:p>
            <a:pPr>
              <a:defRPr/>
            </a:pPr>
            <a:fld id="{115A4EF5-F621-F54C-B3E4-7CE7314B72E2}" type="slidenum">
              <a:rPr lang="en-US" altLang="en-US"/>
              <a:pPr>
                <a:defRPr/>
              </a:pPr>
              <a:t>‹#›</a:t>
            </a:fld>
            <a:endParaRPr lang="en-US" altLang="en-US"/>
          </a:p>
        </p:txBody>
      </p:sp>
    </p:spTree>
    <p:extLst>
      <p:ext uri="{BB962C8B-B14F-4D97-AF65-F5344CB8AC3E}">
        <p14:creationId xmlns:p14="http://schemas.microsoft.com/office/powerpoint/2010/main" val="40009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maple_leaf.jpg">
            <a:extLst>
              <a:ext uri="{FF2B5EF4-FFF2-40B4-BE49-F238E27FC236}">
                <a16:creationId xmlns:a16="http://schemas.microsoft.com/office/drawing/2014/main" id="{CC4E4892-C5B5-066F-8856-A6327688E692}"/>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F5DE97A-38DB-BF45-97B1-A2A32BC3ADD1}"/>
              </a:ext>
            </a:extLst>
          </p:cNvPr>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a:t>Click to edit Master title style</a:t>
            </a:r>
            <a:endParaRPr lang="en-US" altLang="en-US"/>
          </a:p>
        </p:txBody>
      </p:sp>
      <p:sp>
        <p:nvSpPr>
          <p:cNvPr id="1028" name="Text Placeholder 2">
            <a:extLst>
              <a:ext uri="{FF2B5EF4-FFF2-40B4-BE49-F238E27FC236}">
                <a16:creationId xmlns:a16="http://schemas.microsoft.com/office/drawing/2014/main" id="{3784E578-3CB1-5BCF-31DA-FDC2168BE5DB}"/>
              </a:ext>
            </a:extLst>
          </p:cNvPr>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6" name="Slide Number Placeholder 5">
            <a:extLst>
              <a:ext uri="{FF2B5EF4-FFF2-40B4-BE49-F238E27FC236}">
                <a16:creationId xmlns:a16="http://schemas.microsoft.com/office/drawing/2014/main" id="{45A30DBF-F22D-8A6D-AB47-861B9A8EC7A2}"/>
              </a:ext>
            </a:extLst>
          </p:cNvPr>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7F7F7F"/>
                </a:solidFill>
                <a:latin typeface="Century Gothic" panose="020B0502020202020204" pitchFamily="34" charset="0"/>
              </a:defRPr>
            </a:lvl1pPr>
          </a:lstStyle>
          <a:p>
            <a:pPr>
              <a:defRPr/>
            </a:pPr>
            <a:fld id="{48296B2A-0AB5-E648-ADB4-626B88F639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Lst>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sdp-psdo.canada.ca/dp/en/search/metadata/NRCAN-FGP-1-db02e52f-81c9-40aa-857c-e349499ba85c" TargetMode="External"/><Relationship Id="rId2" Type="http://schemas.openxmlformats.org/officeDocument/2006/relationships/hyperlink" Target="https://osdp-psdo.canada.ca/dp/en/search/metadata/NRCAN-FGP-1-9d17dd8f-b12f-4145-a3e4-6553946cd59e" TargetMode="External"/><Relationship Id="rId1" Type="http://schemas.openxmlformats.org/officeDocument/2006/relationships/slideLayout" Target="../slideLayouts/slideLayout5.xml"/><Relationship Id="rId5" Type="http://schemas.openxmlformats.org/officeDocument/2006/relationships/hyperlink" Target="https://www.canada.ca/environmental-indicators" TargetMode="External"/><Relationship Id="rId4" Type="http://schemas.openxmlformats.org/officeDocument/2006/relationships/hyperlink" Target="https://osdp-psdo.canada.ca/dp/en/search/metadata/NRCAN-FGP-1-178726a6-3f2f-4d4d-b11c-366394c39187"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C08A50C1-4818-4933-8E5E-FFA4F1ECB040}"/>
              </a:ext>
            </a:extLst>
          </p:cNvPr>
          <p:cNvSpPr>
            <a:spLocks noGrp="1"/>
          </p:cNvSpPr>
          <p:nvPr>
            <p:ph type="ctrTitle"/>
          </p:nvPr>
        </p:nvSpPr>
        <p:spPr>
          <a:xfrm>
            <a:off x="668338" y="1941513"/>
            <a:ext cx="7112000" cy="2376487"/>
          </a:xfrm>
        </p:spPr>
        <p:txBody>
          <a:bodyPr/>
          <a:lstStyle/>
          <a:p>
            <a:r>
              <a:rPr altLang="en-US" dirty="0">
                <a:ea typeface="ヒラギノ角ゴ Pro W3"/>
              </a:rPr>
              <a:t>OS</a:t>
            </a:r>
            <a:r>
              <a:rPr lang="en-US" altLang="en-US" dirty="0">
                <a:ea typeface="ヒラギノ角ゴ Pro W3"/>
              </a:rPr>
              <a:t>D</a:t>
            </a:r>
            <a:r>
              <a:rPr altLang="en-US" dirty="0">
                <a:ea typeface="ヒラギノ角ゴ Pro W3"/>
              </a:rPr>
              <a:t>P UX Hackathon</a:t>
            </a:r>
          </a:p>
        </p:txBody>
      </p:sp>
      <p:sp>
        <p:nvSpPr>
          <p:cNvPr id="44034" name="Subtitle 2">
            <a:extLst>
              <a:ext uri="{FF2B5EF4-FFF2-40B4-BE49-F238E27FC236}">
                <a16:creationId xmlns:a16="http://schemas.microsoft.com/office/drawing/2014/main" id="{EC29C61C-03AA-8440-243C-53714004EB6D}"/>
              </a:ext>
            </a:extLst>
          </p:cNvPr>
          <p:cNvSpPr>
            <a:spLocks noGrp="1"/>
          </p:cNvSpPr>
          <p:nvPr>
            <p:ph type="subTitle" idx="1"/>
          </p:nvPr>
        </p:nvSpPr>
        <p:spPr>
          <a:xfrm>
            <a:off x="668338" y="4603750"/>
            <a:ext cx="8116066" cy="1752600"/>
          </a:xfrm>
        </p:spPr>
        <p:txBody>
          <a:bodyPr/>
          <a:lstStyle/>
          <a:p>
            <a:r>
              <a:rPr lang="en-CA" sz="2400" dirty="0">
                <a:solidFill>
                  <a:schemeClr val="tx1"/>
                </a:solidFill>
                <a:effectLst/>
              </a:rPr>
              <a:t>Understand human-related toxic air emissions in Canada</a:t>
            </a:r>
            <a:endParaRPr lang="en-US" sz="2400" dirty="0">
              <a:solidFill>
                <a:schemeClr val="tx1"/>
              </a:solidFill>
            </a:endParaRPr>
          </a:p>
          <a:p>
            <a:endParaRPr lang="en-US" altLang="en-US" dirty="0">
              <a:ea typeface="ヒラギノ角ゴ Pro W3"/>
            </a:endParaRPr>
          </a:p>
        </p:txBody>
      </p:sp>
      <p:sp>
        <p:nvSpPr>
          <p:cNvPr id="44035" name="Slide Number Placeholder 3">
            <a:extLst>
              <a:ext uri="{FF2B5EF4-FFF2-40B4-BE49-F238E27FC236}">
                <a16:creationId xmlns:a16="http://schemas.microsoft.com/office/drawing/2014/main" id="{6DFB832E-774F-3CB6-6235-3A354888449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D3933EB-C6FD-9846-8CD9-B6C591C1F81C}" type="slidenum">
              <a:rPr lang="en-US" altLang="en-US">
                <a:solidFill>
                  <a:srgbClr val="7F7F7F"/>
                </a:solidFill>
                <a:latin typeface="Century Gothic" panose="020B0502020202020204" pitchFamily="34" charset="0"/>
              </a:rPr>
              <a:pPr/>
              <a:t>1</a:t>
            </a:fld>
            <a:endParaRPr lang="en-US" altLang="en-US">
              <a:solidFill>
                <a:srgbClr val="7F7F7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10</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383709" y="1479479"/>
            <a:ext cx="2691926" cy="4646684"/>
          </a:xfrm>
        </p:spPr>
        <p:txBody>
          <a:bodyPr/>
          <a:lstStyle/>
          <a:p>
            <a:pPr marL="0" indent="0" algn="l">
              <a:buNone/>
            </a:pPr>
            <a:r>
              <a:rPr lang="en-CA" sz="1000" b="0" i="0" dirty="0">
                <a:solidFill>
                  <a:srgbClr val="333333"/>
                </a:solidFill>
                <a:effectLst/>
              </a:rPr>
              <a:t>In 2021, facility-reported lead emissions represent 82% of total national lead emissions</a:t>
            </a:r>
          </a:p>
          <a:p>
            <a:r>
              <a:rPr lang="en-CA" sz="1000" b="0" i="0" dirty="0">
                <a:solidFill>
                  <a:srgbClr val="333333"/>
                </a:solidFill>
                <a:effectLst/>
              </a:rPr>
              <a:t>121 facilities reported emissions under 0.5 kilogram (kg)</a:t>
            </a:r>
          </a:p>
          <a:p>
            <a:r>
              <a:rPr lang="en-CA" sz="1000" b="0" i="0" dirty="0">
                <a:solidFill>
                  <a:srgbClr val="333333"/>
                </a:solidFill>
                <a:effectLst/>
              </a:rPr>
              <a:t>200 facilities reported emissions between 0.5 to 120 kg</a:t>
            </a:r>
          </a:p>
          <a:p>
            <a:r>
              <a:rPr lang="en-CA" sz="1000" b="0" i="0" dirty="0">
                <a:solidFill>
                  <a:srgbClr val="333333"/>
                </a:solidFill>
                <a:effectLst/>
              </a:rPr>
              <a:t>35 facilities reported emissions over 120 kg, which were located in British Columbia (1), Saskatchewan (2), Manitoba (2), New Brunswick (2), Newfoundland and Labrador (2), Alberta (3), Ontario (11) and Quebec (12)</a:t>
            </a:r>
          </a:p>
          <a:p>
            <a:pPr lvl="1"/>
            <a:r>
              <a:rPr lang="en-CA" sz="1000" b="0" i="0" dirty="0">
                <a:solidFill>
                  <a:srgbClr val="333333"/>
                </a:solidFill>
                <a:effectLst/>
              </a:rPr>
              <a:t>One (1) non-ferrous smelting and refining facility in Quebec accounted for 70% (or 54 516 kg) of the total facility-reported lead emissions in 2021</a:t>
            </a:r>
          </a:p>
          <a:p>
            <a:endParaRPr lang="en-US" sz="1000" dirty="0"/>
          </a:p>
        </p:txBody>
      </p:sp>
      <p:pic>
        <p:nvPicPr>
          <p:cNvPr id="5" name="Content Placeholder 4">
            <a:extLst>
              <a:ext uri="{FF2B5EF4-FFF2-40B4-BE49-F238E27FC236}">
                <a16:creationId xmlns:a16="http://schemas.microsoft.com/office/drawing/2014/main" id="{5DAC61B8-E2AD-0EE5-A8C4-C43178136CE4}"/>
              </a:ext>
            </a:extLst>
          </p:cNvPr>
          <p:cNvPicPr>
            <a:picLocks noGrp="1" noChangeAspect="1"/>
          </p:cNvPicPr>
          <p:nvPr>
            <p:ph sz="half" idx="2"/>
          </p:nvPr>
        </p:nvPicPr>
        <p:blipFill>
          <a:blip r:embed="rId2"/>
          <a:stretch>
            <a:fillRect/>
          </a:stretch>
        </p:blipFill>
        <p:spPr>
          <a:xfrm>
            <a:off x="457199" y="1403256"/>
            <a:ext cx="5748392" cy="4360266"/>
          </a:xfrm>
        </p:spPr>
      </p:pic>
    </p:spTree>
    <p:extLst>
      <p:ext uri="{BB962C8B-B14F-4D97-AF65-F5344CB8AC3E}">
        <p14:creationId xmlns:p14="http://schemas.microsoft.com/office/powerpoint/2010/main" val="388526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11</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850186" y="5432135"/>
            <a:ext cx="8229600" cy="694027"/>
          </a:xfrm>
        </p:spPr>
        <p:txBody>
          <a:bodyPr/>
          <a:lstStyle/>
          <a:p>
            <a:r>
              <a:rPr lang="en-US" sz="1000" dirty="0"/>
              <a:t>In 2021, Quebec and Ontario accounted for 69% and 12% of national lead emissions, respectively</a:t>
            </a:r>
          </a:p>
          <a:p>
            <a:r>
              <a:rPr lang="en-US" sz="1000" dirty="0"/>
              <a:t>Between 1994 and 2021, Manitoba had the largest decrease in emissions of 503.5 </a:t>
            </a:r>
            <a:r>
              <a:rPr lang="en-US" sz="1000" dirty="0" err="1"/>
              <a:t>tonnes</a:t>
            </a:r>
            <a:endParaRPr lang="en-US" sz="1000" dirty="0"/>
          </a:p>
        </p:txBody>
      </p:sp>
      <p:pic>
        <p:nvPicPr>
          <p:cNvPr id="6" name="Content Placeholder 5">
            <a:extLst>
              <a:ext uri="{FF2B5EF4-FFF2-40B4-BE49-F238E27FC236}">
                <a16:creationId xmlns:a16="http://schemas.microsoft.com/office/drawing/2014/main" id="{BC1BE216-AAD7-B5E1-BA94-33F277B79E63}"/>
              </a:ext>
            </a:extLst>
          </p:cNvPr>
          <p:cNvPicPr>
            <a:picLocks noGrp="1" noChangeAspect="1"/>
          </p:cNvPicPr>
          <p:nvPr>
            <p:ph sz="half" idx="2"/>
          </p:nvPr>
        </p:nvPicPr>
        <p:blipFill>
          <a:blip r:embed="rId2"/>
          <a:stretch>
            <a:fillRect/>
          </a:stretch>
        </p:blipFill>
        <p:spPr>
          <a:xfrm>
            <a:off x="850186" y="1265415"/>
            <a:ext cx="7443627" cy="3936532"/>
          </a:xfrm>
        </p:spPr>
      </p:pic>
    </p:spTree>
    <p:extLst>
      <p:ext uri="{BB962C8B-B14F-4D97-AF65-F5344CB8AC3E}">
        <p14:creationId xmlns:p14="http://schemas.microsoft.com/office/powerpoint/2010/main" val="5255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12</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r>
              <a:rPr lang="en-US" sz="1000" dirty="0"/>
              <a:t>In 2021, 94.7 </a:t>
            </a:r>
            <a:r>
              <a:rPr lang="en-US" sz="1000" dirty="0" err="1"/>
              <a:t>tonnes</a:t>
            </a:r>
            <a:r>
              <a:rPr lang="en-US" sz="1000" dirty="0"/>
              <a:t> of lead were emitted in Canada</a:t>
            </a:r>
          </a:p>
          <a:p>
            <a:r>
              <a:rPr lang="en-US" sz="1000" dirty="0"/>
              <a:t>The largest source of lead emissions has been the non-ferrous smelting and refining industry since 1990. It accounted for 65% (or 62.0 </a:t>
            </a:r>
            <a:r>
              <a:rPr lang="en-US" sz="1000" dirty="0" err="1"/>
              <a:t>tonnes</a:t>
            </a:r>
            <a:r>
              <a:rPr lang="en-US" sz="1000" dirty="0"/>
              <a:t>) of total emissions in 2021</a:t>
            </a:r>
          </a:p>
          <a:p>
            <a:r>
              <a:rPr lang="en-US" sz="1000" dirty="0"/>
              <a:t>Between 1990 and 2021, lead emissions decreased by 91% (or 928.2 </a:t>
            </a:r>
            <a:r>
              <a:rPr lang="en-US" sz="1000" dirty="0" err="1"/>
              <a:t>tonnes</a:t>
            </a:r>
            <a:r>
              <a:rPr lang="en-US" sz="1000" dirty="0"/>
              <a:t>)</a:t>
            </a:r>
          </a:p>
        </p:txBody>
      </p:sp>
      <p:pic>
        <p:nvPicPr>
          <p:cNvPr id="6" name="Content Placeholder 5">
            <a:extLst>
              <a:ext uri="{FF2B5EF4-FFF2-40B4-BE49-F238E27FC236}">
                <a16:creationId xmlns:a16="http://schemas.microsoft.com/office/drawing/2014/main" id="{B262F92F-BDFC-4580-3D21-0FC8189F8050}"/>
              </a:ext>
            </a:extLst>
          </p:cNvPr>
          <p:cNvPicPr>
            <a:picLocks noGrp="1" noChangeAspect="1"/>
          </p:cNvPicPr>
          <p:nvPr>
            <p:ph sz="half" idx="2"/>
          </p:nvPr>
        </p:nvPicPr>
        <p:blipFill>
          <a:blip r:embed="rId2"/>
          <a:stretch>
            <a:fillRect/>
          </a:stretch>
        </p:blipFill>
        <p:spPr>
          <a:xfrm>
            <a:off x="457200" y="1371217"/>
            <a:ext cx="8008706" cy="3716824"/>
          </a:xfrm>
        </p:spPr>
      </p:pic>
    </p:spTree>
    <p:extLst>
      <p:ext uri="{BB962C8B-B14F-4D97-AF65-F5344CB8AC3E}">
        <p14:creationId xmlns:p14="http://schemas.microsoft.com/office/powerpoint/2010/main" val="140519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13</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endParaRPr lang="en-US" dirty="0"/>
          </a:p>
        </p:txBody>
      </p:sp>
      <p:pic>
        <p:nvPicPr>
          <p:cNvPr id="5" name="Content Placeholder 4">
            <a:extLst>
              <a:ext uri="{FF2B5EF4-FFF2-40B4-BE49-F238E27FC236}">
                <a16:creationId xmlns:a16="http://schemas.microsoft.com/office/drawing/2014/main" id="{C968AB0B-13DB-1C4B-1E19-9FD4A3BAB510}"/>
              </a:ext>
            </a:extLst>
          </p:cNvPr>
          <p:cNvPicPr>
            <a:picLocks noGrp="1" noChangeAspect="1"/>
          </p:cNvPicPr>
          <p:nvPr>
            <p:ph sz="half" idx="2"/>
          </p:nvPr>
        </p:nvPicPr>
        <p:blipFill>
          <a:blip r:embed="rId2"/>
          <a:stretch>
            <a:fillRect/>
          </a:stretch>
        </p:blipFill>
        <p:spPr>
          <a:xfrm>
            <a:off x="457200" y="1411620"/>
            <a:ext cx="5573730" cy="4295849"/>
          </a:xfrm>
        </p:spPr>
      </p:pic>
    </p:spTree>
    <p:extLst>
      <p:ext uri="{BB962C8B-B14F-4D97-AF65-F5344CB8AC3E}">
        <p14:creationId xmlns:p14="http://schemas.microsoft.com/office/powerpoint/2010/main" val="318896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14</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432135"/>
            <a:ext cx="8229600" cy="694027"/>
          </a:xfrm>
        </p:spPr>
        <p:txBody>
          <a:bodyPr/>
          <a:lstStyle/>
          <a:p>
            <a:endParaRPr lang="en-US" dirty="0"/>
          </a:p>
        </p:txBody>
      </p:sp>
      <p:pic>
        <p:nvPicPr>
          <p:cNvPr id="6" name="Content Placeholder 5">
            <a:extLst>
              <a:ext uri="{FF2B5EF4-FFF2-40B4-BE49-F238E27FC236}">
                <a16:creationId xmlns:a16="http://schemas.microsoft.com/office/drawing/2014/main" id="{B584BAE6-0207-72DD-E7FB-875906E5BBD6}"/>
              </a:ext>
            </a:extLst>
          </p:cNvPr>
          <p:cNvPicPr>
            <a:picLocks noGrp="1" noChangeAspect="1"/>
          </p:cNvPicPr>
          <p:nvPr>
            <p:ph sz="half" idx="2"/>
          </p:nvPr>
        </p:nvPicPr>
        <p:blipFill>
          <a:blip r:embed="rId2"/>
          <a:stretch>
            <a:fillRect/>
          </a:stretch>
        </p:blipFill>
        <p:spPr>
          <a:xfrm>
            <a:off x="827070" y="1401547"/>
            <a:ext cx="7859730" cy="3724975"/>
          </a:xfrm>
        </p:spPr>
      </p:pic>
    </p:spTree>
    <p:extLst>
      <p:ext uri="{BB962C8B-B14F-4D97-AF65-F5344CB8AC3E}">
        <p14:creationId xmlns:p14="http://schemas.microsoft.com/office/powerpoint/2010/main" val="12571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15</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endParaRPr lang="en-US" dirty="0"/>
          </a:p>
        </p:txBody>
      </p:sp>
      <p:pic>
        <p:nvPicPr>
          <p:cNvPr id="6" name="Content Placeholder 5">
            <a:extLst>
              <a:ext uri="{FF2B5EF4-FFF2-40B4-BE49-F238E27FC236}">
                <a16:creationId xmlns:a16="http://schemas.microsoft.com/office/drawing/2014/main" id="{3206696E-B665-B9D0-C748-3B06D849B5CC}"/>
              </a:ext>
            </a:extLst>
          </p:cNvPr>
          <p:cNvPicPr>
            <a:picLocks noGrp="1" noChangeAspect="1"/>
          </p:cNvPicPr>
          <p:nvPr>
            <p:ph sz="half" idx="2"/>
          </p:nvPr>
        </p:nvPicPr>
        <p:blipFill>
          <a:blip r:embed="rId2"/>
          <a:stretch>
            <a:fillRect/>
          </a:stretch>
        </p:blipFill>
        <p:spPr>
          <a:xfrm>
            <a:off x="457199" y="1337241"/>
            <a:ext cx="7936787" cy="3773796"/>
          </a:xfrm>
        </p:spPr>
      </p:pic>
    </p:spTree>
    <p:extLst>
      <p:ext uri="{BB962C8B-B14F-4D97-AF65-F5344CB8AC3E}">
        <p14:creationId xmlns:p14="http://schemas.microsoft.com/office/powerpoint/2010/main" val="79853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Emissions over time</a:t>
            </a:r>
            <a:endParaRPr altLang="en-US" dirty="0">
              <a:ea typeface="ヒラギノ角ゴ Pro W3"/>
            </a:endParaRP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0" y="4393564"/>
            <a:ext cx="8229600" cy="2209668"/>
          </a:xfrm>
        </p:spPr>
        <p:txBody>
          <a:bodyPr/>
          <a:lstStyle/>
          <a:p>
            <a:pPr marL="0" indent="0">
              <a:buNone/>
            </a:pPr>
            <a:r>
              <a:rPr lang="en-US" sz="1000" dirty="0"/>
              <a:t>In 2021, mercury, lead and cadmium emissions had decreased by 90%, 91% and 94%, respectively from 1990 levels.  They did slightly increase between 2014 to 2017.</a:t>
            </a:r>
          </a:p>
          <a:p>
            <a:pPr marL="0" indent="0">
              <a:buNone/>
            </a:pPr>
            <a:r>
              <a:rPr lang="en-US" sz="1000" dirty="0"/>
              <a:t>The decrease in mercury, lead and cadmium emissions are mostly attributed to a large drop in emissions from the non-ferrous refining and smelting industry. This decline was primarily due to the </a:t>
            </a:r>
          </a:p>
          <a:p>
            <a:pPr marL="0" indent="0">
              <a:buNone/>
            </a:pPr>
            <a:r>
              <a:rPr lang="en-US" sz="1000" dirty="0"/>
              <a:t>- Implementation of pollution prevention plans</a:t>
            </a:r>
          </a:p>
          <a:p>
            <a:pPr marL="0" indent="0">
              <a:buNone/>
            </a:pPr>
            <a:r>
              <a:rPr lang="en-US" sz="1000" dirty="0"/>
              <a:t>- The closing of outdated smelters, compliance with federal and provincial legislation, and conformance with guidelines introduced over this period</a:t>
            </a:r>
          </a:p>
          <a:p>
            <a:pPr marL="0" indent="0">
              <a:buNone/>
            </a:pPr>
            <a:r>
              <a:rPr lang="en-US" sz="1000" dirty="0"/>
              <a:t>- The changes in facility processes and adoption of emission reduction technologies also contributed to the reduction of mercury emissions</a:t>
            </a:r>
          </a:p>
          <a:p>
            <a:pPr marL="0" indent="0">
              <a:buNone/>
            </a:pPr>
            <a:r>
              <a:rPr lang="en-US" sz="1000" dirty="0"/>
              <a:t>- Changes in lead concentrations in smelter feed and changes in production levels at some facilities</a:t>
            </a:r>
          </a:p>
          <a:p>
            <a:pPr marL="0" indent="0">
              <a:buNone/>
            </a:pPr>
            <a:endParaRPr lang="en-US" sz="1000" dirty="0"/>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16</a:t>
            </a:fld>
            <a:endParaRPr lang="en-US" altLang="en-US">
              <a:solidFill>
                <a:srgbClr val="7F7F7F"/>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E53F5510-C444-0204-2536-3E863B30D0AF}"/>
              </a:ext>
            </a:extLst>
          </p:cNvPr>
          <p:cNvPicPr>
            <a:picLocks noGrp="1" noChangeAspect="1"/>
          </p:cNvPicPr>
          <p:nvPr>
            <p:ph sz="half" idx="2"/>
          </p:nvPr>
        </p:nvPicPr>
        <p:blipFill>
          <a:blip r:embed="rId2"/>
          <a:stretch>
            <a:fillRect/>
          </a:stretch>
        </p:blipFill>
        <p:spPr>
          <a:xfrm>
            <a:off x="1291231" y="1353563"/>
            <a:ext cx="6023969" cy="2946913"/>
          </a:xfrm>
        </p:spPr>
      </p:pic>
    </p:spTree>
    <p:extLst>
      <p:ext uri="{BB962C8B-B14F-4D97-AF65-F5344CB8AC3E}">
        <p14:creationId xmlns:p14="http://schemas.microsoft.com/office/powerpoint/2010/main" val="349479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Issues</a:t>
            </a:r>
            <a:endParaRPr altLang="en-US" dirty="0">
              <a:ea typeface="ヒラギノ角ゴ Pro W3"/>
            </a:endParaRP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17</a:t>
            </a:fld>
            <a:endParaRPr lang="en-US" altLang="en-US">
              <a:solidFill>
                <a:srgbClr val="7F7F7F"/>
              </a:solidFill>
              <a:latin typeface="Century Gothic" panose="020B0502020202020204" pitchFamily="34" charset="0"/>
            </a:endParaRPr>
          </a:p>
        </p:txBody>
      </p:sp>
      <p:sp>
        <p:nvSpPr>
          <p:cNvPr id="3" name="TextBox 2">
            <a:extLst>
              <a:ext uri="{FF2B5EF4-FFF2-40B4-BE49-F238E27FC236}">
                <a16:creationId xmlns:a16="http://schemas.microsoft.com/office/drawing/2014/main" id="{1303D4ED-E904-0080-56FE-8A73BF06C2DF}"/>
              </a:ext>
            </a:extLst>
          </p:cNvPr>
          <p:cNvSpPr txBox="1"/>
          <p:nvPr/>
        </p:nvSpPr>
        <p:spPr>
          <a:xfrm>
            <a:off x="1485019" y="1833752"/>
            <a:ext cx="4812150" cy="400110"/>
          </a:xfrm>
          <a:prstGeom prst="rect">
            <a:avLst/>
          </a:prstGeom>
          <a:noFill/>
        </p:spPr>
        <p:txBody>
          <a:bodyPr wrap="square" rtlCol="0">
            <a:spAutoFit/>
          </a:bodyPr>
          <a:lstStyle/>
          <a:p>
            <a:r>
              <a:rPr lang="en-US" sz="2000" b="1" dirty="0">
                <a:latin typeface="+mn-lt"/>
              </a:rPr>
              <a:t>To much text shown in certain areas</a:t>
            </a:r>
          </a:p>
        </p:txBody>
      </p:sp>
      <p:grpSp>
        <p:nvGrpSpPr>
          <p:cNvPr id="7" name="Group 6">
            <a:extLst>
              <a:ext uri="{FF2B5EF4-FFF2-40B4-BE49-F238E27FC236}">
                <a16:creationId xmlns:a16="http://schemas.microsoft.com/office/drawing/2014/main" id="{21DEAADD-6068-CDA0-FC96-9CA201EC1EA4}"/>
              </a:ext>
            </a:extLst>
          </p:cNvPr>
          <p:cNvGrpSpPr/>
          <p:nvPr/>
        </p:nvGrpSpPr>
        <p:grpSpPr>
          <a:xfrm>
            <a:off x="457200" y="1560138"/>
            <a:ext cx="947338" cy="947338"/>
            <a:chOff x="5601509" y="1408094"/>
            <a:chExt cx="947338" cy="947338"/>
          </a:xfrm>
        </p:grpSpPr>
        <p:sp>
          <p:nvSpPr>
            <p:cNvPr id="8" name="Rectangle 7">
              <a:extLst>
                <a:ext uri="{FF2B5EF4-FFF2-40B4-BE49-F238E27FC236}">
                  <a16:creationId xmlns:a16="http://schemas.microsoft.com/office/drawing/2014/main" id="{71F547CB-98B8-D5ED-23AB-3A00AFB97C80}"/>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6">
              <a:extLst>
                <a:ext uri="{FF2B5EF4-FFF2-40B4-BE49-F238E27FC236}">
                  <a16:creationId xmlns:a16="http://schemas.microsoft.com/office/drawing/2014/main" id="{2DBA6B9E-690E-DE4F-2ED4-C3BFD44EC75B}"/>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D82A85A8-1D63-DDEA-A65D-ED8665955A98}"/>
              </a:ext>
            </a:extLst>
          </p:cNvPr>
          <p:cNvSpPr txBox="1"/>
          <p:nvPr/>
        </p:nvSpPr>
        <p:spPr>
          <a:xfrm>
            <a:off x="1658857" y="3152151"/>
            <a:ext cx="4505637" cy="400110"/>
          </a:xfrm>
          <a:prstGeom prst="rect">
            <a:avLst/>
          </a:prstGeom>
          <a:noFill/>
        </p:spPr>
        <p:txBody>
          <a:bodyPr wrap="square" rtlCol="0">
            <a:spAutoFit/>
          </a:bodyPr>
          <a:lstStyle/>
          <a:p>
            <a:r>
              <a:rPr lang="en-US" sz="2000" b="1" dirty="0">
                <a:latin typeface="+mn-lt"/>
              </a:rPr>
              <a:t>No data source recommendation</a:t>
            </a:r>
          </a:p>
        </p:txBody>
      </p:sp>
      <p:grpSp>
        <p:nvGrpSpPr>
          <p:cNvPr id="11" name="Group 10">
            <a:extLst>
              <a:ext uri="{FF2B5EF4-FFF2-40B4-BE49-F238E27FC236}">
                <a16:creationId xmlns:a16="http://schemas.microsoft.com/office/drawing/2014/main" id="{DBA6D063-D7A2-A652-B4A2-744A4D4F4E96}"/>
              </a:ext>
            </a:extLst>
          </p:cNvPr>
          <p:cNvGrpSpPr/>
          <p:nvPr/>
        </p:nvGrpSpPr>
        <p:grpSpPr>
          <a:xfrm>
            <a:off x="455884" y="2878537"/>
            <a:ext cx="947338" cy="947338"/>
            <a:chOff x="5601509" y="1408094"/>
            <a:chExt cx="947338" cy="947338"/>
          </a:xfrm>
        </p:grpSpPr>
        <p:sp>
          <p:nvSpPr>
            <p:cNvPr id="12" name="Rectangle 11">
              <a:extLst>
                <a:ext uri="{FF2B5EF4-FFF2-40B4-BE49-F238E27FC236}">
                  <a16:creationId xmlns:a16="http://schemas.microsoft.com/office/drawing/2014/main" id="{230B61F3-9492-49F2-2BBE-8BE80D3B3E0B}"/>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a:extLst>
                <a:ext uri="{FF2B5EF4-FFF2-40B4-BE49-F238E27FC236}">
                  <a16:creationId xmlns:a16="http://schemas.microsoft.com/office/drawing/2014/main" id="{F1C49DC7-B869-C35B-816B-2BBB7BA32F17}"/>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18</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536389" y="1697016"/>
            <a:ext cx="2912321" cy="400110"/>
          </a:xfrm>
          <a:prstGeom prst="rect">
            <a:avLst/>
          </a:prstGeom>
          <a:noFill/>
        </p:spPr>
        <p:txBody>
          <a:bodyPr wrap="square" rtlCol="0">
            <a:spAutoFit/>
          </a:bodyPr>
          <a:lstStyle/>
          <a:p>
            <a:r>
              <a:rPr lang="en-US" sz="2000" b="1" dirty="0">
                <a:latin typeface="+mn-lt"/>
              </a:rPr>
              <a:t>Hide text as needed</a:t>
            </a:r>
          </a:p>
        </p:txBody>
      </p:sp>
      <p:pic>
        <p:nvPicPr>
          <p:cNvPr id="7" name="Picture 6">
            <a:extLst>
              <a:ext uri="{FF2B5EF4-FFF2-40B4-BE49-F238E27FC236}">
                <a16:creationId xmlns:a16="http://schemas.microsoft.com/office/drawing/2014/main" id="{CB123AD3-1329-3B74-7F50-7131FFD03C57}"/>
              </a:ext>
            </a:extLst>
          </p:cNvPr>
          <p:cNvPicPr>
            <a:picLocks noChangeAspect="1"/>
          </p:cNvPicPr>
          <p:nvPr/>
        </p:nvPicPr>
        <p:blipFill>
          <a:blip r:embed="rId2"/>
          <a:stretch>
            <a:fillRect/>
          </a:stretch>
        </p:blipFill>
        <p:spPr>
          <a:xfrm>
            <a:off x="457200" y="5173420"/>
            <a:ext cx="8137514" cy="1196065"/>
          </a:xfrm>
          <a:prstGeom prst="rect">
            <a:avLst/>
          </a:prstGeom>
        </p:spPr>
      </p:pic>
      <p:pic>
        <p:nvPicPr>
          <p:cNvPr id="8" name="Picture 7">
            <a:extLst>
              <a:ext uri="{FF2B5EF4-FFF2-40B4-BE49-F238E27FC236}">
                <a16:creationId xmlns:a16="http://schemas.microsoft.com/office/drawing/2014/main" id="{259FB37C-55F5-32BA-3E01-2795D6E6CB90}"/>
              </a:ext>
            </a:extLst>
          </p:cNvPr>
          <p:cNvPicPr>
            <a:picLocks noChangeAspect="1"/>
          </p:cNvPicPr>
          <p:nvPr/>
        </p:nvPicPr>
        <p:blipFill>
          <a:blip r:embed="rId3"/>
          <a:stretch>
            <a:fillRect/>
          </a:stretch>
        </p:blipFill>
        <p:spPr>
          <a:xfrm>
            <a:off x="562510" y="3015417"/>
            <a:ext cx="7772400" cy="1674791"/>
          </a:xfrm>
          <a:prstGeom prst="rect">
            <a:avLst/>
          </a:prstGeom>
        </p:spPr>
      </p:pic>
      <p:sp>
        <p:nvSpPr>
          <p:cNvPr id="9" name="TextBox 8">
            <a:extLst>
              <a:ext uri="{FF2B5EF4-FFF2-40B4-BE49-F238E27FC236}">
                <a16:creationId xmlns:a16="http://schemas.microsoft.com/office/drawing/2014/main" id="{697C4EF1-EAD9-C3D3-E9BE-BCA427C69D85}"/>
              </a:ext>
            </a:extLst>
          </p:cNvPr>
          <p:cNvSpPr txBox="1"/>
          <p:nvPr/>
        </p:nvSpPr>
        <p:spPr>
          <a:xfrm>
            <a:off x="4448710" y="2637862"/>
            <a:ext cx="2912321" cy="338554"/>
          </a:xfrm>
          <a:prstGeom prst="rect">
            <a:avLst/>
          </a:prstGeom>
          <a:noFill/>
        </p:spPr>
        <p:txBody>
          <a:bodyPr wrap="square" rtlCol="0">
            <a:spAutoFit/>
          </a:bodyPr>
          <a:lstStyle/>
          <a:p>
            <a:r>
              <a:rPr lang="en-US" sz="1600" b="1" dirty="0">
                <a:latin typeface="+mn-lt"/>
              </a:rPr>
              <a:t>Before</a:t>
            </a:r>
          </a:p>
        </p:txBody>
      </p:sp>
      <p:sp>
        <p:nvSpPr>
          <p:cNvPr id="11" name="TextBox 10">
            <a:extLst>
              <a:ext uri="{FF2B5EF4-FFF2-40B4-BE49-F238E27FC236}">
                <a16:creationId xmlns:a16="http://schemas.microsoft.com/office/drawing/2014/main" id="{45EDCCF0-B402-520E-DC9A-5EC34BD0A6E6}"/>
              </a:ext>
            </a:extLst>
          </p:cNvPr>
          <p:cNvSpPr txBox="1"/>
          <p:nvPr/>
        </p:nvSpPr>
        <p:spPr>
          <a:xfrm>
            <a:off x="4448710" y="4825644"/>
            <a:ext cx="2912321" cy="338554"/>
          </a:xfrm>
          <a:prstGeom prst="rect">
            <a:avLst/>
          </a:prstGeom>
          <a:noFill/>
        </p:spPr>
        <p:txBody>
          <a:bodyPr wrap="square" rtlCol="0">
            <a:spAutoFit/>
          </a:bodyPr>
          <a:lstStyle/>
          <a:p>
            <a:r>
              <a:rPr lang="en-US" sz="1600" b="1" dirty="0">
                <a:latin typeface="+mn-lt"/>
              </a:rPr>
              <a:t>After</a:t>
            </a:r>
          </a:p>
        </p:txBody>
      </p:sp>
    </p:spTree>
    <p:extLst>
      <p:ext uri="{BB962C8B-B14F-4D97-AF65-F5344CB8AC3E}">
        <p14:creationId xmlns:p14="http://schemas.microsoft.com/office/powerpoint/2010/main" val="153140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19</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461573" y="1431483"/>
            <a:ext cx="4751395" cy="400110"/>
          </a:xfrm>
          <a:prstGeom prst="rect">
            <a:avLst/>
          </a:prstGeom>
          <a:noFill/>
        </p:spPr>
        <p:txBody>
          <a:bodyPr wrap="square" rtlCol="0">
            <a:spAutoFit/>
          </a:bodyPr>
          <a:lstStyle/>
          <a:p>
            <a:r>
              <a:rPr lang="en-US" sz="2000" b="1" dirty="0">
                <a:latin typeface="+mn-lt"/>
              </a:rPr>
              <a:t>Recommend similar data sources</a:t>
            </a:r>
          </a:p>
        </p:txBody>
      </p:sp>
      <p:sp>
        <p:nvSpPr>
          <p:cNvPr id="6" name="TextBox 5">
            <a:extLst>
              <a:ext uri="{FF2B5EF4-FFF2-40B4-BE49-F238E27FC236}">
                <a16:creationId xmlns:a16="http://schemas.microsoft.com/office/drawing/2014/main" id="{4A5A67F5-2F30-6FBC-8D8E-871A18E7472A}"/>
              </a:ext>
            </a:extLst>
          </p:cNvPr>
          <p:cNvSpPr txBox="1"/>
          <p:nvPr/>
        </p:nvSpPr>
        <p:spPr>
          <a:xfrm>
            <a:off x="1461573" y="1738984"/>
            <a:ext cx="6593365" cy="1911292"/>
          </a:xfrm>
          <a:prstGeom prst="rect">
            <a:avLst/>
          </a:prstGeom>
          <a:noFill/>
        </p:spPr>
        <p:txBody>
          <a:bodyPr wrap="square" rtlCol="0">
            <a:spAutoFit/>
          </a:bodyPr>
          <a:lstStyle/>
          <a:p>
            <a:pPr>
              <a:lnSpc>
                <a:spcPct val="114000"/>
              </a:lnSpc>
            </a:pPr>
            <a:r>
              <a:rPr lang="en-US" sz="1500" dirty="0">
                <a:latin typeface="Century Gothic" panose="020B0502020202020204" pitchFamily="34" charset="0"/>
              </a:rPr>
              <a:t>When a search is selected it should show similar datasets </a:t>
            </a:r>
          </a:p>
          <a:p>
            <a:pPr>
              <a:lnSpc>
                <a:spcPct val="114000"/>
              </a:lnSpc>
            </a:pPr>
            <a:r>
              <a:rPr lang="en-US" sz="1500" dirty="0">
                <a:latin typeface="Century Gothic" panose="020B0502020202020204" pitchFamily="34" charset="0"/>
              </a:rPr>
              <a:t>- If </a:t>
            </a:r>
            <a:r>
              <a:rPr lang="en-US" sz="1500" b="1" dirty="0">
                <a:latin typeface="Century Gothic" panose="020B0502020202020204" pitchFamily="34" charset="0"/>
              </a:rPr>
              <a:t>Emissions of harmful substances to air – Mercury emissions to air by facility</a:t>
            </a:r>
            <a:r>
              <a:rPr lang="en-US" sz="1500" dirty="0">
                <a:latin typeface="Century Gothic" panose="020B0502020202020204" pitchFamily="34" charset="0"/>
              </a:rPr>
              <a:t> is searched,  it should provide similar datasets e.g.</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Lead emissions to air by facility</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Cadmium emissions to air by facility</a:t>
            </a:r>
          </a:p>
        </p:txBody>
      </p:sp>
      <p:pic>
        <p:nvPicPr>
          <p:cNvPr id="10" name="Picture 9">
            <a:extLst>
              <a:ext uri="{FF2B5EF4-FFF2-40B4-BE49-F238E27FC236}">
                <a16:creationId xmlns:a16="http://schemas.microsoft.com/office/drawing/2014/main" id="{C9B22C77-0C84-91E1-78BE-9A959D1EBE3C}"/>
              </a:ext>
            </a:extLst>
          </p:cNvPr>
          <p:cNvPicPr>
            <a:picLocks noChangeAspect="1"/>
          </p:cNvPicPr>
          <p:nvPr/>
        </p:nvPicPr>
        <p:blipFill>
          <a:blip r:embed="rId2"/>
          <a:stretch>
            <a:fillRect/>
          </a:stretch>
        </p:blipFill>
        <p:spPr>
          <a:xfrm>
            <a:off x="824550" y="4417186"/>
            <a:ext cx="7772400" cy="1587838"/>
          </a:xfrm>
          <a:prstGeom prst="rect">
            <a:avLst/>
          </a:prstGeom>
        </p:spPr>
      </p:pic>
    </p:spTree>
    <p:extLst>
      <p:ext uri="{BB962C8B-B14F-4D97-AF65-F5344CB8AC3E}">
        <p14:creationId xmlns:p14="http://schemas.microsoft.com/office/powerpoint/2010/main" val="132551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7449628-45A9-69CF-9DD9-5FA9A00E8488}"/>
              </a:ext>
            </a:extLst>
          </p:cNvPr>
          <p:cNvSpPr>
            <a:spLocks noGrp="1"/>
          </p:cNvSpPr>
          <p:nvPr>
            <p:ph type="title"/>
          </p:nvPr>
        </p:nvSpPr>
        <p:spPr/>
        <p:txBody>
          <a:bodyPr/>
          <a:lstStyle/>
          <a:p>
            <a:r>
              <a:rPr altLang="en-US" dirty="0">
                <a:ea typeface="ヒラギノ角ゴ Pro W3"/>
              </a:rPr>
              <a:t>Agenda</a:t>
            </a:r>
          </a:p>
        </p:txBody>
      </p:sp>
      <p:sp>
        <p:nvSpPr>
          <p:cNvPr id="45058" name="Content Placeholder 2">
            <a:extLst>
              <a:ext uri="{FF2B5EF4-FFF2-40B4-BE49-F238E27FC236}">
                <a16:creationId xmlns:a16="http://schemas.microsoft.com/office/drawing/2014/main" id="{6748F15D-6DD9-F685-F7AE-2F86D5FA9038}"/>
              </a:ext>
            </a:extLst>
          </p:cNvPr>
          <p:cNvSpPr>
            <a:spLocks noGrp="1"/>
          </p:cNvSpPr>
          <p:nvPr>
            <p:ph idx="1"/>
          </p:nvPr>
        </p:nvSpPr>
        <p:spPr/>
        <p:txBody>
          <a:bodyPr/>
          <a:lstStyle/>
          <a:p>
            <a:pPr>
              <a:buFont typeface="Arial" panose="020B0604020202020204" pitchFamily="34" charset="0"/>
              <a:buChar char="•"/>
            </a:pPr>
            <a:r>
              <a:rPr lang="en-US" altLang="en-US" sz="2400" dirty="0">
                <a:ea typeface="ヒラギノ角ゴ Pro W3"/>
              </a:rPr>
              <a:t>Overview</a:t>
            </a:r>
          </a:p>
          <a:p>
            <a:pPr>
              <a:buFont typeface="Arial" panose="020B0604020202020204" pitchFamily="34" charset="0"/>
              <a:buChar char="•"/>
            </a:pPr>
            <a:r>
              <a:rPr lang="en-US" altLang="en-US" sz="2400" dirty="0">
                <a:ea typeface="ヒラギノ角ゴ Pro W3"/>
              </a:rPr>
              <a:t>Challenge</a:t>
            </a:r>
          </a:p>
          <a:p>
            <a:pPr>
              <a:buFont typeface="Arial" panose="020B0604020202020204" pitchFamily="34" charset="0"/>
              <a:buChar char="•"/>
            </a:pPr>
            <a:r>
              <a:rPr lang="en-US" altLang="en-US" sz="2400" dirty="0">
                <a:ea typeface="ヒラギノ角ゴ Pro W3"/>
              </a:rPr>
              <a:t>Problem</a:t>
            </a:r>
          </a:p>
          <a:p>
            <a:pPr>
              <a:buFont typeface="Arial" panose="020B0604020202020204" pitchFamily="34" charset="0"/>
              <a:buChar char="•"/>
            </a:pPr>
            <a:r>
              <a:rPr lang="en-US" altLang="en-US" sz="2400" dirty="0">
                <a:ea typeface="ヒラギノ角ゴ Pro W3"/>
              </a:rPr>
              <a:t>Approach</a:t>
            </a:r>
          </a:p>
          <a:p>
            <a:pPr>
              <a:buFont typeface="Arial" panose="020B0604020202020204" pitchFamily="34" charset="0"/>
              <a:buChar char="•"/>
            </a:pPr>
            <a:r>
              <a:rPr lang="en-US" altLang="en-US" sz="2400" dirty="0">
                <a:ea typeface="ヒラギノ角ゴ Pro W3"/>
              </a:rPr>
              <a:t>Analysis</a:t>
            </a:r>
          </a:p>
          <a:p>
            <a:pPr>
              <a:buFont typeface="Arial" panose="020B0604020202020204" pitchFamily="34" charset="0"/>
              <a:buChar char="•"/>
            </a:pPr>
            <a:r>
              <a:rPr lang="en-US" altLang="en-US" sz="2400" dirty="0">
                <a:ea typeface="ヒラギノ角ゴ Pro W3"/>
              </a:rPr>
              <a:t>UX Issues</a:t>
            </a:r>
          </a:p>
          <a:p>
            <a:pPr>
              <a:buFont typeface="Arial" panose="020B0604020202020204" pitchFamily="34" charset="0"/>
              <a:buChar char="•"/>
            </a:pPr>
            <a:r>
              <a:rPr lang="en-US" altLang="en-US" sz="2400" dirty="0">
                <a:ea typeface="ヒラギノ角ゴ Pro W3"/>
              </a:rPr>
              <a:t>Recommendations</a:t>
            </a:r>
          </a:p>
        </p:txBody>
      </p:sp>
      <p:sp>
        <p:nvSpPr>
          <p:cNvPr id="45059" name="Slide Number Placeholder 3">
            <a:extLst>
              <a:ext uri="{FF2B5EF4-FFF2-40B4-BE49-F238E27FC236}">
                <a16:creationId xmlns:a16="http://schemas.microsoft.com/office/drawing/2014/main" id="{F918EBF4-B158-AAEB-4330-CFC2E8FF40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02CA044D-778E-C149-A420-48895254B5D3}" type="slidenum">
              <a:rPr lang="en-US" altLang="en-US">
                <a:solidFill>
                  <a:srgbClr val="7F7F7F"/>
                </a:solidFill>
                <a:latin typeface="Century Gothic" panose="020B0502020202020204" pitchFamily="34" charset="0"/>
              </a:rPr>
              <a:pPr/>
              <a:t>2</a:t>
            </a:fld>
            <a:endParaRPr lang="en-US" altLang="en-US">
              <a:solidFill>
                <a:srgbClr val="7F7F7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altLang="en-US" dirty="0">
                <a:ea typeface="ヒラギノ角ゴ Pro W3"/>
              </a:rPr>
              <a:t>Overview</a:t>
            </a: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5"/>
            <a:ext cx="8229600" cy="4133457"/>
          </a:xfrm>
        </p:spPr>
        <p:txBody>
          <a:bodyPr/>
          <a:lstStyle/>
          <a:p>
            <a:pPr marL="0" indent="0">
              <a:buNone/>
            </a:pPr>
            <a:r>
              <a:rPr lang="en-CA" sz="2400" dirty="0">
                <a:effectLst/>
              </a:rPr>
              <a:t>The OSDP provides access to science, data, publications and information about development activities across the country that can be used to understand the cumulative effects of human activities to support better decisions in the future. It comprises of over 150,000 publicly available records from federal, provincial and territorial as well as regulatory systems.</a:t>
            </a:r>
          </a:p>
          <a:p>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3</a:t>
            </a:fld>
            <a:endParaRPr lang="en-US" altLang="en-US">
              <a:solidFill>
                <a:srgbClr val="7F7F7F"/>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51BD2FE0-CE5E-5159-0FE9-73DC2664C1A9}"/>
              </a:ext>
            </a:extLst>
          </p:cNvPr>
          <p:cNvSpPr>
            <a:spLocks noGrp="1"/>
          </p:cNvSpPr>
          <p:nvPr>
            <p:ph type="title"/>
          </p:nvPr>
        </p:nvSpPr>
        <p:spPr/>
        <p:txBody>
          <a:bodyPr/>
          <a:lstStyle/>
          <a:p>
            <a:r>
              <a:rPr altLang="en-US" dirty="0">
                <a:ea typeface="ヒラギノ角ゴ Pro W3"/>
              </a:rPr>
              <a:t>Challenge</a:t>
            </a:r>
          </a:p>
        </p:txBody>
      </p:sp>
      <p:sp>
        <p:nvSpPr>
          <p:cNvPr id="2" name="Content Placeholder 1">
            <a:extLst>
              <a:ext uri="{FF2B5EF4-FFF2-40B4-BE49-F238E27FC236}">
                <a16:creationId xmlns:a16="http://schemas.microsoft.com/office/drawing/2014/main" id="{D58B5208-B0A7-4C82-BF5E-467017346520}"/>
              </a:ext>
            </a:extLst>
          </p:cNvPr>
          <p:cNvSpPr>
            <a:spLocks noGrp="1"/>
          </p:cNvSpPr>
          <p:nvPr>
            <p:ph idx="1"/>
          </p:nvPr>
        </p:nvSpPr>
        <p:spPr>
          <a:xfrm>
            <a:off x="457200" y="1385317"/>
            <a:ext cx="8393986" cy="4689475"/>
          </a:xfrm>
        </p:spPr>
        <p:txBody>
          <a:bodyPr/>
          <a:lstStyle/>
          <a:p>
            <a:pPr>
              <a:buFont typeface="Arial" panose="020B0604020202020204" pitchFamily="34" charset="0"/>
              <a:buChar char="•"/>
            </a:pPr>
            <a:r>
              <a:rPr lang="en-CA" sz="2400" dirty="0">
                <a:effectLst/>
              </a:rPr>
              <a:t>Identify a relevant environmental challenge in which an OSDP dataset can be used</a:t>
            </a:r>
          </a:p>
          <a:p>
            <a:pPr>
              <a:buFont typeface="Arial" panose="020B0604020202020204" pitchFamily="34" charset="0"/>
              <a:buChar char="•"/>
            </a:pPr>
            <a:r>
              <a:rPr lang="en-CA" sz="2400" dirty="0">
                <a:effectLst/>
              </a:rPr>
              <a:t>Develop a solution to the identified challenge by using at least one of the OSDP’s datasets </a:t>
            </a:r>
          </a:p>
          <a:p>
            <a:pPr>
              <a:buFont typeface="Arial" panose="020B0604020202020204" pitchFamily="34" charset="0"/>
              <a:buChar char="•"/>
            </a:pPr>
            <a:r>
              <a:rPr lang="en-CA" sz="2400" dirty="0">
                <a:effectLst/>
              </a:rPr>
              <a:t>How can the OSDP platform be improved?</a:t>
            </a:r>
          </a:p>
          <a:p>
            <a:endParaRPr lang="en-US" sz="2000" dirty="0"/>
          </a:p>
        </p:txBody>
      </p:sp>
      <p:sp>
        <p:nvSpPr>
          <p:cNvPr id="47106" name="Slide Number Placeholder 2">
            <a:extLst>
              <a:ext uri="{FF2B5EF4-FFF2-40B4-BE49-F238E27FC236}">
                <a16:creationId xmlns:a16="http://schemas.microsoft.com/office/drawing/2014/main" id="{BDEFCD20-C024-AB2D-FE4C-AF29587F8D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7903B95-12B7-8F4F-B240-82A4CA58DE7B}" type="slidenum">
              <a:rPr lang="en-US" altLang="en-US">
                <a:solidFill>
                  <a:srgbClr val="7F7F7F"/>
                </a:solidFill>
                <a:latin typeface="Century Gothic" panose="020B0502020202020204" pitchFamily="34" charset="0"/>
              </a:rPr>
              <a:pPr/>
              <a:t>4</a:t>
            </a:fld>
            <a:endParaRPr lang="en-US" altLang="en-US">
              <a:solidFill>
                <a:srgbClr val="7F7F7F"/>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Problem</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6"/>
            <a:ext cx="8229600" cy="3537556"/>
          </a:xfrm>
        </p:spPr>
        <p:txBody>
          <a:bodyPr/>
          <a:lstStyle/>
          <a:p>
            <a:pPr marL="0" indent="0">
              <a:buNone/>
            </a:pPr>
            <a:r>
              <a:rPr lang="en-CA" sz="2400" dirty="0">
                <a:effectLst/>
              </a:rPr>
              <a:t>Understand human-related toxic air emissions in Canada</a:t>
            </a:r>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5</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EE1F99A-B486-09E9-833C-2C9CB5B04B38}"/>
              </a:ext>
            </a:extLst>
          </p:cNvPr>
          <p:cNvSpPr txBox="1">
            <a:spLocks/>
          </p:cNvSpPr>
          <p:nvPr/>
        </p:nvSpPr>
        <p:spPr>
          <a:xfrm>
            <a:off x="457200" y="2321959"/>
            <a:ext cx="4040188" cy="3726273"/>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Canadian Environmental Sustainability Indicators (CESI) program provides data and information to track Canada's performance on key environmental sustainability issues. </a:t>
            </a:r>
          </a:p>
        </p:txBody>
      </p:sp>
      <p:sp>
        <p:nvSpPr>
          <p:cNvPr id="4" name="Content Placeholder 4">
            <a:extLst>
              <a:ext uri="{FF2B5EF4-FFF2-40B4-BE49-F238E27FC236}">
                <a16:creationId xmlns:a16="http://schemas.microsoft.com/office/drawing/2014/main" id="{BEBFDF34-35D7-E17F-B7A1-1313E236D991}"/>
              </a:ext>
            </a:extLst>
          </p:cNvPr>
          <p:cNvSpPr txBox="1">
            <a:spLocks/>
          </p:cNvSpPr>
          <p:nvPr/>
        </p:nvSpPr>
        <p:spPr>
          <a:xfrm>
            <a:off x="4572001" y="2321959"/>
            <a:ext cx="4188618" cy="3726274"/>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These indicators track 3 human-related toxic air emissions</a:t>
            </a:r>
          </a:p>
          <a:p>
            <a:r>
              <a:rPr lang="en-US" sz="2000" b="1" dirty="0"/>
              <a:t>Lead</a:t>
            </a:r>
          </a:p>
          <a:p>
            <a:r>
              <a:rPr lang="en-US" sz="2000" b="1" dirty="0"/>
              <a:t>Mercury</a:t>
            </a:r>
          </a:p>
          <a:p>
            <a:r>
              <a:rPr lang="en-US" sz="2000" b="1" dirty="0"/>
              <a:t>Cadmium</a:t>
            </a:r>
          </a:p>
        </p:txBody>
      </p:sp>
    </p:spTree>
    <p:extLst>
      <p:ext uri="{BB962C8B-B14F-4D97-AF65-F5344CB8AC3E}">
        <p14:creationId xmlns:p14="http://schemas.microsoft.com/office/powerpoint/2010/main" val="6834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Approach</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sz="half" idx="1"/>
          </p:nvPr>
        </p:nvSpPr>
        <p:spPr>
          <a:xfrm>
            <a:off x="457198" y="1600200"/>
            <a:ext cx="3919593" cy="4525963"/>
          </a:xfrm>
        </p:spPr>
        <p:txBody>
          <a:bodyPr/>
          <a:lstStyle/>
          <a:p>
            <a:pPr marL="0" indent="0">
              <a:buNone/>
            </a:pPr>
            <a:r>
              <a:rPr lang="en-CA" sz="2000" dirty="0">
                <a:effectLst/>
              </a:rPr>
              <a:t>Leverage information using OSDP + external sources</a:t>
            </a:r>
          </a:p>
          <a:p>
            <a:pPr lvl="1"/>
            <a:r>
              <a:rPr lang="en-CA" sz="1800" dirty="0"/>
              <a:t>Data sources</a:t>
            </a:r>
          </a:p>
          <a:p>
            <a:pPr lvl="1"/>
            <a:r>
              <a:rPr lang="en-CA" sz="1800" dirty="0">
                <a:effectLst/>
              </a:rPr>
              <a:t>Visualizations</a:t>
            </a:r>
          </a:p>
          <a:p>
            <a:pPr lvl="1"/>
            <a:endParaRPr lang="en-CA" sz="2000" dirty="0"/>
          </a:p>
          <a:p>
            <a:pPr lvl="1"/>
            <a:endParaRPr lang="en-CA" sz="2000" dirty="0">
              <a:effectLst/>
            </a:endParaRPr>
          </a:p>
          <a:p>
            <a:pPr marL="457200" lvl="1" indent="0">
              <a:buNone/>
            </a:pPr>
            <a:endParaRPr lang="en-CA" sz="2000" dirty="0">
              <a:effectLst/>
            </a:endParaRPr>
          </a:p>
          <a:p>
            <a:pPr marL="0" indent="0">
              <a:buNone/>
            </a:pPr>
            <a:endParaRPr lang="en-US" sz="2400" dirty="0"/>
          </a:p>
        </p:txBody>
      </p:sp>
      <p:sp>
        <p:nvSpPr>
          <p:cNvPr id="4" name="Content Placeholder 3">
            <a:extLst>
              <a:ext uri="{FF2B5EF4-FFF2-40B4-BE49-F238E27FC236}">
                <a16:creationId xmlns:a16="http://schemas.microsoft.com/office/drawing/2014/main" id="{2C09D004-31B1-08F0-7049-D63429DBD606}"/>
              </a:ext>
            </a:extLst>
          </p:cNvPr>
          <p:cNvSpPr>
            <a:spLocks noGrp="1"/>
          </p:cNvSpPr>
          <p:nvPr>
            <p:ph sz="half" idx="2"/>
          </p:nvPr>
        </p:nvSpPr>
        <p:spPr>
          <a:xfrm>
            <a:off x="4767211" y="1600200"/>
            <a:ext cx="4284322" cy="4525963"/>
          </a:xfrm>
        </p:spPr>
        <p:txBody>
          <a:bodyPr/>
          <a:lstStyle/>
          <a:p>
            <a:pPr marL="0" indent="0">
              <a:buNone/>
            </a:pPr>
            <a:r>
              <a:rPr lang="en-US" sz="2000" b="1" dirty="0">
                <a:latin typeface="+mn-lt"/>
              </a:rPr>
              <a:t>Data sources</a:t>
            </a:r>
          </a:p>
          <a:p>
            <a:pPr lvl="1"/>
            <a:r>
              <a:rPr lang="en-CA" sz="1800" dirty="0">
                <a:effectLst/>
                <a:hlinkClick r:id="rId2"/>
              </a:rPr>
              <a:t>Emissions of harmful substances to air – Cadmium emissions to air by facility</a:t>
            </a:r>
            <a:endParaRPr lang="en-CA" sz="1800" dirty="0">
              <a:effectLst/>
              <a:hlinkClick r:id="rId3"/>
            </a:endParaRPr>
          </a:p>
          <a:p>
            <a:pPr lvl="1"/>
            <a:r>
              <a:rPr lang="en-CA" sz="1800" dirty="0">
                <a:effectLst/>
                <a:hlinkClick r:id="rId3"/>
              </a:rPr>
              <a:t>Emissions of harmful substances to air – Lead emissions to air by facility</a:t>
            </a:r>
            <a:endParaRPr lang="en-CA" sz="1800" dirty="0">
              <a:effectLst/>
            </a:endParaRPr>
          </a:p>
          <a:p>
            <a:pPr lvl="1"/>
            <a:r>
              <a:rPr lang="en-CA" sz="1800" dirty="0">
                <a:effectLst/>
                <a:hlinkClick r:id="rId4"/>
              </a:rPr>
              <a:t>Emissions of harmful substances to air – Mercury emissions to air by facility</a:t>
            </a:r>
            <a:endParaRPr lang="en-CA" sz="1800" dirty="0">
              <a:effectLst/>
            </a:endParaRPr>
          </a:p>
          <a:p>
            <a:pPr lvl="1"/>
            <a:r>
              <a:rPr lang="en-CA" sz="1800" dirty="0">
                <a:effectLst/>
                <a:hlinkClick r:id="rId5"/>
              </a:rPr>
              <a:t>Canadian Environmental Sustainability Indicators</a:t>
            </a:r>
            <a:endParaRPr lang="en-CA" sz="1800" dirty="0">
              <a:effectLst/>
            </a:endParaRPr>
          </a:p>
          <a:p>
            <a:endParaRPr lang="en-CA" sz="1800" dirty="0">
              <a:effectLst/>
              <a:latin typeface="+mn-lt"/>
            </a:endParaRPr>
          </a:p>
          <a:p>
            <a:pPr lvl="1"/>
            <a:endParaRPr lang="en-US" dirty="0">
              <a:latin typeface="+mn-lt"/>
            </a:endParaRPr>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6</a:t>
            </a:fld>
            <a:endParaRPr lang="en-US" altLang="en-US">
              <a:solidFill>
                <a:srgbClr val="7F7F7F"/>
              </a:solidFill>
              <a:latin typeface="Century Gothic" panose="020B0502020202020204" pitchFamily="34" charset="0"/>
            </a:endParaRPr>
          </a:p>
        </p:txBody>
      </p:sp>
    </p:spTree>
    <p:extLst>
      <p:ext uri="{BB962C8B-B14F-4D97-AF65-F5344CB8AC3E}">
        <p14:creationId xmlns:p14="http://schemas.microsoft.com/office/powerpoint/2010/main" val="12103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7</a:t>
            </a:fld>
            <a:endParaRPr lang="en-US" altLang="en-US">
              <a:solidFill>
                <a:srgbClr val="7F7F7F"/>
              </a:solidFill>
              <a:latin typeface="Century Gothic" panose="020B0502020202020204" pitchFamily="34" charset="0"/>
            </a:endParaRPr>
          </a:p>
        </p:txBody>
      </p:sp>
      <p:pic>
        <p:nvPicPr>
          <p:cNvPr id="6" name="Content Placeholder 5">
            <a:extLst>
              <a:ext uri="{FF2B5EF4-FFF2-40B4-BE49-F238E27FC236}">
                <a16:creationId xmlns:a16="http://schemas.microsoft.com/office/drawing/2014/main" id="{0EFEDC7F-6F8C-4CF4-50F6-35CE15AE12B8}"/>
              </a:ext>
            </a:extLst>
          </p:cNvPr>
          <p:cNvPicPr>
            <a:picLocks noGrp="1" noChangeAspect="1"/>
          </p:cNvPicPr>
          <p:nvPr>
            <p:ph sz="half" idx="2"/>
          </p:nvPr>
        </p:nvPicPr>
        <p:blipFill>
          <a:blip r:embed="rId2"/>
          <a:stretch>
            <a:fillRect/>
          </a:stretch>
        </p:blipFill>
        <p:spPr>
          <a:xfrm>
            <a:off x="457200" y="1508929"/>
            <a:ext cx="5840413" cy="4587855"/>
          </a:xfrm>
        </p:spPr>
      </p:pic>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469578" cy="4646684"/>
          </a:xfrm>
        </p:spPr>
        <p:txBody>
          <a:bodyPr/>
          <a:lstStyle/>
          <a:p>
            <a:pPr marL="0" indent="0">
              <a:buNone/>
            </a:pPr>
            <a:r>
              <a:rPr lang="en-US" sz="1000" dirty="0"/>
              <a:t>In 2021, facility-reported cadmium emissions represent 74% of total national cadmium emissions.</a:t>
            </a:r>
          </a:p>
          <a:p>
            <a:r>
              <a:rPr lang="en-US" sz="1000" dirty="0"/>
              <a:t>115 facilities reported emissions under 0.5 kilogram (kg)</a:t>
            </a:r>
          </a:p>
          <a:p>
            <a:r>
              <a:rPr lang="en-US" sz="1000" dirty="0"/>
              <a:t> 115 facilities reported emissions between 0.5 to 20 kg</a:t>
            </a:r>
          </a:p>
          <a:p>
            <a:r>
              <a:rPr lang="en-US" sz="1000" dirty="0"/>
              <a:t>18 facilities reported emissions over 20 kg, which were located in British Columbia (1), Manitoba (1), New Brunswick (1), Newfoundland and Labrador (1), Ontario (3), Alberta (5), and Quebec (6)</a:t>
            </a:r>
          </a:p>
        </p:txBody>
      </p:sp>
    </p:spTree>
    <p:extLst>
      <p:ext uri="{BB962C8B-B14F-4D97-AF65-F5344CB8AC3E}">
        <p14:creationId xmlns:p14="http://schemas.microsoft.com/office/powerpoint/2010/main" val="18525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8</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67825" y="5489682"/>
            <a:ext cx="8229600" cy="694027"/>
          </a:xfrm>
        </p:spPr>
        <p:txBody>
          <a:bodyPr/>
          <a:lstStyle/>
          <a:p>
            <a:pPr marL="0" indent="0">
              <a:buNone/>
            </a:pPr>
            <a:r>
              <a:rPr lang="en-US" sz="1000" dirty="0"/>
              <a:t>- In 2021, Ontario and Quebec accounted for 68% (3.1 </a:t>
            </a:r>
            <a:r>
              <a:rPr lang="en-US" sz="1000" dirty="0" err="1"/>
              <a:t>tonnes</a:t>
            </a:r>
            <a:r>
              <a:rPr lang="en-US" sz="1000" dirty="0"/>
              <a:t>) of national cadmium emissions</a:t>
            </a:r>
          </a:p>
          <a:p>
            <a:pPr marL="0" indent="0">
              <a:buNone/>
            </a:pPr>
            <a:r>
              <a:rPr lang="en-US" sz="1000" dirty="0"/>
              <a:t>- Between 1994 and 2021, Manitoba had the largest decline in emissions (59.6 </a:t>
            </a:r>
            <a:r>
              <a:rPr lang="en-US" sz="1000" dirty="0" err="1"/>
              <a:t>tonnes</a:t>
            </a:r>
            <a:r>
              <a:rPr lang="en-US" sz="1000" dirty="0"/>
              <a:t>)</a:t>
            </a:r>
          </a:p>
        </p:txBody>
      </p:sp>
      <p:pic>
        <p:nvPicPr>
          <p:cNvPr id="5" name="Content Placeholder 4">
            <a:extLst>
              <a:ext uri="{FF2B5EF4-FFF2-40B4-BE49-F238E27FC236}">
                <a16:creationId xmlns:a16="http://schemas.microsoft.com/office/drawing/2014/main" id="{937FA541-4DFB-CE58-3C71-F0FA409A0E53}"/>
              </a:ext>
            </a:extLst>
          </p:cNvPr>
          <p:cNvPicPr>
            <a:picLocks noGrp="1" noChangeAspect="1"/>
          </p:cNvPicPr>
          <p:nvPr>
            <p:ph sz="half" idx="2"/>
          </p:nvPr>
        </p:nvPicPr>
        <p:blipFill>
          <a:blip r:embed="rId2"/>
          <a:stretch>
            <a:fillRect/>
          </a:stretch>
        </p:blipFill>
        <p:spPr>
          <a:xfrm>
            <a:off x="767825" y="1265850"/>
            <a:ext cx="7299789" cy="4051191"/>
          </a:xfrm>
        </p:spPr>
      </p:pic>
    </p:spTree>
    <p:extLst>
      <p:ext uri="{BB962C8B-B14F-4D97-AF65-F5344CB8AC3E}">
        <p14:creationId xmlns:p14="http://schemas.microsoft.com/office/powerpoint/2010/main" val="64077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9</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75530" y="4886699"/>
            <a:ext cx="7971091" cy="1232090"/>
          </a:xfrm>
        </p:spPr>
        <p:txBody>
          <a:bodyPr/>
          <a:lstStyle/>
          <a:p>
            <a:pPr marL="0" indent="0">
              <a:buNone/>
            </a:pPr>
            <a:r>
              <a:rPr lang="en-US" sz="1000" dirty="0"/>
              <a:t>- In 2021, 4.5 </a:t>
            </a:r>
            <a:r>
              <a:rPr lang="en-US" sz="1000" dirty="0" err="1"/>
              <a:t>tonnes</a:t>
            </a:r>
            <a:r>
              <a:rPr lang="en-US" sz="1000" dirty="0"/>
              <a:t> of cadmium were emitted in Canada</a:t>
            </a:r>
          </a:p>
          <a:p>
            <a:pPr marL="0" indent="0">
              <a:buNone/>
            </a:pPr>
            <a:r>
              <a:rPr lang="en-US" sz="1000" dirty="0"/>
              <a:t>- Since 1990, the largest source of cadmium emissions has been the non-ferrous refining and smelting industry. It accounted for 49% (or 2.2 </a:t>
            </a:r>
            <a:r>
              <a:rPr lang="en-US" sz="1000" dirty="0" err="1"/>
              <a:t>tonnes</a:t>
            </a:r>
            <a:r>
              <a:rPr lang="en-US" sz="1000" dirty="0"/>
              <a:t>) of the national total in 2021</a:t>
            </a:r>
          </a:p>
          <a:p>
            <a:pPr marL="0" indent="0">
              <a:buNone/>
            </a:pPr>
            <a:r>
              <a:rPr lang="en-US" sz="1000" dirty="0"/>
              <a:t>- Between 1990 and 2021, cadmium emissions decreased by 94% (or 76.7 </a:t>
            </a:r>
            <a:r>
              <a:rPr lang="en-US" sz="1000" dirty="0" err="1"/>
              <a:t>tonnes</a:t>
            </a:r>
            <a:r>
              <a:rPr lang="en-US" sz="1000" dirty="0"/>
              <a:t>)</a:t>
            </a:r>
          </a:p>
          <a:p>
            <a:pPr marL="0" indent="0">
              <a:buNone/>
            </a:pPr>
            <a:r>
              <a:rPr lang="en-US" sz="1000" dirty="0"/>
              <a:t>- Cadmium emissions fluctuated between 1990 and 2006, but decreased steadily from 2007 onward. Fluctuations in cadmium emissions prior to 2010 are mostly driven by emissions from a non-ferrous refining and smelting facility in Manitoba.</a:t>
            </a:r>
          </a:p>
        </p:txBody>
      </p:sp>
      <p:pic>
        <p:nvPicPr>
          <p:cNvPr id="5" name="Content Placeholder 4">
            <a:extLst>
              <a:ext uri="{FF2B5EF4-FFF2-40B4-BE49-F238E27FC236}">
                <a16:creationId xmlns:a16="http://schemas.microsoft.com/office/drawing/2014/main" id="{8B53DE07-2CF6-6553-0E67-06056C520735}"/>
              </a:ext>
            </a:extLst>
          </p:cNvPr>
          <p:cNvPicPr>
            <a:picLocks noGrp="1" noChangeAspect="1"/>
          </p:cNvPicPr>
          <p:nvPr>
            <p:ph sz="half" idx="2"/>
          </p:nvPr>
        </p:nvPicPr>
        <p:blipFill>
          <a:blip r:embed="rId2"/>
          <a:stretch>
            <a:fillRect/>
          </a:stretch>
        </p:blipFill>
        <p:spPr>
          <a:xfrm>
            <a:off x="775531" y="1364550"/>
            <a:ext cx="7592938" cy="3324403"/>
          </a:xfrm>
        </p:spPr>
      </p:pic>
    </p:spTree>
    <p:extLst>
      <p:ext uri="{BB962C8B-B14F-4D97-AF65-F5344CB8AC3E}">
        <p14:creationId xmlns:p14="http://schemas.microsoft.com/office/powerpoint/2010/main" val="203726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438440|-6043304|-13922118|-2262759|-9803158|Fisheries and Oceans Canada&quot;,&quot;Id&quot;:&quot;5db735b04641384b50e328ba&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7843</TotalTime>
  <Words>911</Words>
  <Application>Microsoft Macintosh PowerPoint</Application>
  <PresentationFormat>On-screen Show (4:3)</PresentationFormat>
  <Paragraphs>102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Gill Sans Light</vt:lpstr>
      <vt:lpstr>Office Theme</vt:lpstr>
      <vt:lpstr>OSDP UX Hackathon</vt:lpstr>
      <vt:lpstr>Agenda</vt:lpstr>
      <vt:lpstr>Overview</vt:lpstr>
      <vt:lpstr>Challenge</vt:lpstr>
      <vt:lpstr>Problem</vt:lpstr>
      <vt:lpstr>Approach</vt:lpstr>
      <vt:lpstr>Analysis - Cadmium</vt:lpstr>
      <vt:lpstr>Analysis - Cadmium</vt:lpstr>
      <vt:lpstr>Analysis - Cadmium</vt:lpstr>
      <vt:lpstr>Analysis - Lead</vt:lpstr>
      <vt:lpstr>Analysis - Lead</vt:lpstr>
      <vt:lpstr>Analysis - Lead</vt:lpstr>
      <vt:lpstr>Analysis - Mercury</vt:lpstr>
      <vt:lpstr>Analysis - Mercury</vt:lpstr>
      <vt:lpstr>Analysis - Mercury</vt:lpstr>
      <vt:lpstr>Analysis – Emissions over time</vt:lpstr>
      <vt:lpstr>UX Issues</vt:lpstr>
      <vt:lpstr>UX Recommendations</vt:lpstr>
      <vt:lpstr>UX Recommendations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Edimaobong Udo</cp:lastModifiedBy>
  <cp:revision>668</cp:revision>
  <cp:lastPrinted>2019-08-29T17:16:25Z</cp:lastPrinted>
  <dcterms:created xsi:type="dcterms:W3CDTF">2015-04-10T18:49:27Z</dcterms:created>
  <dcterms:modified xsi:type="dcterms:W3CDTF">2024-05-04T23:41:07Z</dcterms:modified>
</cp:coreProperties>
</file>