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72" r:id="rId4"/>
    <p:sldId id="276" r:id="rId5"/>
    <p:sldId id="262" r:id="rId6"/>
    <p:sldId id="263" r:id="rId7"/>
    <p:sldId id="264" r:id="rId8"/>
    <p:sldId id="265" r:id="rId9"/>
    <p:sldId id="278" r:id="rId10"/>
    <p:sldId id="279" r:id="rId11"/>
    <p:sldId id="280" r:id="rId12"/>
    <p:sldId id="286" r:id="rId13"/>
    <p:sldId id="281" r:id="rId14"/>
    <p:sldId id="287" r:id="rId15"/>
    <p:sldId id="277" r:id="rId16"/>
    <p:sldId id="271" r:id="rId17"/>
    <p:sldId id="283" r:id="rId18"/>
    <p:sldId id="284" r:id="rId19"/>
    <p:sldId id="28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415589A-07CD-6B4C-B493-04702A54DAD0}">
          <p14:sldIdLst>
            <p14:sldId id="256"/>
            <p14:sldId id="259"/>
            <p14:sldId id="272"/>
            <p14:sldId id="276"/>
            <p14:sldId id="262"/>
            <p14:sldId id="263"/>
            <p14:sldId id="264"/>
            <p14:sldId id="265"/>
            <p14:sldId id="278"/>
            <p14:sldId id="279"/>
            <p14:sldId id="280"/>
            <p14:sldId id="286"/>
            <p14:sldId id="281"/>
            <p14:sldId id="287"/>
            <p14:sldId id="277"/>
            <p14:sldId id="271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197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86A0"/>
    <a:srgbClr val="0B98D4"/>
    <a:srgbClr val="364C1C"/>
    <a:srgbClr val="FFFFFF"/>
    <a:srgbClr val="554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63C0A3-AFD7-43F0-8ADC-9A6D09855074}">
  <a:tblStyle styleId="{B063C0A3-AFD7-43F0-8ADC-9A6D09855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1667" autoAdjust="0"/>
  </p:normalViewPr>
  <p:slideViewPr>
    <p:cSldViewPr snapToGrid="0" snapToObjects="1">
      <p:cViewPr varScale="1">
        <p:scale>
          <a:sx n="144" d="100"/>
          <a:sy n="144" d="100"/>
        </p:scale>
        <p:origin x="208" y="200"/>
      </p:cViewPr>
      <p:guideLst>
        <p:guide orient="horz" pos="1620"/>
        <p:guide pos="19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  <a:defRPr sz="1100" b="0" i="0" u="none" strike="noStrike" cap="none"/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  <a:defRPr sz="1100" b="0" i="0" u="none" strike="noStrike" cap="none"/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■"/>
              <a:defRPr sz="11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5" y="0"/>
            <a:ext cx="2577663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87000">
                <a:schemeClr val="bg1">
                  <a:lumMod val="95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 hasCustomPrompt="1"/>
          </p:nvPr>
        </p:nvSpPr>
        <p:spPr>
          <a:xfrm>
            <a:off x="3666701" y="1833014"/>
            <a:ext cx="5080107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 baseline="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r>
              <a:rPr lang="en-CA" dirty="0"/>
              <a:t>TITLE</a:t>
            </a:r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02"/>
          <a:stretch/>
        </p:blipFill>
        <p:spPr>
          <a:xfrm>
            <a:off x="-63335" y="1065476"/>
            <a:ext cx="2672528" cy="411877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6" b="62605"/>
          <a:stretch/>
        </p:blipFill>
        <p:spPr>
          <a:xfrm>
            <a:off x="4889439" y="3328253"/>
            <a:ext cx="4445319" cy="10659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3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81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783" lvl="1" indent="-228594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675" lvl="2" indent="-228594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566" lvl="3" indent="-228594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457" lvl="4" indent="-228594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348" lvl="5" indent="-228594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240" lvl="6" indent="-228594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132" lvl="7" indent="-228594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023" lvl="8" indent="-228594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3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38119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050"/>
            </a:lvl1pPr>
            <a:lvl2pPr marL="685783" lvl="1" indent="-228594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675" lvl="2" indent="-228594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566" lvl="3" indent="-228594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457" lvl="4" indent="-228594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348" lvl="5" indent="-228594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240" lvl="6" indent="-228594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132" lvl="7" indent="-228594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023" lvl="8" indent="-228594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1" y="4388512"/>
            <a:ext cx="974379" cy="9743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892" lvl="0" indent="-257168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783" lvl="1" indent="-238119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675" lvl="2" indent="-238119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566" lvl="3" indent="-238119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457" lvl="4" indent="-238119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348" lvl="5" indent="-238119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240" lvl="6" indent="-238119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132" lvl="7" indent="-238119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023" lvl="8" indent="-238119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1" y="4388512"/>
            <a:ext cx="974379" cy="97437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-CA" dirty="0"/>
              <a:t>HEAD</a:t>
            </a:r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r>
              <a:rPr lang="en-CA" dirty="0"/>
              <a:t>BODY</a:t>
            </a:r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750">
                <a:solidFill>
                  <a:schemeClr val="tx1"/>
                </a:solidFill>
              </a:defRPr>
            </a:lvl1pPr>
            <a:lvl2pPr lvl="1" algn="r">
              <a:spcBef>
                <a:spcPts val="0"/>
              </a:spcBef>
              <a:buNone/>
              <a:defRPr sz="75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buNone/>
              <a:defRPr sz="75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buNone/>
              <a:defRPr sz="75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buNone/>
              <a:defRPr sz="75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buNone/>
              <a:defRPr sz="75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buNone/>
              <a:defRPr sz="75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buNone/>
              <a:defRPr sz="75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buNone/>
              <a:defRPr sz="750">
                <a:solidFill>
                  <a:schemeClr val="lt2"/>
                </a:solidFill>
              </a:defRPr>
            </a:lvl9pPr>
          </a:lstStyle>
          <a:p>
            <a:fld id="{00000000-1234-1234-1234-123412341234}" type="slidenum">
              <a:rPr lang="uk-UA" smtClean="0"/>
              <a:pPr/>
              <a:t>‹#›</a:t>
            </a:fld>
            <a:endParaRPr lang="uk-UA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 charset="0"/>
          <a:ea typeface="Arial" charset="0"/>
          <a:cs typeface="Arial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D7F34-D8D1-B246-98C3-7A2B246F13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6A781-381D-4549-AB4A-963DE314E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883" y="0"/>
            <a:ext cx="5808634" cy="32061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B7866F-AD8C-4574-AFC8-A6DED89EAB40}"/>
              </a:ext>
            </a:extLst>
          </p:cNvPr>
          <p:cNvSpPr/>
          <p:nvPr/>
        </p:nvSpPr>
        <p:spPr>
          <a:xfrm>
            <a:off x="5537200" y="2627086"/>
            <a:ext cx="798286" cy="551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Organization Donor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A967B-9EA8-6646-8062-9B6D068B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05202" y="3230657"/>
            <a:ext cx="2946402" cy="1056443"/>
          </a:xfrm>
        </p:spPr>
        <p:txBody>
          <a:bodyPr/>
          <a:lstStyle/>
          <a:p>
            <a:pPr marL="104773" indent="0">
              <a:buClr>
                <a:srgbClr val="7030A0"/>
              </a:buClr>
              <a:buNone/>
            </a:pPr>
            <a:r>
              <a:rPr lang="en-US" sz="1400" b="1" dirty="0">
                <a:solidFill>
                  <a:srgbClr val="7030A0"/>
                </a:solidFill>
              </a:rPr>
              <a:t>December</a:t>
            </a:r>
            <a:r>
              <a:rPr lang="en-US" sz="1400" dirty="0">
                <a:solidFill>
                  <a:srgbClr val="7030A0"/>
                </a:solidFill>
              </a:rPr>
              <a:t> accounted for </a:t>
            </a:r>
            <a:r>
              <a:rPr lang="en-US" sz="1400" b="1" dirty="0">
                <a:solidFill>
                  <a:srgbClr val="7030A0"/>
                </a:solidFill>
              </a:rPr>
              <a:t>22% </a:t>
            </a:r>
            <a:r>
              <a:rPr lang="en-US" sz="1400" dirty="0">
                <a:solidFill>
                  <a:srgbClr val="7030A0"/>
                </a:solidFill>
              </a:rPr>
              <a:t>of overall donations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AB8E6F-58DF-D541-ADEF-32696E70D056}"/>
              </a:ext>
            </a:extLst>
          </p:cNvPr>
          <p:cNvSpPr txBox="1">
            <a:spLocks/>
          </p:cNvSpPr>
          <p:nvPr/>
        </p:nvSpPr>
        <p:spPr>
          <a:xfrm>
            <a:off x="155110" y="3230657"/>
            <a:ext cx="2946402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>
              <a:buClr>
                <a:srgbClr val="7030A0"/>
              </a:buClr>
              <a:buFont typeface="Arial"/>
              <a:buNone/>
            </a:pPr>
            <a:r>
              <a:rPr lang="en-US" sz="1400" b="1" dirty="0">
                <a:solidFill>
                  <a:srgbClr val="7030A0"/>
                </a:solidFill>
              </a:rPr>
              <a:t>Q4</a:t>
            </a:r>
            <a:r>
              <a:rPr lang="en-US" sz="1400" dirty="0">
                <a:solidFill>
                  <a:srgbClr val="7030A0"/>
                </a:solidFill>
              </a:rPr>
              <a:t> accounted for </a:t>
            </a:r>
            <a:r>
              <a:rPr lang="en-US" sz="1400" b="1" dirty="0">
                <a:solidFill>
                  <a:srgbClr val="7030A0"/>
                </a:solidFill>
              </a:rPr>
              <a:t>39% </a:t>
            </a:r>
            <a:r>
              <a:rPr lang="en-US" sz="1400" dirty="0">
                <a:solidFill>
                  <a:srgbClr val="7030A0"/>
                </a:solidFill>
              </a:rPr>
              <a:t>of donations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FB45022-ED56-3D4B-95FA-E2E45C457F86}"/>
              </a:ext>
            </a:extLst>
          </p:cNvPr>
          <p:cNvSpPr txBox="1">
            <a:spLocks/>
          </p:cNvSpPr>
          <p:nvPr/>
        </p:nvSpPr>
        <p:spPr>
          <a:xfrm>
            <a:off x="6308406" y="3226649"/>
            <a:ext cx="2835594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>
              <a:buClr>
                <a:srgbClr val="7030A0"/>
              </a:buClr>
              <a:buFont typeface="Arial"/>
              <a:buNone/>
            </a:pPr>
            <a:r>
              <a:rPr lang="en-US" sz="1400" b="1" dirty="0">
                <a:solidFill>
                  <a:srgbClr val="7030A0"/>
                </a:solidFill>
              </a:rPr>
              <a:t>Thursdays</a:t>
            </a:r>
            <a:r>
              <a:rPr lang="en-US" sz="1400" dirty="0">
                <a:solidFill>
                  <a:srgbClr val="7030A0"/>
                </a:solidFill>
              </a:rPr>
              <a:t> accounted for </a:t>
            </a:r>
            <a:r>
              <a:rPr lang="en-US" sz="1400" b="1" dirty="0">
                <a:solidFill>
                  <a:srgbClr val="7030A0"/>
                </a:solidFill>
              </a:rPr>
              <a:t>28% </a:t>
            </a:r>
            <a:r>
              <a:rPr lang="en-US" sz="1400" dirty="0">
                <a:solidFill>
                  <a:srgbClr val="7030A0"/>
                </a:solidFill>
              </a:rPr>
              <a:t>of donations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11FCD-EC33-124F-8AE3-502AE7B41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10" y="1610867"/>
            <a:ext cx="2680484" cy="1615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DBC9F6-106C-7948-8DFE-DCA656CA4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202" y="1610867"/>
            <a:ext cx="2680482" cy="16157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1F547-BB74-2549-A86F-6D9D8A14E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06" y="1610867"/>
            <a:ext cx="2680485" cy="161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92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Organization Donor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A967B-9EA8-6646-8062-9B6D068B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1483" y="2694374"/>
            <a:ext cx="2946402" cy="1056443"/>
          </a:xfrm>
        </p:spPr>
        <p:txBody>
          <a:bodyPr/>
          <a:lstStyle/>
          <a:p>
            <a:pPr marL="104773" indent="0">
              <a:buClr>
                <a:srgbClr val="7030A0"/>
              </a:buClr>
              <a:buNone/>
            </a:pPr>
            <a:r>
              <a:rPr lang="en-US" sz="1400" dirty="0">
                <a:solidFill>
                  <a:srgbClr val="7030A0"/>
                </a:solidFill>
              </a:rPr>
              <a:t>Of all </a:t>
            </a:r>
            <a:r>
              <a:rPr lang="en-US" sz="1400" b="1" dirty="0">
                <a:solidFill>
                  <a:srgbClr val="7030A0"/>
                </a:solidFill>
              </a:rPr>
              <a:t>Gift Types </a:t>
            </a:r>
            <a:r>
              <a:rPr lang="en-US" sz="1400" dirty="0">
                <a:solidFill>
                  <a:srgbClr val="7030A0"/>
                </a:solidFill>
              </a:rPr>
              <a:t>were </a:t>
            </a:r>
            <a:r>
              <a:rPr lang="en-US" sz="1400" b="1" dirty="0">
                <a:solidFill>
                  <a:srgbClr val="7030A0"/>
                </a:solidFill>
              </a:rPr>
              <a:t>cash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A18588C-85BD-7945-BA08-D0B532765DCD}"/>
              </a:ext>
            </a:extLst>
          </p:cNvPr>
          <p:cNvSpPr txBox="1">
            <a:spLocks/>
          </p:cNvSpPr>
          <p:nvPr/>
        </p:nvSpPr>
        <p:spPr>
          <a:xfrm>
            <a:off x="1747326" y="1737249"/>
            <a:ext cx="1605364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3200" b="1" dirty="0">
                <a:solidFill>
                  <a:srgbClr val="7030A0"/>
                </a:solidFill>
              </a:rPr>
              <a:t>99.8%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E30FD9-EB2F-8042-B328-BDFE67257FDC}"/>
              </a:ext>
            </a:extLst>
          </p:cNvPr>
          <p:cNvGrpSpPr/>
          <p:nvPr/>
        </p:nvGrpSpPr>
        <p:grpSpPr>
          <a:xfrm>
            <a:off x="5211687" y="1669106"/>
            <a:ext cx="2946402" cy="2050535"/>
            <a:chOff x="3256040" y="1577704"/>
            <a:chExt cx="2946402" cy="2050535"/>
          </a:xfrm>
        </p:grpSpPr>
        <p:sp>
          <p:nvSpPr>
            <p:cNvPr id="11" name="Text Placeholder 2">
              <a:extLst>
                <a:ext uri="{FF2B5EF4-FFF2-40B4-BE49-F238E27FC236}">
                  <a16:creationId xmlns:a16="http://schemas.microsoft.com/office/drawing/2014/main" id="{90AB8E6F-58DF-D541-ADEF-32696E70D056}"/>
                </a:ext>
              </a:extLst>
            </p:cNvPr>
            <p:cNvSpPr txBox="1">
              <a:spLocks/>
            </p:cNvSpPr>
            <p:nvPr/>
          </p:nvSpPr>
          <p:spPr>
            <a:xfrm>
              <a:off x="3256040" y="2571796"/>
              <a:ext cx="2946402" cy="1056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892" marR="0" lvl="0" indent="-23811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rial"/>
                <a:buChar char="●"/>
                <a:defRPr sz="105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85783" marR="0" lvl="1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○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028675" marR="0" lvl="2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■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566" marR="0" lvl="3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●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714457" marR="0" lvl="4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○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057348" marR="0" lvl="5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■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240" marR="0" lvl="6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●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132" marR="0" lvl="7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○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023" marR="0" lvl="8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lt2"/>
                </a:buClr>
                <a:buSzPts val="1200"/>
                <a:buFont typeface="Arial"/>
                <a:buChar char="■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04773" indent="0">
                <a:buClr>
                  <a:srgbClr val="7030A0"/>
                </a:buClr>
                <a:buFont typeface="Arial"/>
                <a:buNone/>
              </a:pPr>
              <a:r>
                <a:rPr lang="en-US" sz="1400" dirty="0">
                  <a:solidFill>
                    <a:srgbClr val="7030A0"/>
                  </a:solidFill>
                </a:rPr>
                <a:t>Of all </a:t>
              </a:r>
              <a:r>
                <a:rPr lang="en-US" sz="1400" b="1" dirty="0">
                  <a:solidFill>
                    <a:srgbClr val="7030A0"/>
                  </a:solidFill>
                </a:rPr>
                <a:t>Donation Descriptions </a:t>
              </a:r>
              <a:r>
                <a:rPr lang="en-US" sz="1400" dirty="0">
                  <a:solidFill>
                    <a:srgbClr val="7030A0"/>
                  </a:solidFill>
                </a:rPr>
                <a:t>were </a:t>
              </a:r>
              <a:r>
                <a:rPr lang="en-US" sz="1400" b="1" dirty="0">
                  <a:solidFill>
                    <a:srgbClr val="7030A0"/>
                  </a:solidFill>
                </a:rPr>
                <a:t>“Grants</a:t>
              </a:r>
              <a:r>
                <a:rPr lang="en-US" sz="1400" dirty="0">
                  <a:solidFill>
                    <a:srgbClr val="7030A0"/>
                  </a:solidFill>
                </a:rPr>
                <a:t>”</a:t>
              </a:r>
            </a:p>
          </p:txBody>
        </p:sp>
        <p:sp>
          <p:nvSpPr>
            <p:cNvPr id="21" name="Text Placeholder 2">
              <a:extLst>
                <a:ext uri="{FF2B5EF4-FFF2-40B4-BE49-F238E27FC236}">
                  <a16:creationId xmlns:a16="http://schemas.microsoft.com/office/drawing/2014/main" id="{0D6FA0F9-2A77-8B49-A298-6B215FBA8C42}"/>
                </a:ext>
              </a:extLst>
            </p:cNvPr>
            <p:cNvSpPr txBox="1">
              <a:spLocks/>
            </p:cNvSpPr>
            <p:nvPr/>
          </p:nvSpPr>
          <p:spPr>
            <a:xfrm>
              <a:off x="3746886" y="1577704"/>
              <a:ext cx="1605364" cy="10564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892" marR="0" lvl="0" indent="-23811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400"/>
                <a:buFont typeface="Arial"/>
                <a:buChar char="●"/>
                <a:defRPr sz="105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685783" marR="0" lvl="1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○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028675" marR="0" lvl="2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■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566" marR="0" lvl="3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●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714457" marR="0" lvl="4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○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057348" marR="0" lvl="5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■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400240" marR="0" lvl="6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●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2743132" marR="0" lvl="7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lt2"/>
                </a:buClr>
                <a:buSzPts val="1200"/>
                <a:buFont typeface="Arial"/>
                <a:buChar char="○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086023" marR="0" lvl="8" indent="-228594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lt2"/>
                </a:buClr>
                <a:buSzPts val="1200"/>
                <a:buFont typeface="Arial"/>
                <a:buChar char="■"/>
                <a:defRPr sz="900" b="0" i="0" u="none" strike="noStrike" cap="none">
                  <a:solidFill>
                    <a:schemeClr val="lt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04773" indent="0" algn="ctr">
                <a:buClr>
                  <a:srgbClr val="7030A0"/>
                </a:buClr>
                <a:buFont typeface="Arial"/>
                <a:buNone/>
              </a:pPr>
              <a:r>
                <a:rPr lang="en-US" sz="3200" b="1" dirty="0">
                  <a:solidFill>
                    <a:srgbClr val="7030A0"/>
                  </a:solidFill>
                </a:rPr>
                <a:t>37%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847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Individual Donor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A967B-9EA8-6646-8062-9B6D068B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5078" y="3027723"/>
            <a:ext cx="2137071" cy="1056443"/>
          </a:xfrm>
        </p:spPr>
        <p:txBody>
          <a:bodyPr/>
          <a:lstStyle/>
          <a:p>
            <a:pPr marL="104773" indent="0">
              <a:buClr>
                <a:srgbClr val="7030A0"/>
              </a:buClr>
              <a:buNone/>
            </a:pPr>
            <a:r>
              <a:rPr lang="en-US" sz="1400" b="1" dirty="0">
                <a:solidFill>
                  <a:srgbClr val="7030A0"/>
                </a:solidFill>
              </a:rPr>
              <a:t>Count of Individuals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AB8E6F-58DF-D541-ADEF-32696E70D056}"/>
              </a:ext>
            </a:extLst>
          </p:cNvPr>
          <p:cNvSpPr txBox="1">
            <a:spLocks/>
          </p:cNvSpPr>
          <p:nvPr/>
        </p:nvSpPr>
        <p:spPr>
          <a:xfrm>
            <a:off x="4076937" y="3027724"/>
            <a:ext cx="1792307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>
              <a:buClr>
                <a:srgbClr val="7030A0"/>
              </a:buClr>
              <a:buFont typeface="Arial"/>
              <a:buNone/>
            </a:pPr>
            <a:r>
              <a:rPr lang="en-US" sz="1400" dirty="0">
                <a:solidFill>
                  <a:srgbClr val="7030A0"/>
                </a:solidFill>
              </a:rPr>
              <a:t>Of all </a:t>
            </a:r>
            <a:r>
              <a:rPr lang="en-US" sz="1400" b="1" dirty="0">
                <a:solidFill>
                  <a:srgbClr val="7030A0"/>
                </a:solidFill>
              </a:rPr>
              <a:t>Gift Types </a:t>
            </a:r>
            <a:r>
              <a:rPr lang="en-US" sz="1400" dirty="0">
                <a:solidFill>
                  <a:srgbClr val="7030A0"/>
                </a:solidFill>
              </a:rPr>
              <a:t>was </a:t>
            </a:r>
            <a:r>
              <a:rPr lang="en-US" sz="1400" b="1" dirty="0">
                <a:solidFill>
                  <a:srgbClr val="7030A0"/>
                </a:solidFill>
              </a:rPr>
              <a:t>“Cash</a:t>
            </a:r>
            <a:r>
              <a:rPr lang="en-US" sz="1400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FB45022-ED56-3D4B-95FA-E2E45C457F86}"/>
              </a:ext>
            </a:extLst>
          </p:cNvPr>
          <p:cNvSpPr txBox="1">
            <a:spLocks/>
          </p:cNvSpPr>
          <p:nvPr/>
        </p:nvSpPr>
        <p:spPr>
          <a:xfrm>
            <a:off x="6280084" y="3060442"/>
            <a:ext cx="2397010" cy="69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>
              <a:buClr>
                <a:srgbClr val="7030A0"/>
              </a:buClr>
              <a:buFont typeface="Arial"/>
              <a:buNone/>
            </a:pPr>
            <a:r>
              <a:rPr lang="en-US" sz="1400" dirty="0">
                <a:solidFill>
                  <a:srgbClr val="7030A0"/>
                </a:solidFill>
              </a:rPr>
              <a:t>Of all donations </a:t>
            </a:r>
            <a:r>
              <a:rPr lang="en-US" sz="1400" b="1" dirty="0">
                <a:solidFill>
                  <a:srgbClr val="7030A0"/>
                </a:solidFill>
              </a:rPr>
              <a:t>Descriptions</a:t>
            </a:r>
            <a:r>
              <a:rPr lang="en-US" sz="1400" dirty="0">
                <a:solidFill>
                  <a:srgbClr val="7030A0"/>
                </a:solidFill>
              </a:rPr>
              <a:t> were “</a:t>
            </a:r>
            <a:r>
              <a:rPr lang="en-US" sz="1400" b="1" dirty="0">
                <a:solidFill>
                  <a:srgbClr val="7030A0"/>
                </a:solidFill>
              </a:rPr>
              <a:t>Donation to GF</a:t>
            </a:r>
            <a:r>
              <a:rPr lang="en-US" sz="1400" dirty="0">
                <a:solidFill>
                  <a:srgbClr val="7030A0"/>
                </a:solidFill>
              </a:rPr>
              <a:t>”.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A18588C-85BD-7945-BA08-D0B532765DCD}"/>
              </a:ext>
            </a:extLst>
          </p:cNvPr>
          <p:cNvSpPr txBox="1">
            <a:spLocks/>
          </p:cNvSpPr>
          <p:nvPr/>
        </p:nvSpPr>
        <p:spPr>
          <a:xfrm>
            <a:off x="1803699" y="1254387"/>
            <a:ext cx="1605364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3200" b="1" dirty="0">
                <a:solidFill>
                  <a:srgbClr val="7030A0"/>
                </a:solidFill>
              </a:rPr>
              <a:t>72.5%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D6FA0F9-2A77-8B49-A298-6B215FBA8C42}"/>
              </a:ext>
            </a:extLst>
          </p:cNvPr>
          <p:cNvSpPr txBox="1">
            <a:spLocks/>
          </p:cNvSpPr>
          <p:nvPr/>
        </p:nvSpPr>
        <p:spPr>
          <a:xfrm>
            <a:off x="3991259" y="1254090"/>
            <a:ext cx="1605364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3200" b="1" dirty="0">
                <a:solidFill>
                  <a:srgbClr val="7030A0"/>
                </a:solidFill>
              </a:rPr>
              <a:t>99%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4AB71D2-8D18-8240-A9FE-6CA12749DF91}"/>
              </a:ext>
            </a:extLst>
          </p:cNvPr>
          <p:cNvSpPr txBox="1">
            <a:spLocks/>
          </p:cNvSpPr>
          <p:nvPr/>
        </p:nvSpPr>
        <p:spPr>
          <a:xfrm>
            <a:off x="6007463" y="1285964"/>
            <a:ext cx="1605364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3200" b="1" dirty="0">
                <a:solidFill>
                  <a:srgbClr val="7030A0"/>
                </a:solidFill>
              </a:rPr>
              <a:t>55%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3EE3C85-040C-B14A-8CE9-A8F0AEC0E32F}"/>
              </a:ext>
            </a:extLst>
          </p:cNvPr>
          <p:cNvSpPr txBox="1">
            <a:spLocks/>
          </p:cNvSpPr>
          <p:nvPr/>
        </p:nvSpPr>
        <p:spPr>
          <a:xfrm>
            <a:off x="-18111" y="1406727"/>
            <a:ext cx="1333798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1600" b="1" dirty="0">
                <a:solidFill>
                  <a:srgbClr val="7030A0"/>
                </a:solidFill>
              </a:rPr>
              <a:t>Female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FBDC3BE-91CF-0447-9EAD-48B88D8E22AE}"/>
              </a:ext>
            </a:extLst>
          </p:cNvPr>
          <p:cNvSpPr txBox="1">
            <a:spLocks/>
          </p:cNvSpPr>
          <p:nvPr/>
        </p:nvSpPr>
        <p:spPr>
          <a:xfrm>
            <a:off x="-5167" y="2532221"/>
            <a:ext cx="1333798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1600" b="1" dirty="0">
                <a:solidFill>
                  <a:srgbClr val="7030A0"/>
                </a:solidFill>
              </a:rPr>
              <a:t>Male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E09FDE2-A47D-0D49-BAC4-8250EBBE5DD1}"/>
              </a:ext>
            </a:extLst>
          </p:cNvPr>
          <p:cNvSpPr txBox="1">
            <a:spLocks/>
          </p:cNvSpPr>
          <p:nvPr/>
        </p:nvSpPr>
        <p:spPr>
          <a:xfrm>
            <a:off x="1802673" y="2279077"/>
            <a:ext cx="1605364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3200" b="1" dirty="0">
                <a:solidFill>
                  <a:srgbClr val="7030A0"/>
                </a:solidFill>
              </a:rPr>
              <a:t>27.5%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3942021-F151-9242-A81A-2691FA11DBA7}"/>
              </a:ext>
            </a:extLst>
          </p:cNvPr>
          <p:cNvSpPr txBox="1">
            <a:spLocks/>
          </p:cNvSpPr>
          <p:nvPr/>
        </p:nvSpPr>
        <p:spPr>
          <a:xfrm>
            <a:off x="3991259" y="2263038"/>
            <a:ext cx="1605364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3200" b="1" dirty="0">
                <a:solidFill>
                  <a:srgbClr val="7030A0"/>
                </a:solidFill>
              </a:rPr>
              <a:t>99%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033629F-8392-1246-84D4-140F40F3E12A}"/>
              </a:ext>
            </a:extLst>
          </p:cNvPr>
          <p:cNvSpPr txBox="1">
            <a:spLocks/>
          </p:cNvSpPr>
          <p:nvPr/>
        </p:nvSpPr>
        <p:spPr>
          <a:xfrm>
            <a:off x="6007463" y="2276958"/>
            <a:ext cx="1605364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3200" b="1" dirty="0">
                <a:solidFill>
                  <a:srgbClr val="7030A0"/>
                </a:solidFill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831544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Individual Donor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A967B-9EA8-6646-8062-9B6D068B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799" y="3000698"/>
            <a:ext cx="2946402" cy="1056443"/>
          </a:xfrm>
        </p:spPr>
        <p:txBody>
          <a:bodyPr/>
          <a:lstStyle/>
          <a:p>
            <a:pPr marL="104773" indent="0">
              <a:buClr>
                <a:srgbClr val="7030A0"/>
              </a:buClr>
              <a:buNone/>
            </a:pPr>
            <a:r>
              <a:rPr lang="en-US" sz="1400" b="1" dirty="0">
                <a:solidFill>
                  <a:srgbClr val="7030A0"/>
                </a:solidFill>
              </a:rPr>
              <a:t>December</a:t>
            </a:r>
            <a:r>
              <a:rPr lang="en-US" sz="1400" dirty="0">
                <a:solidFill>
                  <a:srgbClr val="7030A0"/>
                </a:solidFill>
              </a:rPr>
              <a:t> accounted for </a:t>
            </a:r>
            <a:r>
              <a:rPr lang="en-US" sz="1400" b="1" dirty="0">
                <a:solidFill>
                  <a:srgbClr val="7030A0"/>
                </a:solidFill>
              </a:rPr>
              <a:t>41% </a:t>
            </a:r>
            <a:r>
              <a:rPr lang="en-US" sz="1400" dirty="0">
                <a:solidFill>
                  <a:srgbClr val="7030A0"/>
                </a:solidFill>
              </a:rPr>
              <a:t>and</a:t>
            </a:r>
            <a:r>
              <a:rPr lang="en-US" sz="1400" b="1" dirty="0">
                <a:solidFill>
                  <a:srgbClr val="7030A0"/>
                </a:solidFill>
              </a:rPr>
              <a:t> 40%</a:t>
            </a:r>
            <a:r>
              <a:rPr lang="en-US" sz="1400" dirty="0">
                <a:solidFill>
                  <a:srgbClr val="7030A0"/>
                </a:solidFill>
              </a:rPr>
              <a:t> of overall donations for females and males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AB8E6F-58DF-D541-ADEF-32696E70D056}"/>
              </a:ext>
            </a:extLst>
          </p:cNvPr>
          <p:cNvSpPr txBox="1">
            <a:spLocks/>
          </p:cNvSpPr>
          <p:nvPr/>
        </p:nvSpPr>
        <p:spPr>
          <a:xfrm>
            <a:off x="311700" y="3000744"/>
            <a:ext cx="2946402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>
              <a:buClr>
                <a:srgbClr val="7030A0"/>
              </a:buClr>
              <a:buNone/>
            </a:pPr>
            <a:r>
              <a:rPr lang="en-US" sz="1400" b="1" dirty="0">
                <a:solidFill>
                  <a:srgbClr val="7030A0"/>
                </a:solidFill>
              </a:rPr>
              <a:t>Q4</a:t>
            </a:r>
            <a:r>
              <a:rPr lang="en-US" sz="1400" dirty="0">
                <a:solidFill>
                  <a:srgbClr val="7030A0"/>
                </a:solidFill>
              </a:rPr>
              <a:t> accounted for </a:t>
            </a:r>
            <a:r>
              <a:rPr lang="en-US" sz="1400" b="1" dirty="0">
                <a:solidFill>
                  <a:srgbClr val="7030A0"/>
                </a:solidFill>
              </a:rPr>
              <a:t>53% </a:t>
            </a:r>
            <a:r>
              <a:rPr lang="en-US" sz="1400" dirty="0">
                <a:solidFill>
                  <a:srgbClr val="7030A0"/>
                </a:solidFill>
              </a:rPr>
              <a:t>and</a:t>
            </a:r>
            <a:r>
              <a:rPr lang="en-US" sz="1400" b="1" dirty="0">
                <a:solidFill>
                  <a:srgbClr val="7030A0"/>
                </a:solidFill>
              </a:rPr>
              <a:t> 65%</a:t>
            </a:r>
            <a:r>
              <a:rPr lang="en-US" sz="1400" dirty="0">
                <a:solidFill>
                  <a:srgbClr val="7030A0"/>
                </a:solidFill>
              </a:rPr>
              <a:t> of overall donations for females and males 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FB45022-ED56-3D4B-95FA-E2E45C457F86}"/>
              </a:ext>
            </a:extLst>
          </p:cNvPr>
          <p:cNvSpPr txBox="1">
            <a:spLocks/>
          </p:cNvSpPr>
          <p:nvPr/>
        </p:nvSpPr>
        <p:spPr>
          <a:xfrm>
            <a:off x="6197598" y="3000698"/>
            <a:ext cx="2946402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>
              <a:buClr>
                <a:srgbClr val="7030A0"/>
              </a:buClr>
              <a:buNone/>
            </a:pPr>
            <a:r>
              <a:rPr lang="en-US" sz="1400" b="1" dirty="0">
                <a:solidFill>
                  <a:srgbClr val="7030A0"/>
                </a:solidFill>
              </a:rPr>
              <a:t>Thursdays</a:t>
            </a:r>
            <a:r>
              <a:rPr lang="en-US" sz="1400" dirty="0">
                <a:solidFill>
                  <a:srgbClr val="7030A0"/>
                </a:solidFill>
              </a:rPr>
              <a:t> accounted for </a:t>
            </a:r>
            <a:r>
              <a:rPr lang="en-US" sz="1400" b="1" dirty="0">
                <a:solidFill>
                  <a:srgbClr val="7030A0"/>
                </a:solidFill>
              </a:rPr>
              <a:t>24% </a:t>
            </a:r>
            <a:r>
              <a:rPr lang="en-US" sz="1400" dirty="0">
                <a:solidFill>
                  <a:srgbClr val="7030A0"/>
                </a:solidFill>
              </a:rPr>
              <a:t>and</a:t>
            </a:r>
            <a:r>
              <a:rPr lang="en-US" sz="1400" b="1" dirty="0">
                <a:solidFill>
                  <a:srgbClr val="7030A0"/>
                </a:solidFill>
              </a:rPr>
              <a:t> 31% </a:t>
            </a:r>
            <a:r>
              <a:rPr lang="en-US" sz="1400" dirty="0">
                <a:solidFill>
                  <a:srgbClr val="7030A0"/>
                </a:solidFill>
              </a:rPr>
              <a:t>of overall donations for </a:t>
            </a:r>
            <a:r>
              <a:rPr lang="en-US" sz="1400" b="1" dirty="0">
                <a:solidFill>
                  <a:srgbClr val="7030A0"/>
                </a:solidFill>
              </a:rPr>
              <a:t>females</a:t>
            </a:r>
            <a:r>
              <a:rPr lang="en-US" sz="1400" dirty="0">
                <a:solidFill>
                  <a:srgbClr val="7030A0"/>
                </a:solidFill>
              </a:rPr>
              <a:t> and </a:t>
            </a:r>
            <a:r>
              <a:rPr lang="en-US" sz="1400" b="1" dirty="0">
                <a:solidFill>
                  <a:srgbClr val="7030A0"/>
                </a:solidFill>
              </a:rPr>
              <a:t>males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1E350-187B-0F46-B900-DF3BE4E2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312682"/>
            <a:ext cx="2754161" cy="16601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E3E791-DE35-3F40-947F-DB41A3F8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8102" y="1312681"/>
            <a:ext cx="2754161" cy="16601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08A398-6C69-FF4F-A9E8-57E1BB06D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187" y="1311143"/>
            <a:ext cx="2761813" cy="166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99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Individual Donor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A967B-9EA8-6646-8062-9B6D068B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116" y="2641107"/>
            <a:ext cx="2946402" cy="1056443"/>
          </a:xfrm>
        </p:spPr>
        <p:txBody>
          <a:bodyPr/>
          <a:lstStyle/>
          <a:p>
            <a:pPr marL="104773" indent="0">
              <a:buClr>
                <a:srgbClr val="7030A0"/>
              </a:buClr>
              <a:buNone/>
            </a:pPr>
            <a:r>
              <a:rPr lang="en-US" sz="1400" dirty="0">
                <a:solidFill>
                  <a:srgbClr val="7030A0"/>
                </a:solidFill>
              </a:rPr>
              <a:t>Of the top 10% of donors are </a:t>
            </a:r>
            <a:r>
              <a:rPr lang="en-US" sz="1400" b="1" dirty="0">
                <a:solidFill>
                  <a:srgbClr val="7030A0"/>
                </a:solidFill>
              </a:rPr>
              <a:t>female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A18588C-85BD-7945-BA08-D0B532765DCD}"/>
              </a:ext>
            </a:extLst>
          </p:cNvPr>
          <p:cNvSpPr txBox="1">
            <a:spLocks/>
          </p:cNvSpPr>
          <p:nvPr/>
        </p:nvSpPr>
        <p:spPr>
          <a:xfrm>
            <a:off x="1773959" y="1683982"/>
            <a:ext cx="1605364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3200" b="1" dirty="0">
                <a:solidFill>
                  <a:srgbClr val="7030A0"/>
                </a:solidFill>
              </a:rPr>
              <a:t>72%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AB8E6F-58DF-D541-ADEF-32696E70D056}"/>
              </a:ext>
            </a:extLst>
          </p:cNvPr>
          <p:cNvSpPr txBox="1">
            <a:spLocks/>
          </p:cNvSpPr>
          <p:nvPr/>
        </p:nvSpPr>
        <p:spPr>
          <a:xfrm>
            <a:off x="5238320" y="2689935"/>
            <a:ext cx="2946402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>
              <a:buClr>
                <a:srgbClr val="7030A0"/>
              </a:buClr>
              <a:buNone/>
            </a:pPr>
            <a:r>
              <a:rPr lang="en-US" sz="1400" dirty="0">
                <a:solidFill>
                  <a:srgbClr val="7030A0"/>
                </a:solidFill>
              </a:rPr>
              <a:t>The top 10% of donors had </a:t>
            </a:r>
            <a:r>
              <a:rPr lang="en-US" sz="1400" b="1" dirty="0">
                <a:solidFill>
                  <a:srgbClr val="7030A0"/>
                </a:solidFill>
              </a:rPr>
              <a:t>Donation Description labeled as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“Donation to GF</a:t>
            </a:r>
            <a:r>
              <a:rPr lang="en-US" sz="1400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D6FA0F9-2A77-8B49-A298-6B215FBA8C42}"/>
              </a:ext>
            </a:extLst>
          </p:cNvPr>
          <p:cNvSpPr txBox="1">
            <a:spLocks/>
          </p:cNvSpPr>
          <p:nvPr/>
        </p:nvSpPr>
        <p:spPr>
          <a:xfrm>
            <a:off x="5729166" y="1615839"/>
            <a:ext cx="1605364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3200" b="1" dirty="0">
                <a:solidFill>
                  <a:srgbClr val="7030A0"/>
                </a:solidFill>
              </a:rPr>
              <a:t>46%</a:t>
            </a:r>
          </a:p>
        </p:txBody>
      </p:sp>
    </p:spTree>
    <p:extLst>
      <p:ext uri="{BB962C8B-B14F-4D97-AF65-F5344CB8AC3E}">
        <p14:creationId xmlns:p14="http://schemas.microsoft.com/office/powerpoint/2010/main" val="3293461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0A69-B17F-4C41-8825-3C72A289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7F5FB-8748-824A-815C-074A3DF8FE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4171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Key KPIs to Improve donation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D7E0-8EF3-F944-8D05-5427EB04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602" y="1132271"/>
            <a:ext cx="7882386" cy="3416400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Age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Location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Employment (Place, Position)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Social Network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9282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Data Collection tools/strategies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D7E0-8EF3-F944-8D05-5427EB04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085" y="1145956"/>
            <a:ext cx="2848748" cy="3416400"/>
          </a:xfrm>
        </p:spPr>
        <p:txBody>
          <a:bodyPr/>
          <a:lstStyle/>
          <a:p>
            <a:pPr marL="104773" indent="0" algn="ctr">
              <a:buClr>
                <a:srgbClr val="7030A0"/>
              </a:buClr>
              <a:buNone/>
            </a:pPr>
            <a:r>
              <a:rPr lang="en-US" sz="1600" b="1" dirty="0">
                <a:solidFill>
                  <a:srgbClr val="7030A0"/>
                </a:solidFill>
              </a:rPr>
              <a:t>Tools</a:t>
            </a: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Forms (Google forms, Survey Monkey)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Open source database tools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Email marketing funnels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 marL="104773" indent="0">
              <a:buClr>
                <a:srgbClr val="7030A0"/>
              </a:buClr>
              <a:buNone/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4C0485F-C597-DC4A-B33E-1F3868CD3467}"/>
              </a:ext>
            </a:extLst>
          </p:cNvPr>
          <p:cNvSpPr txBox="1">
            <a:spLocks/>
          </p:cNvSpPr>
          <p:nvPr/>
        </p:nvSpPr>
        <p:spPr>
          <a:xfrm>
            <a:off x="5249167" y="1132271"/>
            <a:ext cx="284874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None/>
            </a:pPr>
            <a:r>
              <a:rPr lang="en-US" sz="1600" b="1" dirty="0">
                <a:solidFill>
                  <a:srgbClr val="7030A0"/>
                </a:solidFill>
              </a:rPr>
              <a:t>Strategies</a:t>
            </a: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Send out newsletters to keep donors informed about donation drives with ability to donate available via a secure link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Send thank you notes to high and moderate donors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21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New Data for Operational efficiency &amp; Storytelling capacity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D7E0-8EF3-F944-8D05-5427EB04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479" y="1443617"/>
            <a:ext cx="7882386" cy="3416400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Census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Operating income data from other similar shelters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Impact that the shelter is having on its constituents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1289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Open Source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D7E0-8EF3-F944-8D05-5427EB04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479" y="1443617"/>
            <a:ext cx="7882386" cy="3416400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Ontario Trillium Foundation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City of Toronto Open Data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 err="1">
                <a:solidFill>
                  <a:srgbClr val="7030A0"/>
                </a:solidFill>
              </a:rPr>
              <a:t>Charitydata.ca</a:t>
            </a: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52217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Nellies 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D7E0-8EF3-F944-8D05-5427EB04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2" y="1152475"/>
            <a:ext cx="8520597" cy="3416400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sz="2000" dirty="0">
                <a:solidFill>
                  <a:srgbClr val="7030A0"/>
                </a:solidFill>
              </a:rPr>
              <a:t>Nellie’s Mission is to operate programs and services for women and children who have and are experiencing oppressions such as violence, poverty and homelessness. </a:t>
            </a:r>
          </a:p>
          <a:p>
            <a:endParaRPr lang="en-US" sz="20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2000" dirty="0">
                <a:solidFill>
                  <a:srgbClr val="7030A0"/>
                </a:solidFill>
              </a:rPr>
              <a:t>They are a community-based feminist organization which operates within an anti-racist, anti-oppression framework. They are committed to social change through education and advocacy, to achieve social justice for all women and children.</a:t>
            </a:r>
            <a:endParaRPr lang="en-CA" sz="2000" dirty="0">
              <a:solidFill>
                <a:srgbClr val="7030A0"/>
              </a:solidFill>
            </a:endParaRPr>
          </a:p>
          <a:p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659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Opportunity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D7E0-8EF3-F944-8D05-5427EB04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2" y="1152475"/>
            <a:ext cx="8520597" cy="3416400"/>
          </a:xfrm>
        </p:spPr>
        <p:txBody>
          <a:bodyPr/>
          <a:lstStyle/>
          <a:p>
            <a:pPr marL="104773" indent="0">
              <a:buClr>
                <a:srgbClr val="7030A0"/>
              </a:buClr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104773" indent="0">
              <a:buClr>
                <a:srgbClr val="7030A0"/>
              </a:buClr>
              <a:buNone/>
            </a:pPr>
            <a:endParaRPr lang="en-US" sz="2000" dirty="0">
              <a:solidFill>
                <a:srgbClr val="7030A0"/>
              </a:solidFill>
            </a:endParaRPr>
          </a:p>
          <a:p>
            <a:pPr marL="104773" indent="0">
              <a:buClr>
                <a:srgbClr val="7030A0"/>
              </a:buClr>
              <a:buNone/>
            </a:pPr>
            <a:r>
              <a:rPr lang="en-US" sz="3200" dirty="0">
                <a:solidFill>
                  <a:srgbClr val="7030A0"/>
                </a:solidFill>
              </a:rPr>
              <a:t>Assist Nellie’s Shelter with answering pertinent questions regarding its donation information</a:t>
            </a:r>
          </a:p>
          <a:p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170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0A69-B17F-4C41-8825-3C72A289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7F5FB-8748-824A-815C-074A3DF8FE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195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D7E0-8EF3-F944-8D05-5427EB04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2219" y="1517292"/>
            <a:ext cx="2529152" cy="3181183"/>
          </a:xfrm>
          <a:ln>
            <a:solidFill>
              <a:srgbClr val="7030A0"/>
            </a:solidFill>
          </a:ln>
        </p:spPr>
        <p:txBody>
          <a:bodyPr/>
          <a:lstStyle/>
          <a:p>
            <a:pPr marL="104773" indent="0" algn="ctr">
              <a:buClr>
                <a:srgbClr val="7030A0"/>
              </a:buClr>
              <a:buNone/>
            </a:pPr>
            <a:r>
              <a:rPr lang="en-US" sz="1600" b="1" dirty="0">
                <a:solidFill>
                  <a:srgbClr val="7030A0"/>
                </a:solidFill>
              </a:rPr>
              <a:t>Data Munging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Questions review</a:t>
            </a:r>
          </a:p>
          <a:p>
            <a:pPr marL="104773" indent="0">
              <a:buClr>
                <a:srgbClr val="7030A0"/>
              </a:buClr>
              <a:buNone/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Data review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Data cleaning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Name checks using online tools &amp; resources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CD01031-23A8-C649-BFD2-2FB0FDFD78FF}"/>
              </a:ext>
            </a:extLst>
          </p:cNvPr>
          <p:cNvSpPr/>
          <p:nvPr/>
        </p:nvSpPr>
        <p:spPr>
          <a:xfrm>
            <a:off x="3689904" y="2832801"/>
            <a:ext cx="1553592" cy="514905"/>
          </a:xfrm>
          <a:prstGeom prst="righ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D94CC50-B3E3-6F4B-8D93-12120ED72DDB}"/>
              </a:ext>
            </a:extLst>
          </p:cNvPr>
          <p:cNvSpPr txBox="1">
            <a:spLocks/>
          </p:cNvSpPr>
          <p:nvPr/>
        </p:nvSpPr>
        <p:spPr>
          <a:xfrm>
            <a:off x="5764071" y="1517292"/>
            <a:ext cx="2529152" cy="31459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1600" b="1" dirty="0">
                <a:solidFill>
                  <a:srgbClr val="7030A0"/>
                </a:solidFill>
              </a:rPr>
              <a:t>Analysis &amp; Insights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Exploratory Analysis using Excel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Data Modelling using Excel, python and R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1600" dirty="0">
                <a:solidFill>
                  <a:srgbClr val="7030A0"/>
                </a:solidFill>
              </a:rPr>
              <a:t>Insight generation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89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D7E0-8EF3-F944-8D05-5427EB04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2" y="1152475"/>
            <a:ext cx="8344025" cy="3416400"/>
          </a:xfrm>
        </p:spPr>
        <p:txBody>
          <a:bodyPr/>
          <a:lstStyle/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Organizations have no gender</a:t>
            </a: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Names that have “moved” and “</a:t>
            </a:r>
            <a:r>
              <a:rPr lang="en-US" sz="1600" dirty="0" err="1">
                <a:solidFill>
                  <a:srgbClr val="7030A0"/>
                </a:solidFill>
              </a:rPr>
              <a:t>decea</a:t>
            </a:r>
            <a:r>
              <a:rPr lang="en-US" sz="1600" dirty="0">
                <a:solidFill>
                  <a:srgbClr val="7030A0"/>
                </a:solidFill>
              </a:rPr>
              <a:t>” are still included</a:t>
            </a: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Names with only initials will be tagged with gender as ”unknown” </a:t>
            </a: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7030A0"/>
                </a:solidFill>
              </a:rPr>
              <a:t>Outliers dates will not be factored 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08671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Analysis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9D7E0-8EF3-F944-8D05-5427EB04A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2" y="1152475"/>
            <a:ext cx="8237493" cy="3416400"/>
          </a:xfrm>
        </p:spPr>
        <p:txBody>
          <a:bodyPr/>
          <a:lstStyle/>
          <a:p>
            <a:pPr>
              <a:buClr>
                <a:srgbClr val="7030A0"/>
              </a:buClr>
            </a:pPr>
            <a:r>
              <a:rPr lang="en-US" sz="2400" dirty="0">
                <a:solidFill>
                  <a:srgbClr val="7030A0"/>
                </a:solidFill>
              </a:rPr>
              <a:t>Overall donors</a:t>
            </a:r>
          </a:p>
          <a:p>
            <a:pPr>
              <a:buClr>
                <a:srgbClr val="7030A0"/>
              </a:buClr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2400" dirty="0">
                <a:solidFill>
                  <a:srgbClr val="7030A0"/>
                </a:solidFill>
              </a:rPr>
              <a:t>Organization donors</a:t>
            </a:r>
          </a:p>
          <a:p>
            <a:pPr>
              <a:buClr>
                <a:srgbClr val="7030A0"/>
              </a:buClr>
            </a:pPr>
            <a:endParaRPr lang="en-US" sz="24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r>
              <a:rPr lang="en-US" sz="2400" dirty="0">
                <a:solidFill>
                  <a:srgbClr val="7030A0"/>
                </a:solidFill>
              </a:rPr>
              <a:t>Individual donors</a:t>
            </a: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  <a:p>
            <a:pPr>
              <a:buClr>
                <a:srgbClr val="7030A0"/>
              </a:buClr>
            </a:pP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56056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Overall Donor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A967B-9EA8-6646-8062-9B6D068B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858" y="3116325"/>
            <a:ext cx="2946402" cy="1056443"/>
          </a:xfrm>
        </p:spPr>
        <p:txBody>
          <a:bodyPr/>
          <a:lstStyle/>
          <a:p>
            <a:pPr marL="104773" indent="0">
              <a:buClr>
                <a:srgbClr val="7030A0"/>
              </a:buClr>
              <a:buNone/>
            </a:pPr>
            <a:r>
              <a:rPr lang="en-US" sz="1400" b="1" dirty="0">
                <a:solidFill>
                  <a:srgbClr val="7030A0"/>
                </a:solidFill>
              </a:rPr>
              <a:t>December</a:t>
            </a:r>
            <a:r>
              <a:rPr lang="en-US" sz="1400" dirty="0">
                <a:solidFill>
                  <a:srgbClr val="7030A0"/>
                </a:solidFill>
              </a:rPr>
              <a:t> accounted for </a:t>
            </a:r>
            <a:r>
              <a:rPr lang="en-US" sz="1400" b="1" dirty="0">
                <a:solidFill>
                  <a:srgbClr val="7030A0"/>
                </a:solidFill>
              </a:rPr>
              <a:t>29% </a:t>
            </a:r>
            <a:r>
              <a:rPr lang="en-US" sz="1400" dirty="0">
                <a:solidFill>
                  <a:srgbClr val="7030A0"/>
                </a:solidFill>
              </a:rPr>
              <a:t>of overall donations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AB8E6F-58DF-D541-ADEF-32696E70D056}"/>
              </a:ext>
            </a:extLst>
          </p:cNvPr>
          <p:cNvSpPr txBox="1">
            <a:spLocks/>
          </p:cNvSpPr>
          <p:nvPr/>
        </p:nvSpPr>
        <p:spPr>
          <a:xfrm>
            <a:off x="284121" y="3116325"/>
            <a:ext cx="2946402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>
              <a:buClr>
                <a:srgbClr val="7030A0"/>
              </a:buClr>
              <a:buFont typeface="Arial"/>
              <a:buNone/>
            </a:pPr>
            <a:r>
              <a:rPr lang="en-US" sz="1400" b="1" dirty="0">
                <a:solidFill>
                  <a:srgbClr val="7030A0"/>
                </a:solidFill>
              </a:rPr>
              <a:t>Q4</a:t>
            </a:r>
            <a:r>
              <a:rPr lang="en-US" sz="1400" dirty="0">
                <a:solidFill>
                  <a:srgbClr val="7030A0"/>
                </a:solidFill>
              </a:rPr>
              <a:t> accounted for </a:t>
            </a:r>
            <a:r>
              <a:rPr lang="en-US" sz="1400" b="1" dirty="0">
                <a:solidFill>
                  <a:srgbClr val="7030A0"/>
                </a:solidFill>
              </a:rPr>
              <a:t>46% </a:t>
            </a:r>
            <a:r>
              <a:rPr lang="en-US" sz="1400" dirty="0">
                <a:solidFill>
                  <a:srgbClr val="7030A0"/>
                </a:solidFill>
              </a:rPr>
              <a:t>of donations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FB45022-ED56-3D4B-95FA-E2E45C457F86}"/>
              </a:ext>
            </a:extLst>
          </p:cNvPr>
          <p:cNvSpPr txBox="1">
            <a:spLocks/>
          </p:cNvSpPr>
          <p:nvPr/>
        </p:nvSpPr>
        <p:spPr>
          <a:xfrm>
            <a:off x="6263196" y="3000698"/>
            <a:ext cx="2946402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>
              <a:buClr>
                <a:srgbClr val="7030A0"/>
              </a:buClr>
              <a:buFont typeface="Arial"/>
              <a:buNone/>
            </a:pPr>
            <a:r>
              <a:rPr lang="en-US" sz="1400" b="1" dirty="0">
                <a:solidFill>
                  <a:srgbClr val="7030A0"/>
                </a:solidFill>
              </a:rPr>
              <a:t>Thursdays</a:t>
            </a:r>
            <a:r>
              <a:rPr lang="en-US" sz="1400" dirty="0">
                <a:solidFill>
                  <a:srgbClr val="7030A0"/>
                </a:solidFill>
              </a:rPr>
              <a:t> accounted for </a:t>
            </a:r>
            <a:r>
              <a:rPr lang="en-US" sz="1400" b="1" dirty="0">
                <a:solidFill>
                  <a:srgbClr val="7030A0"/>
                </a:solidFill>
              </a:rPr>
              <a:t>28% </a:t>
            </a:r>
            <a:r>
              <a:rPr lang="en-US" sz="1400" dirty="0">
                <a:solidFill>
                  <a:srgbClr val="7030A0"/>
                </a:solidFill>
              </a:rPr>
              <a:t>of donations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1E6458-15E7-C546-91AA-20B593386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826" y="1243144"/>
            <a:ext cx="2850467" cy="17181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698871-573E-4741-B9AD-77AD64426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21" y="1224589"/>
            <a:ext cx="2824560" cy="17025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9CFE52-3493-184C-92FA-0367D48F8A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438" y="1250952"/>
            <a:ext cx="2824562" cy="170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99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87E0-BD2B-AE48-A6F3-24CAC6B68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Overall Donor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83DC6-DFB9-C441-886E-14BD7AEB1F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99A967B-9EA8-6646-8062-9B6D068B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706417"/>
            <a:ext cx="2946402" cy="1056443"/>
          </a:xfrm>
        </p:spPr>
        <p:txBody>
          <a:bodyPr/>
          <a:lstStyle/>
          <a:p>
            <a:pPr marL="104773" indent="0">
              <a:buClr>
                <a:srgbClr val="7030A0"/>
              </a:buClr>
              <a:buNone/>
            </a:pPr>
            <a:r>
              <a:rPr lang="en-US" sz="1400" dirty="0">
                <a:solidFill>
                  <a:srgbClr val="7030A0"/>
                </a:solidFill>
              </a:rPr>
              <a:t>Of all </a:t>
            </a:r>
            <a:r>
              <a:rPr lang="en-US" sz="1400" b="1" dirty="0">
                <a:solidFill>
                  <a:srgbClr val="7030A0"/>
                </a:solidFill>
              </a:rPr>
              <a:t>Gift Types </a:t>
            </a:r>
            <a:r>
              <a:rPr lang="en-US" sz="1400" dirty="0">
                <a:solidFill>
                  <a:srgbClr val="7030A0"/>
                </a:solidFill>
              </a:rPr>
              <a:t>were </a:t>
            </a:r>
            <a:r>
              <a:rPr lang="en-US" sz="1400" b="1" dirty="0">
                <a:solidFill>
                  <a:srgbClr val="7030A0"/>
                </a:solidFill>
              </a:rPr>
              <a:t>cash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AB8E6F-58DF-D541-ADEF-32696E70D056}"/>
              </a:ext>
            </a:extLst>
          </p:cNvPr>
          <p:cNvSpPr txBox="1">
            <a:spLocks/>
          </p:cNvSpPr>
          <p:nvPr/>
        </p:nvSpPr>
        <p:spPr>
          <a:xfrm>
            <a:off x="3233099" y="2706417"/>
            <a:ext cx="2946402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>
              <a:buClr>
                <a:srgbClr val="7030A0"/>
              </a:buClr>
              <a:buFont typeface="Arial"/>
              <a:buNone/>
            </a:pPr>
            <a:r>
              <a:rPr lang="en-US" sz="1400" dirty="0">
                <a:solidFill>
                  <a:srgbClr val="7030A0"/>
                </a:solidFill>
              </a:rPr>
              <a:t>Of all </a:t>
            </a:r>
            <a:r>
              <a:rPr lang="en-US" sz="1400" b="1" dirty="0">
                <a:solidFill>
                  <a:srgbClr val="7030A0"/>
                </a:solidFill>
              </a:rPr>
              <a:t>Donation Descriptions </a:t>
            </a:r>
            <a:r>
              <a:rPr lang="en-US" sz="1400" dirty="0">
                <a:solidFill>
                  <a:srgbClr val="7030A0"/>
                </a:solidFill>
              </a:rPr>
              <a:t>were </a:t>
            </a:r>
            <a:r>
              <a:rPr lang="en-US" sz="1400" b="1" dirty="0">
                <a:solidFill>
                  <a:srgbClr val="7030A0"/>
                </a:solidFill>
              </a:rPr>
              <a:t>“Donation to GF</a:t>
            </a:r>
            <a:r>
              <a:rPr lang="en-US" sz="1400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FB45022-ED56-3D4B-95FA-E2E45C457F86}"/>
              </a:ext>
            </a:extLst>
          </p:cNvPr>
          <p:cNvSpPr txBox="1">
            <a:spLocks/>
          </p:cNvSpPr>
          <p:nvPr/>
        </p:nvSpPr>
        <p:spPr>
          <a:xfrm>
            <a:off x="6154498" y="2706372"/>
            <a:ext cx="2717986" cy="696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>
              <a:buClr>
                <a:srgbClr val="7030A0"/>
              </a:buClr>
              <a:buFont typeface="Arial"/>
              <a:buNone/>
            </a:pPr>
            <a:r>
              <a:rPr lang="en-US" sz="1400" dirty="0">
                <a:solidFill>
                  <a:srgbClr val="7030A0"/>
                </a:solidFill>
              </a:rPr>
              <a:t>Of all donations were made by </a:t>
            </a:r>
            <a:r>
              <a:rPr lang="en-US" sz="1400" b="1" dirty="0">
                <a:solidFill>
                  <a:srgbClr val="7030A0"/>
                </a:solidFill>
              </a:rPr>
              <a:t>Organizations</a:t>
            </a:r>
            <a:r>
              <a:rPr lang="en-US" sz="1400" dirty="0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2A18588C-85BD-7945-BA08-D0B532765DCD}"/>
              </a:ext>
            </a:extLst>
          </p:cNvPr>
          <p:cNvSpPr txBox="1">
            <a:spLocks/>
          </p:cNvSpPr>
          <p:nvPr/>
        </p:nvSpPr>
        <p:spPr>
          <a:xfrm>
            <a:off x="777543" y="1749292"/>
            <a:ext cx="1605364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3200" b="1" dirty="0">
                <a:solidFill>
                  <a:srgbClr val="7030A0"/>
                </a:solidFill>
              </a:rPr>
              <a:t>99.6%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D6FA0F9-2A77-8B49-A298-6B215FBA8C42}"/>
              </a:ext>
            </a:extLst>
          </p:cNvPr>
          <p:cNvSpPr txBox="1">
            <a:spLocks/>
          </p:cNvSpPr>
          <p:nvPr/>
        </p:nvSpPr>
        <p:spPr>
          <a:xfrm>
            <a:off x="3723945" y="1774676"/>
            <a:ext cx="1605364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3200" b="1" dirty="0">
                <a:solidFill>
                  <a:srgbClr val="7030A0"/>
                </a:solidFill>
              </a:rPr>
              <a:t>40%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4AB71D2-8D18-8240-A9FE-6CA12749DF91}"/>
              </a:ext>
            </a:extLst>
          </p:cNvPr>
          <p:cNvSpPr txBox="1">
            <a:spLocks/>
          </p:cNvSpPr>
          <p:nvPr/>
        </p:nvSpPr>
        <p:spPr>
          <a:xfrm>
            <a:off x="6715213" y="1749198"/>
            <a:ext cx="1605364" cy="105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892" marR="0" lvl="0" indent="-238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05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783" marR="0" lvl="1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675" marR="0" lvl="2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566" marR="0" lvl="3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457" marR="0" lvl="4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348" marR="0" lvl="5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240" marR="0" lvl="6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132" marR="0" lvl="7" indent="-228594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023" marR="0" lvl="8" indent="-228594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2"/>
              </a:buClr>
              <a:buSzPts val="1200"/>
              <a:buFont typeface="Arial"/>
              <a:buChar char="■"/>
              <a:defRPr sz="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4773" indent="0" algn="ctr">
              <a:buClr>
                <a:srgbClr val="7030A0"/>
              </a:buClr>
              <a:buFont typeface="Arial"/>
              <a:buNone/>
            </a:pPr>
            <a:r>
              <a:rPr lang="en-US" sz="3200" b="1" dirty="0">
                <a:solidFill>
                  <a:srgbClr val="7030A0"/>
                </a:solidFill>
              </a:rPr>
              <a:t>63%</a:t>
            </a:r>
          </a:p>
        </p:txBody>
      </p:sp>
    </p:spTree>
    <p:extLst>
      <p:ext uri="{BB962C8B-B14F-4D97-AF65-F5344CB8AC3E}">
        <p14:creationId xmlns:p14="http://schemas.microsoft.com/office/powerpoint/2010/main" val="42628531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DFG 1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0000"/>
      </a:accent1>
      <a:accent2>
        <a:srgbClr val="88C048"/>
      </a:accent2>
      <a:accent3>
        <a:srgbClr val="F18268"/>
      </a:accent3>
      <a:accent4>
        <a:srgbClr val="A986BA"/>
      </a:accent4>
      <a:accent5>
        <a:srgbClr val="70CFF2"/>
      </a:accent5>
      <a:accent6>
        <a:srgbClr val="008E00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24075</TotalTime>
  <Words>504</Words>
  <Application>Microsoft Macintosh PowerPoint</Application>
  <PresentationFormat>On-screen Show (16:9)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Roboto</vt:lpstr>
      <vt:lpstr>Simple Dark</vt:lpstr>
      <vt:lpstr>PowerPoint Presentation</vt:lpstr>
      <vt:lpstr>Nellies Mission</vt:lpstr>
      <vt:lpstr>Opportunity</vt:lpstr>
      <vt:lpstr>Analysis</vt:lpstr>
      <vt:lpstr>Approach</vt:lpstr>
      <vt:lpstr>Assumptions</vt:lpstr>
      <vt:lpstr>Analysis Breakdown</vt:lpstr>
      <vt:lpstr>Overall Donor Analysis</vt:lpstr>
      <vt:lpstr>Overall Donor Analysis</vt:lpstr>
      <vt:lpstr>Organization Donor Analysis</vt:lpstr>
      <vt:lpstr>Organization Donor Analysis</vt:lpstr>
      <vt:lpstr>Individual Donor Analysis</vt:lpstr>
      <vt:lpstr>Individual Donor Analysis</vt:lpstr>
      <vt:lpstr>Individual Donor Analysis</vt:lpstr>
      <vt:lpstr>Next Steps</vt:lpstr>
      <vt:lpstr>Key KPIs to Improve donation trends</vt:lpstr>
      <vt:lpstr>Data Collection tools/strategies</vt:lpstr>
      <vt:lpstr>New Data for Operational efficiency &amp; Storytelling capacity</vt:lpstr>
      <vt:lpstr>Open Source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Thompson</dc:creator>
  <cp:lastModifiedBy>Edimaobong Udo</cp:lastModifiedBy>
  <cp:revision>492</cp:revision>
  <dcterms:modified xsi:type="dcterms:W3CDTF">2020-08-13T04:25:06Z</dcterms:modified>
</cp:coreProperties>
</file>