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406400" indent="-355600" algn="ctr">
              <a:buClrTx/>
              <a:buSzTx/>
              <a:buFontTx/>
              <a:buNone/>
              <a:defRPr sz="2400"/>
            </a:lvl1pPr>
            <a:lvl2pPr marL="406400" indent="127000" algn="ctr">
              <a:buClrTx/>
              <a:buSzTx/>
              <a:buFontTx/>
              <a:buNone/>
              <a:defRPr sz="2400"/>
            </a:lvl2pPr>
            <a:lvl3pPr marL="406400" indent="609600" algn="ctr">
              <a:buClrTx/>
              <a:buSzTx/>
              <a:buFontTx/>
              <a:buNone/>
              <a:defRPr sz="2400"/>
            </a:lvl3pPr>
            <a:lvl4pPr marL="406400" indent="1079500" algn="ctr">
              <a:buClrTx/>
              <a:buSzTx/>
              <a:buFontTx/>
              <a:buNone/>
              <a:defRPr sz="2400"/>
            </a:lvl4pPr>
            <a:lvl5pPr marL="406400" indent="1536700" algn="ctr"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age 10" descr="Imag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4050" y="6311900"/>
            <a:ext cx="1079500" cy="333815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Title Text"/>
          <p:cNvSpPr txBox="1"/>
          <p:nvPr>
            <p:ph type="title"/>
          </p:nvPr>
        </p:nvSpPr>
        <p:spPr>
          <a:xfrm rot="5400000">
            <a:off x="7133431" y="1956593"/>
            <a:ext cx="5811839" cy="26289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7" name="Body Level One…"/>
          <p:cNvSpPr txBox="1"/>
          <p:nvPr>
            <p:ph type="body" idx="1"/>
          </p:nvPr>
        </p:nvSpPr>
        <p:spPr>
          <a:xfrm rot="5400000">
            <a:off x="1799431" y="-596107"/>
            <a:ext cx="5811838" cy="77343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 10" descr="Imag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4050" y="6311900"/>
            <a:ext cx="1079500" cy="333815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228600" indent="4572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228600" indent="9144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228600" indent="1371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228600" indent="18288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10" descr="Imag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4050" y="6311900"/>
            <a:ext cx="1079500" cy="333815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Google Shape;32;p5"/>
          <p:cNvSpPr txBox="1"/>
          <p:nvPr>
            <p:ph type="body" sz="half" idx="13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 10" descr="Imag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4050" y="6311900"/>
            <a:ext cx="1079500" cy="333815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228600" indent="0">
              <a:buClrTx/>
              <a:buSzTx/>
              <a:buFontTx/>
              <a:buNone/>
              <a:defRPr b="1" sz="2400"/>
            </a:lvl1pPr>
            <a:lvl2pPr marL="228600" indent="457200">
              <a:buClrTx/>
              <a:buSzTx/>
              <a:buFontTx/>
              <a:buNone/>
              <a:defRPr b="1" sz="2400"/>
            </a:lvl2pPr>
            <a:lvl3pPr marL="228600" indent="914400">
              <a:buClrTx/>
              <a:buSzTx/>
              <a:buFontTx/>
              <a:buNone/>
              <a:defRPr b="1" sz="2400"/>
            </a:lvl3pPr>
            <a:lvl4pPr marL="228600" indent="1371600">
              <a:buClrTx/>
              <a:buSzTx/>
              <a:buFontTx/>
              <a:buNone/>
              <a:defRPr b="1" sz="2400"/>
            </a:lvl4pPr>
            <a:lvl5pPr marL="228600" indent="1828800">
              <a:buClrTx/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Google Shape;39;p6"/>
          <p:cNvSpPr txBox="1"/>
          <p:nvPr>
            <p:ph type="body" sz="half" idx="13"/>
          </p:nvPr>
        </p:nvSpPr>
        <p:spPr>
          <a:xfrm>
            <a:off x="839787" y="2505075"/>
            <a:ext cx="5157788" cy="3684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5" name="Google Shape;40;p6"/>
          <p:cNvSpPr txBox="1"/>
          <p:nvPr>
            <p:ph type="body" sz="quarter" idx="14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228600" indent="0">
              <a:buClrTx/>
              <a:buSzTx/>
              <a:buFontTx/>
              <a:buNone/>
              <a:defRPr b="1" sz="2400"/>
            </a:pPr>
          </a:p>
        </p:txBody>
      </p:sp>
      <p:sp>
        <p:nvSpPr>
          <p:cNvPr id="56" name="Google Shape;41;p6"/>
          <p:cNvSpPr txBox="1"/>
          <p:nvPr>
            <p:ph type="body" sz="half" idx="15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 10" descr="Imag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4050" y="6311900"/>
            <a:ext cx="1079500" cy="333815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 10" descr="Imag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4050" y="6311900"/>
            <a:ext cx="1079500" cy="333815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 indent="-431800">
              <a:buSzPts val="3200"/>
              <a:defRPr sz="3200"/>
            </a:lvl1pPr>
            <a:lvl2pPr marL="972457" indent="-464457">
              <a:buSzPts val="3200"/>
              <a:defRPr sz="3200"/>
            </a:lvl2pPr>
            <a:lvl3pPr marL="1498600" indent="-508000">
              <a:buSzPts val="3200"/>
              <a:defRPr sz="3200"/>
            </a:lvl3pPr>
            <a:lvl4pPr marL="2042160" indent="-568960">
              <a:buSzPts val="3200"/>
              <a:defRPr sz="3200"/>
            </a:lvl4pPr>
            <a:lvl5pPr marL="2499360" indent="-568960">
              <a:buSzPts val="3200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Google Shape;57;p9"/>
          <p:cNvSpPr txBox="1"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1600"/>
            </a:pP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 10" descr="Imag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4050" y="6311900"/>
            <a:ext cx="1079500" cy="333815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Google Shape;63;p10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1600"/>
            </a:lvl1pPr>
            <a:lvl2pPr marL="228600" indent="457200">
              <a:buClrTx/>
              <a:buSzTx/>
              <a:buFontTx/>
              <a:buNone/>
              <a:defRPr sz="1600"/>
            </a:lvl2pPr>
            <a:lvl3pPr marL="228600" indent="914400">
              <a:buClrTx/>
              <a:buSzTx/>
              <a:buFontTx/>
              <a:buNone/>
              <a:defRPr sz="1600"/>
            </a:lvl3pPr>
            <a:lvl4pPr marL="228600" indent="1371600">
              <a:buClrTx/>
              <a:buSzTx/>
              <a:buFontTx/>
              <a:buNone/>
              <a:defRPr sz="1600"/>
            </a:lvl4pPr>
            <a:lvl5pPr marL="228600" indent="1828800"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 10" descr="Imag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4050" y="6311900"/>
            <a:ext cx="1079500" cy="333815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7" name="Body Level One…"/>
          <p:cNvSpPr txBox="1"/>
          <p:nvPr>
            <p:ph type="body" idx="1"/>
          </p:nvPr>
        </p:nvSpPr>
        <p:spPr>
          <a:xfrm rot="5400000">
            <a:off x="3920330" y="-1256506"/>
            <a:ext cx="4351339" cy="105156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0" descr="Imag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4050" y="6311900"/>
            <a:ext cx="1079500" cy="33381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095216" y="6404312"/>
            <a:ext cx="258585" cy="2692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57200" marR="0" indent="-406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77900" marR="0" indent="-4445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513839" marR="0" indent="-4978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019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4765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9337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3909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8481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305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ooter Placeholder 2"/>
          <p:cNvSpPr txBox="1"/>
          <p:nvPr/>
        </p:nvSpPr>
        <p:spPr>
          <a:xfrm>
            <a:off x="4084325" y="6404312"/>
            <a:ext cx="4023351" cy="2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Flooded with Ideas Team Proposal</a:t>
            </a:r>
          </a:p>
        </p:txBody>
      </p:sp>
      <p:sp>
        <p:nvSpPr>
          <p:cNvPr id="118" name="Google Shape;84;p13"/>
          <p:cNvSpPr txBox="1"/>
          <p:nvPr>
            <p:ph type="subTitle" sz="quarter" idx="1"/>
          </p:nvPr>
        </p:nvSpPr>
        <p:spPr>
          <a:xfrm>
            <a:off x="742123" y="4737649"/>
            <a:ext cx="10455138" cy="119422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defRPr b="1"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Protecting Canadian Homes as Climate Change Bites</a:t>
            </a:r>
          </a:p>
          <a:p>
            <a:pPr marL="0" indent="0">
              <a:defRPr b="1"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By the “</a:t>
            </a:r>
            <a:r>
              <a:rPr>
                <a:solidFill>
                  <a:srgbClr val="55B558"/>
                </a:solidFill>
              </a:rPr>
              <a:t>Flooded with Ideas</a:t>
            </a:r>
            <a:r>
              <a:t>”</a:t>
            </a:r>
            <a:r>
              <a:rPr>
                <a:solidFill>
                  <a:srgbClr val="55B558"/>
                </a:solidFill>
              </a:rPr>
              <a:t> </a:t>
            </a:r>
            <a:r>
              <a:t>Team</a:t>
            </a:r>
          </a:p>
        </p:txBody>
      </p:sp>
      <p:pic>
        <p:nvPicPr>
          <p:cNvPr id="119" name="Image 1" descr="Imag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12152"/>
            <a:ext cx="12192001" cy="444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lide Number Placeholder 3"/>
          <p:cNvSpPr txBox="1"/>
          <p:nvPr>
            <p:ph type="sldNum" sz="quarter" idx="2"/>
          </p:nvPr>
        </p:nvSpPr>
        <p:spPr>
          <a:xfrm>
            <a:off x="11172458" y="6404312"/>
            <a:ext cx="181343" cy="269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ooter Placeholder 1"/>
          <p:cNvSpPr txBox="1"/>
          <p:nvPr/>
        </p:nvSpPr>
        <p:spPr>
          <a:xfrm>
            <a:off x="4084325" y="6404312"/>
            <a:ext cx="4023351" cy="2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Flooded with Ideas Team Proposal</a:t>
            </a:r>
          </a:p>
        </p:txBody>
      </p:sp>
      <p:sp>
        <p:nvSpPr>
          <p:cNvPr id="180" name="Google Shape;97;p14"/>
          <p:cNvSpPr/>
          <p:nvPr/>
        </p:nvSpPr>
        <p:spPr>
          <a:xfrm>
            <a:off x="-17464" y="-13252"/>
            <a:ext cx="3304003" cy="68712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5"/>
                </a:moveTo>
                <a:lnTo>
                  <a:pt x="21600" y="0"/>
                </a:lnTo>
                <a:lnTo>
                  <a:pt x="16234" y="21565"/>
                </a:lnTo>
                <a:lnTo>
                  <a:pt x="136" y="21600"/>
                </a:lnTo>
                <a:cubicBezTo>
                  <a:pt x="91" y="14412"/>
                  <a:pt x="45" y="7223"/>
                  <a:pt x="0" y="35"/>
                </a:cubicBezTo>
                <a:close/>
              </a:path>
            </a:pathLst>
          </a:custGeom>
          <a:solidFill>
            <a:srgbClr val="DFEA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33A836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1" name="Google Shape;98;p14"/>
          <p:cNvSpPr txBox="1"/>
          <p:nvPr/>
        </p:nvSpPr>
        <p:spPr>
          <a:xfrm>
            <a:off x="6022942" y="3244333"/>
            <a:ext cx="146117" cy="37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 </a:t>
            </a:r>
          </a:p>
        </p:txBody>
      </p:sp>
      <p:sp>
        <p:nvSpPr>
          <p:cNvPr id="182" name="Google Shape;99;p14"/>
          <p:cNvSpPr txBox="1"/>
          <p:nvPr>
            <p:ph type="title"/>
          </p:nvPr>
        </p:nvSpPr>
        <p:spPr>
          <a:xfrm>
            <a:off x="81928" y="186794"/>
            <a:ext cx="3105219" cy="2806924"/>
          </a:xfrm>
          <a:prstGeom prst="rect">
            <a:avLst/>
          </a:prstGeom>
        </p:spPr>
        <p:txBody>
          <a:bodyPr/>
          <a:lstStyle/>
          <a:p>
            <a:pPr>
              <a:defRPr sz="3200">
                <a:solidFill>
                  <a:srgbClr val="7F7F7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FILE </a:t>
            </a:r>
            <a:br/>
            <a:r>
              <a:t>STEP 1</a:t>
            </a:r>
          </a:p>
          <a:p>
            <a:pPr>
              <a:defRPr b="1" i="1" sz="1600">
                <a:solidFill>
                  <a:srgbClr val="7F7F7F"/>
                </a:solidFill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b="1" i="1" sz="1600">
                <a:solidFill>
                  <a:srgbClr val="7F7F7F"/>
                </a:solidFill>
                <a:latin typeface="+mn-lt"/>
                <a:ea typeface="+mn-ea"/>
                <a:cs typeface="+mn-cs"/>
                <a:sym typeface="Arial"/>
              </a:defRPr>
            </a:pPr>
            <a:br/>
            <a:br/>
            <a:br/>
          </a:p>
          <a:p>
            <a:pPr>
              <a:defRPr sz="2000">
                <a:solidFill>
                  <a:srgbClr val="7F7F7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TIPS &amp; ADVICE (1)</a:t>
            </a:r>
          </a:p>
        </p:txBody>
      </p:sp>
      <p:sp>
        <p:nvSpPr>
          <p:cNvPr id="183" name="Google Shape;100;p14"/>
          <p:cNvSpPr/>
          <p:nvPr/>
        </p:nvSpPr>
        <p:spPr>
          <a:xfrm>
            <a:off x="251791" y="2133600"/>
            <a:ext cx="1524001" cy="0"/>
          </a:xfrm>
          <a:prstGeom prst="line">
            <a:avLst/>
          </a:prstGeom>
          <a:ln w="28575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4" name="Google Shape;101;p14"/>
          <p:cNvSpPr txBox="1"/>
          <p:nvPr/>
        </p:nvSpPr>
        <p:spPr>
          <a:xfrm>
            <a:off x="3431655" y="234283"/>
            <a:ext cx="8555451" cy="6524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Dear challengers,</a:t>
            </a:r>
          </a:p>
          <a:p>
            <a:pPr>
              <a:defRPr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spcBef>
                <a:spcPts val="300"/>
              </a:spcBef>
              <a:defRPr b="1"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You have just downloaded the template for the first stage: it's a first step towards victory!!</a:t>
            </a:r>
          </a:p>
          <a:p>
            <a:pPr>
              <a:defRPr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br/>
            <a:r>
              <a:rPr>
                <a:solidFill>
                  <a:srgbClr val="808080"/>
                </a:solidFill>
                <a:latin typeface="+mn-lt"/>
                <a:ea typeface="+mn-ea"/>
                <a:cs typeface="+mn-cs"/>
                <a:sym typeface="Arial"/>
              </a:rPr>
              <a:t>It’s time to present your project and your team in about </a:t>
            </a:r>
            <a:r>
              <a:rPr b="1">
                <a:solidFill>
                  <a:srgbClr val="33A836"/>
                </a:solidFill>
                <a:latin typeface="+mn-lt"/>
                <a:ea typeface="+mn-ea"/>
                <a:cs typeface="+mn-cs"/>
                <a:sym typeface="Arial"/>
              </a:rPr>
              <a:t>5 slides</a:t>
            </a:r>
            <a:r>
              <a:rPr>
                <a:solidFill>
                  <a:srgbClr val="33A836"/>
                </a:solidFill>
                <a:latin typeface="+mn-lt"/>
                <a:ea typeface="+mn-ea"/>
                <a:cs typeface="+mn-cs"/>
                <a:sym typeface="Arial"/>
              </a:rPr>
              <a:t>!</a:t>
            </a:r>
            <a:br>
              <a:rPr>
                <a:solidFill>
                  <a:srgbClr val="33A836"/>
                </a:solidFill>
                <a:latin typeface="+mn-lt"/>
                <a:ea typeface="+mn-ea"/>
                <a:cs typeface="+mn-cs"/>
                <a:sym typeface="Arial"/>
              </a:rPr>
            </a:br>
            <a:r>
              <a:rPr>
                <a:solidFill>
                  <a:srgbClr val="808080"/>
                </a:solidFill>
                <a:latin typeface="+mn-lt"/>
                <a:ea typeface="+mn-ea"/>
                <a:cs typeface="+mn-cs"/>
                <a:sym typeface="Arial"/>
              </a:rPr>
              <a:t>This presentation could include:</a:t>
            </a:r>
            <a:endParaRPr>
              <a:solidFill>
                <a:srgbClr val="808080"/>
              </a:solidFill>
              <a:latin typeface="+mn-lt"/>
              <a:ea typeface="+mn-ea"/>
              <a:cs typeface="+mn-cs"/>
              <a:sym typeface="Arial"/>
            </a:endParaRPr>
          </a:p>
          <a:p>
            <a:pPr>
              <a:defRPr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285750" indent="-285750">
              <a:buClr>
                <a:srgbClr val="7F7F7F"/>
              </a:buClr>
              <a:buSzPts val="1800"/>
              <a:buFont typeface="Arial"/>
              <a:buChar char="•"/>
              <a:defRPr b="1" sz="1800">
                <a:solidFill>
                  <a:srgbClr val="33A836"/>
                </a:solidFill>
              </a:defRPr>
            </a:pPr>
            <a:r>
              <a:t>A short description of your solution</a:t>
            </a:r>
            <a:r>
              <a:rPr>
                <a:solidFill>
                  <a:srgbClr val="808080"/>
                </a:solidFill>
              </a:rPr>
              <a:t>, </a:t>
            </a:r>
            <a:r>
              <a:rPr b="0">
                <a:solidFill>
                  <a:srgbClr val="808080"/>
                </a:solidFill>
              </a:rPr>
              <a:t>explaining why </a:t>
            </a:r>
            <a:r>
              <a:t>it answers the problematic </a:t>
            </a:r>
            <a:r>
              <a:rPr b="0">
                <a:solidFill>
                  <a:srgbClr val="808080"/>
                </a:solidFill>
              </a:rPr>
              <a:t>of the challenge.</a:t>
            </a:r>
            <a:r>
              <a:rPr b="0">
                <a:solidFill>
                  <a:srgbClr val="000000"/>
                </a:solidFill>
              </a:rPr>
              <a:t> </a:t>
            </a:r>
            <a:br>
              <a:rPr b="0">
                <a:solidFill>
                  <a:srgbClr val="000000"/>
                </a:solidFill>
              </a:rPr>
            </a:br>
          </a:p>
          <a:p>
            <a:pPr marL="285750" indent="-285750">
              <a:buClr>
                <a:srgbClr val="33A836"/>
              </a:buClr>
              <a:buSzPts val="1800"/>
              <a:buFont typeface="Arial"/>
              <a:buChar char="•"/>
              <a:defRPr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The </a:t>
            </a:r>
            <a:r>
              <a:rPr b="1">
                <a:solidFill>
                  <a:srgbClr val="33A836"/>
                </a:solidFill>
              </a:rPr>
              <a:t>innovative aspect</a:t>
            </a:r>
            <a:r>
              <a:t> of your solution, why is it innovative for TD Insurance?</a:t>
            </a:r>
          </a:p>
          <a:p>
            <a:pPr marL="285750" indent="-285750">
              <a:buClr>
                <a:srgbClr val="33A836"/>
              </a:buClr>
              <a:buSzPts val="1800"/>
              <a:buFont typeface="Arial"/>
              <a:buChar char="•"/>
              <a:defRPr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285750" indent="-285750">
              <a:buClr>
                <a:srgbClr val="7F7F7F"/>
              </a:buClr>
              <a:buSzPts val="1800"/>
              <a:buFont typeface="Arial"/>
              <a:buChar char="•"/>
              <a:defRPr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 </a:t>
            </a:r>
            <a:r>
              <a:rPr b="1">
                <a:solidFill>
                  <a:srgbClr val="33A836"/>
                </a:solidFill>
              </a:rPr>
              <a:t>global marketing plan </a:t>
            </a:r>
            <a:r>
              <a:t>(targeted segment, offers, partnerships, etc.)</a:t>
            </a:r>
          </a:p>
          <a:p>
            <a:pPr marL="171450" indent="-57150">
              <a:defRPr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285750" indent="-285750">
              <a:buClr>
                <a:srgbClr val="33A836"/>
              </a:buClr>
              <a:buSzPts val="1800"/>
              <a:buFont typeface="Arial"/>
              <a:buChar char="•"/>
              <a:defRPr b="1" sz="1800">
                <a:solidFill>
                  <a:srgbClr val="33A83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Benefits for customers / communities / employees </a:t>
            </a:r>
            <a:r>
              <a:rPr b="0">
                <a:solidFill>
                  <a:srgbClr val="7F7F7F"/>
                </a:solidFill>
              </a:rPr>
              <a:t>(depending on the category selected) as well as for </a:t>
            </a:r>
            <a:r>
              <a:t>TD Insurance</a:t>
            </a:r>
            <a:r>
              <a:rPr b="0">
                <a:solidFill>
                  <a:srgbClr val="7F7F7F"/>
                </a:solidFill>
              </a:rPr>
              <a:t>. </a:t>
            </a:r>
            <a:br>
              <a:rPr b="0">
                <a:solidFill>
                  <a:srgbClr val="7F7F7F"/>
                </a:solidFill>
              </a:rPr>
            </a:br>
          </a:p>
          <a:p>
            <a:pPr marL="285750" indent="-285750">
              <a:buClr>
                <a:srgbClr val="7F7F7F"/>
              </a:buClr>
              <a:buSzPts val="1800"/>
              <a:buFont typeface="Arial"/>
              <a:buChar char="•"/>
              <a:defRPr sz="1800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</a:t>
            </a:r>
            <a:r>
              <a:rPr b="1">
                <a:solidFill>
                  <a:srgbClr val="33A836"/>
                </a:solidFill>
              </a:rPr>
              <a:t> presentation of your team</a:t>
            </a:r>
            <a:r>
              <a:rPr>
                <a:solidFill>
                  <a:srgbClr val="7F7F7F"/>
                </a:solidFill>
              </a:rPr>
              <a:t>, </a:t>
            </a:r>
            <a:r>
              <a:rPr b="1">
                <a:solidFill>
                  <a:srgbClr val="33A836"/>
                </a:solidFill>
              </a:rPr>
              <a:t>highlighting </a:t>
            </a:r>
            <a:r>
              <a:t>the</a:t>
            </a:r>
            <a:r>
              <a:rPr b="1">
                <a:solidFill>
                  <a:srgbClr val="33A836"/>
                </a:solidFill>
              </a:rPr>
              <a:t> complementary skills </a:t>
            </a:r>
            <a:r>
              <a:rPr>
                <a:solidFill>
                  <a:srgbClr val="7F7F7F"/>
                </a:solidFill>
              </a:rPr>
              <a:t>of </a:t>
            </a:r>
            <a:r>
              <a:rPr b="1">
                <a:solidFill>
                  <a:srgbClr val="33A836"/>
                </a:solidFill>
              </a:rPr>
              <a:t>each member</a:t>
            </a:r>
            <a:r>
              <a:rPr>
                <a:solidFill>
                  <a:srgbClr val="7F7F7F"/>
                </a:solidFill>
              </a:rPr>
              <a:t>.</a:t>
            </a:r>
          </a:p>
          <a:p>
            <a:pPr>
              <a:defRPr b="1" sz="1800">
                <a:solidFill>
                  <a:srgbClr val="33A83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184150" indent="-82550">
              <a:defRPr sz="16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85" name="Google Shape;102;p14"/>
          <p:cNvSpPr txBox="1"/>
          <p:nvPr/>
        </p:nvSpPr>
        <p:spPr>
          <a:xfrm>
            <a:off x="10839476" y="5810282"/>
            <a:ext cx="1247021" cy="37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1800">
                <a:solidFill>
                  <a:srgbClr val="33A83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( next …)</a:t>
            </a:r>
          </a:p>
        </p:txBody>
      </p:sp>
      <p:sp>
        <p:nvSpPr>
          <p:cNvPr id="186" name="Slide Number Placeholder 2"/>
          <p:cNvSpPr txBox="1"/>
          <p:nvPr>
            <p:ph type="sldNum" sz="quarter" idx="2"/>
          </p:nvPr>
        </p:nvSpPr>
        <p:spPr>
          <a:xfrm>
            <a:off x="11095216" y="6404312"/>
            <a:ext cx="258584" cy="269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ooter Placeholder 1"/>
          <p:cNvSpPr txBox="1"/>
          <p:nvPr/>
        </p:nvSpPr>
        <p:spPr>
          <a:xfrm>
            <a:off x="4084325" y="6404312"/>
            <a:ext cx="4023351" cy="2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Flooded with Ideas Team Proposal</a:t>
            </a:r>
          </a:p>
        </p:txBody>
      </p:sp>
      <p:sp>
        <p:nvSpPr>
          <p:cNvPr id="123" name="Google Shape;116;p16"/>
          <p:cNvSpPr txBox="1"/>
          <p:nvPr>
            <p:ph type="title"/>
          </p:nvPr>
        </p:nvSpPr>
        <p:spPr>
          <a:xfrm>
            <a:off x="0" y="1"/>
            <a:ext cx="12192000" cy="1343818"/>
          </a:xfrm>
          <a:prstGeom prst="rect">
            <a:avLst/>
          </a:prstGeom>
          <a:solidFill>
            <a:srgbClr val="DFEAE6"/>
          </a:solidFill>
        </p:spPr>
        <p:txBody>
          <a:bodyPr/>
          <a:lstStyle>
            <a:lvl1pPr algn="ctr">
              <a:defRPr>
                <a:solidFill>
                  <a:srgbClr val="33A83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Problem</a:t>
            </a:r>
          </a:p>
        </p:txBody>
      </p:sp>
      <p:sp>
        <p:nvSpPr>
          <p:cNvPr id="124" name="Google Shape;117;p16"/>
          <p:cNvSpPr txBox="1"/>
          <p:nvPr>
            <p:ph type="body" idx="1"/>
          </p:nvPr>
        </p:nvSpPr>
        <p:spPr>
          <a:xfrm>
            <a:off x="478301" y="1561514"/>
            <a:ext cx="10875500" cy="4615449"/>
          </a:xfrm>
          <a:prstGeom prst="rect">
            <a:avLst/>
          </a:prstGeom>
        </p:spPr>
        <p:txBody>
          <a:bodyPr/>
          <a:lstStyle/>
          <a:p>
            <a:pPr marL="0" indent="0" defTabSz="877823">
              <a:spcBef>
                <a:spcPts val="0"/>
              </a:spcBef>
              <a:buClrTx/>
              <a:buSzTx/>
              <a:buFontTx/>
              <a:buNone/>
              <a:defRPr b="1" sz="2496"/>
            </a:pPr>
            <a:r>
              <a:t> </a:t>
            </a:r>
          </a:p>
          <a:p>
            <a:pPr marL="0" indent="0" defTabSz="877823">
              <a:spcBef>
                <a:spcPts val="0"/>
              </a:spcBef>
              <a:buClrTx/>
              <a:buSzTx/>
              <a:buFontTx/>
              <a:buNone/>
              <a:defRPr sz="2496"/>
            </a:pPr>
            <a:r>
              <a:t>Experts in disaster management estimate between 1 and 2 million homes across Canada are at risk of “overland” flooding during the decades ahead, e.g., from nearby rivers, lakes, and oceans.</a:t>
            </a:r>
          </a:p>
          <a:p>
            <a:pPr marL="0" indent="0" defTabSz="877823">
              <a:spcBef>
                <a:spcPts val="0"/>
              </a:spcBef>
              <a:buClrTx/>
              <a:buSzTx/>
              <a:buFontTx/>
              <a:buNone/>
              <a:defRPr sz="2496"/>
            </a:pPr>
          </a:p>
          <a:p>
            <a:pPr marL="0" indent="0" defTabSz="877823">
              <a:spcBef>
                <a:spcPts val="0"/>
              </a:spcBef>
              <a:buClrTx/>
              <a:buSzTx/>
              <a:buFontTx/>
              <a:buNone/>
              <a:defRPr sz="2496"/>
            </a:pPr>
            <a:r>
              <a:t>Many Canadian households believe that </a:t>
            </a:r>
          </a:p>
          <a:p>
            <a:pPr lvl="1" marL="0" indent="219455" defTabSz="877823">
              <a:spcBef>
                <a:spcPts val="0"/>
              </a:spcBef>
              <a:buClrTx/>
              <a:buSzTx/>
              <a:buFontTx/>
              <a:buNone/>
              <a:defRPr sz="2496"/>
            </a:pPr>
            <a:r>
              <a:t> (a) it will not happen to them; and </a:t>
            </a:r>
          </a:p>
          <a:p>
            <a:pPr lvl="1" marL="0" indent="219455" defTabSz="877823">
              <a:spcBef>
                <a:spcPts val="0"/>
              </a:spcBef>
              <a:buClrTx/>
              <a:buSzTx/>
              <a:buFontTx/>
              <a:buNone/>
              <a:defRPr sz="2496"/>
            </a:pPr>
            <a:r>
              <a:t> (b) if it does, the government will compensate them for losses.  Governments are  already deciding that the problem is simply too big and too costly to continue such bail-outs, quietly determining hazard locations where they will limit payouts.</a:t>
            </a:r>
          </a:p>
          <a:p>
            <a:pPr marL="0" indent="0" defTabSz="877823">
              <a:spcBef>
                <a:spcPts val="0"/>
              </a:spcBef>
              <a:buClrTx/>
              <a:buSzTx/>
              <a:buFontTx/>
              <a:buNone/>
              <a:defRPr sz="2496">
                <a:solidFill>
                  <a:srgbClr val="999999"/>
                </a:solidFill>
              </a:defRPr>
            </a:pPr>
          </a:p>
        </p:txBody>
      </p:sp>
      <p:sp>
        <p:nvSpPr>
          <p:cNvPr id="125" name="Slide Number Placeholder 2"/>
          <p:cNvSpPr txBox="1"/>
          <p:nvPr>
            <p:ph type="sldNum" sz="quarter" idx="2"/>
          </p:nvPr>
        </p:nvSpPr>
        <p:spPr>
          <a:xfrm>
            <a:off x="11172458" y="6404312"/>
            <a:ext cx="181343" cy="269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ooter Placeholder 1"/>
          <p:cNvSpPr txBox="1"/>
          <p:nvPr/>
        </p:nvSpPr>
        <p:spPr>
          <a:xfrm>
            <a:off x="4084325" y="6404312"/>
            <a:ext cx="4023351" cy="2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Flooded with Ideas Team Proposal</a:t>
            </a:r>
          </a:p>
        </p:txBody>
      </p:sp>
      <p:sp>
        <p:nvSpPr>
          <p:cNvPr id="128" name="Google Shape;116;p16"/>
          <p:cNvSpPr txBox="1"/>
          <p:nvPr>
            <p:ph type="title"/>
          </p:nvPr>
        </p:nvSpPr>
        <p:spPr>
          <a:xfrm>
            <a:off x="0" y="-9654"/>
            <a:ext cx="12192000" cy="1343819"/>
          </a:xfrm>
          <a:prstGeom prst="rect">
            <a:avLst/>
          </a:prstGeom>
          <a:solidFill>
            <a:srgbClr val="DFEAE6"/>
          </a:solidFill>
        </p:spPr>
        <p:txBody>
          <a:bodyPr/>
          <a:lstStyle>
            <a:lvl1pPr algn="ctr">
              <a:defRPr>
                <a:solidFill>
                  <a:srgbClr val="33A83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Proposed Solution</a:t>
            </a:r>
          </a:p>
        </p:txBody>
      </p:sp>
      <p:sp>
        <p:nvSpPr>
          <p:cNvPr id="129" name="Google Shape;117;p16"/>
          <p:cNvSpPr txBox="1"/>
          <p:nvPr>
            <p:ph type="body" idx="1"/>
          </p:nvPr>
        </p:nvSpPr>
        <p:spPr>
          <a:xfrm>
            <a:off x="478301" y="1561514"/>
            <a:ext cx="10875500" cy="461544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b="1" sz="2600"/>
            </a:pPr>
            <a:r>
              <a:t>New tools</a:t>
            </a:r>
          </a:p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2600"/>
            </a:pPr>
            <a:r>
              <a:t> Web tools for Canadians to assess their own flood risks. </a:t>
            </a:r>
          </a:p>
          <a:p>
            <a:pPr lvl="1" marL="0" indent="228600">
              <a:spcBef>
                <a:spcPts val="0"/>
              </a:spcBef>
              <a:buClrTx/>
              <a:buSzTx/>
              <a:buFontTx/>
              <a:buNone/>
              <a:defRPr sz="2600"/>
            </a:pPr>
            <a:r>
              <a:t>Diagnostic tool to see what the flood impact would be in their area</a:t>
            </a:r>
          </a:p>
          <a:p>
            <a:pPr marL="0" indent="0">
              <a:spcBef>
                <a:spcPts val="0"/>
              </a:spcBef>
              <a:buSzTx/>
              <a:buNone/>
              <a:defRPr sz="2600"/>
            </a:pPr>
            <a:r>
              <a:t> </a:t>
            </a:r>
          </a:p>
          <a:p>
            <a:pPr marL="0" indent="0">
              <a:spcBef>
                <a:spcPts val="0"/>
              </a:spcBef>
              <a:buSzTx/>
              <a:buNone/>
              <a:defRPr sz="2600"/>
            </a:pPr>
          </a:p>
          <a:p>
            <a:pPr marL="0" indent="0">
              <a:spcBef>
                <a:spcPts val="0"/>
              </a:spcBef>
              <a:buSzTx/>
              <a:buNone/>
              <a:defRPr b="1" sz="2600"/>
            </a:pPr>
            <a:r>
              <a:t>New Insurance Products</a:t>
            </a:r>
          </a:p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2600"/>
            </a:pPr>
            <a:r>
              <a:t>This solution is feasible because TD Insurance already has long-time credibility in theEnvironmental and Insurance business</a:t>
            </a:r>
            <a:endParaRPr>
              <a:solidFill>
                <a:srgbClr val="3DACFF"/>
              </a:solidFill>
            </a:endParaRPr>
          </a:p>
          <a:p>
            <a:pPr lvl="1" marL="0" indent="228600">
              <a:spcBef>
                <a:spcPts val="0"/>
              </a:spcBef>
              <a:buClrTx/>
              <a:buSzTx/>
              <a:buFontTx/>
              <a:buNone/>
              <a:defRPr sz="2600"/>
            </a:pPr>
            <a:r>
              <a:t>New Low cost loans for relatively cheap flood-risk mitigation measures.</a:t>
            </a:r>
          </a:p>
          <a:p>
            <a:pPr lvl="1" marL="0" indent="228600">
              <a:spcBef>
                <a:spcPts val="0"/>
              </a:spcBef>
              <a:buClrTx/>
              <a:buSzTx/>
              <a:buFontTx/>
              <a:buNone/>
              <a:defRPr sz="2600"/>
            </a:pPr>
            <a:r>
              <a:t>New Overland flood insurance plans - TD Insurance New “Extended Water Damage “ protection</a:t>
            </a:r>
          </a:p>
        </p:txBody>
      </p:sp>
      <p:sp>
        <p:nvSpPr>
          <p:cNvPr id="130" name="Slide Number Placeholder 2"/>
          <p:cNvSpPr txBox="1"/>
          <p:nvPr>
            <p:ph type="sldNum" sz="quarter" idx="2"/>
          </p:nvPr>
        </p:nvSpPr>
        <p:spPr>
          <a:xfrm>
            <a:off x="11172458" y="6404312"/>
            <a:ext cx="181343" cy="269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Footer Placeholder 1"/>
          <p:cNvSpPr txBox="1"/>
          <p:nvPr/>
        </p:nvSpPr>
        <p:spPr>
          <a:xfrm>
            <a:off x="4084325" y="6404312"/>
            <a:ext cx="4023351" cy="2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Flooded with Ideas Team Proposal</a:t>
            </a:r>
          </a:p>
        </p:txBody>
      </p:sp>
      <p:sp>
        <p:nvSpPr>
          <p:cNvPr id="133" name="Google Shape;122;p17"/>
          <p:cNvSpPr txBox="1"/>
          <p:nvPr>
            <p:ph type="title"/>
          </p:nvPr>
        </p:nvSpPr>
        <p:spPr>
          <a:xfrm>
            <a:off x="0" y="0"/>
            <a:ext cx="12192000" cy="1417984"/>
          </a:xfrm>
          <a:prstGeom prst="rect">
            <a:avLst/>
          </a:prstGeom>
          <a:solidFill>
            <a:srgbClr val="DFEAE6"/>
          </a:solidFill>
        </p:spPr>
        <p:txBody>
          <a:bodyPr/>
          <a:lstStyle>
            <a:lvl1pPr algn="ctr">
              <a:defRPr>
                <a:solidFill>
                  <a:srgbClr val="33A83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Innovation</a:t>
            </a:r>
          </a:p>
        </p:txBody>
      </p:sp>
      <p:sp>
        <p:nvSpPr>
          <p:cNvPr id="134" name="Google Shape;123;p17"/>
          <p:cNvSpPr txBox="1"/>
          <p:nvPr>
            <p:ph type="body" sz="half" idx="1"/>
          </p:nvPr>
        </p:nvSpPr>
        <p:spPr>
          <a:xfrm>
            <a:off x="458865" y="2129178"/>
            <a:ext cx="4690865" cy="435133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2000"/>
            </a:pPr>
            <a:r>
              <a:t>Historically Canadian home insurance policies haven’t covered loss or damage caused by “overland” flood damage from rivers, dams, etc., overflow onto dry land. </a:t>
            </a:r>
          </a:p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2000"/>
            </a:pPr>
          </a:p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2000"/>
            </a:pPr>
            <a:r>
              <a:t>Some insurers have started to offer overland flood coverage for policy-holders, but this is in its infancy. For those living on a known flood plain, coverage may not be available at all.</a:t>
            </a:r>
          </a:p>
        </p:txBody>
      </p:sp>
      <p:sp>
        <p:nvSpPr>
          <p:cNvPr id="135" name="Slide Number Placeholder 2"/>
          <p:cNvSpPr txBox="1"/>
          <p:nvPr>
            <p:ph type="sldNum" sz="quarter" idx="2"/>
          </p:nvPr>
        </p:nvSpPr>
        <p:spPr>
          <a:xfrm>
            <a:off x="11172458" y="6404312"/>
            <a:ext cx="181343" cy="269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6" name="Google Shape;123;p17"/>
          <p:cNvSpPr txBox="1"/>
          <p:nvPr/>
        </p:nvSpPr>
        <p:spPr>
          <a:xfrm>
            <a:off x="7240665" y="2129178"/>
            <a:ext cx="4690865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>
              <a:lnSpc>
                <a:spcPct val="90000"/>
              </a:lnSpc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TD Insurance New “Extended Water Damage “ is automatically included for new, eligible customers and optional for condo owners and tenants. This focuses on below-ground water damage not covered by home insurance. </a:t>
            </a:r>
          </a:p>
          <a:p>
            <a:pPr>
              <a:lnSpc>
                <a:spcPct val="90000"/>
              </a:lnSpc>
              <a:defRPr sz="20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lnSpc>
                <a:spcPct val="90000"/>
              </a:lnSpc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TD Insurance New “Extended Water Damage” protection will cover overland flooding due to rising or overflowing  bodies of freshwater and ocean-source flooding.  </a:t>
            </a:r>
          </a:p>
          <a:p>
            <a:pPr>
              <a:lnSpc>
                <a:spcPct val="90000"/>
              </a:lnSpc>
              <a:defRPr sz="20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lnSpc>
                <a:spcPct val="90000"/>
              </a:lnSpc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Solution combines self-diagnosis by consumers, promotion as part of widely-used financial services</a:t>
            </a:r>
          </a:p>
        </p:txBody>
      </p:sp>
      <p:sp>
        <p:nvSpPr>
          <p:cNvPr id="137" name="Current State"/>
          <p:cNvSpPr txBox="1"/>
          <p:nvPr/>
        </p:nvSpPr>
        <p:spPr>
          <a:xfrm>
            <a:off x="811722" y="1610119"/>
            <a:ext cx="4190260" cy="474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600"/>
            </a:lvl1pPr>
          </a:lstStyle>
          <a:p>
            <a:pPr/>
            <a:r>
              <a:t>Current State</a:t>
            </a:r>
          </a:p>
        </p:txBody>
      </p:sp>
      <p:sp>
        <p:nvSpPr>
          <p:cNvPr id="138" name="New State"/>
          <p:cNvSpPr txBox="1"/>
          <p:nvPr/>
        </p:nvSpPr>
        <p:spPr>
          <a:xfrm>
            <a:off x="7363967" y="1610119"/>
            <a:ext cx="4190260" cy="474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600"/>
            </a:lvl1pPr>
          </a:lstStyle>
          <a:p>
            <a:pPr/>
            <a:r>
              <a:t>New State</a:t>
            </a:r>
          </a:p>
        </p:txBody>
      </p:sp>
      <p:sp>
        <p:nvSpPr>
          <p:cNvPr id="139" name="Arrow"/>
          <p:cNvSpPr/>
          <p:nvPr/>
        </p:nvSpPr>
        <p:spPr>
          <a:xfrm>
            <a:off x="5360944" y="3413769"/>
            <a:ext cx="1668506" cy="777231"/>
          </a:xfrm>
          <a:prstGeom prst="rightArrow">
            <a:avLst>
              <a:gd name="adj1" fmla="val 32000"/>
              <a:gd name="adj2" fmla="val 104577"/>
            </a:avLst>
          </a:prstGeom>
          <a:gradFill>
            <a:gsLst>
              <a:gs pos="0">
                <a:srgbClr val="000000"/>
              </a:gs>
              <a:gs pos="100000">
                <a:srgbClr val="0F0A04"/>
              </a:gs>
            </a:gsLst>
            <a:lin ang="16200000"/>
          </a:gradFill>
          <a:ln>
            <a:solidFill>
              <a:srgbClr val="160907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ooter Placeholder 1"/>
          <p:cNvSpPr txBox="1"/>
          <p:nvPr/>
        </p:nvSpPr>
        <p:spPr>
          <a:xfrm>
            <a:off x="4084325" y="6318129"/>
            <a:ext cx="4023351" cy="2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Flooded with Ideas Team Proposal</a:t>
            </a:r>
          </a:p>
        </p:txBody>
      </p:sp>
      <p:sp>
        <p:nvSpPr>
          <p:cNvPr id="142" name="Google Shape;128;p18"/>
          <p:cNvSpPr txBox="1"/>
          <p:nvPr>
            <p:ph type="title"/>
          </p:nvPr>
        </p:nvSpPr>
        <p:spPr>
          <a:xfrm>
            <a:off x="0" y="-5933"/>
            <a:ext cx="12192000" cy="1325563"/>
          </a:xfrm>
          <a:prstGeom prst="rect">
            <a:avLst/>
          </a:prstGeom>
          <a:solidFill>
            <a:srgbClr val="DFEAE6"/>
          </a:solidFill>
        </p:spPr>
        <p:txBody>
          <a:bodyPr/>
          <a:lstStyle>
            <a:lvl1pPr algn="ctr">
              <a:defRPr>
                <a:solidFill>
                  <a:srgbClr val="33A83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Global Marketing Plan</a:t>
            </a:r>
          </a:p>
        </p:txBody>
      </p:sp>
      <p:sp>
        <p:nvSpPr>
          <p:cNvPr id="143" name="Google Shape;129;p18"/>
          <p:cNvSpPr txBox="1"/>
          <p:nvPr>
            <p:ph type="body" idx="1"/>
          </p:nvPr>
        </p:nvSpPr>
        <p:spPr>
          <a:xfrm>
            <a:off x="741574" y="1659956"/>
            <a:ext cx="10515601" cy="4351338"/>
          </a:xfrm>
          <a:prstGeom prst="rect">
            <a:avLst/>
          </a:prstGeom>
        </p:spPr>
        <p:txBody>
          <a:bodyPr/>
          <a:lstStyle/>
          <a:p>
            <a:pPr marL="0" indent="0" defTabSz="566927">
              <a:lnSpc>
                <a:spcPct val="100000"/>
              </a:lnSpc>
              <a:spcBef>
                <a:spcPts val="0"/>
              </a:spcBef>
              <a:buSzTx/>
              <a:buNone/>
              <a:defRPr b="1" sz="1612"/>
            </a:pPr>
            <a:r>
              <a:t>Target population:  </a:t>
            </a:r>
            <a:r>
              <a:rPr b="0"/>
              <a:t>1-2 million property owners at greatest risk of overland flooding</a:t>
            </a:r>
            <a:endParaRPr b="0"/>
          </a:p>
          <a:p>
            <a:pPr marL="0" indent="0" defTabSz="566927">
              <a:lnSpc>
                <a:spcPct val="100000"/>
              </a:lnSpc>
              <a:spcBef>
                <a:spcPts val="0"/>
              </a:spcBef>
              <a:buSzTx/>
              <a:buNone/>
              <a:defRPr sz="1612"/>
            </a:pPr>
          </a:p>
          <a:p>
            <a:pPr marL="0" indent="0" defTabSz="566927">
              <a:lnSpc>
                <a:spcPct val="100000"/>
              </a:lnSpc>
              <a:spcBef>
                <a:spcPts val="0"/>
              </a:spcBef>
              <a:buSzTx/>
              <a:buNone/>
              <a:defRPr b="1" sz="1612"/>
            </a:pPr>
            <a:r>
              <a:t>Rationale:  </a:t>
            </a:r>
            <a:r>
              <a:rPr b="0"/>
              <a:t>At an average value per unit of $480,000, this amounts to potential losses in the order of as much as $480 billion, assuming total loss of half the largest estimate. In 2019, flooding caused $208 million of insured losses alone and much larger total losses to property owners.</a:t>
            </a:r>
            <a:endParaRPr b="0"/>
          </a:p>
          <a:p>
            <a:pPr marL="0" indent="0" defTabSz="566927">
              <a:lnSpc>
                <a:spcPct val="100000"/>
              </a:lnSpc>
              <a:spcBef>
                <a:spcPts val="0"/>
              </a:spcBef>
              <a:buSzTx/>
              <a:buNone/>
              <a:defRPr sz="1612"/>
            </a:pPr>
          </a:p>
          <a:p>
            <a:pPr marL="0" indent="0" defTabSz="566927">
              <a:lnSpc>
                <a:spcPct val="100000"/>
              </a:lnSpc>
              <a:spcBef>
                <a:spcPts val="0"/>
              </a:spcBef>
              <a:buSzTx/>
              <a:buNone/>
              <a:defRPr b="1" sz="1612"/>
            </a:pPr>
            <a:r>
              <a:t>Characteristics of Affected Population:  </a:t>
            </a:r>
            <a:r>
              <a:rPr b="0"/>
              <a:t>Both well-to-do and low-income households tend to live in flood-risk areas.  Typically occupants of low-rise, single-detached dwellings are most affected.</a:t>
            </a:r>
          </a:p>
          <a:p>
            <a:pPr marL="0" indent="0" defTabSz="566927">
              <a:lnSpc>
                <a:spcPct val="100000"/>
              </a:lnSpc>
              <a:spcBef>
                <a:spcPts val="0"/>
              </a:spcBef>
              <a:buSzTx/>
              <a:buNone/>
              <a:defRPr b="1" sz="1612"/>
            </a:pPr>
          </a:p>
          <a:p>
            <a:pPr marL="0" indent="0" defTabSz="566927">
              <a:lnSpc>
                <a:spcPct val="100000"/>
              </a:lnSpc>
              <a:spcBef>
                <a:spcPts val="0"/>
              </a:spcBef>
              <a:buSzTx/>
              <a:buNone/>
              <a:defRPr b="1" sz="1612"/>
            </a:pPr>
            <a:r>
              <a:t>Key Market Figures:  </a:t>
            </a:r>
            <a:r>
              <a:rPr b="0"/>
              <a:t>Opportunities exist for some 30,000 home renovation companies to undertake flood-mitigation work.  Lower-cost mitigation measures in 100,000 most at-risk homes would likely generate some $300 million worth of work annually, and more than 2,000 direct jobs.</a:t>
            </a:r>
          </a:p>
          <a:p>
            <a:pPr marL="0" indent="0" defTabSz="566927">
              <a:lnSpc>
                <a:spcPct val="100000"/>
              </a:lnSpc>
              <a:spcBef>
                <a:spcPts val="0"/>
              </a:spcBef>
              <a:buSzTx/>
              <a:buNone/>
              <a:defRPr sz="1612"/>
            </a:pPr>
          </a:p>
          <a:p>
            <a:pPr marL="0" indent="0" defTabSz="566927">
              <a:lnSpc>
                <a:spcPct val="100000"/>
              </a:lnSpc>
              <a:spcBef>
                <a:spcPts val="0"/>
              </a:spcBef>
              <a:buSzTx/>
              <a:buNone/>
              <a:defRPr b="1" sz="1612"/>
            </a:pPr>
            <a:r>
              <a:t>Potential Partners:  </a:t>
            </a:r>
            <a:r>
              <a:rPr b="0"/>
              <a:t>Federal government; insurance industry; mortgage lenders; home renovators; residential equipment and materials suppliers; municipalities; local residents’ associations.</a:t>
            </a:r>
          </a:p>
          <a:p>
            <a:pPr marL="0" indent="0" defTabSz="566927">
              <a:lnSpc>
                <a:spcPct val="100000"/>
              </a:lnSpc>
              <a:spcBef>
                <a:spcPts val="0"/>
              </a:spcBef>
              <a:buSzTx/>
              <a:buNone/>
              <a:defRPr sz="1612"/>
            </a:pPr>
          </a:p>
          <a:p>
            <a:pPr marL="0" indent="0" defTabSz="566927">
              <a:lnSpc>
                <a:spcPct val="100000"/>
              </a:lnSpc>
              <a:spcBef>
                <a:spcPts val="0"/>
              </a:spcBef>
              <a:buSzTx/>
              <a:buNone/>
              <a:defRPr b="1" sz="1612"/>
            </a:pPr>
            <a:r>
              <a:t>Their Rationale: </a:t>
            </a:r>
            <a:r>
              <a:rPr b="0"/>
              <a:t>Reduce losses and protect existing neighbourhoods and communities. </a:t>
            </a:r>
          </a:p>
        </p:txBody>
      </p:sp>
      <p:sp>
        <p:nvSpPr>
          <p:cNvPr id="144" name="Slide Number Placeholder 2"/>
          <p:cNvSpPr txBox="1"/>
          <p:nvPr>
            <p:ph type="sldNum" sz="quarter" idx="2"/>
          </p:nvPr>
        </p:nvSpPr>
        <p:spPr>
          <a:xfrm>
            <a:off x="10470947" y="6336278"/>
            <a:ext cx="181343" cy="269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ooter Placeholder 1"/>
          <p:cNvSpPr txBox="1"/>
          <p:nvPr/>
        </p:nvSpPr>
        <p:spPr>
          <a:xfrm>
            <a:off x="4084325" y="6404312"/>
            <a:ext cx="4023351" cy="2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Flooded with Ideas Team Proposal</a:t>
            </a:r>
          </a:p>
        </p:txBody>
      </p:sp>
      <p:sp>
        <p:nvSpPr>
          <p:cNvPr id="147" name="Google Shape;134;p19"/>
          <p:cNvSpPr txBox="1"/>
          <p:nvPr>
            <p:ph type="title"/>
          </p:nvPr>
        </p:nvSpPr>
        <p:spPr>
          <a:xfrm>
            <a:off x="0" y="-8249"/>
            <a:ext cx="12192000" cy="1325563"/>
          </a:xfrm>
          <a:prstGeom prst="rect">
            <a:avLst/>
          </a:prstGeom>
          <a:solidFill>
            <a:srgbClr val="DFEAE6"/>
          </a:solidFill>
        </p:spPr>
        <p:txBody>
          <a:bodyPr/>
          <a:lstStyle>
            <a:lvl1pPr algn="ctr">
              <a:defRPr>
                <a:solidFill>
                  <a:srgbClr val="33A83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Impact</a:t>
            </a:r>
          </a:p>
        </p:txBody>
      </p:sp>
      <p:sp>
        <p:nvSpPr>
          <p:cNvPr id="148" name="Google Shape;135;p19"/>
          <p:cNvSpPr txBox="1"/>
          <p:nvPr>
            <p:ph type="body" idx="1"/>
          </p:nvPr>
        </p:nvSpPr>
        <p:spPr>
          <a:xfrm>
            <a:off x="713967" y="1673761"/>
            <a:ext cx="10515601" cy="4351339"/>
          </a:xfrm>
          <a:prstGeom prst="rect">
            <a:avLst/>
          </a:prstGeom>
        </p:spPr>
        <p:txBody>
          <a:bodyPr/>
          <a:lstStyle/>
          <a:p>
            <a:pPr marL="0" indent="0" defTabSz="804672">
              <a:lnSpc>
                <a:spcPct val="100000"/>
              </a:lnSpc>
              <a:spcBef>
                <a:spcPts val="0"/>
              </a:spcBef>
              <a:buSzTx/>
              <a:buNone/>
              <a:defRPr b="1" sz="2288"/>
            </a:pPr>
            <a:r>
              <a:t>Beneficiaries:  </a:t>
            </a:r>
            <a:r>
              <a:rPr b="0"/>
              <a:t>Canadian taxpayers; municipal governments; residents of flood-risk areas</a:t>
            </a:r>
            <a:endParaRPr b="0"/>
          </a:p>
          <a:p>
            <a:pPr marL="0" indent="0" defTabSz="804672">
              <a:lnSpc>
                <a:spcPct val="100000"/>
              </a:lnSpc>
              <a:spcBef>
                <a:spcPts val="0"/>
              </a:spcBef>
              <a:buSzTx/>
              <a:buNone/>
              <a:defRPr sz="2288"/>
            </a:pPr>
          </a:p>
          <a:p>
            <a:pPr marL="0" indent="0" defTabSz="804672">
              <a:lnSpc>
                <a:spcPct val="100000"/>
              </a:lnSpc>
              <a:spcBef>
                <a:spcPts val="0"/>
              </a:spcBef>
              <a:buSzTx/>
              <a:buNone/>
              <a:defRPr b="1" sz="2288"/>
            </a:pPr>
            <a:r>
              <a:t>Benefits:  </a:t>
            </a:r>
            <a:r>
              <a:rPr b="0"/>
              <a:t>Financial benefits and peace of mind, assured retirement savings and reduced insurance premiums</a:t>
            </a:r>
            <a:endParaRPr b="0"/>
          </a:p>
          <a:p>
            <a:pPr marL="0" indent="0" defTabSz="804672">
              <a:lnSpc>
                <a:spcPct val="100000"/>
              </a:lnSpc>
              <a:spcBef>
                <a:spcPts val="0"/>
              </a:spcBef>
              <a:buSzTx/>
              <a:buNone/>
              <a:defRPr sz="2288"/>
            </a:pPr>
          </a:p>
          <a:p>
            <a:pPr marL="0" indent="0" defTabSz="804672">
              <a:lnSpc>
                <a:spcPct val="100000"/>
              </a:lnSpc>
              <a:spcBef>
                <a:spcPts val="0"/>
              </a:spcBef>
              <a:buSzTx/>
              <a:buNone/>
              <a:defRPr b="1" sz="2288"/>
            </a:pPr>
            <a:r>
              <a:t>Quantifiable or Not:  </a:t>
            </a:r>
            <a:r>
              <a:rPr b="0"/>
              <a:t>Most benefits are quantifiable; peace of mind is less so, but can be assessed through surveys of resident anxiety</a:t>
            </a:r>
            <a:endParaRPr b="0"/>
          </a:p>
          <a:p>
            <a:pPr marL="0" indent="0" defTabSz="804672">
              <a:lnSpc>
                <a:spcPct val="100000"/>
              </a:lnSpc>
              <a:spcBef>
                <a:spcPts val="0"/>
              </a:spcBef>
              <a:buSzTx/>
              <a:buNone/>
              <a:defRPr sz="2288"/>
            </a:pPr>
          </a:p>
          <a:p>
            <a:pPr marL="0" indent="0" defTabSz="804672">
              <a:lnSpc>
                <a:spcPct val="100000"/>
              </a:lnSpc>
              <a:spcBef>
                <a:spcPts val="0"/>
              </a:spcBef>
              <a:buSzTx/>
              <a:buNone/>
              <a:defRPr b="1" sz="2288"/>
            </a:pPr>
            <a:r>
              <a:t>Why TD Insurance Should Implement This Solution:  </a:t>
            </a:r>
            <a:r>
              <a:rPr b="0"/>
              <a:t>Combines consumer education with practical steps they can take to protect their lives and properties; rejuvenates overall TD Canada Trust image as a champion of environmental action in a time of much higher priority for this topic.</a:t>
            </a:r>
          </a:p>
        </p:txBody>
      </p:sp>
      <p:sp>
        <p:nvSpPr>
          <p:cNvPr id="149" name="Slide Number Placeholder 2"/>
          <p:cNvSpPr txBox="1"/>
          <p:nvPr>
            <p:ph type="sldNum" sz="quarter" idx="2"/>
          </p:nvPr>
        </p:nvSpPr>
        <p:spPr>
          <a:xfrm>
            <a:off x="10009033" y="6404312"/>
            <a:ext cx="181342" cy="269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ooter Placeholder 1"/>
          <p:cNvSpPr txBox="1"/>
          <p:nvPr/>
        </p:nvSpPr>
        <p:spPr>
          <a:xfrm>
            <a:off x="4084325" y="6353505"/>
            <a:ext cx="4023351" cy="2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b="1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Flooded with Ideas Team Proposal</a:t>
            </a:r>
          </a:p>
        </p:txBody>
      </p:sp>
      <p:sp>
        <p:nvSpPr>
          <p:cNvPr id="152" name="Google Shape;140;p20"/>
          <p:cNvSpPr txBox="1"/>
          <p:nvPr>
            <p:ph type="title"/>
          </p:nvPr>
        </p:nvSpPr>
        <p:spPr>
          <a:xfrm>
            <a:off x="0" y="7318"/>
            <a:ext cx="12192000" cy="1325563"/>
          </a:xfrm>
          <a:prstGeom prst="rect">
            <a:avLst/>
          </a:prstGeom>
          <a:solidFill>
            <a:srgbClr val="DFEAE6"/>
          </a:solidFill>
        </p:spPr>
        <p:txBody>
          <a:bodyPr/>
          <a:lstStyle/>
          <a:p>
            <a:pPr algn="ctr">
              <a:defRPr>
                <a:solidFill>
                  <a:srgbClr val="33A83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Presentation of the “Flooded with Ideas” Team</a:t>
            </a:r>
            <a:r>
              <a:rPr>
                <a:solidFill>
                  <a:srgbClr val="7F7F7F"/>
                </a:solidFill>
              </a:rPr>
              <a:t> </a:t>
            </a:r>
          </a:p>
        </p:txBody>
      </p:sp>
      <p:sp>
        <p:nvSpPr>
          <p:cNvPr id="153" name="Google Shape;141;p20"/>
          <p:cNvSpPr txBox="1"/>
          <p:nvPr/>
        </p:nvSpPr>
        <p:spPr>
          <a:xfrm>
            <a:off x="6022942" y="3244333"/>
            <a:ext cx="146117" cy="37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 </a:t>
            </a:r>
          </a:p>
        </p:txBody>
      </p:sp>
      <p:pic>
        <p:nvPicPr>
          <p:cNvPr id="154" name="Google Shape;142;p20" descr="Google Shape;142;p20"/>
          <p:cNvPicPr>
            <a:picLocks noChangeAspect="1"/>
          </p:cNvPicPr>
          <p:nvPr/>
        </p:nvPicPr>
        <p:blipFill>
          <a:blip r:embed="rId2">
            <a:extLst/>
          </a:blip>
          <a:srcRect l="0" t="0" r="9" b="4"/>
          <a:stretch>
            <a:fillRect/>
          </a:stretch>
        </p:blipFill>
        <p:spPr>
          <a:xfrm>
            <a:off x="361713" y="1791000"/>
            <a:ext cx="1646239" cy="1647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55" name="Google Shape;144;p20" descr="Google Shape;144;p20"/>
          <p:cNvPicPr>
            <a:picLocks noChangeAspect="1"/>
          </p:cNvPicPr>
          <p:nvPr/>
        </p:nvPicPr>
        <p:blipFill>
          <a:blip r:embed="rId2">
            <a:extLst/>
          </a:blip>
          <a:srcRect l="0" t="0" r="9" b="4"/>
          <a:stretch>
            <a:fillRect/>
          </a:stretch>
        </p:blipFill>
        <p:spPr>
          <a:xfrm>
            <a:off x="2729726" y="1791000"/>
            <a:ext cx="1646239" cy="1647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56" name="Google Shape;145;p20" descr="Google Shape;145;p20"/>
          <p:cNvPicPr>
            <a:picLocks noChangeAspect="1"/>
          </p:cNvPicPr>
          <p:nvPr/>
        </p:nvPicPr>
        <p:blipFill>
          <a:blip r:embed="rId2">
            <a:extLst/>
          </a:blip>
          <a:srcRect l="0" t="0" r="9" b="4"/>
          <a:stretch>
            <a:fillRect/>
          </a:stretch>
        </p:blipFill>
        <p:spPr>
          <a:xfrm>
            <a:off x="9833765" y="1791000"/>
            <a:ext cx="1646239" cy="1647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57" name="Google Shape;149;p20" descr="Google Shape;149;p20"/>
          <p:cNvPicPr>
            <a:picLocks noChangeAspect="1"/>
          </p:cNvPicPr>
          <p:nvPr/>
        </p:nvPicPr>
        <p:blipFill>
          <a:blip r:embed="rId2">
            <a:extLst/>
          </a:blip>
          <a:srcRect l="0" t="0" r="9" b="4"/>
          <a:stretch>
            <a:fillRect/>
          </a:stretch>
        </p:blipFill>
        <p:spPr>
          <a:xfrm>
            <a:off x="5097740" y="1791000"/>
            <a:ext cx="1646238" cy="1647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58" name="Google Shape;151;p20" descr="Google Shape;151;p20"/>
          <p:cNvPicPr>
            <a:picLocks noChangeAspect="1"/>
          </p:cNvPicPr>
          <p:nvPr/>
        </p:nvPicPr>
        <p:blipFill>
          <a:blip r:embed="rId2">
            <a:extLst/>
          </a:blip>
          <a:srcRect l="0" t="0" r="9" b="4"/>
          <a:stretch>
            <a:fillRect/>
          </a:stretch>
        </p:blipFill>
        <p:spPr>
          <a:xfrm>
            <a:off x="7465752" y="1791000"/>
            <a:ext cx="1646239" cy="1647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9" name="Rectangle 15"/>
          <p:cNvSpPr txBox="1"/>
          <p:nvPr/>
        </p:nvSpPr>
        <p:spPr>
          <a:xfrm>
            <a:off x="126831" y="4007966"/>
            <a:ext cx="2116166" cy="252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656E77"/>
                </a:solidFill>
              </a:defRPr>
            </a:pPr>
            <a:r>
              <a:t>David </a:t>
            </a:r>
          </a:p>
          <a:p>
            <a:pPr algn="ctr">
              <a:defRPr>
                <a:solidFill>
                  <a:srgbClr val="656E77"/>
                </a:solidFill>
              </a:defRPr>
            </a:pPr>
            <a:r>
              <a:t>Crenna </a:t>
            </a:r>
          </a:p>
          <a:p>
            <a:pPr algn="ctr">
              <a:defRPr>
                <a:solidFill>
                  <a:srgbClr val="656E77"/>
                </a:solidFill>
              </a:defRPr>
            </a:pPr>
            <a:r>
              <a:t>75</a:t>
            </a:r>
          </a:p>
          <a:p>
            <a:pPr algn="ctr">
              <a:defRPr>
                <a:solidFill>
                  <a:srgbClr val="656E77"/>
                </a:solidFill>
              </a:defRPr>
            </a:pPr>
            <a:r>
              <a:t>Western University</a:t>
            </a:r>
          </a:p>
          <a:p>
            <a:pPr algn="ctr">
              <a:defRPr>
                <a:solidFill>
                  <a:srgbClr val="656E77"/>
                </a:solidFill>
              </a:defRPr>
            </a:pPr>
            <a:br/>
          </a:p>
          <a:p>
            <a:pPr algn="ctr">
              <a:defRPr>
                <a:solidFill>
                  <a:srgbClr val="656E77"/>
                </a:solidFill>
              </a:defRPr>
            </a:pPr>
            <a:r>
              <a:t>Urban geographers need to think about and help explain the politics of where stuff is located!</a:t>
            </a:r>
          </a:p>
          <a:p>
            <a:pPr/>
            <a:br/>
          </a:p>
        </p:txBody>
      </p:sp>
      <p:sp>
        <p:nvSpPr>
          <p:cNvPr id="160" name="Rectangle 14"/>
          <p:cNvSpPr txBox="1"/>
          <p:nvPr/>
        </p:nvSpPr>
        <p:spPr>
          <a:xfrm>
            <a:off x="2494845" y="4007966"/>
            <a:ext cx="2116165" cy="1914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656E77"/>
                </a:solidFill>
              </a:defRPr>
            </a:pPr>
            <a:r>
              <a:t>Edima </a:t>
            </a:r>
          </a:p>
          <a:p>
            <a:pPr algn="ctr">
              <a:defRPr>
                <a:solidFill>
                  <a:srgbClr val="656E77"/>
                </a:solidFill>
              </a:defRPr>
            </a:pPr>
            <a:r>
              <a:t>Udo</a:t>
            </a:r>
            <a:r>
              <a:t> </a:t>
            </a:r>
          </a:p>
          <a:p>
            <a:pPr algn="ctr">
              <a:defRPr>
                <a:solidFill>
                  <a:srgbClr val="656E77"/>
                </a:solidFill>
              </a:defRPr>
            </a:pPr>
            <a:r>
              <a:t>31</a:t>
            </a:r>
            <a:r>
              <a:t> </a:t>
            </a:r>
          </a:p>
          <a:p>
            <a:pPr algn="ctr">
              <a:defRPr>
                <a:solidFill>
                  <a:srgbClr val="656E77"/>
                </a:solidFill>
              </a:defRPr>
            </a:pPr>
            <a:r>
              <a:t>Queen's University</a:t>
            </a:r>
          </a:p>
          <a:p>
            <a:pPr algn="ctr">
              <a:defRPr>
                <a:solidFill>
                  <a:srgbClr val="656E77"/>
                </a:solidFill>
              </a:defRPr>
            </a:pPr>
            <a:br/>
          </a:p>
          <a:p>
            <a:pPr algn="ctr">
              <a:defRPr>
                <a:solidFill>
                  <a:srgbClr val="656E77"/>
                </a:solidFill>
              </a:defRPr>
            </a:pPr>
            <a:r>
              <a:t>Simple!</a:t>
            </a:r>
          </a:p>
          <a:p>
            <a:pPr/>
            <a:br/>
          </a:p>
        </p:txBody>
      </p:sp>
      <p:sp>
        <p:nvSpPr>
          <p:cNvPr id="161" name="Rectangle 19"/>
          <p:cNvSpPr txBox="1"/>
          <p:nvPr/>
        </p:nvSpPr>
        <p:spPr>
          <a:xfrm>
            <a:off x="4859923" y="4007968"/>
            <a:ext cx="2116165" cy="2117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656E77"/>
                </a:solidFill>
              </a:defRPr>
            </a:pPr>
            <a:r>
              <a:t>NAME </a:t>
            </a:r>
          </a:p>
          <a:p>
            <a:pPr algn="ctr">
              <a:defRPr>
                <a:solidFill>
                  <a:srgbClr val="656E77"/>
                </a:solidFill>
              </a:defRPr>
            </a:pPr>
            <a:r>
              <a:t>SURNAME </a:t>
            </a:r>
          </a:p>
          <a:p>
            <a:pPr algn="ctr">
              <a:defRPr>
                <a:solidFill>
                  <a:srgbClr val="656E77"/>
                </a:solidFill>
              </a:defRPr>
            </a:pPr>
            <a:r>
              <a:t>AGE </a:t>
            </a:r>
          </a:p>
          <a:p>
            <a:pPr algn="ctr">
              <a:defRPr>
                <a:solidFill>
                  <a:srgbClr val="656E77"/>
                </a:solidFill>
              </a:defRPr>
            </a:pPr>
            <a:r>
              <a:t>SCHOOL</a:t>
            </a:r>
          </a:p>
          <a:p>
            <a:pPr algn="ctr">
              <a:defRPr>
                <a:solidFill>
                  <a:srgbClr val="656E77"/>
                </a:solidFill>
              </a:defRPr>
            </a:pPr>
            <a:br/>
          </a:p>
          <a:p>
            <a:pPr algn="ctr">
              <a:defRPr>
                <a:solidFill>
                  <a:srgbClr val="656E77"/>
                </a:solidFill>
              </a:defRPr>
            </a:pPr>
            <a:r>
              <a:t>DESCRIBE YOURSELF WITHIN A TWEET!</a:t>
            </a:r>
          </a:p>
          <a:p>
            <a:pPr/>
            <a:br/>
          </a:p>
        </p:txBody>
      </p:sp>
      <p:sp>
        <p:nvSpPr>
          <p:cNvPr id="162" name="Rectangle 20"/>
          <p:cNvSpPr txBox="1"/>
          <p:nvPr/>
        </p:nvSpPr>
        <p:spPr>
          <a:xfrm>
            <a:off x="7229403" y="4007968"/>
            <a:ext cx="2116165" cy="2117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656E77"/>
                </a:solidFill>
              </a:defRPr>
            </a:pPr>
            <a:r>
              <a:t>NAME </a:t>
            </a:r>
          </a:p>
          <a:p>
            <a:pPr algn="ctr">
              <a:defRPr>
                <a:solidFill>
                  <a:srgbClr val="656E77"/>
                </a:solidFill>
              </a:defRPr>
            </a:pPr>
            <a:r>
              <a:t>SURNAME </a:t>
            </a:r>
          </a:p>
          <a:p>
            <a:pPr algn="ctr">
              <a:defRPr>
                <a:solidFill>
                  <a:srgbClr val="656E77"/>
                </a:solidFill>
              </a:defRPr>
            </a:pPr>
            <a:r>
              <a:t>AGE </a:t>
            </a:r>
          </a:p>
          <a:p>
            <a:pPr algn="ctr">
              <a:defRPr>
                <a:solidFill>
                  <a:srgbClr val="656E77"/>
                </a:solidFill>
              </a:defRPr>
            </a:pPr>
            <a:r>
              <a:t>SCHOOL</a:t>
            </a:r>
          </a:p>
          <a:p>
            <a:pPr algn="ctr">
              <a:defRPr>
                <a:solidFill>
                  <a:srgbClr val="656E77"/>
                </a:solidFill>
              </a:defRPr>
            </a:pPr>
            <a:br/>
          </a:p>
          <a:p>
            <a:pPr algn="ctr">
              <a:defRPr>
                <a:solidFill>
                  <a:srgbClr val="656E77"/>
                </a:solidFill>
              </a:defRPr>
            </a:pPr>
            <a:r>
              <a:t>DESCRIBE YOURSELF WITHIN A TWEET!</a:t>
            </a:r>
          </a:p>
          <a:p>
            <a:pPr/>
            <a:br/>
          </a:p>
        </p:txBody>
      </p:sp>
      <p:sp>
        <p:nvSpPr>
          <p:cNvPr id="163" name="Rectangle 21"/>
          <p:cNvSpPr txBox="1"/>
          <p:nvPr/>
        </p:nvSpPr>
        <p:spPr>
          <a:xfrm>
            <a:off x="9598883" y="4007966"/>
            <a:ext cx="2116165" cy="2117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656E77"/>
                </a:solidFill>
              </a:defRPr>
            </a:pPr>
            <a:r>
              <a:t>NAME </a:t>
            </a:r>
          </a:p>
          <a:p>
            <a:pPr algn="ctr">
              <a:defRPr>
                <a:solidFill>
                  <a:srgbClr val="656E77"/>
                </a:solidFill>
              </a:defRPr>
            </a:pPr>
            <a:r>
              <a:t>SURNAME </a:t>
            </a:r>
          </a:p>
          <a:p>
            <a:pPr algn="ctr">
              <a:defRPr>
                <a:solidFill>
                  <a:srgbClr val="656E77"/>
                </a:solidFill>
              </a:defRPr>
            </a:pPr>
            <a:r>
              <a:t>AGE </a:t>
            </a:r>
          </a:p>
          <a:p>
            <a:pPr algn="ctr">
              <a:defRPr>
                <a:solidFill>
                  <a:srgbClr val="656E77"/>
                </a:solidFill>
              </a:defRPr>
            </a:pPr>
            <a:r>
              <a:t>SCHOOL</a:t>
            </a:r>
          </a:p>
          <a:p>
            <a:pPr algn="ctr">
              <a:defRPr>
                <a:solidFill>
                  <a:srgbClr val="656E77"/>
                </a:solidFill>
              </a:defRPr>
            </a:pPr>
            <a:br/>
          </a:p>
          <a:p>
            <a:pPr algn="ctr">
              <a:defRPr>
                <a:solidFill>
                  <a:srgbClr val="656E77"/>
                </a:solidFill>
              </a:defRPr>
            </a:pPr>
            <a:r>
              <a:t>DESCRIBE YOURSELF WITHIN A TWEET!</a:t>
            </a:r>
          </a:p>
          <a:p>
            <a:pPr/>
            <a:br/>
          </a:p>
        </p:txBody>
      </p:sp>
      <p:sp>
        <p:nvSpPr>
          <p:cNvPr id="164" name="Slide Number Placeholder 2"/>
          <p:cNvSpPr txBox="1"/>
          <p:nvPr>
            <p:ph type="sldNum" sz="quarter" idx="2"/>
          </p:nvPr>
        </p:nvSpPr>
        <p:spPr>
          <a:xfrm>
            <a:off x="10197568" y="6352384"/>
            <a:ext cx="181343" cy="269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oter Placeholder 3"/>
          <p:cNvSpPr txBox="1"/>
          <p:nvPr/>
        </p:nvSpPr>
        <p:spPr>
          <a:xfrm>
            <a:off x="4084325" y="6404312"/>
            <a:ext cx="4023351" cy="2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Flooded with Ideas Team Proposal</a:t>
            </a:r>
          </a:p>
        </p:txBody>
      </p:sp>
      <p:sp>
        <p:nvSpPr>
          <p:cNvPr id="167" name="Tex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lide Number Placeholder 4"/>
          <p:cNvSpPr txBox="1"/>
          <p:nvPr>
            <p:ph type="sldNum" sz="quarter" idx="2"/>
          </p:nvPr>
        </p:nvSpPr>
        <p:spPr>
          <a:xfrm>
            <a:off x="11172458" y="6404312"/>
            <a:ext cx="181343" cy="269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9" name="Google Shape;134;p19"/>
          <p:cNvSpPr txBox="1"/>
          <p:nvPr>
            <p:ph type="title"/>
          </p:nvPr>
        </p:nvSpPr>
        <p:spPr>
          <a:prstGeom prst="rect">
            <a:avLst/>
          </a:prstGeom>
          <a:solidFill>
            <a:srgbClr val="DFEAE6"/>
          </a:solidFill>
        </p:spPr>
        <p:txBody>
          <a:bodyPr/>
          <a:lstStyle/>
          <a:p>
            <a:pPr algn="ctr" defTabSz="905255">
              <a:defRPr sz="4356">
                <a:solidFill>
                  <a:srgbClr val="33A83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Annex: Complementary Benefits of Our Project</a:t>
            </a:r>
            <a:r>
              <a:rPr>
                <a:solidFill>
                  <a:srgbClr val="808080"/>
                </a:solidFill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ooter Placeholder 1"/>
          <p:cNvSpPr txBox="1"/>
          <p:nvPr/>
        </p:nvSpPr>
        <p:spPr>
          <a:xfrm>
            <a:off x="4084325" y="6404312"/>
            <a:ext cx="4023351" cy="2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Flooded with Ideas Team Proposal</a:t>
            </a:r>
          </a:p>
        </p:txBody>
      </p:sp>
      <p:sp>
        <p:nvSpPr>
          <p:cNvPr id="172" name="Google Shape;107;p15"/>
          <p:cNvSpPr/>
          <p:nvPr/>
        </p:nvSpPr>
        <p:spPr>
          <a:xfrm>
            <a:off x="-17464" y="-13252"/>
            <a:ext cx="3304003" cy="68712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5"/>
                </a:moveTo>
                <a:lnTo>
                  <a:pt x="21600" y="0"/>
                </a:lnTo>
                <a:lnTo>
                  <a:pt x="16234" y="21565"/>
                </a:lnTo>
                <a:lnTo>
                  <a:pt x="136" y="21600"/>
                </a:lnTo>
                <a:cubicBezTo>
                  <a:pt x="91" y="14412"/>
                  <a:pt x="45" y="7223"/>
                  <a:pt x="0" y="35"/>
                </a:cubicBezTo>
                <a:close/>
              </a:path>
            </a:pathLst>
          </a:custGeom>
          <a:solidFill>
            <a:srgbClr val="DFEA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33A836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3" name="Google Shape;108;p15"/>
          <p:cNvSpPr txBox="1"/>
          <p:nvPr/>
        </p:nvSpPr>
        <p:spPr>
          <a:xfrm>
            <a:off x="6022942" y="3244333"/>
            <a:ext cx="146117" cy="37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 </a:t>
            </a:r>
          </a:p>
        </p:txBody>
      </p:sp>
      <p:sp>
        <p:nvSpPr>
          <p:cNvPr id="174" name="Google Shape;110;p15"/>
          <p:cNvSpPr/>
          <p:nvPr/>
        </p:nvSpPr>
        <p:spPr>
          <a:xfrm>
            <a:off x="251791" y="2133600"/>
            <a:ext cx="1524001" cy="0"/>
          </a:xfrm>
          <a:prstGeom prst="line">
            <a:avLst/>
          </a:prstGeom>
          <a:ln w="28575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5" name="Google Shape;111;p15"/>
          <p:cNvSpPr txBox="1"/>
          <p:nvPr/>
        </p:nvSpPr>
        <p:spPr>
          <a:xfrm>
            <a:off x="3502126" y="319318"/>
            <a:ext cx="8392357" cy="5672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 your participation space, you will also have the opportunity to include:</a:t>
            </a:r>
            <a:br/>
          </a:p>
          <a:p>
            <a:pPr marL="285750" indent="-285750">
              <a:buClr>
                <a:srgbClr val="33A836"/>
              </a:buClr>
              <a:buSzPts val="1800"/>
              <a:buFont typeface="Arial"/>
              <a:buChar char="•"/>
              <a:defRPr b="1" sz="1800">
                <a:solidFill>
                  <a:srgbClr val="33A83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 prototype, a business case, a business canvas model </a:t>
            </a:r>
            <a:r>
              <a:rPr b="0">
                <a:solidFill>
                  <a:srgbClr val="7F7F7F"/>
                </a:solidFill>
              </a:rPr>
              <a:t>or any other relevant document to support your project (annexes - not mandatory but strongly recommended).</a:t>
            </a:r>
            <a:r>
              <a:rPr b="0">
                <a:solidFill>
                  <a:srgbClr val="7F7F7F"/>
                </a:solidFill>
              </a:rPr>
              <a:t> </a:t>
            </a:r>
            <a:br>
              <a:rPr b="0">
                <a:solidFill>
                  <a:srgbClr val="7F7F7F"/>
                </a:solidFill>
              </a:rPr>
            </a:br>
            <a:endParaRPr>
              <a:solidFill>
                <a:srgbClr val="7F7F7F"/>
              </a:solidFill>
            </a:endParaRPr>
          </a:p>
          <a:p>
            <a:pPr>
              <a:defRPr b="1" sz="1800">
                <a:solidFill>
                  <a:srgbClr val="33A83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Feel free to modify both form and content </a:t>
            </a:r>
            <a:r>
              <a:rPr b="0">
                <a:solidFill>
                  <a:srgbClr val="7F7F7F"/>
                </a:solidFill>
              </a:rPr>
              <a:t>of these slides </a:t>
            </a:r>
            <a:r>
              <a:t>in order to convince the jury!</a:t>
            </a:r>
            <a:r>
              <a:t> </a:t>
            </a:r>
            <a:r>
              <a:rPr b="0">
                <a:solidFill>
                  <a:srgbClr val="7F7F7F"/>
                </a:solidFill>
              </a:rPr>
              <a:t>On each slide, questions are asked to guide you in your reflection, you are free to use them or not</a:t>
            </a:r>
            <a:r>
              <a:rPr b="0">
                <a:solidFill>
                  <a:srgbClr val="7F7F7F"/>
                </a:solidFill>
              </a:rPr>
              <a:t>. </a:t>
            </a:r>
            <a:endParaRPr b="0">
              <a:solidFill>
                <a:srgbClr val="7F7F7F"/>
              </a:solidFill>
            </a:endParaRPr>
          </a:p>
          <a:p>
            <a:pPr>
              <a:defRPr b="1"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spcBef>
                <a:spcPts val="300"/>
              </a:spcBef>
              <a:defRPr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 few tips to put all the chances on your side:</a:t>
            </a:r>
            <a:br/>
          </a:p>
          <a:p>
            <a:pPr marL="342900" indent="-342900">
              <a:spcBef>
                <a:spcPts val="300"/>
              </a:spcBef>
              <a:buClr>
                <a:srgbClr val="7F7F7F"/>
              </a:buClr>
              <a:buSzPts val="1800"/>
              <a:buAutoNum type="arabicPeriod" startAt="1"/>
              <a:defRPr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Present clearly and efficiently your project.</a:t>
            </a:r>
          </a:p>
          <a:p>
            <a:pPr marL="342900" indent="-342900">
              <a:spcBef>
                <a:spcPts val="300"/>
              </a:spcBef>
              <a:buClr>
                <a:srgbClr val="7F7F7F"/>
              </a:buClr>
              <a:buSzPts val="1800"/>
              <a:buAutoNum type="arabicPeriod" startAt="1"/>
              <a:defRPr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Do not hesitate to add any extra content that could help the jury understand your project (pictures, videos, mock-ups, etc.).</a:t>
            </a:r>
          </a:p>
          <a:p>
            <a:pPr marL="342900" indent="-342900">
              <a:spcBef>
                <a:spcPts val="300"/>
              </a:spcBef>
              <a:buClr>
                <a:srgbClr val="7F7F7F"/>
              </a:buClr>
              <a:buSzPts val="1800"/>
              <a:buAutoNum type="arabicPeriod" startAt="1"/>
              <a:defRPr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Be careful with spelling and pay attention to the quality of your presentation.</a:t>
            </a:r>
          </a:p>
          <a:p>
            <a:pPr marL="342900" indent="-342900">
              <a:spcBef>
                <a:spcPts val="300"/>
              </a:spcBef>
              <a:buClr>
                <a:srgbClr val="7F7F7F"/>
              </a:buClr>
              <a:buSzPts val="1800"/>
              <a:buAutoNum type="arabicPeriod" startAt="1"/>
              <a:defRPr b="1" sz="1800">
                <a:solidFill>
                  <a:srgbClr val="33A83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Remove these 2 slides before sending.</a:t>
            </a:r>
          </a:p>
        </p:txBody>
      </p:sp>
      <p:sp>
        <p:nvSpPr>
          <p:cNvPr id="176" name="Google Shape;99;p14"/>
          <p:cNvSpPr txBox="1"/>
          <p:nvPr/>
        </p:nvSpPr>
        <p:spPr>
          <a:xfrm>
            <a:off x="127653" y="462409"/>
            <a:ext cx="3013769" cy="2255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/>
          <a:p>
            <a:pPr>
              <a:lnSpc>
                <a:spcPct val="90000"/>
              </a:lnSpc>
              <a:defRPr sz="3200">
                <a:solidFill>
                  <a:srgbClr val="7F7F7F"/>
                </a:solidFill>
              </a:defRPr>
            </a:pPr>
            <a:r>
              <a:t>FILE </a:t>
            </a:r>
            <a:br/>
            <a:r>
              <a:t>STEP 1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defRPr b="1" i="1" sz="1600">
                <a:solidFill>
                  <a:srgbClr val="7F7F7F"/>
                </a:solidFill>
              </a:defRPr>
            </a:pPr>
          </a:p>
          <a:p>
            <a:pPr>
              <a:lnSpc>
                <a:spcPct val="90000"/>
              </a:lnSpc>
              <a:defRPr b="1" i="1" sz="1600">
                <a:solidFill>
                  <a:srgbClr val="7F7F7F"/>
                </a:solidFill>
              </a:defRPr>
            </a:pPr>
            <a:br/>
            <a:br/>
            <a:br/>
          </a:p>
          <a:p>
            <a:pPr>
              <a:lnSpc>
                <a:spcPct val="90000"/>
              </a:lnSpc>
              <a:defRPr sz="2000">
                <a:solidFill>
                  <a:srgbClr val="7F7F7F"/>
                </a:solidFill>
              </a:defRPr>
            </a:pPr>
            <a:r>
              <a:t>TIPS &amp; ADVICE (1)</a:t>
            </a:r>
          </a:p>
        </p:txBody>
      </p:sp>
      <p:sp>
        <p:nvSpPr>
          <p:cNvPr id="177" name="Slide Number Placeholder 2"/>
          <p:cNvSpPr txBox="1"/>
          <p:nvPr>
            <p:ph type="sldNum" sz="quarter" idx="2"/>
          </p:nvPr>
        </p:nvSpPr>
        <p:spPr>
          <a:xfrm>
            <a:off x="11172458" y="6404312"/>
            <a:ext cx="181343" cy="269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hème Offic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hème Offic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