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5FF-B4AF-AE4B-B691-6B36B747B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C04EB-65A4-4F41-8551-BDE8D66A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1E3-9564-9F47-A8A8-6DEADEC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ED9F-A79D-D545-9D78-9B58D29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40AA-FEB0-4149-A53E-C9CCF86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885-DAE8-8747-ACA8-7B20A0ED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41B3-3EF9-7C47-9C46-40CA0521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76BF-0240-9247-875D-33059EAD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2C45-D526-044C-9E18-3DF2B49C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3B1-4CF0-5A46-B881-BDD7967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483FD-8DBE-A44E-98C2-729F55B8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B0C1-FF10-4644-870D-20F76974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73C-CBFB-1B42-AFD3-130313F0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3E3-8670-5044-8928-4DAD9D90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2300-38E6-1643-AADA-3A1C724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DE8-D74B-B44E-90A6-85DDC8A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CA5D-4104-5B43-BC0B-3A6BC5E2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DADF-83D2-AD41-B281-E32DA1E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3C73-CB31-FB42-A944-E8BCAFB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52C-47F4-A840-A6B2-8DF3F2B7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6D9F-D09A-5D46-906A-0E09DE27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3951-D2D1-C24F-B444-03AFBA14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D0E1-2F93-A64B-AD22-1CA14A3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D204-F262-0C40-82B4-B2ACD78B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B36-9D3A-2B4F-A16A-ED811893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F793-A8D7-2946-A0B1-09E5EBFF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EA0-1173-B049-A1F0-51AC681E1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DA1C0-E500-364D-A1FC-E78D9240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6A85-753D-E44D-BE63-197FE4D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FA7C-7654-CF4E-B7F3-B8DC3AB6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10D9-624E-CE41-A4E9-372801B8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F-FDF5-1949-9BE1-D66254F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8F0D-D23E-8E44-9E57-B8444176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5ABC-136C-7B49-ADFD-78A1C61A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4E6A-6923-4247-8D62-48FFAC1B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BF10-1D1B-5547-B8EB-CD8BE9ED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ECA1-8B02-3E4C-B4C7-AF14F5E6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5165-E7BB-E646-9B06-A11368E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C2152-CB16-6845-AE8E-17C54AE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3C3-7E99-AD46-9D75-8BE3A62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071FC-39FE-784B-978F-32C549E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2E70-9D01-B947-AC21-4F35CB84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7E01D-8D61-4A4D-8D51-5395BC8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BFA83-257F-C24A-9B0E-00C4D95F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0EEE-03FA-664C-9348-46B2C6F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52A4-EFAA-804F-937A-D246273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9B4F-A659-C343-A288-898FBB09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FD6-0EFB-E446-AE69-A0A4906B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9245-47BD-F04D-A99D-E3C6386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0A56-E05D-394A-810C-285CCC0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DF45-EC39-AB41-BCDD-4496219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22F8-4B49-BA4B-ADFA-B6BF0F82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647-0A30-6040-B7B6-B5DFABEC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46D4D-58AC-7A40-BEAE-E3A65C9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125E-0DF6-9740-A77C-73543D48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CA7F-5D29-F94D-8406-EE749FB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20DE-200A-8942-8119-A10742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313-2BBA-1740-B272-1379129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1909-A205-3F45-8F6D-B5E8E2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E7D6-549C-2E40-8B86-517725B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442-746A-0C46-B6D0-7BF08643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F56-FFBC-B147-860C-8B246DC6B497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2DDA-0379-4B48-AA57-32E78EC7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7B24-64F0-A943-ABF7-20FEF5DEE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DDC-DD4D-364B-BA7A-1028C86D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329"/>
            <a:ext cx="9144000" cy="179748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47EEF-E290-1346-86F0-C5CCC7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Clients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Clients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1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Next Steps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D3C59-0908-4644-A515-905054BE2CF4}"/>
              </a:ext>
            </a:extLst>
          </p:cNvPr>
          <p:cNvSpPr txBox="1"/>
          <p:nvPr/>
        </p:nvSpPr>
        <p:spPr>
          <a:xfrm>
            <a:off x="1809100" y="2012814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Ensure that data elements are analyzed to ensure it is not a systematic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D38A-C097-9B45-B0FE-74A5A4EB4B80}"/>
              </a:ext>
            </a:extLst>
          </p:cNvPr>
          <p:cNvSpPr txBox="1"/>
          <p:nvPr/>
        </p:nvSpPr>
        <p:spPr>
          <a:xfrm>
            <a:off x="1809100" y="3429000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Look at the different data elements again but incorporate a time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A13A-2325-1E4C-BB49-078BAF153E00}"/>
              </a:ext>
            </a:extLst>
          </p:cNvPr>
          <p:cNvSpPr txBox="1"/>
          <p:nvPr/>
        </p:nvSpPr>
        <p:spPr>
          <a:xfrm>
            <a:off x="1809100" y="1678270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Validate Data Quality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32E61-BCCB-B749-A60D-9A47A7488F3C}"/>
              </a:ext>
            </a:extLst>
          </p:cNvPr>
          <p:cNvSpPr txBox="1"/>
          <p:nvPr/>
        </p:nvSpPr>
        <p:spPr>
          <a:xfrm>
            <a:off x="1809100" y="310633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Portfolio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D0DF2-D7A1-5444-A9C6-73CB8D43F661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1674114"/>
            <a:ext cx="951848" cy="951848"/>
            <a:chOff x="633738" y="1674114"/>
            <a:chExt cx="951848" cy="9518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BF5F1-8C79-064B-8B07-A6F637804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1674114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696626F-2E2A-2445-8DC6-BD8F31057D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205" y="1858809"/>
              <a:ext cx="540914" cy="582459"/>
            </a:xfrm>
            <a:custGeom>
              <a:avLst/>
              <a:gdLst>
                <a:gd name="T0" fmla="*/ 206 w 336"/>
                <a:gd name="T1" fmla="*/ 39 h 361"/>
                <a:gd name="T2" fmla="*/ 200 w 336"/>
                <a:gd name="T3" fmla="*/ 27 h 361"/>
                <a:gd name="T4" fmla="*/ 303 w 336"/>
                <a:gd name="T5" fmla="*/ 109 h 361"/>
                <a:gd name="T6" fmla="*/ 311 w 336"/>
                <a:gd name="T7" fmla="*/ 104 h 361"/>
                <a:gd name="T8" fmla="*/ 296 w 336"/>
                <a:gd name="T9" fmla="*/ 99 h 361"/>
                <a:gd name="T10" fmla="*/ 234 w 336"/>
                <a:gd name="T11" fmla="*/ 48 h 361"/>
                <a:gd name="T12" fmla="*/ 238 w 336"/>
                <a:gd name="T13" fmla="*/ 39 h 361"/>
                <a:gd name="T14" fmla="*/ 222 w 336"/>
                <a:gd name="T15" fmla="*/ 44 h 361"/>
                <a:gd name="T16" fmla="*/ 264 w 336"/>
                <a:gd name="T17" fmla="*/ 65 h 361"/>
                <a:gd name="T18" fmla="*/ 256 w 336"/>
                <a:gd name="T19" fmla="*/ 48 h 361"/>
                <a:gd name="T20" fmla="*/ 311 w 336"/>
                <a:gd name="T21" fmla="*/ 126 h 361"/>
                <a:gd name="T22" fmla="*/ 323 w 336"/>
                <a:gd name="T23" fmla="*/ 140 h 361"/>
                <a:gd name="T24" fmla="*/ 314 w 336"/>
                <a:gd name="T25" fmla="*/ 119 h 361"/>
                <a:gd name="T26" fmla="*/ 288 w 336"/>
                <a:gd name="T27" fmla="*/ 86 h 361"/>
                <a:gd name="T28" fmla="*/ 282 w 336"/>
                <a:gd name="T29" fmla="*/ 68 h 361"/>
                <a:gd name="T30" fmla="*/ 284 w 336"/>
                <a:gd name="T31" fmla="*/ 85 h 361"/>
                <a:gd name="T32" fmla="*/ 329 w 336"/>
                <a:gd name="T33" fmla="*/ 171 h 361"/>
                <a:gd name="T34" fmla="*/ 332 w 336"/>
                <a:gd name="T35" fmla="*/ 152 h 361"/>
                <a:gd name="T36" fmla="*/ 336 w 336"/>
                <a:gd name="T37" fmla="*/ 185 h 361"/>
                <a:gd name="T38" fmla="*/ 326 w 336"/>
                <a:gd name="T39" fmla="*/ 192 h 361"/>
                <a:gd name="T40" fmla="*/ 164 w 336"/>
                <a:gd name="T41" fmla="*/ 34 h 361"/>
                <a:gd name="T42" fmla="*/ 149 w 336"/>
                <a:gd name="T43" fmla="*/ 54 h 361"/>
                <a:gd name="T44" fmla="*/ 186 w 336"/>
                <a:gd name="T45" fmla="*/ 31 h 361"/>
                <a:gd name="T46" fmla="*/ 148 w 336"/>
                <a:gd name="T47" fmla="*/ 2 h 361"/>
                <a:gd name="T48" fmla="*/ 0 w 336"/>
                <a:gd name="T49" fmla="*/ 192 h 361"/>
                <a:gd name="T50" fmla="*/ 336 w 336"/>
                <a:gd name="T51" fmla="*/ 185 h 361"/>
                <a:gd name="T52" fmla="*/ 69 w 336"/>
                <a:gd name="T53" fmla="*/ 231 h 361"/>
                <a:gd name="T54" fmla="*/ 126 w 336"/>
                <a:gd name="T55" fmla="*/ 231 h 361"/>
                <a:gd name="T56" fmla="*/ 104 w 336"/>
                <a:gd name="T57" fmla="*/ 208 h 361"/>
                <a:gd name="T58" fmla="*/ 99 w 336"/>
                <a:gd name="T59" fmla="*/ 154 h 361"/>
                <a:gd name="T60" fmla="*/ 76 w 336"/>
                <a:gd name="T61" fmla="*/ 176 h 361"/>
                <a:gd name="T62" fmla="*/ 115 w 336"/>
                <a:gd name="T63" fmla="*/ 178 h 361"/>
                <a:gd name="T64" fmla="*/ 136 w 336"/>
                <a:gd name="T65" fmla="*/ 208 h 361"/>
                <a:gd name="T66" fmla="*/ 179 w 336"/>
                <a:gd name="T67" fmla="*/ 217 h 361"/>
                <a:gd name="T68" fmla="*/ 188 w 336"/>
                <a:gd name="T69" fmla="*/ 232 h 361"/>
                <a:gd name="T70" fmla="*/ 201 w 336"/>
                <a:gd name="T71" fmla="*/ 213 h 361"/>
                <a:gd name="T72" fmla="*/ 188 w 336"/>
                <a:gd name="T73" fmla="*/ 159 h 361"/>
                <a:gd name="T74" fmla="*/ 179 w 336"/>
                <a:gd name="T75" fmla="*/ 209 h 361"/>
                <a:gd name="T76" fmla="*/ 179 w 336"/>
                <a:gd name="T77" fmla="*/ 209 h 361"/>
                <a:gd name="T78" fmla="*/ 225 w 336"/>
                <a:gd name="T79" fmla="*/ 202 h 361"/>
                <a:gd name="T80" fmla="*/ 259 w 336"/>
                <a:gd name="T81" fmla="*/ 232 h 361"/>
                <a:gd name="T82" fmla="*/ 268 w 336"/>
                <a:gd name="T83" fmla="*/ 199 h 361"/>
                <a:gd name="T84" fmla="*/ 225 w 336"/>
                <a:gd name="T85" fmla="*/ 156 h 361"/>
                <a:gd name="T86" fmla="*/ 216 w 336"/>
                <a:gd name="T87" fmla="*/ 23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6" h="361">
                  <a:moveTo>
                    <a:pt x="198" y="37"/>
                  </a:moveTo>
                  <a:cubicBezTo>
                    <a:pt x="200" y="37"/>
                    <a:pt x="202" y="38"/>
                    <a:pt x="204" y="38"/>
                  </a:cubicBezTo>
                  <a:cubicBezTo>
                    <a:pt x="205" y="39"/>
                    <a:pt x="205" y="39"/>
                    <a:pt x="206" y="39"/>
                  </a:cubicBezTo>
                  <a:cubicBezTo>
                    <a:pt x="208" y="39"/>
                    <a:pt x="210" y="37"/>
                    <a:pt x="211" y="35"/>
                  </a:cubicBezTo>
                  <a:cubicBezTo>
                    <a:pt x="211" y="32"/>
                    <a:pt x="209" y="29"/>
                    <a:pt x="207" y="28"/>
                  </a:cubicBezTo>
                  <a:cubicBezTo>
                    <a:pt x="204" y="28"/>
                    <a:pt x="202" y="27"/>
                    <a:pt x="200" y="27"/>
                  </a:cubicBezTo>
                  <a:cubicBezTo>
                    <a:pt x="197" y="26"/>
                    <a:pt x="194" y="28"/>
                    <a:pt x="194" y="31"/>
                  </a:cubicBezTo>
                  <a:cubicBezTo>
                    <a:pt x="193" y="34"/>
                    <a:pt x="195" y="37"/>
                    <a:pt x="198" y="37"/>
                  </a:cubicBezTo>
                  <a:close/>
                  <a:moveTo>
                    <a:pt x="303" y="109"/>
                  </a:moveTo>
                  <a:cubicBezTo>
                    <a:pt x="304" y="111"/>
                    <a:pt x="305" y="112"/>
                    <a:pt x="307" y="112"/>
                  </a:cubicBezTo>
                  <a:cubicBezTo>
                    <a:pt x="308" y="112"/>
                    <a:pt x="309" y="111"/>
                    <a:pt x="310" y="111"/>
                  </a:cubicBezTo>
                  <a:cubicBezTo>
                    <a:pt x="312" y="109"/>
                    <a:pt x="313" y="106"/>
                    <a:pt x="311" y="104"/>
                  </a:cubicBezTo>
                  <a:cubicBezTo>
                    <a:pt x="309" y="100"/>
                    <a:pt x="307" y="96"/>
                    <a:pt x="304" y="93"/>
                  </a:cubicBezTo>
                  <a:cubicBezTo>
                    <a:pt x="302" y="91"/>
                    <a:pt x="299" y="90"/>
                    <a:pt x="297" y="92"/>
                  </a:cubicBezTo>
                  <a:cubicBezTo>
                    <a:pt x="294" y="93"/>
                    <a:pt x="294" y="97"/>
                    <a:pt x="296" y="99"/>
                  </a:cubicBezTo>
                  <a:cubicBezTo>
                    <a:pt x="298" y="102"/>
                    <a:pt x="300" y="106"/>
                    <a:pt x="303" y="109"/>
                  </a:cubicBezTo>
                  <a:close/>
                  <a:moveTo>
                    <a:pt x="222" y="44"/>
                  </a:moveTo>
                  <a:cubicBezTo>
                    <a:pt x="226" y="45"/>
                    <a:pt x="230" y="47"/>
                    <a:pt x="234" y="48"/>
                  </a:cubicBezTo>
                  <a:cubicBezTo>
                    <a:pt x="234" y="49"/>
                    <a:pt x="235" y="49"/>
                    <a:pt x="236" y="49"/>
                  </a:cubicBezTo>
                  <a:cubicBezTo>
                    <a:pt x="238" y="49"/>
                    <a:pt x="240" y="48"/>
                    <a:pt x="241" y="46"/>
                  </a:cubicBezTo>
                  <a:cubicBezTo>
                    <a:pt x="242" y="43"/>
                    <a:pt x="241" y="40"/>
                    <a:pt x="238" y="39"/>
                  </a:cubicBezTo>
                  <a:cubicBezTo>
                    <a:pt x="234" y="37"/>
                    <a:pt x="230" y="36"/>
                    <a:pt x="226" y="34"/>
                  </a:cubicBezTo>
                  <a:cubicBezTo>
                    <a:pt x="223" y="33"/>
                    <a:pt x="220" y="34"/>
                    <a:pt x="219" y="37"/>
                  </a:cubicBezTo>
                  <a:cubicBezTo>
                    <a:pt x="218" y="40"/>
                    <a:pt x="220" y="43"/>
                    <a:pt x="222" y="44"/>
                  </a:cubicBezTo>
                  <a:close/>
                  <a:moveTo>
                    <a:pt x="250" y="57"/>
                  </a:moveTo>
                  <a:cubicBezTo>
                    <a:pt x="254" y="59"/>
                    <a:pt x="257" y="62"/>
                    <a:pt x="261" y="64"/>
                  </a:cubicBezTo>
                  <a:cubicBezTo>
                    <a:pt x="261" y="65"/>
                    <a:pt x="262" y="65"/>
                    <a:pt x="264" y="65"/>
                  </a:cubicBezTo>
                  <a:cubicBezTo>
                    <a:pt x="265" y="65"/>
                    <a:pt x="267" y="64"/>
                    <a:pt x="268" y="63"/>
                  </a:cubicBezTo>
                  <a:cubicBezTo>
                    <a:pt x="269" y="61"/>
                    <a:pt x="269" y="57"/>
                    <a:pt x="267" y="56"/>
                  </a:cubicBezTo>
                  <a:cubicBezTo>
                    <a:pt x="263" y="53"/>
                    <a:pt x="259" y="51"/>
                    <a:pt x="256" y="48"/>
                  </a:cubicBezTo>
                  <a:cubicBezTo>
                    <a:pt x="253" y="47"/>
                    <a:pt x="250" y="48"/>
                    <a:pt x="248" y="50"/>
                  </a:cubicBezTo>
                  <a:cubicBezTo>
                    <a:pt x="247" y="53"/>
                    <a:pt x="248" y="56"/>
                    <a:pt x="250" y="57"/>
                  </a:cubicBezTo>
                  <a:close/>
                  <a:moveTo>
                    <a:pt x="311" y="126"/>
                  </a:moveTo>
                  <a:cubicBezTo>
                    <a:pt x="313" y="129"/>
                    <a:pt x="315" y="133"/>
                    <a:pt x="316" y="137"/>
                  </a:cubicBezTo>
                  <a:cubicBezTo>
                    <a:pt x="317" y="139"/>
                    <a:pt x="319" y="140"/>
                    <a:pt x="321" y="140"/>
                  </a:cubicBezTo>
                  <a:cubicBezTo>
                    <a:pt x="322" y="140"/>
                    <a:pt x="322" y="140"/>
                    <a:pt x="323" y="140"/>
                  </a:cubicBezTo>
                  <a:cubicBezTo>
                    <a:pt x="326" y="139"/>
                    <a:pt x="327" y="136"/>
                    <a:pt x="326" y="133"/>
                  </a:cubicBezTo>
                  <a:cubicBezTo>
                    <a:pt x="324" y="129"/>
                    <a:pt x="323" y="125"/>
                    <a:pt x="321" y="121"/>
                  </a:cubicBezTo>
                  <a:cubicBezTo>
                    <a:pt x="320" y="119"/>
                    <a:pt x="317" y="118"/>
                    <a:pt x="314" y="119"/>
                  </a:cubicBezTo>
                  <a:cubicBezTo>
                    <a:pt x="311" y="120"/>
                    <a:pt x="310" y="123"/>
                    <a:pt x="311" y="126"/>
                  </a:cubicBezTo>
                  <a:close/>
                  <a:moveTo>
                    <a:pt x="284" y="85"/>
                  </a:moveTo>
                  <a:cubicBezTo>
                    <a:pt x="285" y="86"/>
                    <a:pt x="286" y="86"/>
                    <a:pt x="288" y="86"/>
                  </a:cubicBezTo>
                  <a:cubicBezTo>
                    <a:pt x="289" y="86"/>
                    <a:pt x="290" y="86"/>
                    <a:pt x="291" y="85"/>
                  </a:cubicBezTo>
                  <a:cubicBezTo>
                    <a:pt x="293" y="83"/>
                    <a:pt x="293" y="80"/>
                    <a:pt x="291" y="78"/>
                  </a:cubicBezTo>
                  <a:cubicBezTo>
                    <a:pt x="288" y="74"/>
                    <a:pt x="285" y="71"/>
                    <a:pt x="282" y="68"/>
                  </a:cubicBezTo>
                  <a:cubicBezTo>
                    <a:pt x="280" y="66"/>
                    <a:pt x="277" y="66"/>
                    <a:pt x="275" y="69"/>
                  </a:cubicBezTo>
                  <a:cubicBezTo>
                    <a:pt x="273" y="71"/>
                    <a:pt x="273" y="74"/>
                    <a:pt x="275" y="76"/>
                  </a:cubicBezTo>
                  <a:cubicBezTo>
                    <a:pt x="278" y="79"/>
                    <a:pt x="281" y="82"/>
                    <a:pt x="284" y="85"/>
                  </a:cubicBezTo>
                  <a:close/>
                  <a:moveTo>
                    <a:pt x="322" y="155"/>
                  </a:moveTo>
                  <a:cubicBezTo>
                    <a:pt x="323" y="159"/>
                    <a:pt x="323" y="163"/>
                    <a:pt x="324" y="167"/>
                  </a:cubicBezTo>
                  <a:cubicBezTo>
                    <a:pt x="325" y="170"/>
                    <a:pt x="327" y="171"/>
                    <a:pt x="329" y="171"/>
                  </a:cubicBezTo>
                  <a:cubicBezTo>
                    <a:pt x="329" y="171"/>
                    <a:pt x="330" y="171"/>
                    <a:pt x="330" y="171"/>
                  </a:cubicBezTo>
                  <a:cubicBezTo>
                    <a:pt x="333" y="171"/>
                    <a:pt x="335" y="168"/>
                    <a:pt x="334" y="165"/>
                  </a:cubicBezTo>
                  <a:cubicBezTo>
                    <a:pt x="334" y="161"/>
                    <a:pt x="333" y="157"/>
                    <a:pt x="332" y="152"/>
                  </a:cubicBezTo>
                  <a:cubicBezTo>
                    <a:pt x="331" y="150"/>
                    <a:pt x="328" y="148"/>
                    <a:pt x="325" y="149"/>
                  </a:cubicBezTo>
                  <a:cubicBezTo>
                    <a:pt x="323" y="149"/>
                    <a:pt x="321" y="152"/>
                    <a:pt x="322" y="155"/>
                  </a:cubicBezTo>
                  <a:close/>
                  <a:moveTo>
                    <a:pt x="336" y="185"/>
                  </a:moveTo>
                  <a:cubicBezTo>
                    <a:pt x="336" y="182"/>
                    <a:pt x="334" y="180"/>
                    <a:pt x="331" y="180"/>
                  </a:cubicBezTo>
                  <a:cubicBezTo>
                    <a:pt x="328" y="180"/>
                    <a:pt x="326" y="183"/>
                    <a:pt x="326" y="186"/>
                  </a:cubicBezTo>
                  <a:cubicBezTo>
                    <a:pt x="326" y="188"/>
                    <a:pt x="326" y="190"/>
                    <a:pt x="326" y="192"/>
                  </a:cubicBezTo>
                  <a:cubicBezTo>
                    <a:pt x="326" y="279"/>
                    <a:pt x="255" y="350"/>
                    <a:pt x="168" y="350"/>
                  </a:cubicBezTo>
                  <a:cubicBezTo>
                    <a:pt x="81" y="350"/>
                    <a:pt x="10" y="279"/>
                    <a:pt x="10" y="192"/>
                  </a:cubicBezTo>
                  <a:cubicBezTo>
                    <a:pt x="10" y="107"/>
                    <a:pt x="79" y="37"/>
                    <a:pt x="164" y="3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4" y="46"/>
                    <a:pt x="143" y="49"/>
                    <a:pt x="145" y="51"/>
                  </a:cubicBezTo>
                  <a:cubicBezTo>
                    <a:pt x="146" y="53"/>
                    <a:pt x="147" y="54"/>
                    <a:pt x="149" y="54"/>
                  </a:cubicBezTo>
                  <a:cubicBezTo>
                    <a:pt x="150" y="54"/>
                    <a:pt x="151" y="54"/>
                    <a:pt x="152" y="53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5" y="34"/>
                    <a:pt x="186" y="32"/>
                    <a:pt x="186" y="31"/>
                  </a:cubicBezTo>
                  <a:cubicBezTo>
                    <a:pt x="186" y="29"/>
                    <a:pt x="186" y="27"/>
                    <a:pt x="184" y="2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3" y="0"/>
                    <a:pt x="150" y="0"/>
                    <a:pt x="148" y="2"/>
                  </a:cubicBezTo>
                  <a:cubicBezTo>
                    <a:pt x="146" y="4"/>
                    <a:pt x="147" y="8"/>
                    <a:pt x="149" y="10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74" y="25"/>
                    <a:pt x="0" y="100"/>
                    <a:pt x="0" y="192"/>
                  </a:cubicBezTo>
                  <a:cubicBezTo>
                    <a:pt x="0" y="285"/>
                    <a:pt x="75" y="361"/>
                    <a:pt x="168" y="361"/>
                  </a:cubicBezTo>
                  <a:cubicBezTo>
                    <a:pt x="261" y="361"/>
                    <a:pt x="336" y="285"/>
                    <a:pt x="336" y="192"/>
                  </a:cubicBezTo>
                  <a:cubicBezTo>
                    <a:pt x="336" y="190"/>
                    <a:pt x="336" y="188"/>
                    <a:pt x="336" y="185"/>
                  </a:cubicBezTo>
                  <a:close/>
                  <a:moveTo>
                    <a:pt x="98" y="203"/>
                  </a:moveTo>
                  <a:cubicBezTo>
                    <a:pt x="71" y="227"/>
                    <a:pt x="71" y="227"/>
                    <a:pt x="71" y="227"/>
                  </a:cubicBezTo>
                  <a:cubicBezTo>
                    <a:pt x="69" y="228"/>
                    <a:pt x="69" y="230"/>
                    <a:pt x="69" y="231"/>
                  </a:cubicBezTo>
                  <a:cubicBezTo>
                    <a:pt x="69" y="234"/>
                    <a:pt x="71" y="236"/>
                    <a:pt x="73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24" y="236"/>
                    <a:pt x="126" y="234"/>
                    <a:pt x="126" y="231"/>
                  </a:cubicBezTo>
                  <a:cubicBezTo>
                    <a:pt x="126" y="229"/>
                    <a:pt x="124" y="227"/>
                    <a:pt x="121" y="227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18" y="196"/>
                    <a:pt x="124" y="189"/>
                    <a:pt x="124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24" y="164"/>
                    <a:pt x="114" y="154"/>
                    <a:pt x="99" y="154"/>
                  </a:cubicBezTo>
                  <a:cubicBezTo>
                    <a:pt x="86" y="154"/>
                    <a:pt x="79" y="160"/>
                    <a:pt x="72" y="169"/>
                  </a:cubicBezTo>
                  <a:cubicBezTo>
                    <a:pt x="72" y="170"/>
                    <a:pt x="71" y="171"/>
                    <a:pt x="71" y="172"/>
                  </a:cubicBezTo>
                  <a:cubicBezTo>
                    <a:pt x="71" y="174"/>
                    <a:pt x="73" y="176"/>
                    <a:pt x="76" y="176"/>
                  </a:cubicBezTo>
                  <a:cubicBezTo>
                    <a:pt x="77" y="176"/>
                    <a:pt x="78" y="175"/>
                    <a:pt x="79" y="174"/>
                  </a:cubicBezTo>
                  <a:cubicBezTo>
                    <a:pt x="85" y="167"/>
                    <a:pt x="90" y="162"/>
                    <a:pt x="99" y="162"/>
                  </a:cubicBezTo>
                  <a:cubicBezTo>
                    <a:pt x="107" y="162"/>
                    <a:pt x="115" y="168"/>
                    <a:pt x="115" y="178"/>
                  </a:cubicBezTo>
                  <a:cubicBezTo>
                    <a:pt x="115" y="186"/>
                    <a:pt x="111" y="192"/>
                    <a:pt x="98" y="203"/>
                  </a:cubicBezTo>
                  <a:close/>
                  <a:moveTo>
                    <a:pt x="178" y="157"/>
                  </a:moveTo>
                  <a:cubicBezTo>
                    <a:pt x="136" y="208"/>
                    <a:pt x="136" y="208"/>
                    <a:pt x="136" y="208"/>
                  </a:cubicBezTo>
                  <a:cubicBezTo>
                    <a:pt x="135" y="209"/>
                    <a:pt x="134" y="211"/>
                    <a:pt x="134" y="212"/>
                  </a:cubicBezTo>
                  <a:cubicBezTo>
                    <a:pt x="134" y="215"/>
                    <a:pt x="136" y="217"/>
                    <a:pt x="139" y="217"/>
                  </a:cubicBezTo>
                  <a:cubicBezTo>
                    <a:pt x="179" y="217"/>
                    <a:pt x="179" y="217"/>
                    <a:pt x="179" y="217"/>
                  </a:cubicBezTo>
                  <a:cubicBezTo>
                    <a:pt x="179" y="232"/>
                    <a:pt x="179" y="232"/>
                    <a:pt x="179" y="232"/>
                  </a:cubicBezTo>
                  <a:cubicBezTo>
                    <a:pt x="179" y="234"/>
                    <a:pt x="181" y="236"/>
                    <a:pt x="183" y="236"/>
                  </a:cubicBezTo>
                  <a:cubicBezTo>
                    <a:pt x="186" y="236"/>
                    <a:pt x="188" y="234"/>
                    <a:pt x="188" y="232"/>
                  </a:cubicBezTo>
                  <a:cubicBezTo>
                    <a:pt x="188" y="217"/>
                    <a:pt x="188" y="217"/>
                    <a:pt x="18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9" y="217"/>
                    <a:pt x="201" y="215"/>
                    <a:pt x="201" y="213"/>
                  </a:cubicBezTo>
                  <a:cubicBezTo>
                    <a:pt x="201" y="211"/>
                    <a:pt x="199" y="209"/>
                    <a:pt x="197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6"/>
                    <a:pt x="185" y="154"/>
                    <a:pt x="183" y="154"/>
                  </a:cubicBezTo>
                  <a:cubicBezTo>
                    <a:pt x="180" y="154"/>
                    <a:pt x="179" y="155"/>
                    <a:pt x="178" y="157"/>
                  </a:cubicBezTo>
                  <a:close/>
                  <a:moveTo>
                    <a:pt x="179" y="209"/>
                  </a:moveTo>
                  <a:cubicBezTo>
                    <a:pt x="145" y="209"/>
                    <a:pt x="145" y="209"/>
                    <a:pt x="145" y="209"/>
                  </a:cubicBezTo>
                  <a:cubicBezTo>
                    <a:pt x="179" y="168"/>
                    <a:pt x="179" y="168"/>
                    <a:pt x="179" y="168"/>
                  </a:cubicBezTo>
                  <a:lnTo>
                    <a:pt x="179" y="209"/>
                  </a:lnTo>
                  <a:close/>
                  <a:moveTo>
                    <a:pt x="220" y="236"/>
                  </a:moveTo>
                  <a:cubicBezTo>
                    <a:pt x="223" y="236"/>
                    <a:pt x="225" y="234"/>
                    <a:pt x="225" y="232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25" y="191"/>
                    <a:pt x="232" y="183"/>
                    <a:pt x="243" y="183"/>
                  </a:cubicBezTo>
                  <a:cubicBezTo>
                    <a:pt x="253" y="183"/>
                    <a:pt x="259" y="190"/>
                    <a:pt x="259" y="201"/>
                  </a:cubicBezTo>
                  <a:cubicBezTo>
                    <a:pt x="259" y="232"/>
                    <a:pt x="259" y="232"/>
                    <a:pt x="259" y="232"/>
                  </a:cubicBezTo>
                  <a:cubicBezTo>
                    <a:pt x="259" y="234"/>
                    <a:pt x="261" y="236"/>
                    <a:pt x="263" y="236"/>
                  </a:cubicBezTo>
                  <a:cubicBezTo>
                    <a:pt x="266" y="236"/>
                    <a:pt x="268" y="234"/>
                    <a:pt x="268" y="232"/>
                  </a:cubicBezTo>
                  <a:cubicBezTo>
                    <a:pt x="268" y="199"/>
                    <a:pt x="268" y="199"/>
                    <a:pt x="268" y="199"/>
                  </a:cubicBezTo>
                  <a:cubicBezTo>
                    <a:pt x="268" y="185"/>
                    <a:pt x="259" y="175"/>
                    <a:pt x="245" y="175"/>
                  </a:cubicBezTo>
                  <a:cubicBezTo>
                    <a:pt x="235" y="175"/>
                    <a:pt x="229" y="180"/>
                    <a:pt x="225" y="187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5" y="153"/>
                    <a:pt x="223" y="151"/>
                    <a:pt x="220" y="151"/>
                  </a:cubicBezTo>
                  <a:cubicBezTo>
                    <a:pt x="218" y="151"/>
                    <a:pt x="216" y="153"/>
                    <a:pt x="216" y="156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6" y="234"/>
                    <a:pt x="218" y="236"/>
                    <a:pt x="220" y="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E8EE2-E172-724F-B2A2-41930328EDAA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3087806"/>
            <a:ext cx="951848" cy="951848"/>
            <a:chOff x="633738" y="3087806"/>
            <a:chExt cx="951848" cy="9518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05ED1-55FB-2A43-AB70-9FA2F3700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957EEE7-58F5-614B-A321-23FFBD7204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0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245824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Work Breakdown</a:t>
            </a:r>
          </a:p>
        </p:txBody>
      </p:sp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05CA0A6F-304D-E947-9222-5CFA175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D4093-7255-C64F-BA99-E9BCF500DC12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74CD0-9C91-3B49-8530-138B23D91462}"/>
              </a:ext>
            </a:extLst>
          </p:cNvPr>
          <p:cNvSpPr txBox="1"/>
          <p:nvPr/>
        </p:nvSpPr>
        <p:spPr>
          <a:xfrm>
            <a:off x="537460" y="1309789"/>
            <a:ext cx="5459481" cy="248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Approach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Data Quality Assessment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F87F197-DBAE-2445-85A3-B3B05D79A0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Overview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3A67C04-60A3-9941-95A1-8F612BBA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553199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275625" y="2772177"/>
            <a:ext cx="1552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Unique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10268539" y="2206338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9878915" y="2772177"/>
            <a:ext cx="12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Product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7796724" y="3762415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661627" y="4328254"/>
            <a:ext cx="725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10105702" y="376241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10085379" y="4328254"/>
            <a:ext cx="76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Regions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3DB513-FD4E-8D40-9A7E-62CD243A4584}"/>
              </a:ext>
            </a:extLst>
          </p:cNvPr>
          <p:cNvSpPr txBox="1"/>
          <p:nvPr/>
        </p:nvSpPr>
        <p:spPr>
          <a:xfrm>
            <a:off x="545080" y="1592328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545080" y="1956051"/>
            <a:ext cx="4332276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Snapshot of 500 unique loan accounts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Information stored in Excel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89217" y="3154361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9217" y="3518084"/>
            <a:ext cx="3053400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Validate data quality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Perform portfolio analysis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ECA10517-2AA0-D044-AC8E-2A7506AFE45F}"/>
              </a:ext>
            </a:extLst>
          </p:cNvPr>
          <p:cNvSpPr/>
          <p:nvPr/>
        </p:nvSpPr>
        <p:spPr>
          <a:xfrm>
            <a:off x="1925146" y="278541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1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9909CE4-2289-D24E-8806-65E1B5C4FD77}"/>
              </a:ext>
            </a:extLst>
          </p:cNvPr>
          <p:cNvSpPr/>
          <p:nvPr/>
        </p:nvSpPr>
        <p:spPr>
          <a:xfrm>
            <a:off x="3494866" y="3799326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52A042-D107-804E-9D1C-23C5FBC03460}"/>
              </a:ext>
            </a:extLst>
          </p:cNvPr>
          <p:cNvSpPr/>
          <p:nvPr/>
        </p:nvSpPr>
        <p:spPr>
          <a:xfrm>
            <a:off x="5086613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3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0F3C17-7465-5D47-8392-902BC8A7C0A8}"/>
              </a:ext>
            </a:extLst>
          </p:cNvPr>
          <p:cNvSpPr/>
          <p:nvPr/>
        </p:nvSpPr>
        <p:spPr>
          <a:xfrm>
            <a:off x="6708139" y="378675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4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D70AAD5-4D82-2C41-B1EA-64087A15D139}"/>
              </a:ext>
            </a:extLst>
          </p:cNvPr>
          <p:cNvSpPr/>
          <p:nvPr/>
        </p:nvSpPr>
        <p:spPr>
          <a:xfrm>
            <a:off x="8299886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5112B-1651-204B-A4CF-6035163EEE1A}"/>
              </a:ext>
            </a:extLst>
          </p:cNvPr>
          <p:cNvSpPr txBox="1"/>
          <p:nvPr/>
        </p:nvSpPr>
        <p:spPr>
          <a:xfrm>
            <a:off x="1644873" y="5565187"/>
            <a:ext cx="2446020" cy="3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Excel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A6D16-D02F-B244-B157-D40DA85BB484}"/>
              </a:ext>
            </a:extLst>
          </p:cNvPr>
          <p:cNvSpPr txBox="1"/>
          <p:nvPr/>
        </p:nvSpPr>
        <p:spPr>
          <a:xfrm>
            <a:off x="3234856" y="1899477"/>
            <a:ext cx="2446020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data elements individually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FAED5-E98B-CF45-9DEA-CC9D18B5A22A}"/>
              </a:ext>
            </a:extLst>
          </p:cNvPr>
          <p:cNvSpPr txBox="1"/>
          <p:nvPr/>
        </p:nvSpPr>
        <p:spPr>
          <a:xfrm>
            <a:off x="4826603" y="5588047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Update data if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30F32-37BA-7F45-BBB5-1913D7FEF8B2}"/>
              </a:ext>
            </a:extLst>
          </p:cNvPr>
          <p:cNvSpPr txBox="1"/>
          <p:nvPr/>
        </p:nvSpPr>
        <p:spPr>
          <a:xfrm>
            <a:off x="6448129" y="1923434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Perform Portfolio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AE744B-8EBD-A04B-A29F-18941CF48C5B}"/>
              </a:ext>
            </a:extLst>
          </p:cNvPr>
          <p:cNvSpPr txBox="1"/>
          <p:nvPr/>
        </p:nvSpPr>
        <p:spPr>
          <a:xfrm>
            <a:off x="8039876" y="5573589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Generate Insights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2A89A-48FB-9741-8545-3AD233792A5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857669" y="4429981"/>
            <a:ext cx="10214" cy="113520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EA75C-5E51-3E45-B718-8DAF6661FBEE}"/>
              </a:ext>
            </a:extLst>
          </p:cNvPr>
          <p:cNvCxnSpPr>
            <a:cxnSpLocks/>
          </p:cNvCxnSpPr>
          <p:nvPr/>
        </p:nvCxnSpPr>
        <p:spPr>
          <a:xfrm flipV="1">
            <a:off x="606187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8753A-9140-DC44-9C13-C2F1A194EC1E}"/>
              </a:ext>
            </a:extLst>
          </p:cNvPr>
          <p:cNvCxnSpPr>
            <a:cxnSpLocks/>
          </p:cNvCxnSpPr>
          <p:nvPr/>
        </p:nvCxnSpPr>
        <p:spPr>
          <a:xfrm flipV="1">
            <a:off x="925465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CB224C-57C3-BF49-B994-AE4588232F1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866" y="2468992"/>
            <a:ext cx="2880" cy="131890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EDC13-4066-E24F-A8DC-F2393417F19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653527" y="2214283"/>
            <a:ext cx="17612" cy="157361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689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Data Assessment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86240-E1FD-EB48-9260-A7AFEA7DCD6C}"/>
              </a:ext>
            </a:extLst>
          </p:cNvPr>
          <p:cNvSpPr txBox="1"/>
          <p:nvPr/>
        </p:nvSpPr>
        <p:spPr>
          <a:xfrm>
            <a:off x="537460" y="2717698"/>
            <a:ext cx="5459481" cy="184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Interest Rate we charge clients (%): </a:t>
            </a:r>
            <a:r>
              <a:rPr lang="en-US" sz="1500" dirty="0"/>
              <a:t>Majority of values are between 1.45 to 8%.  There is a value of 77.45% which seems odd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Region</a:t>
            </a:r>
            <a:r>
              <a:rPr lang="en-US" sz="1500" dirty="0"/>
              <a:t>: 17 Regions were found instead of 12.  It shows both US and Canadian information.  Some regions used abbreviations, others  were misspelt.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DA5B8-216A-B74E-A501-45AD5495EA15}"/>
              </a:ext>
            </a:extLst>
          </p:cNvPr>
          <p:cNvSpPr/>
          <p:nvPr/>
        </p:nvSpPr>
        <p:spPr>
          <a:xfrm>
            <a:off x="616744" y="1670209"/>
            <a:ext cx="5166540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Arial" panose="020B0706030804020204" pitchFamily="34" charset="0"/>
                <a:cs typeface="Arial" panose="020B0706030804020204" pitchFamily="34" charset="0"/>
              </a:rPr>
              <a:t>Issues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FF6F0-FB59-464F-B947-F77C27C13D89}"/>
              </a:ext>
            </a:extLst>
          </p:cNvPr>
          <p:cNvSpPr/>
          <p:nvPr/>
        </p:nvSpPr>
        <p:spPr>
          <a:xfrm>
            <a:off x="6356742" y="1670209"/>
            <a:ext cx="545948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a typeface="Arial" panose="020B0706030804020204" pitchFamily="34" charset="0"/>
                <a:cs typeface="Arial" panose="020B0706030804020204" pitchFamily="34" charset="0"/>
              </a:rPr>
              <a:t>Action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8E5E7-07E6-134E-86B2-CFE902966DDF}"/>
              </a:ext>
            </a:extLst>
          </p:cNvPr>
          <p:cNvSpPr txBox="1"/>
          <p:nvPr/>
        </p:nvSpPr>
        <p:spPr>
          <a:xfrm>
            <a:off x="6195059" y="2717698"/>
            <a:ext cx="5459481" cy="25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interest rate information can be validated with the portfolio and data team to check for accuracy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region should follow the same naming convention.  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Full region names should replace the abbreviations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Misspelt names should be updated as well</a:t>
            </a:r>
          </a:p>
          <a:p>
            <a:pPr marL="1200150" lvl="2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Should validate with business and data team to see if this is a widespread issue</a:t>
            </a:r>
          </a:p>
        </p:txBody>
      </p:sp>
    </p:spTree>
    <p:extLst>
      <p:ext uri="{BB962C8B-B14F-4D97-AF65-F5344CB8AC3E}">
        <p14:creationId xmlns:p14="http://schemas.microsoft.com/office/powerpoint/2010/main" val="41293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645DD-557D-5A47-B968-EE37FDC2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602"/>
            <a:ext cx="6382596" cy="35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B001E-6616-3B4B-B808-8DDE8182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7" y="1252602"/>
            <a:ext cx="5772495" cy="351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FE05E6-93DC-1941-997C-598C531CF914}"/>
              </a:ext>
            </a:extLst>
          </p:cNvPr>
          <p:cNvSpPr txBox="1"/>
          <p:nvPr/>
        </p:nvSpPr>
        <p:spPr>
          <a:xfrm>
            <a:off x="1254084" y="5605398"/>
            <a:ext cx="7401401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both the regional Balance and Revenue</a:t>
            </a:r>
          </a:p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Eastern regions seem to be doing better compared to the Western region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A1974A-E210-D94C-B28D-FCC5F541DFAD}"/>
              </a:ext>
            </a:extLst>
          </p:cNvPr>
          <p:cNvGrpSpPr>
            <a:grpSpLocks noChangeAspect="1"/>
          </p:cNvGrpSpPr>
          <p:nvPr/>
        </p:nvGrpSpPr>
        <p:grpSpPr>
          <a:xfrm>
            <a:off x="124101" y="5258425"/>
            <a:ext cx="951848" cy="951848"/>
            <a:chOff x="633600" y="1674000"/>
            <a:chExt cx="951848" cy="9518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8D8DA4-EDCA-BE43-9E58-565A125EE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solidFill>
                <a:srgbClr val="EC13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4A139693-E7E3-DC48-B580-FEF8DBDDEE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387DB54-DF65-1B4D-B056-A7954D5AFF2B}"/>
              </a:ext>
            </a:extLst>
          </p:cNvPr>
          <p:cNvSpPr txBox="1"/>
          <p:nvPr/>
        </p:nvSpPr>
        <p:spPr>
          <a:xfrm>
            <a:off x="1254085" y="524376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0615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B6E78-705A-EA42-BB94-58803EF87DDD}"/>
              </a:ext>
            </a:extLst>
          </p:cNvPr>
          <p:cNvSpPr txBox="1"/>
          <p:nvPr/>
        </p:nvSpPr>
        <p:spPr>
          <a:xfrm>
            <a:off x="8231083" y="1685221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regional profits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9A002A-E256-B649-AC4F-720D0703C462}"/>
              </a:ext>
            </a:extLst>
          </p:cNvPr>
          <p:cNvGrpSpPr>
            <a:grpSpLocks noChangeAspect="1"/>
          </p:cNvGrpSpPr>
          <p:nvPr/>
        </p:nvGrpSpPr>
        <p:grpSpPr>
          <a:xfrm>
            <a:off x="7101099" y="1338248"/>
            <a:ext cx="951848" cy="951848"/>
            <a:chOff x="633600" y="1674000"/>
            <a:chExt cx="951848" cy="9518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778EC-7103-A44D-86BC-8F66F866B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EA2A7425-9531-EF42-A5B4-105D719FB2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6C00E7-FB32-8F4A-9A30-9F4C9E741F48}"/>
              </a:ext>
            </a:extLst>
          </p:cNvPr>
          <p:cNvSpPr txBox="1"/>
          <p:nvPr/>
        </p:nvSpPr>
        <p:spPr>
          <a:xfrm>
            <a:off x="8231083" y="1323584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D2EB9-C97C-5C4A-BAE0-4E3F493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0" y="1321416"/>
            <a:ext cx="6076282" cy="44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Product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Sector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5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282</Words>
  <Application>Microsoft Macintosh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Analysis</vt:lpstr>
      <vt:lpstr>PowerPoint Presentation</vt:lpstr>
      <vt:lpstr>Overview</vt:lpstr>
      <vt:lpstr>Approach</vt:lpstr>
      <vt:lpstr>Data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10</cp:revision>
  <dcterms:created xsi:type="dcterms:W3CDTF">2021-11-16T01:12:38Z</dcterms:created>
  <dcterms:modified xsi:type="dcterms:W3CDTF">2021-11-17T03:01:52Z</dcterms:modified>
</cp:coreProperties>
</file>