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handoutMasterIdLst>
    <p:handoutMasterId r:id="rId8"/>
  </p:handoutMasterIdLst>
  <p:sldIdLst>
    <p:sldId id="401" r:id="rId2"/>
    <p:sldId id="416" r:id="rId3"/>
    <p:sldId id="422" r:id="rId4"/>
    <p:sldId id="423" r:id="rId5"/>
    <p:sldId id="421" r:id="rId6"/>
  </p:sldIdLst>
  <p:sldSz cx="9144000" cy="6858000" type="screen4x3"/>
  <p:notesSz cx="7010400" cy="9296400"/>
  <p:defaultTextStyle>
    <a:defPPr>
      <a:defRPr lang="en-US"/>
    </a:defPPr>
    <a:lvl1pPr algn="l" rtl="0" fontAlgn="base">
      <a:spcBef>
        <a:spcPct val="0"/>
      </a:spcBef>
      <a:spcAft>
        <a:spcPct val="0"/>
      </a:spcAft>
      <a:defRPr sz="2400" b="1" kern="1200">
        <a:solidFill>
          <a:srgbClr val="C00000"/>
        </a:solidFill>
        <a:latin typeface="Calibri" pitchFamily="34" charset="0"/>
        <a:ea typeface="+mn-ea"/>
        <a:cs typeface="+mn-cs"/>
      </a:defRPr>
    </a:lvl1pPr>
    <a:lvl2pPr marL="457200" algn="l" rtl="0" fontAlgn="base">
      <a:spcBef>
        <a:spcPct val="0"/>
      </a:spcBef>
      <a:spcAft>
        <a:spcPct val="0"/>
      </a:spcAft>
      <a:defRPr sz="2400" b="1" kern="1200">
        <a:solidFill>
          <a:srgbClr val="C00000"/>
        </a:solidFill>
        <a:latin typeface="Calibri" pitchFamily="34" charset="0"/>
        <a:ea typeface="+mn-ea"/>
        <a:cs typeface="+mn-cs"/>
      </a:defRPr>
    </a:lvl2pPr>
    <a:lvl3pPr marL="914400" algn="l" rtl="0" fontAlgn="base">
      <a:spcBef>
        <a:spcPct val="0"/>
      </a:spcBef>
      <a:spcAft>
        <a:spcPct val="0"/>
      </a:spcAft>
      <a:defRPr sz="2400" b="1" kern="1200">
        <a:solidFill>
          <a:srgbClr val="C00000"/>
        </a:solidFill>
        <a:latin typeface="Calibri" pitchFamily="34" charset="0"/>
        <a:ea typeface="+mn-ea"/>
        <a:cs typeface="+mn-cs"/>
      </a:defRPr>
    </a:lvl3pPr>
    <a:lvl4pPr marL="1371600" algn="l" rtl="0" fontAlgn="base">
      <a:spcBef>
        <a:spcPct val="0"/>
      </a:spcBef>
      <a:spcAft>
        <a:spcPct val="0"/>
      </a:spcAft>
      <a:defRPr sz="2400" b="1" kern="1200">
        <a:solidFill>
          <a:srgbClr val="C00000"/>
        </a:solidFill>
        <a:latin typeface="Calibri" pitchFamily="34" charset="0"/>
        <a:ea typeface="+mn-ea"/>
        <a:cs typeface="+mn-cs"/>
      </a:defRPr>
    </a:lvl4pPr>
    <a:lvl5pPr marL="1828800" algn="l" rtl="0" fontAlgn="base">
      <a:spcBef>
        <a:spcPct val="0"/>
      </a:spcBef>
      <a:spcAft>
        <a:spcPct val="0"/>
      </a:spcAft>
      <a:defRPr sz="2400" b="1" kern="1200">
        <a:solidFill>
          <a:srgbClr val="C00000"/>
        </a:solidFill>
        <a:latin typeface="Calibri" pitchFamily="34" charset="0"/>
        <a:ea typeface="+mn-ea"/>
        <a:cs typeface="+mn-cs"/>
      </a:defRPr>
    </a:lvl5pPr>
    <a:lvl6pPr marL="2286000" algn="l" defTabSz="914400" rtl="0" eaLnBrk="1" latinLnBrk="0" hangingPunct="1">
      <a:defRPr sz="2400" b="1" kern="1200">
        <a:solidFill>
          <a:srgbClr val="C00000"/>
        </a:solidFill>
        <a:latin typeface="Calibri" pitchFamily="34" charset="0"/>
        <a:ea typeface="+mn-ea"/>
        <a:cs typeface="+mn-cs"/>
      </a:defRPr>
    </a:lvl6pPr>
    <a:lvl7pPr marL="2743200" algn="l" defTabSz="914400" rtl="0" eaLnBrk="1" latinLnBrk="0" hangingPunct="1">
      <a:defRPr sz="2400" b="1" kern="1200">
        <a:solidFill>
          <a:srgbClr val="C00000"/>
        </a:solidFill>
        <a:latin typeface="Calibri" pitchFamily="34" charset="0"/>
        <a:ea typeface="+mn-ea"/>
        <a:cs typeface="+mn-cs"/>
      </a:defRPr>
    </a:lvl7pPr>
    <a:lvl8pPr marL="3200400" algn="l" defTabSz="914400" rtl="0" eaLnBrk="1" latinLnBrk="0" hangingPunct="1">
      <a:defRPr sz="2400" b="1" kern="1200">
        <a:solidFill>
          <a:srgbClr val="C00000"/>
        </a:solidFill>
        <a:latin typeface="Calibri" pitchFamily="34" charset="0"/>
        <a:ea typeface="+mn-ea"/>
        <a:cs typeface="+mn-cs"/>
      </a:defRPr>
    </a:lvl8pPr>
    <a:lvl9pPr marL="3657600" algn="l" defTabSz="914400" rtl="0" eaLnBrk="1" latinLnBrk="0" hangingPunct="1">
      <a:defRPr sz="2400" b="1" kern="1200">
        <a:solidFill>
          <a:srgbClr val="C00000"/>
        </a:solidFill>
        <a:latin typeface="Calibri" pitchFamily="34" charset="0"/>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 initials="EU" lastIdx="1" clrIdx="0">
    <p:extLst>
      <p:ext uri="{19B8F6BF-5375-455C-9EA6-DF929625EA0E}">
        <p15:presenceInfo xmlns:p15="http://schemas.microsoft.com/office/powerpoint/2012/main" userId="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00"/>
    <a:srgbClr val="FCD64D"/>
    <a:srgbClr val="FFFF99"/>
    <a:srgbClr val="F65F22"/>
    <a:srgbClr val="FFFF47"/>
    <a:srgbClr val="0097E2"/>
    <a:srgbClr val="99CCFF"/>
    <a:srgbClr val="CCEC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63" autoAdjust="0"/>
    <p:restoredTop sz="95687" autoAdjust="0"/>
  </p:normalViewPr>
  <p:slideViewPr>
    <p:cSldViewPr snapToGrid="0">
      <p:cViewPr varScale="1">
        <p:scale>
          <a:sx n="108" d="100"/>
          <a:sy n="108" d="100"/>
        </p:scale>
        <p:origin x="1568" y="192"/>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14" y="-84"/>
      </p:cViewPr>
      <p:guideLst>
        <p:guide orient="horz" pos="2928"/>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27" tIns="45713" rIns="91427" bIns="45713" rtlCol="0"/>
          <a:lstStyle>
            <a:lvl1pPr algn="l" eaLnBrk="1" fontAlgn="auto" hangingPunct="1">
              <a:spcBef>
                <a:spcPts val="0"/>
              </a:spcBef>
              <a:spcAft>
                <a:spcPts val="0"/>
              </a:spcAft>
              <a:defRPr sz="1200" b="0" smtClean="0">
                <a:solidFill>
                  <a:schemeClr val="tx1"/>
                </a:solidFill>
                <a:latin typeface="+mn-lt"/>
              </a:defRPr>
            </a:lvl1pPr>
          </a:lstStyle>
          <a:p>
            <a:pPr>
              <a:defRPr/>
            </a:pPr>
            <a:r>
              <a:rPr lang="en-US" dirty="0"/>
              <a:t>Collections Framework</a:t>
            </a:r>
          </a:p>
        </p:txBody>
      </p:sp>
      <p:sp>
        <p:nvSpPr>
          <p:cNvPr id="3" name="Date Placeholder 2"/>
          <p:cNvSpPr>
            <a:spLocks noGrp="1"/>
          </p:cNvSpPr>
          <p:nvPr>
            <p:ph type="dt" sz="quarter" idx="1"/>
          </p:nvPr>
        </p:nvSpPr>
        <p:spPr>
          <a:xfrm>
            <a:off x="3970338" y="0"/>
            <a:ext cx="3038475" cy="465138"/>
          </a:xfrm>
          <a:prstGeom prst="rect">
            <a:avLst/>
          </a:prstGeom>
        </p:spPr>
        <p:txBody>
          <a:bodyPr vert="horz" lIns="91427" tIns="45713" rIns="91427" bIns="45713" rtlCol="0"/>
          <a:lstStyle>
            <a:lvl1pPr algn="r" eaLnBrk="1" fontAlgn="auto" hangingPunct="1">
              <a:spcBef>
                <a:spcPts val="0"/>
              </a:spcBef>
              <a:spcAft>
                <a:spcPts val="0"/>
              </a:spcAft>
              <a:defRPr sz="1200" b="0">
                <a:solidFill>
                  <a:schemeClr val="tx1"/>
                </a:solidFill>
                <a:latin typeface="+mn-lt"/>
              </a:defRPr>
            </a:lvl1pPr>
          </a:lstStyle>
          <a:p>
            <a:pPr>
              <a:defRPr/>
            </a:pPr>
            <a:fld id="{2A5A0C3C-CA57-453F-8927-7BB7BD13671E}" type="datetimeFigureOut">
              <a:rPr lang="en-US"/>
              <a:pPr>
                <a:defRPr/>
              </a:pPr>
              <a:t>8/18/22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27" tIns="45713" rIns="91427" bIns="45713" rtlCol="0" anchor="b"/>
          <a:lstStyle>
            <a:lvl1pPr algn="l" eaLnBrk="1" fontAlgn="auto" hangingPunct="1">
              <a:spcBef>
                <a:spcPts val="0"/>
              </a:spcBef>
              <a:spcAft>
                <a:spcPts val="0"/>
              </a:spcAft>
              <a:defRPr sz="1200" b="0">
                <a:solidFill>
                  <a:schemeClr val="tx1"/>
                </a:solidFill>
                <a:latin typeface="+mn-lt"/>
              </a:defRPr>
            </a:lvl1pPr>
          </a:lstStyle>
          <a:p>
            <a:pPr>
              <a:defRPr/>
            </a:pPr>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27" tIns="45713" rIns="91427" bIns="45713" rtlCol="0" anchor="b"/>
          <a:lstStyle>
            <a:lvl1pPr algn="r" eaLnBrk="1" fontAlgn="auto" hangingPunct="1">
              <a:spcBef>
                <a:spcPts val="0"/>
              </a:spcBef>
              <a:spcAft>
                <a:spcPts val="0"/>
              </a:spcAft>
              <a:defRPr sz="1200" b="0">
                <a:solidFill>
                  <a:schemeClr val="tx1"/>
                </a:solidFill>
                <a:latin typeface="+mn-lt"/>
              </a:defRPr>
            </a:lvl1pPr>
          </a:lstStyle>
          <a:p>
            <a:pPr>
              <a:defRPr/>
            </a:pPr>
            <a:fld id="{4F34A0A7-51F6-4301-81B2-BA5FAB725D82}" type="slidenum">
              <a:rPr lang="en-US"/>
              <a:pPr>
                <a:defRPr/>
              </a:pPr>
              <a:t>‹#›</a:t>
            </a:fld>
            <a:endParaRPr lang="en-US" dirty="0"/>
          </a:p>
        </p:txBody>
      </p:sp>
    </p:spTree>
    <p:extLst>
      <p:ext uri="{BB962C8B-B14F-4D97-AF65-F5344CB8AC3E}">
        <p14:creationId xmlns:p14="http://schemas.microsoft.com/office/powerpoint/2010/main" val="59489714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27" tIns="45713" rIns="91427" bIns="45713" rtlCol="0"/>
          <a:lstStyle>
            <a:lvl1pPr algn="l" eaLnBrk="1" fontAlgn="auto" hangingPunct="1">
              <a:spcBef>
                <a:spcPts val="0"/>
              </a:spcBef>
              <a:spcAft>
                <a:spcPts val="0"/>
              </a:spcAft>
              <a:defRPr sz="1200" b="0" smtClean="0">
                <a:solidFill>
                  <a:schemeClr val="tx1"/>
                </a:solidFill>
                <a:latin typeface="+mn-lt"/>
              </a:defRPr>
            </a:lvl1pPr>
          </a:lstStyle>
          <a:p>
            <a:pPr>
              <a:defRPr/>
            </a:pPr>
            <a:r>
              <a:rPr lang="en-US" dirty="0"/>
              <a:t>Collections Framework</a:t>
            </a:r>
          </a:p>
        </p:txBody>
      </p:sp>
      <p:sp>
        <p:nvSpPr>
          <p:cNvPr id="3" name="Date Placeholder 2"/>
          <p:cNvSpPr>
            <a:spLocks noGrp="1"/>
          </p:cNvSpPr>
          <p:nvPr>
            <p:ph type="dt" idx="1"/>
          </p:nvPr>
        </p:nvSpPr>
        <p:spPr>
          <a:xfrm>
            <a:off x="3970338" y="0"/>
            <a:ext cx="3038475" cy="465138"/>
          </a:xfrm>
          <a:prstGeom prst="rect">
            <a:avLst/>
          </a:prstGeom>
        </p:spPr>
        <p:txBody>
          <a:bodyPr vert="horz" lIns="91427" tIns="45713" rIns="91427" bIns="45713" rtlCol="0"/>
          <a:lstStyle>
            <a:lvl1pPr algn="r" eaLnBrk="1" fontAlgn="auto" hangingPunct="1">
              <a:spcBef>
                <a:spcPts val="0"/>
              </a:spcBef>
              <a:spcAft>
                <a:spcPts val="0"/>
              </a:spcAft>
              <a:defRPr sz="1200" b="0">
                <a:solidFill>
                  <a:schemeClr val="tx1"/>
                </a:solidFill>
                <a:latin typeface="+mn-lt"/>
              </a:defRPr>
            </a:lvl1pPr>
          </a:lstStyle>
          <a:p>
            <a:pPr>
              <a:defRPr/>
            </a:pPr>
            <a:fld id="{11C69169-C853-4C08-B868-29B671633EB0}" type="datetimeFigureOut">
              <a:rPr lang="en-US"/>
              <a:pPr>
                <a:defRPr/>
              </a:pPr>
              <a:t>8/18/22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27" tIns="45713" rIns="91427" bIns="45713"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27" tIns="45713" rIns="91427" bIns="457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27" tIns="45713" rIns="91427" bIns="45713" rtlCol="0" anchor="b"/>
          <a:lstStyle>
            <a:lvl1pPr algn="l" eaLnBrk="1" fontAlgn="auto" hangingPunct="1">
              <a:spcBef>
                <a:spcPts val="0"/>
              </a:spcBef>
              <a:spcAft>
                <a:spcPts val="0"/>
              </a:spcAft>
              <a:defRPr sz="1200" b="0">
                <a:solidFill>
                  <a:schemeClr val="tx1"/>
                </a:solidFill>
                <a:latin typeface="+mn-lt"/>
              </a:defRPr>
            </a:lvl1pPr>
          </a:lstStyle>
          <a:p>
            <a:pPr>
              <a:defRPr/>
            </a:pPr>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27" tIns="45713" rIns="91427" bIns="45713" rtlCol="0" anchor="b"/>
          <a:lstStyle>
            <a:lvl1pPr algn="r" eaLnBrk="1" fontAlgn="auto" hangingPunct="1">
              <a:spcBef>
                <a:spcPts val="0"/>
              </a:spcBef>
              <a:spcAft>
                <a:spcPts val="0"/>
              </a:spcAft>
              <a:defRPr sz="1200" b="0">
                <a:solidFill>
                  <a:schemeClr val="tx1"/>
                </a:solidFill>
                <a:latin typeface="+mn-lt"/>
              </a:defRPr>
            </a:lvl1pPr>
          </a:lstStyle>
          <a:p>
            <a:pPr>
              <a:defRPr/>
            </a:pPr>
            <a:fld id="{96D9EC78-152C-4A12-BED8-759FEBB618DE}" type="slidenum">
              <a:rPr lang="en-US"/>
              <a:pPr>
                <a:defRPr/>
              </a:pPr>
              <a:t>‹#›</a:t>
            </a:fld>
            <a:endParaRPr lang="en-US" dirty="0"/>
          </a:p>
        </p:txBody>
      </p:sp>
    </p:spTree>
    <p:extLst>
      <p:ext uri="{BB962C8B-B14F-4D97-AF65-F5344CB8AC3E}">
        <p14:creationId xmlns:p14="http://schemas.microsoft.com/office/powerpoint/2010/main" val="123890687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457200" y="741363"/>
            <a:ext cx="822960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 name="Line 7"/>
          <p:cNvSpPr>
            <a:spLocks noChangeShapeType="1"/>
          </p:cNvSpPr>
          <p:nvPr userDrawn="1"/>
        </p:nvSpPr>
        <p:spPr bwMode="auto">
          <a:xfrm>
            <a:off x="0" y="6537325"/>
            <a:ext cx="9144000" cy="0"/>
          </a:xfrm>
          <a:prstGeom prst="line">
            <a:avLst/>
          </a:prstGeom>
          <a:noFill/>
          <a:ln w="19050">
            <a:solidFill>
              <a:schemeClr val="bg1">
                <a:lumMod val="65000"/>
              </a:schemeClr>
            </a:solidFill>
            <a:round/>
            <a:headEnd/>
            <a:tailEnd/>
          </a:ln>
          <a:effectLst/>
        </p:spPr>
        <p:txBody>
          <a:bodyPr/>
          <a:lstStyle/>
          <a:p>
            <a:pPr>
              <a:defRPr/>
            </a:pPr>
            <a:endParaRPr lang="en-US" dirty="0"/>
          </a:p>
        </p:txBody>
      </p:sp>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0"/>
          </p:nvPr>
        </p:nvSpPr>
        <p:spPr/>
        <p:txBody>
          <a:bodyPr/>
          <a:lstStyle>
            <a:lvl1pPr>
              <a:defRPr/>
            </a:lvl1pPr>
          </a:lstStyle>
          <a:p>
            <a:pPr>
              <a:defRPr/>
            </a:pPr>
            <a:fld id="{8D19A782-897E-4EF7-B963-C233F3A56D8C}" type="slidenum">
              <a:rPr lang="en-US"/>
              <a:pPr>
                <a:defRPr/>
              </a:pPr>
              <a:t>‹#›</a:t>
            </a:fld>
            <a:endParaRPr lang="en-US" dirty="0"/>
          </a:p>
        </p:txBody>
      </p:sp>
    </p:spTree>
    <p:extLst>
      <p:ext uri="{BB962C8B-B14F-4D97-AF65-F5344CB8AC3E}">
        <p14:creationId xmlns:p14="http://schemas.microsoft.com/office/powerpoint/2010/main" val="135323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Slide Number Placeholder 4"/>
          <p:cNvSpPr>
            <a:spLocks noGrp="1"/>
          </p:cNvSpPr>
          <p:nvPr>
            <p:ph type="sldNum" sz="quarter" idx="11"/>
          </p:nvPr>
        </p:nvSpPr>
        <p:spPr/>
        <p:txBody>
          <a:bodyPr/>
          <a:lstStyle/>
          <a:p>
            <a:pPr>
              <a:defRPr/>
            </a:pPr>
            <a:fld id="{845E7D74-9C27-4CA3-9B9D-C31B8B2769AD}" type="slidenum">
              <a:rPr lang="en-US" smtClean="0"/>
              <a:pPr>
                <a:defRPr/>
              </a:pPr>
              <a:t>‹#›</a:t>
            </a:fld>
            <a:endParaRPr lang="en-US" dirty="0"/>
          </a:p>
        </p:txBody>
      </p:sp>
    </p:spTree>
    <p:extLst>
      <p:ext uri="{BB962C8B-B14F-4D97-AF65-F5344CB8AC3E}">
        <p14:creationId xmlns:p14="http://schemas.microsoft.com/office/powerpoint/2010/main" val="372709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Line 7"/>
          <p:cNvSpPr>
            <a:spLocks noChangeShapeType="1"/>
          </p:cNvSpPr>
          <p:nvPr userDrawn="1"/>
        </p:nvSpPr>
        <p:spPr bwMode="auto">
          <a:xfrm>
            <a:off x="457200" y="741363"/>
            <a:ext cx="822960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 name="Line 7"/>
          <p:cNvSpPr>
            <a:spLocks noChangeShapeType="1"/>
          </p:cNvSpPr>
          <p:nvPr userDrawn="1"/>
        </p:nvSpPr>
        <p:spPr bwMode="auto">
          <a:xfrm>
            <a:off x="0" y="6537325"/>
            <a:ext cx="9144000" cy="0"/>
          </a:xfrm>
          <a:prstGeom prst="line">
            <a:avLst/>
          </a:prstGeom>
          <a:noFill/>
          <a:ln w="19050">
            <a:solidFill>
              <a:schemeClr val="bg1">
                <a:lumMod val="65000"/>
              </a:schemeClr>
            </a:solidFill>
            <a:round/>
            <a:headEnd/>
            <a:tailEnd/>
          </a:ln>
          <a:effectLst/>
        </p:spPr>
        <p:txBody>
          <a:bodyPr/>
          <a:lstStyle/>
          <a:p>
            <a:pPr>
              <a:defRPr/>
            </a:pPr>
            <a:endParaRPr lang="en-US" dirty="0"/>
          </a:p>
        </p:txBody>
      </p:sp>
      <p:sp>
        <p:nvSpPr>
          <p:cNvPr id="2" name="Title 1"/>
          <p:cNvSpPr>
            <a:spLocks noGrp="1"/>
          </p:cNvSpPr>
          <p:nvPr>
            <p:ph type="title"/>
          </p:nvPr>
        </p:nvSpPr>
        <p:spPr>
          <a:xfrm>
            <a:off x="381000" y="241385"/>
            <a:ext cx="8229600" cy="563562"/>
          </a:xfrm>
        </p:spPr>
        <p:txBody>
          <a:bodyPr>
            <a:normAutofit/>
          </a:bodyPr>
          <a:lstStyle>
            <a:lvl1pPr>
              <a:defRPr sz="2000" b="1"/>
            </a:lvl1pPr>
          </a:lstStyle>
          <a:p>
            <a:r>
              <a:rPr lang="en-US" dirty="0"/>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0"/>
          </p:nvPr>
        </p:nvSpPr>
        <p:spPr>
          <a:xfrm>
            <a:off x="3505200" y="6519863"/>
            <a:ext cx="2133600" cy="365125"/>
          </a:xfrm>
        </p:spPr>
        <p:txBody>
          <a:bodyPr/>
          <a:lstStyle>
            <a:lvl1pPr>
              <a:defRPr/>
            </a:lvl1pPr>
          </a:lstStyle>
          <a:p>
            <a:pPr>
              <a:defRPr/>
            </a:pPr>
            <a:fld id="{BC89F20B-3FEE-49B8-A509-019141A2453E}" type="slidenum">
              <a:rPr lang="en-US"/>
              <a:pPr>
                <a:defRPr/>
              </a:pPr>
              <a:t>‹#›</a:t>
            </a:fld>
            <a:endParaRPr lang="en-US" dirty="0"/>
          </a:p>
        </p:txBody>
      </p:sp>
    </p:spTree>
    <p:extLst>
      <p:ext uri="{BB962C8B-B14F-4D97-AF65-F5344CB8AC3E}">
        <p14:creationId xmlns:p14="http://schemas.microsoft.com/office/powerpoint/2010/main" val="13780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Line 7"/>
          <p:cNvSpPr>
            <a:spLocks noChangeShapeType="1"/>
          </p:cNvSpPr>
          <p:nvPr userDrawn="1"/>
        </p:nvSpPr>
        <p:spPr bwMode="auto">
          <a:xfrm>
            <a:off x="457200" y="838200"/>
            <a:ext cx="8229600" cy="0"/>
          </a:xfrm>
          <a:prstGeom prst="line">
            <a:avLst/>
          </a:prstGeom>
          <a:noFill/>
          <a:ln w="25400">
            <a:solidFill>
              <a:srgbClr val="C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Line 7"/>
          <p:cNvSpPr>
            <a:spLocks noChangeShapeType="1"/>
          </p:cNvSpPr>
          <p:nvPr userDrawn="1"/>
        </p:nvSpPr>
        <p:spPr bwMode="auto">
          <a:xfrm>
            <a:off x="0" y="6537325"/>
            <a:ext cx="9144000" cy="0"/>
          </a:xfrm>
          <a:prstGeom prst="line">
            <a:avLst/>
          </a:prstGeom>
          <a:noFill/>
          <a:ln w="19050">
            <a:solidFill>
              <a:schemeClr val="bg1">
                <a:lumMod val="65000"/>
              </a:schemeClr>
            </a:solidFill>
            <a:round/>
            <a:headEnd/>
            <a:tailEnd/>
          </a:ln>
          <a:effectLst/>
        </p:spPr>
        <p:txBody>
          <a:bodyPr/>
          <a:lstStyle/>
          <a:p>
            <a:pPr>
              <a:defRPr/>
            </a:pPr>
            <a:endParaRPr lang="en-US" dirty="0"/>
          </a:p>
        </p:txBody>
      </p:sp>
      <p:sp>
        <p:nvSpPr>
          <p:cNvPr id="2" name="Title 1"/>
          <p:cNvSpPr>
            <a:spLocks noGrp="1"/>
          </p:cNvSpPr>
          <p:nvPr>
            <p:ph type="title"/>
          </p:nvPr>
        </p:nvSpPr>
        <p:spPr>
          <a:xfrm>
            <a:off x="457200" y="274638"/>
            <a:ext cx="8229600" cy="487362"/>
          </a:xfrm>
        </p:spPr>
        <p:txBody>
          <a:bodyPr/>
          <a:lstStyle>
            <a:lvl1pPr>
              <a:defRPr sz="2000" b="1"/>
            </a:lvl1pPr>
          </a:lstStyle>
          <a:p>
            <a:r>
              <a:rPr lang="en-US"/>
              <a:t>Click to edit Master title style</a:t>
            </a:r>
          </a:p>
        </p:txBody>
      </p:sp>
      <p:sp>
        <p:nvSpPr>
          <p:cNvPr id="3" name="Text Placeholder 2"/>
          <p:cNvSpPr>
            <a:spLocks noGrp="1"/>
          </p:cNvSpPr>
          <p:nvPr>
            <p:ph type="body" idx="1"/>
          </p:nvPr>
        </p:nvSpPr>
        <p:spPr>
          <a:xfrm>
            <a:off x="457200" y="10668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0668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28800"/>
            <a:ext cx="4041775"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p:cNvSpPr>
            <a:spLocks noGrp="1"/>
          </p:cNvSpPr>
          <p:nvPr>
            <p:ph type="dt" sz="half" idx="10"/>
          </p:nvPr>
        </p:nvSpPr>
        <p:spPr/>
        <p:txBody>
          <a:bodyPr/>
          <a:lstStyle>
            <a:lvl1pPr>
              <a:defRPr/>
            </a:lvl1pPr>
          </a:lstStyle>
          <a:p>
            <a:pPr>
              <a:defRPr/>
            </a:pPr>
            <a:endParaRPr lang="en-US" dirty="0"/>
          </a:p>
        </p:txBody>
      </p:sp>
      <p:sp>
        <p:nvSpPr>
          <p:cNvPr id="10" name="Slide Number Placeholder 8"/>
          <p:cNvSpPr>
            <a:spLocks noGrp="1"/>
          </p:cNvSpPr>
          <p:nvPr>
            <p:ph type="sldNum" sz="quarter" idx="11"/>
          </p:nvPr>
        </p:nvSpPr>
        <p:spPr/>
        <p:txBody>
          <a:bodyPr/>
          <a:lstStyle>
            <a:lvl1pPr>
              <a:defRPr/>
            </a:lvl1pPr>
          </a:lstStyle>
          <a:p>
            <a:pPr>
              <a:defRPr/>
            </a:pPr>
            <a:fld id="{0F7117ED-7DD8-4E9A-9C68-77D9875104F9}" type="slidenum">
              <a:rPr lang="en-US"/>
              <a:pPr>
                <a:defRPr/>
              </a:pPr>
              <a:t>‹#›</a:t>
            </a:fld>
            <a:endParaRPr lang="en-US" dirty="0"/>
          </a:p>
        </p:txBody>
      </p:sp>
    </p:spTree>
    <p:extLst>
      <p:ext uri="{BB962C8B-B14F-4D97-AF65-F5344CB8AC3E}">
        <p14:creationId xmlns:p14="http://schemas.microsoft.com/office/powerpoint/2010/main" val="263018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E0D61944-1174-4CB2-9A8F-CA53DB95EDBA}" type="slidenum">
              <a:rPr lang="en-US"/>
              <a:pPr>
                <a:defRPr/>
              </a:pPr>
              <a:t>‹#›</a:t>
            </a:fld>
            <a:endParaRPr lang="en-US" dirty="0"/>
          </a:p>
        </p:txBody>
      </p:sp>
    </p:spTree>
    <p:extLst>
      <p:ext uri="{BB962C8B-B14F-4D97-AF65-F5344CB8AC3E}">
        <p14:creationId xmlns:p14="http://schemas.microsoft.com/office/powerpoint/2010/main" val="214847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627316D7-8147-444B-88D6-203116B4D1BD}" type="slidenum">
              <a:rPr lang="en-US"/>
              <a:pPr>
                <a:defRPr/>
              </a:pPr>
              <a:t>‹#›</a:t>
            </a:fld>
            <a:endParaRPr lang="en-US" dirty="0"/>
          </a:p>
        </p:txBody>
      </p:sp>
    </p:spTree>
    <p:extLst>
      <p:ext uri="{BB962C8B-B14F-4D97-AF65-F5344CB8AC3E}">
        <p14:creationId xmlns:p14="http://schemas.microsoft.com/office/powerpoint/2010/main" val="13356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2DACA7F3-D010-45E6-946A-FD23674DB2FB}" type="slidenum">
              <a:rPr lang="en-US"/>
              <a:pPr>
                <a:defRPr/>
              </a:pPr>
              <a:t>‹#›</a:t>
            </a:fld>
            <a:endParaRPr lang="en-US" dirty="0"/>
          </a:p>
        </p:txBody>
      </p:sp>
    </p:spTree>
    <p:extLst>
      <p:ext uri="{BB962C8B-B14F-4D97-AF65-F5344CB8AC3E}">
        <p14:creationId xmlns:p14="http://schemas.microsoft.com/office/powerpoint/2010/main" val="396509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7200" y="6296025"/>
            <a:ext cx="20574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Slide Number Placeholder 6"/>
          <p:cNvSpPr>
            <a:spLocks noGrp="1"/>
          </p:cNvSpPr>
          <p:nvPr>
            <p:ph type="sldNum" sz="quarter" idx="11"/>
          </p:nvPr>
        </p:nvSpPr>
        <p:spPr/>
        <p:txBody>
          <a:bodyPr/>
          <a:lstStyle>
            <a:lvl1pPr>
              <a:defRPr/>
            </a:lvl1pPr>
          </a:lstStyle>
          <a:p>
            <a:pPr>
              <a:defRPr/>
            </a:pPr>
            <a:fld id="{46AA9204-5737-4AEF-8FA8-1FCCA912DA6F}" type="slidenum">
              <a:rPr lang="en-US"/>
              <a:pPr>
                <a:defRPr/>
              </a:pPr>
              <a:t>‹#›</a:t>
            </a:fld>
            <a:endParaRPr lang="en-US" dirty="0"/>
          </a:p>
        </p:txBody>
      </p:sp>
    </p:spTree>
    <p:extLst>
      <p:ext uri="{BB962C8B-B14F-4D97-AF65-F5344CB8AC3E}">
        <p14:creationId xmlns:p14="http://schemas.microsoft.com/office/powerpoint/2010/main" val="213535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3F025AAD-9CEE-4DA2-875E-1A4BD11E09E0}" type="slidenum">
              <a:rPr lang="en-US"/>
              <a:pPr>
                <a:defRPr/>
              </a:pPr>
              <a:t>‹#›</a:t>
            </a:fld>
            <a:endParaRPr lang="en-US" dirty="0"/>
          </a:p>
        </p:txBody>
      </p:sp>
    </p:spTree>
    <p:extLst>
      <p:ext uri="{BB962C8B-B14F-4D97-AF65-F5344CB8AC3E}">
        <p14:creationId xmlns:p14="http://schemas.microsoft.com/office/powerpoint/2010/main" val="135805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b="0">
                <a:solidFill>
                  <a:schemeClr val="tx1"/>
                </a:solidFill>
                <a:latin typeface="Calibri" pitchFamily="34"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67ACD06-DC43-4F2E-AB5E-351083B979A8}" type="slidenum">
              <a:rPr lang="en-US"/>
              <a:pPr>
                <a:defRPr/>
              </a:pPr>
              <a:t>‹#›</a:t>
            </a:fld>
            <a:endParaRPr lang="en-US" dirty="0"/>
          </a:p>
        </p:txBody>
      </p:sp>
    </p:spTree>
    <p:extLst>
      <p:ext uri="{BB962C8B-B14F-4D97-AF65-F5344CB8AC3E}">
        <p14:creationId xmlns:p14="http://schemas.microsoft.com/office/powerpoint/2010/main" val="28407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3505200" y="6481763"/>
            <a:ext cx="21336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0">
                <a:solidFill>
                  <a:schemeClr val="tx1">
                    <a:tint val="75000"/>
                  </a:schemeClr>
                </a:solidFill>
                <a:latin typeface="+mn-lt"/>
              </a:defRPr>
            </a:lvl1pPr>
          </a:lstStyle>
          <a:p>
            <a:pPr>
              <a:defRPr/>
            </a:pPr>
            <a:fld id="{845E7D74-9C27-4CA3-9B9D-C31B8B2769AD}" type="slidenum">
              <a:rPr lang="en-US"/>
              <a:pPr>
                <a:defRPr/>
              </a:pPr>
              <a:t>‹#›</a:t>
            </a:fld>
            <a:endParaRPr lang="en-US" dirty="0"/>
          </a:p>
        </p:txBody>
      </p:sp>
      <p:pic>
        <p:nvPicPr>
          <p:cNvPr id="1030" name="Picture 7" descr="scotiabank"/>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875" y="6578600"/>
            <a:ext cx="1066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2" r:id="rId4"/>
    <p:sldLayoutId id="2147483673" r:id="rId5"/>
    <p:sldLayoutId id="2147483674" r:id="rId6"/>
    <p:sldLayoutId id="2147483679" r:id="rId7"/>
    <p:sldLayoutId id="2147483675" r:id="rId8"/>
    <p:sldLayoutId id="2147483680" r:id="rId9"/>
    <p:sldLayoutId id="2147483681" r:id="rId10"/>
  </p:sldLayoutIdLst>
  <p:hf hdr="0" ftr="0" dt="0"/>
  <p:txStyles>
    <p:titleStyle>
      <a:lvl1pPr algn="l" rtl="0" eaLnBrk="0" fontAlgn="base" hangingPunct="0">
        <a:spcBef>
          <a:spcPct val="0"/>
        </a:spcBef>
        <a:spcAft>
          <a:spcPct val="0"/>
        </a:spcAft>
        <a:defRPr sz="3600" kern="1200">
          <a:solidFill>
            <a:srgbClr val="C00000"/>
          </a:solidFill>
          <a:latin typeface="+mj-lt"/>
          <a:ea typeface="+mj-ea"/>
          <a:cs typeface="+mj-cs"/>
        </a:defRPr>
      </a:lvl1pPr>
      <a:lvl2pPr algn="l" rtl="0" eaLnBrk="0" fontAlgn="base" hangingPunct="0">
        <a:spcBef>
          <a:spcPct val="0"/>
        </a:spcBef>
        <a:spcAft>
          <a:spcPct val="0"/>
        </a:spcAft>
        <a:defRPr sz="3600">
          <a:solidFill>
            <a:srgbClr val="C00000"/>
          </a:solidFill>
          <a:latin typeface="Calibri" pitchFamily="34" charset="0"/>
        </a:defRPr>
      </a:lvl2pPr>
      <a:lvl3pPr algn="l" rtl="0" eaLnBrk="0" fontAlgn="base" hangingPunct="0">
        <a:spcBef>
          <a:spcPct val="0"/>
        </a:spcBef>
        <a:spcAft>
          <a:spcPct val="0"/>
        </a:spcAft>
        <a:defRPr sz="3600">
          <a:solidFill>
            <a:srgbClr val="C00000"/>
          </a:solidFill>
          <a:latin typeface="Calibri" pitchFamily="34" charset="0"/>
        </a:defRPr>
      </a:lvl3pPr>
      <a:lvl4pPr algn="l" rtl="0" eaLnBrk="0" fontAlgn="base" hangingPunct="0">
        <a:spcBef>
          <a:spcPct val="0"/>
        </a:spcBef>
        <a:spcAft>
          <a:spcPct val="0"/>
        </a:spcAft>
        <a:defRPr sz="3600">
          <a:solidFill>
            <a:srgbClr val="C00000"/>
          </a:solidFill>
          <a:latin typeface="Calibri" pitchFamily="34" charset="0"/>
        </a:defRPr>
      </a:lvl4pPr>
      <a:lvl5pPr algn="l" rtl="0" eaLnBrk="0" fontAlgn="base" hangingPunct="0">
        <a:spcBef>
          <a:spcPct val="0"/>
        </a:spcBef>
        <a:spcAft>
          <a:spcPct val="0"/>
        </a:spcAft>
        <a:defRPr sz="3600">
          <a:solidFill>
            <a:srgbClr val="C00000"/>
          </a:solidFill>
          <a:latin typeface="Calibri" pitchFamily="34" charset="0"/>
        </a:defRPr>
      </a:lvl5pPr>
      <a:lvl6pPr marL="457200" algn="l" rtl="0" fontAlgn="base">
        <a:spcBef>
          <a:spcPct val="0"/>
        </a:spcBef>
        <a:spcAft>
          <a:spcPct val="0"/>
        </a:spcAft>
        <a:defRPr sz="3600">
          <a:solidFill>
            <a:srgbClr val="C00000"/>
          </a:solidFill>
          <a:latin typeface="Calibri" pitchFamily="34" charset="0"/>
        </a:defRPr>
      </a:lvl6pPr>
      <a:lvl7pPr marL="914400" algn="l" rtl="0" fontAlgn="base">
        <a:spcBef>
          <a:spcPct val="0"/>
        </a:spcBef>
        <a:spcAft>
          <a:spcPct val="0"/>
        </a:spcAft>
        <a:defRPr sz="3600">
          <a:solidFill>
            <a:srgbClr val="C00000"/>
          </a:solidFill>
          <a:latin typeface="Calibri" pitchFamily="34" charset="0"/>
        </a:defRPr>
      </a:lvl7pPr>
      <a:lvl8pPr marL="1371600" algn="l" rtl="0" fontAlgn="base">
        <a:spcBef>
          <a:spcPct val="0"/>
        </a:spcBef>
        <a:spcAft>
          <a:spcPct val="0"/>
        </a:spcAft>
        <a:defRPr sz="3600">
          <a:solidFill>
            <a:srgbClr val="C00000"/>
          </a:solidFill>
          <a:latin typeface="Calibri" pitchFamily="34" charset="0"/>
        </a:defRPr>
      </a:lvl8pPr>
      <a:lvl9pPr marL="1828800" algn="l" rtl="0" fontAlgn="base">
        <a:spcBef>
          <a:spcPct val="0"/>
        </a:spcBef>
        <a:spcAft>
          <a:spcPct val="0"/>
        </a:spcAft>
        <a:defRPr sz="3600">
          <a:solidFill>
            <a:srgbClr val="C00000"/>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16987"/>
            <a:ext cx="7772400" cy="1470025"/>
          </a:xfrm>
        </p:spPr>
        <p:txBody>
          <a:bodyPr/>
          <a:lstStyle/>
          <a:p>
            <a:pPr algn="ctr"/>
            <a:r>
              <a:rPr lang="en-US" dirty="0"/>
              <a:t>Analytics - Test</a:t>
            </a:r>
          </a:p>
        </p:txBody>
      </p:sp>
    </p:spTree>
    <p:extLst>
      <p:ext uri="{BB962C8B-B14F-4D97-AF65-F5344CB8AC3E}">
        <p14:creationId xmlns:p14="http://schemas.microsoft.com/office/powerpoint/2010/main" val="220713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463" y="2363537"/>
            <a:ext cx="3578092" cy="214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457200" y="990600"/>
            <a:ext cx="8229600" cy="5326310"/>
          </a:xfrm>
        </p:spPr>
        <p:txBody>
          <a:bodyPr>
            <a:noAutofit/>
          </a:bodyPr>
          <a:lstStyle/>
          <a:p>
            <a:r>
              <a:rPr lang="en-US" sz="1600" dirty="0"/>
              <a:t>The Operations &amp; Corporate Services Vice President has received the following chart about balances in delinquency (non current) which clearly shows an increase in the last two months. At the same time, the recoveries trends have shown a steep decline</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Using this template, he has requested you to put together 1-2 slide(s) of analysis to summarize the situation and 1 slide to make a recommendation to remediate the situation</a:t>
            </a:r>
          </a:p>
          <a:p>
            <a:endParaRPr lang="en-US" sz="1600" dirty="0"/>
          </a:p>
          <a:p>
            <a:pPr lvl="1"/>
            <a:endParaRPr lang="en-US" sz="1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29" y="2375724"/>
            <a:ext cx="3617001" cy="212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Situation</a:t>
            </a:r>
          </a:p>
        </p:txBody>
      </p:sp>
      <p:sp>
        <p:nvSpPr>
          <p:cNvPr id="4" name="Slide Number Placeholder 3"/>
          <p:cNvSpPr>
            <a:spLocks noGrp="1"/>
          </p:cNvSpPr>
          <p:nvPr>
            <p:ph type="sldNum" sz="quarter" idx="10"/>
          </p:nvPr>
        </p:nvSpPr>
        <p:spPr/>
        <p:txBody>
          <a:bodyPr/>
          <a:lstStyle/>
          <a:p>
            <a:pPr>
              <a:defRPr/>
            </a:pPr>
            <a:fld id="{BC89F20B-3FEE-49B8-A509-019141A2453E}" type="slidenum">
              <a:rPr lang="en-US" smtClean="0"/>
              <a:pPr>
                <a:defRPr/>
              </a:pPr>
              <a:t>2</a:t>
            </a:fld>
            <a:endParaRPr lang="en-US" dirty="0"/>
          </a:p>
        </p:txBody>
      </p:sp>
      <p:sp>
        <p:nvSpPr>
          <p:cNvPr id="7" name="TextBox 6"/>
          <p:cNvSpPr txBox="1"/>
          <p:nvPr/>
        </p:nvSpPr>
        <p:spPr>
          <a:xfrm>
            <a:off x="826401" y="2037170"/>
            <a:ext cx="3569429" cy="338554"/>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1600" dirty="0">
                <a:solidFill>
                  <a:schemeClr val="tx1"/>
                </a:solidFill>
              </a:rPr>
              <a:t>Delinquency Trend</a:t>
            </a:r>
          </a:p>
        </p:txBody>
      </p:sp>
      <p:sp>
        <p:nvSpPr>
          <p:cNvPr id="8" name="Rectangle 7"/>
          <p:cNvSpPr/>
          <p:nvPr/>
        </p:nvSpPr>
        <p:spPr>
          <a:xfrm>
            <a:off x="826401" y="2375724"/>
            <a:ext cx="3569429" cy="212446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37737" y="2042258"/>
            <a:ext cx="3569429" cy="338554"/>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1600" dirty="0">
                <a:solidFill>
                  <a:schemeClr val="tx1"/>
                </a:solidFill>
              </a:rPr>
              <a:t>Recoveries Trends</a:t>
            </a:r>
          </a:p>
        </p:txBody>
      </p:sp>
      <p:sp>
        <p:nvSpPr>
          <p:cNvPr id="11" name="Rectangle 10"/>
          <p:cNvSpPr/>
          <p:nvPr/>
        </p:nvSpPr>
        <p:spPr>
          <a:xfrm>
            <a:off x="4837737" y="2372423"/>
            <a:ext cx="3569429" cy="2124465"/>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37737" y="4512377"/>
            <a:ext cx="2964024" cy="307777"/>
          </a:xfrm>
          <a:prstGeom prst="rect">
            <a:avLst/>
          </a:prstGeom>
          <a:noFill/>
        </p:spPr>
        <p:txBody>
          <a:bodyPr wrap="square" rtlCol="0">
            <a:spAutoFit/>
          </a:bodyPr>
          <a:lstStyle/>
          <a:p>
            <a:r>
              <a:rPr lang="en-US" sz="700" i="1" dirty="0">
                <a:solidFill>
                  <a:schemeClr val="tx1"/>
                </a:solidFill>
              </a:rPr>
              <a:t>$ Collected – Front end </a:t>
            </a:r>
          </a:p>
          <a:p>
            <a:r>
              <a:rPr lang="en-US" sz="700" i="1" dirty="0">
                <a:solidFill>
                  <a:schemeClr val="tx1"/>
                </a:solidFill>
              </a:rPr>
              <a:t>$ Recovered-  Back End </a:t>
            </a:r>
          </a:p>
        </p:txBody>
      </p:sp>
    </p:spTree>
    <p:extLst>
      <p:ext uri="{BB962C8B-B14F-4D97-AF65-F5344CB8AC3E}">
        <p14:creationId xmlns:p14="http://schemas.microsoft.com/office/powerpoint/2010/main" val="21059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10"/>
          </p:nvPr>
        </p:nvSpPr>
        <p:spPr/>
        <p:txBody>
          <a:bodyPr/>
          <a:lstStyle/>
          <a:p>
            <a:pPr>
              <a:defRPr/>
            </a:pPr>
            <a:fld id="{BC89F20B-3FEE-49B8-A509-019141A2453E}" type="slidenum">
              <a:rPr lang="en-US" smtClean="0"/>
              <a:pPr>
                <a:defRPr/>
              </a:pPr>
              <a:t>3</a:t>
            </a:fld>
            <a:endParaRPr lang="en-US" dirty="0"/>
          </a:p>
        </p:txBody>
      </p:sp>
      <p:pic>
        <p:nvPicPr>
          <p:cNvPr id="3" name="Picture 2">
            <a:extLst>
              <a:ext uri="{FF2B5EF4-FFF2-40B4-BE49-F238E27FC236}">
                <a16:creationId xmlns:a16="http://schemas.microsoft.com/office/drawing/2014/main" id="{FE100A39-F348-2D20-2603-CF74149BF36C}"/>
              </a:ext>
            </a:extLst>
          </p:cNvPr>
          <p:cNvPicPr>
            <a:picLocks noChangeAspect="1"/>
          </p:cNvPicPr>
          <p:nvPr/>
        </p:nvPicPr>
        <p:blipFill>
          <a:blip r:embed="rId2"/>
          <a:stretch>
            <a:fillRect/>
          </a:stretch>
        </p:blipFill>
        <p:spPr>
          <a:xfrm>
            <a:off x="0" y="1503981"/>
            <a:ext cx="4705159" cy="2762662"/>
          </a:xfrm>
          <a:prstGeom prst="rect">
            <a:avLst/>
          </a:prstGeom>
        </p:spPr>
      </p:pic>
      <p:pic>
        <p:nvPicPr>
          <p:cNvPr id="7" name="Picture 6">
            <a:extLst>
              <a:ext uri="{FF2B5EF4-FFF2-40B4-BE49-F238E27FC236}">
                <a16:creationId xmlns:a16="http://schemas.microsoft.com/office/drawing/2014/main" id="{C1E771C0-BE53-A9A5-FEDB-38BC2868F0EE}"/>
              </a:ext>
            </a:extLst>
          </p:cNvPr>
          <p:cNvPicPr>
            <a:picLocks noChangeAspect="1"/>
          </p:cNvPicPr>
          <p:nvPr/>
        </p:nvPicPr>
        <p:blipFill>
          <a:blip r:embed="rId3"/>
          <a:stretch>
            <a:fillRect/>
          </a:stretch>
        </p:blipFill>
        <p:spPr>
          <a:xfrm>
            <a:off x="4845050" y="1517080"/>
            <a:ext cx="4298950" cy="2736463"/>
          </a:xfrm>
          <a:prstGeom prst="rect">
            <a:avLst/>
          </a:prstGeom>
        </p:spPr>
      </p:pic>
      <p:sp>
        <p:nvSpPr>
          <p:cNvPr id="8" name="TextBox 7">
            <a:extLst>
              <a:ext uri="{FF2B5EF4-FFF2-40B4-BE49-F238E27FC236}">
                <a16:creationId xmlns:a16="http://schemas.microsoft.com/office/drawing/2014/main" id="{A12753B8-B688-19BE-3534-83E6606F9904}"/>
              </a:ext>
            </a:extLst>
          </p:cNvPr>
          <p:cNvSpPr txBox="1"/>
          <p:nvPr/>
        </p:nvSpPr>
        <p:spPr>
          <a:xfrm>
            <a:off x="1189513" y="4442457"/>
            <a:ext cx="2147454" cy="523220"/>
          </a:xfrm>
          <a:prstGeom prst="rect">
            <a:avLst/>
          </a:prstGeom>
          <a:noFill/>
        </p:spPr>
        <p:txBody>
          <a:bodyPr wrap="square" rtlCol="0">
            <a:spAutoFit/>
          </a:bodyPr>
          <a:lstStyle/>
          <a:p>
            <a:r>
              <a:rPr lang="en-US" sz="1400" dirty="0"/>
              <a:t>Sites 1,4 and 5 seem to be the major issues</a:t>
            </a:r>
          </a:p>
        </p:txBody>
      </p:sp>
      <p:sp>
        <p:nvSpPr>
          <p:cNvPr id="9" name="TextBox 8">
            <a:extLst>
              <a:ext uri="{FF2B5EF4-FFF2-40B4-BE49-F238E27FC236}">
                <a16:creationId xmlns:a16="http://schemas.microsoft.com/office/drawing/2014/main" id="{674028B2-C439-DCD6-810D-737A3B58C4FE}"/>
              </a:ext>
            </a:extLst>
          </p:cNvPr>
          <p:cNvSpPr txBox="1"/>
          <p:nvPr/>
        </p:nvSpPr>
        <p:spPr>
          <a:xfrm>
            <a:off x="5248894" y="4442457"/>
            <a:ext cx="3361705" cy="523220"/>
          </a:xfrm>
          <a:prstGeom prst="rect">
            <a:avLst/>
          </a:prstGeom>
          <a:noFill/>
        </p:spPr>
        <p:txBody>
          <a:bodyPr wrap="square" rtlCol="0">
            <a:spAutoFit/>
          </a:bodyPr>
          <a:lstStyle/>
          <a:p>
            <a:r>
              <a:rPr lang="en-US" sz="1400" dirty="0"/>
              <a:t>Products 1 and 2 should be looked at.  3 can also be considered as an issue</a:t>
            </a:r>
          </a:p>
        </p:txBody>
      </p:sp>
      <p:sp>
        <p:nvSpPr>
          <p:cNvPr id="10" name="TextBox 9">
            <a:extLst>
              <a:ext uri="{FF2B5EF4-FFF2-40B4-BE49-F238E27FC236}">
                <a16:creationId xmlns:a16="http://schemas.microsoft.com/office/drawing/2014/main" id="{CFCE582A-46C5-3861-A108-0EA22D16F69B}"/>
              </a:ext>
            </a:extLst>
          </p:cNvPr>
          <p:cNvSpPr txBox="1"/>
          <p:nvPr/>
        </p:nvSpPr>
        <p:spPr>
          <a:xfrm>
            <a:off x="1591294" y="908243"/>
            <a:ext cx="2147454" cy="338554"/>
          </a:xfrm>
          <a:prstGeom prst="rect">
            <a:avLst/>
          </a:prstGeom>
          <a:noFill/>
        </p:spPr>
        <p:txBody>
          <a:bodyPr wrap="square" rtlCol="0">
            <a:spAutoFit/>
          </a:bodyPr>
          <a:lstStyle/>
          <a:p>
            <a:pPr algn="ctr"/>
            <a:r>
              <a:rPr lang="en-US" sz="1600" dirty="0">
                <a:solidFill>
                  <a:schemeClr val="tx1"/>
                </a:solidFill>
              </a:rPr>
              <a:t>Sites</a:t>
            </a:r>
          </a:p>
        </p:txBody>
      </p:sp>
      <p:sp>
        <p:nvSpPr>
          <p:cNvPr id="11" name="TextBox 10">
            <a:extLst>
              <a:ext uri="{FF2B5EF4-FFF2-40B4-BE49-F238E27FC236}">
                <a16:creationId xmlns:a16="http://schemas.microsoft.com/office/drawing/2014/main" id="{6E280761-870B-AFC8-B242-30C011F25B72}"/>
              </a:ext>
            </a:extLst>
          </p:cNvPr>
          <p:cNvSpPr txBox="1"/>
          <p:nvPr/>
        </p:nvSpPr>
        <p:spPr>
          <a:xfrm>
            <a:off x="5920798" y="985187"/>
            <a:ext cx="2147454" cy="338554"/>
          </a:xfrm>
          <a:prstGeom prst="rect">
            <a:avLst/>
          </a:prstGeom>
          <a:noFill/>
        </p:spPr>
        <p:txBody>
          <a:bodyPr wrap="square" rtlCol="0">
            <a:spAutoFit/>
          </a:bodyPr>
          <a:lstStyle/>
          <a:p>
            <a:pPr algn="ctr"/>
            <a:r>
              <a:rPr lang="en-US" sz="1600" dirty="0">
                <a:solidFill>
                  <a:schemeClr val="tx1"/>
                </a:solidFill>
              </a:rPr>
              <a:t>Products</a:t>
            </a:r>
          </a:p>
        </p:txBody>
      </p:sp>
    </p:spTree>
    <p:extLst>
      <p:ext uri="{BB962C8B-B14F-4D97-AF65-F5344CB8AC3E}">
        <p14:creationId xmlns:p14="http://schemas.microsoft.com/office/powerpoint/2010/main" val="83130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B22B-448F-1E5B-2E24-F2AA8A1B23A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403EE04-ACEC-F022-C194-F07BD81E7A63}"/>
              </a:ext>
            </a:extLst>
          </p:cNvPr>
          <p:cNvSpPr>
            <a:spLocks noGrp="1"/>
          </p:cNvSpPr>
          <p:nvPr>
            <p:ph idx="1"/>
          </p:nvPr>
        </p:nvSpPr>
        <p:spPr/>
        <p:txBody>
          <a:bodyPr/>
          <a:lstStyle/>
          <a:p>
            <a:r>
              <a:rPr lang="en-US" dirty="0"/>
              <a:t>Current data cannot infers where the decline is occurring but not the cause.  Potential next steps</a:t>
            </a:r>
          </a:p>
          <a:p>
            <a:pPr lvl="1"/>
            <a:r>
              <a:rPr lang="en-US" dirty="0"/>
              <a:t>Deep dive into the Products and Sites that are having the decline</a:t>
            </a:r>
          </a:p>
          <a:p>
            <a:pPr lvl="2"/>
            <a:r>
              <a:rPr lang="en-US" dirty="0"/>
              <a:t>Find whether it is a client or business problem</a:t>
            </a:r>
          </a:p>
        </p:txBody>
      </p:sp>
      <p:sp>
        <p:nvSpPr>
          <p:cNvPr id="4" name="Slide Number Placeholder 3">
            <a:extLst>
              <a:ext uri="{FF2B5EF4-FFF2-40B4-BE49-F238E27FC236}">
                <a16:creationId xmlns:a16="http://schemas.microsoft.com/office/drawing/2014/main" id="{F332FF01-3427-D752-4A71-338562972D0E}"/>
              </a:ext>
            </a:extLst>
          </p:cNvPr>
          <p:cNvSpPr>
            <a:spLocks noGrp="1"/>
          </p:cNvSpPr>
          <p:nvPr>
            <p:ph type="sldNum" sz="quarter" idx="10"/>
          </p:nvPr>
        </p:nvSpPr>
        <p:spPr/>
        <p:txBody>
          <a:bodyPr/>
          <a:lstStyle/>
          <a:p>
            <a:pPr>
              <a:defRPr/>
            </a:pPr>
            <a:fld id="{BC89F20B-3FEE-49B8-A509-019141A2453E}" type="slidenum">
              <a:rPr lang="en-US" smtClean="0"/>
              <a:pPr>
                <a:defRPr/>
              </a:pPr>
              <a:t>4</a:t>
            </a:fld>
            <a:endParaRPr lang="en-US" dirty="0"/>
          </a:p>
        </p:txBody>
      </p:sp>
    </p:spTree>
    <p:extLst>
      <p:ext uri="{BB962C8B-B14F-4D97-AF65-F5344CB8AC3E}">
        <p14:creationId xmlns:p14="http://schemas.microsoft.com/office/powerpoint/2010/main" val="1865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a:xfrm>
            <a:off x="457200" y="782648"/>
            <a:ext cx="8147957" cy="5625193"/>
          </a:xfrm>
        </p:spPr>
        <p:txBody>
          <a:bodyPr>
            <a:noAutofit/>
          </a:bodyPr>
          <a:lstStyle/>
          <a:p>
            <a:pPr marL="0" indent="0">
              <a:buNone/>
            </a:pPr>
            <a:r>
              <a:rPr lang="en-US" sz="1000" dirty="0"/>
              <a:t>Complete the following exercise in Excel.</a:t>
            </a:r>
            <a:endParaRPr lang="en-US" sz="1000" dirty="0">
              <a:solidFill>
                <a:srgbClr val="FF0000"/>
              </a:solidFill>
            </a:endParaRPr>
          </a:p>
          <a:p>
            <a:pPr lvl="0">
              <a:buFont typeface="+mj-lt"/>
              <a:buAutoNum type="arabicParenR"/>
            </a:pPr>
            <a:r>
              <a:rPr lang="en-US" sz="1000" dirty="0"/>
              <a:t>Calculate the cure rate by site. Paste into table below:</a:t>
            </a:r>
          </a:p>
          <a:p>
            <a:pPr marL="228600" indent="-228600">
              <a:buFont typeface="+mj-lt"/>
              <a:buAutoNum type="arabicParenR"/>
            </a:pPr>
            <a:endParaRPr lang="en-US" sz="1000" dirty="0"/>
          </a:p>
          <a:p>
            <a:pPr marL="228600" indent="-228600">
              <a:buFont typeface="+mj-lt"/>
              <a:buAutoNum type="arabicParenR"/>
            </a:pPr>
            <a:endParaRPr lang="en-US" sz="1000" dirty="0"/>
          </a:p>
          <a:p>
            <a:pPr marL="228600" indent="-228600">
              <a:buFont typeface="+mj-lt"/>
              <a:buAutoNum type="arabicParenR"/>
            </a:pPr>
            <a:endParaRPr lang="en-US" sz="1000" dirty="0"/>
          </a:p>
          <a:p>
            <a:pPr marL="228600" indent="-228600">
              <a:buFont typeface="+mj-lt"/>
              <a:buAutoNum type="arabicParenR"/>
            </a:pPr>
            <a:endParaRPr lang="en-US" sz="1000" dirty="0"/>
          </a:p>
          <a:p>
            <a:pPr marL="228600" indent="-228600">
              <a:buFont typeface="+mj-lt"/>
              <a:buAutoNum type="arabicParenR"/>
            </a:pPr>
            <a:endParaRPr lang="en-US" sz="1000" dirty="0"/>
          </a:p>
          <a:p>
            <a:pPr marL="228600" indent="-228600">
              <a:buFont typeface="+mj-lt"/>
              <a:buAutoNum type="arabicParenR"/>
            </a:pPr>
            <a:endParaRPr lang="en-US" sz="1000" dirty="0"/>
          </a:p>
          <a:p>
            <a:pPr marL="0" indent="0">
              <a:buNone/>
            </a:pPr>
            <a:endParaRPr lang="en-US" sz="1000" dirty="0"/>
          </a:p>
          <a:p>
            <a:pPr marL="0" indent="0">
              <a:buNone/>
            </a:pPr>
            <a:r>
              <a:rPr lang="en-US" sz="1000" dirty="0"/>
              <a:t>2)         Calculate the percentage of dollars recovered by product name. Paste into table below:</a:t>
            </a:r>
          </a:p>
          <a:p>
            <a:pPr marL="228600" indent="-228600">
              <a:buFont typeface="+mj-lt"/>
              <a:buAutoNum type="arabicParenR"/>
            </a:pPr>
            <a:endParaRPr lang="en-US" sz="1000" dirty="0"/>
          </a:p>
          <a:p>
            <a:pPr marL="0" indent="0">
              <a:buNone/>
            </a:pPr>
            <a:endParaRPr lang="en-US" sz="1000" dirty="0"/>
          </a:p>
          <a:p>
            <a:pPr marL="0" indent="0">
              <a:buNone/>
            </a:pPr>
            <a:endParaRPr lang="en-US" sz="1000" dirty="0"/>
          </a:p>
          <a:p>
            <a:pPr marL="0" indent="0">
              <a:buNone/>
            </a:pPr>
            <a:endParaRPr lang="en-US" sz="1000" dirty="0"/>
          </a:p>
          <a:p>
            <a:pPr marL="0" indent="0">
              <a:buNone/>
            </a:pPr>
            <a:endParaRPr lang="en-US" sz="1000" dirty="0"/>
          </a:p>
          <a:p>
            <a:pPr lvl="0">
              <a:buFont typeface="+mj-lt"/>
              <a:buAutoNum type="arabicParenR" startAt="8"/>
            </a:pPr>
            <a:endParaRPr lang="en-US" sz="1000" dirty="0"/>
          </a:p>
          <a:p>
            <a:pPr lvl="0">
              <a:buFont typeface="+mj-lt"/>
              <a:buAutoNum type="arabicParenR" startAt="8"/>
            </a:pPr>
            <a:endParaRPr lang="en-US" sz="1000" dirty="0"/>
          </a:p>
          <a:p>
            <a:pPr lvl="0">
              <a:buFont typeface="+mj-lt"/>
              <a:buAutoNum type="arabicParenR" startAt="8"/>
            </a:pPr>
            <a:r>
              <a:rPr lang="en-US" sz="1000" dirty="0"/>
              <a:t>Create a pivot table</a:t>
            </a:r>
          </a:p>
          <a:p>
            <a:pPr lvl="0">
              <a:buFont typeface="+mj-lt"/>
              <a:buAutoNum type="arabicParenR" startAt="8"/>
            </a:pPr>
            <a:r>
              <a:rPr lang="en-US" sz="1000" dirty="0"/>
              <a:t>In your pivot table insert a calculated fields for:</a:t>
            </a:r>
          </a:p>
          <a:p>
            <a:pPr lvl="1"/>
            <a:r>
              <a:rPr lang="en-US" sz="900" dirty="0"/>
              <a:t>Delinquency Rate</a:t>
            </a:r>
          </a:p>
          <a:p>
            <a:pPr lvl="1"/>
            <a:r>
              <a:rPr lang="en-US" sz="900" dirty="0"/>
              <a:t>Dollars Collected &amp; Rate</a:t>
            </a:r>
          </a:p>
          <a:p>
            <a:pPr lvl="1"/>
            <a:r>
              <a:rPr lang="en-US" sz="900" dirty="0"/>
              <a:t>Dollars Recovered &amp; Rate</a:t>
            </a:r>
          </a:p>
          <a:p>
            <a:pPr lvl="0">
              <a:buFont typeface="+mj-lt"/>
              <a:buAutoNum type="arabicParenR" startAt="8"/>
            </a:pPr>
            <a:r>
              <a:rPr lang="en-US" sz="1000" dirty="0"/>
              <a:t>Identify which sites and which products are driving the increase in delinquency rates.</a:t>
            </a:r>
          </a:p>
          <a:p>
            <a:pPr lvl="0">
              <a:buFont typeface="+mj-lt"/>
              <a:buAutoNum type="arabicParenR" startAt="8"/>
            </a:pPr>
            <a:r>
              <a:rPr lang="en-US" sz="1000" dirty="0"/>
              <a:t>Present findings/analysis in 1-2 slides and 1 slide of recommendations to remediate the situation (total 2-3 slides)</a:t>
            </a:r>
          </a:p>
          <a:p>
            <a:pPr lvl="0">
              <a:buFont typeface="+mj-lt"/>
              <a:buAutoNum type="arabicParenR" startAt="8"/>
            </a:pPr>
            <a:r>
              <a:rPr lang="en-US" sz="1000" dirty="0"/>
              <a:t>Finally, you will present your final work to Saheeb Sayedi for review </a:t>
            </a:r>
            <a:r>
              <a:rPr lang="en-US" sz="1000" dirty="0">
                <a:highlight>
                  <a:srgbClr val="FFFF00"/>
                </a:highlight>
              </a:rPr>
              <a:t>at 3:00pm on August 19</a:t>
            </a:r>
            <a:r>
              <a:rPr lang="en-US" sz="1000" baseline="30000" dirty="0">
                <a:highlight>
                  <a:srgbClr val="FFFF00"/>
                </a:highlight>
              </a:rPr>
              <a:t>th</a:t>
            </a:r>
            <a:r>
              <a:rPr lang="en-US" sz="1000" dirty="0">
                <a:highlight>
                  <a:srgbClr val="FFFF00"/>
                </a:highlight>
              </a:rPr>
              <a:t> 2022</a:t>
            </a:r>
            <a:r>
              <a:rPr lang="en-US" sz="1000" dirty="0"/>
              <a:t>.</a:t>
            </a:r>
          </a:p>
          <a:p>
            <a:pPr marL="0" indent="0">
              <a:buNone/>
            </a:pPr>
            <a:endParaRPr lang="en-US" sz="1000" dirty="0"/>
          </a:p>
        </p:txBody>
      </p:sp>
      <p:sp>
        <p:nvSpPr>
          <p:cNvPr id="4" name="Slide Number Placeholder 3"/>
          <p:cNvSpPr>
            <a:spLocks noGrp="1"/>
          </p:cNvSpPr>
          <p:nvPr>
            <p:ph type="sldNum" sz="quarter" idx="10"/>
          </p:nvPr>
        </p:nvSpPr>
        <p:spPr>
          <a:xfrm>
            <a:off x="3505200" y="6492875"/>
            <a:ext cx="2133600" cy="365125"/>
          </a:xfrm>
        </p:spPr>
        <p:txBody>
          <a:bodyPr/>
          <a:lstStyle/>
          <a:p>
            <a:pPr>
              <a:defRPr/>
            </a:pPr>
            <a:fld id="{BC89F20B-3FEE-49B8-A509-019141A2453E}" type="slidenum">
              <a:rPr lang="en-US" smtClean="0"/>
              <a:pPr>
                <a:defRPr/>
              </a:pPr>
              <a:t>5</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195175764"/>
              </p:ext>
            </p:extLst>
          </p:nvPr>
        </p:nvGraphicFramePr>
        <p:xfrm>
          <a:off x="1276752" y="1187125"/>
          <a:ext cx="1573258" cy="1291463"/>
        </p:xfrm>
        <a:graphic>
          <a:graphicData uri="http://schemas.openxmlformats.org/drawingml/2006/table">
            <a:tbl>
              <a:tblPr firstRow="1" firstCol="1" bandRow="1">
                <a:tableStyleId>{5940675A-B579-460E-94D1-54222C63F5DA}</a:tableStyleId>
              </a:tblPr>
              <a:tblGrid>
                <a:gridCol w="650694">
                  <a:extLst>
                    <a:ext uri="{9D8B030D-6E8A-4147-A177-3AD203B41FA5}">
                      <a16:colId xmlns:a16="http://schemas.microsoft.com/office/drawing/2014/main" val="20000"/>
                    </a:ext>
                  </a:extLst>
                </a:gridCol>
                <a:gridCol w="922564">
                  <a:extLst>
                    <a:ext uri="{9D8B030D-6E8A-4147-A177-3AD203B41FA5}">
                      <a16:colId xmlns:a16="http://schemas.microsoft.com/office/drawing/2014/main" val="20001"/>
                    </a:ext>
                  </a:extLst>
                </a:gridCol>
              </a:tblGrid>
              <a:tr h="124877">
                <a:tc>
                  <a:txBody>
                    <a:bodyPr/>
                    <a:lstStyle/>
                    <a:p>
                      <a:pPr marL="0" marR="0">
                        <a:lnSpc>
                          <a:spcPct val="115000"/>
                        </a:lnSpc>
                        <a:spcBef>
                          <a:spcPts val="0"/>
                        </a:spcBef>
                        <a:spcAft>
                          <a:spcPts val="0"/>
                        </a:spcAft>
                      </a:pPr>
                      <a:r>
                        <a:rPr lang="en-US" sz="900" dirty="0">
                          <a:effectLst/>
                        </a:rPr>
                        <a:t>Site</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Cure Rate</a:t>
                      </a:r>
                      <a:endParaRPr lang="en-US" sz="9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283">
                <a:tc>
                  <a:txBody>
                    <a:bodyPr/>
                    <a:lstStyle/>
                    <a:p>
                      <a:pPr marL="0" marR="0">
                        <a:lnSpc>
                          <a:spcPct val="115000"/>
                        </a:lnSpc>
                        <a:spcBef>
                          <a:spcPts val="0"/>
                        </a:spcBef>
                        <a:spcAft>
                          <a:spcPts val="0"/>
                        </a:spcAft>
                      </a:pPr>
                      <a:r>
                        <a:rPr lang="en-US" sz="900" dirty="0">
                          <a:effectLst/>
                        </a:rPr>
                        <a:t>1</a:t>
                      </a:r>
                      <a:endParaRPr lang="en-US" sz="900" dirty="0">
                        <a:effectLst/>
                        <a:latin typeface="Calibri"/>
                        <a:ea typeface="Calibri"/>
                        <a:cs typeface="Times New Roman"/>
                      </a:endParaRPr>
                    </a:p>
                  </a:txBody>
                  <a:tcPr marL="68580" marR="68580" marT="0" marB="0"/>
                </a:tc>
                <a:tc>
                  <a:txBody>
                    <a:bodyPr/>
                    <a:lstStyle/>
                    <a:p>
                      <a:r>
                        <a:rPr lang="en-CA" sz="900" dirty="0"/>
                        <a:t>0.8</a:t>
                      </a:r>
                    </a:p>
                  </a:txBody>
                  <a:tcPr/>
                </a:tc>
                <a:extLst>
                  <a:ext uri="{0D108BD9-81ED-4DB2-BD59-A6C34878D82A}">
                    <a16:rowId xmlns:a16="http://schemas.microsoft.com/office/drawing/2014/main" val="10001"/>
                  </a:ext>
                </a:extLst>
              </a:tr>
              <a:tr h="192283">
                <a:tc>
                  <a:txBody>
                    <a:bodyPr/>
                    <a:lstStyle/>
                    <a:p>
                      <a:pPr marL="0" marR="0">
                        <a:lnSpc>
                          <a:spcPct val="115000"/>
                        </a:lnSpc>
                        <a:spcBef>
                          <a:spcPts val="0"/>
                        </a:spcBef>
                        <a:spcAft>
                          <a:spcPts val="0"/>
                        </a:spcAft>
                      </a:pPr>
                      <a:r>
                        <a:rPr lang="en-US" sz="900" dirty="0">
                          <a:effectLst/>
                        </a:rPr>
                        <a:t>2</a:t>
                      </a:r>
                      <a:endParaRPr lang="en-US" sz="900" dirty="0">
                        <a:effectLst/>
                        <a:latin typeface="Calibri"/>
                        <a:ea typeface="Calibri"/>
                        <a:cs typeface="Times New Roman"/>
                      </a:endParaRPr>
                    </a:p>
                  </a:txBody>
                  <a:tcPr marL="68580" marR="68580" marT="0" marB="0"/>
                </a:tc>
                <a:tc>
                  <a:txBody>
                    <a:bodyPr/>
                    <a:lstStyle/>
                    <a:p>
                      <a:r>
                        <a:rPr lang="en-CA" sz="900" dirty="0"/>
                        <a:t>0.3</a:t>
                      </a:r>
                    </a:p>
                  </a:txBody>
                  <a:tcPr/>
                </a:tc>
                <a:extLst>
                  <a:ext uri="{0D108BD9-81ED-4DB2-BD59-A6C34878D82A}">
                    <a16:rowId xmlns:a16="http://schemas.microsoft.com/office/drawing/2014/main" val="10002"/>
                  </a:ext>
                </a:extLst>
              </a:tr>
              <a:tr h="192283">
                <a:tc>
                  <a:txBody>
                    <a:bodyPr/>
                    <a:lstStyle/>
                    <a:p>
                      <a:pPr marL="0" marR="0">
                        <a:lnSpc>
                          <a:spcPct val="115000"/>
                        </a:lnSpc>
                        <a:spcBef>
                          <a:spcPts val="0"/>
                        </a:spcBef>
                        <a:spcAft>
                          <a:spcPts val="0"/>
                        </a:spcAft>
                      </a:pPr>
                      <a:r>
                        <a:rPr lang="en-US" sz="900">
                          <a:effectLst/>
                        </a:rPr>
                        <a:t>3</a:t>
                      </a:r>
                      <a:endParaRPr lang="en-US" sz="900">
                        <a:effectLst/>
                        <a:latin typeface="Calibri"/>
                        <a:ea typeface="Calibri"/>
                        <a:cs typeface="Times New Roman"/>
                      </a:endParaRPr>
                    </a:p>
                  </a:txBody>
                  <a:tcPr marL="68580" marR="68580" marT="0" marB="0"/>
                </a:tc>
                <a:tc>
                  <a:txBody>
                    <a:bodyPr/>
                    <a:lstStyle/>
                    <a:p>
                      <a:r>
                        <a:rPr lang="en-CA" sz="900" dirty="0"/>
                        <a:t>0.2</a:t>
                      </a:r>
                    </a:p>
                  </a:txBody>
                  <a:tcPr/>
                </a:tc>
                <a:extLst>
                  <a:ext uri="{0D108BD9-81ED-4DB2-BD59-A6C34878D82A}">
                    <a16:rowId xmlns:a16="http://schemas.microsoft.com/office/drawing/2014/main" val="10003"/>
                  </a:ext>
                </a:extLst>
              </a:tr>
              <a:tr h="192283">
                <a:tc>
                  <a:txBody>
                    <a:bodyPr/>
                    <a:lstStyle/>
                    <a:p>
                      <a:pPr marL="0" marR="0">
                        <a:lnSpc>
                          <a:spcPct val="115000"/>
                        </a:lnSpc>
                        <a:spcBef>
                          <a:spcPts val="0"/>
                        </a:spcBef>
                        <a:spcAft>
                          <a:spcPts val="0"/>
                        </a:spcAft>
                      </a:pPr>
                      <a:r>
                        <a:rPr lang="en-US" sz="900" dirty="0">
                          <a:effectLst/>
                        </a:rPr>
                        <a:t>4</a:t>
                      </a:r>
                      <a:endParaRPr lang="en-US" sz="900" dirty="0">
                        <a:effectLst/>
                        <a:latin typeface="Calibri"/>
                        <a:ea typeface="Calibri"/>
                        <a:cs typeface="Times New Roman"/>
                      </a:endParaRPr>
                    </a:p>
                  </a:txBody>
                  <a:tcPr marL="68580" marR="68580" marT="0" marB="0"/>
                </a:tc>
                <a:tc>
                  <a:txBody>
                    <a:bodyPr/>
                    <a:lstStyle/>
                    <a:p>
                      <a:r>
                        <a:rPr lang="en-CA" sz="900" dirty="0"/>
                        <a:t>0.4</a:t>
                      </a:r>
                    </a:p>
                  </a:txBody>
                  <a:tcPr/>
                </a:tc>
                <a:extLst>
                  <a:ext uri="{0D108BD9-81ED-4DB2-BD59-A6C34878D82A}">
                    <a16:rowId xmlns:a16="http://schemas.microsoft.com/office/drawing/2014/main" val="10004"/>
                  </a:ext>
                </a:extLst>
              </a:tr>
              <a:tr h="192283">
                <a:tc>
                  <a:txBody>
                    <a:bodyPr/>
                    <a:lstStyle/>
                    <a:p>
                      <a:pPr marL="0" marR="0">
                        <a:lnSpc>
                          <a:spcPct val="115000"/>
                        </a:lnSpc>
                        <a:spcBef>
                          <a:spcPts val="0"/>
                        </a:spcBef>
                        <a:spcAft>
                          <a:spcPts val="0"/>
                        </a:spcAft>
                      </a:pPr>
                      <a:r>
                        <a:rPr lang="en-US" sz="900">
                          <a:effectLst/>
                        </a:rPr>
                        <a:t>5</a:t>
                      </a:r>
                      <a:endParaRPr lang="en-US" sz="900">
                        <a:effectLst/>
                        <a:latin typeface="Calibri"/>
                        <a:ea typeface="Calibri"/>
                        <a:cs typeface="Times New Roman"/>
                      </a:endParaRPr>
                    </a:p>
                  </a:txBody>
                  <a:tcPr marL="68580" marR="68580" marT="0" marB="0"/>
                </a:tc>
                <a:tc>
                  <a:txBody>
                    <a:bodyPr/>
                    <a:lstStyle/>
                    <a:p>
                      <a:r>
                        <a:rPr lang="en-CA" sz="900" dirty="0"/>
                        <a:t>0.5</a:t>
                      </a:r>
                    </a:p>
                  </a:txBody>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17402935"/>
              </p:ext>
            </p:extLst>
          </p:nvPr>
        </p:nvGraphicFramePr>
        <p:xfrm>
          <a:off x="1389414" y="2714297"/>
          <a:ext cx="2664942" cy="1184783"/>
        </p:xfrm>
        <a:graphic>
          <a:graphicData uri="http://schemas.openxmlformats.org/drawingml/2006/table">
            <a:tbl>
              <a:tblPr firstRow="1" firstCol="1" bandRow="1">
                <a:tableStyleId>{5940675A-B579-460E-94D1-54222C63F5DA}</a:tableStyleId>
              </a:tblPr>
              <a:tblGrid>
                <a:gridCol w="1231408">
                  <a:extLst>
                    <a:ext uri="{9D8B030D-6E8A-4147-A177-3AD203B41FA5}">
                      <a16:colId xmlns:a16="http://schemas.microsoft.com/office/drawing/2014/main" val="20000"/>
                    </a:ext>
                  </a:extLst>
                </a:gridCol>
                <a:gridCol w="1433534">
                  <a:extLst>
                    <a:ext uri="{9D8B030D-6E8A-4147-A177-3AD203B41FA5}">
                      <a16:colId xmlns:a16="http://schemas.microsoft.com/office/drawing/2014/main" val="20001"/>
                    </a:ext>
                  </a:extLst>
                </a:gridCol>
              </a:tblGrid>
              <a:tr h="99282">
                <a:tc>
                  <a:txBody>
                    <a:bodyPr/>
                    <a:lstStyle/>
                    <a:p>
                      <a:pPr marL="0" marR="0">
                        <a:lnSpc>
                          <a:spcPct val="115000"/>
                        </a:lnSpc>
                        <a:spcBef>
                          <a:spcPts val="0"/>
                        </a:spcBef>
                        <a:spcAft>
                          <a:spcPts val="0"/>
                        </a:spcAft>
                      </a:pPr>
                      <a:r>
                        <a:rPr lang="en-US" sz="900" dirty="0">
                          <a:effectLst/>
                        </a:rPr>
                        <a:t>Product Name</a:t>
                      </a:r>
                      <a:endParaRPr lang="en-US" sz="9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Recovered Rate</a:t>
                      </a:r>
                      <a:endParaRPr lang="en-US" sz="9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73255">
                <a:tc>
                  <a:txBody>
                    <a:bodyPr/>
                    <a:lstStyle/>
                    <a:p>
                      <a:r>
                        <a:rPr lang="en-US" sz="1100" dirty="0"/>
                        <a:t>Credit</a:t>
                      </a:r>
                      <a:r>
                        <a:rPr lang="en-US" sz="1100" baseline="0" dirty="0"/>
                        <a:t> Cards (1)</a:t>
                      </a:r>
                      <a:endParaRPr lang="en-CA" sz="1100" dirty="0"/>
                    </a:p>
                  </a:txBody>
                  <a:tcPr/>
                </a:tc>
                <a:tc>
                  <a:txBody>
                    <a:bodyPr/>
                    <a:lstStyle/>
                    <a:p>
                      <a:r>
                        <a:rPr lang="en-CA" sz="900" dirty="0"/>
                        <a:t>0.11</a:t>
                      </a:r>
                    </a:p>
                  </a:txBody>
                  <a:tcPr/>
                </a:tc>
                <a:extLst>
                  <a:ext uri="{0D108BD9-81ED-4DB2-BD59-A6C34878D82A}">
                    <a16:rowId xmlns:a16="http://schemas.microsoft.com/office/drawing/2014/main" val="10001"/>
                  </a:ext>
                </a:extLst>
              </a:tr>
              <a:tr h="173255">
                <a:tc>
                  <a:txBody>
                    <a:bodyPr/>
                    <a:lstStyle/>
                    <a:p>
                      <a:r>
                        <a:rPr lang="en-US" sz="1100" dirty="0"/>
                        <a:t>Line</a:t>
                      </a:r>
                      <a:r>
                        <a:rPr lang="en-US" sz="1100" baseline="0" dirty="0"/>
                        <a:t> of Credit (2)</a:t>
                      </a:r>
                      <a:endParaRPr lang="en-CA" sz="1100" dirty="0"/>
                    </a:p>
                  </a:txBody>
                  <a:tcPr/>
                </a:tc>
                <a:tc>
                  <a:txBody>
                    <a:bodyPr/>
                    <a:lstStyle/>
                    <a:p>
                      <a:r>
                        <a:rPr lang="en-CA" sz="900" dirty="0"/>
                        <a:t>0.13</a:t>
                      </a:r>
                    </a:p>
                  </a:txBody>
                  <a:tcPr/>
                </a:tc>
                <a:extLst>
                  <a:ext uri="{0D108BD9-81ED-4DB2-BD59-A6C34878D82A}">
                    <a16:rowId xmlns:a16="http://schemas.microsoft.com/office/drawing/2014/main" val="10002"/>
                  </a:ext>
                </a:extLst>
              </a:tr>
              <a:tr h="173255">
                <a:tc>
                  <a:txBody>
                    <a:bodyPr/>
                    <a:lstStyle/>
                    <a:p>
                      <a:r>
                        <a:rPr lang="en-US" sz="1100" dirty="0"/>
                        <a:t>Loans (3)</a:t>
                      </a:r>
                      <a:endParaRPr lang="en-CA" sz="1100" dirty="0"/>
                    </a:p>
                  </a:txBody>
                  <a:tcPr/>
                </a:tc>
                <a:tc>
                  <a:txBody>
                    <a:bodyPr/>
                    <a:lstStyle/>
                    <a:p>
                      <a:r>
                        <a:rPr lang="en-CA" sz="900" dirty="0"/>
                        <a:t>0.13</a:t>
                      </a:r>
                    </a:p>
                  </a:txBody>
                  <a:tcPr/>
                </a:tc>
                <a:extLst>
                  <a:ext uri="{0D108BD9-81ED-4DB2-BD59-A6C34878D82A}">
                    <a16:rowId xmlns:a16="http://schemas.microsoft.com/office/drawing/2014/main" val="10003"/>
                  </a:ext>
                </a:extLst>
              </a:tr>
              <a:tr h="173255">
                <a:tc>
                  <a:txBody>
                    <a:bodyPr/>
                    <a:lstStyle/>
                    <a:p>
                      <a:r>
                        <a:rPr lang="en-US" sz="1100" dirty="0"/>
                        <a:t>Mortgage (4)</a:t>
                      </a:r>
                      <a:endParaRPr lang="en-CA" sz="1100" dirty="0"/>
                    </a:p>
                  </a:txBody>
                  <a:tcPr/>
                </a:tc>
                <a:tc>
                  <a:txBody>
                    <a:bodyPr/>
                    <a:lstStyle/>
                    <a:p>
                      <a:r>
                        <a:rPr lang="en-CA" sz="900" dirty="0"/>
                        <a:t>0.04</a:t>
                      </a:r>
                    </a:p>
                  </a:txBody>
                  <a:tcPr/>
                </a:tc>
                <a:extLst>
                  <a:ext uri="{0D108BD9-81ED-4DB2-BD59-A6C34878D82A}">
                    <a16:rowId xmlns:a16="http://schemas.microsoft.com/office/drawing/2014/main" val="10004"/>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89958728"/>
              </p:ext>
            </p:extLst>
          </p:nvPr>
        </p:nvGraphicFramePr>
        <p:xfrm>
          <a:off x="3509555" y="5528346"/>
          <a:ext cx="1187609" cy="872454"/>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5" name="Object 4"/>
                      <p:cNvPicPr>
                        <a:picLocks noChangeAspect="1" noChangeArrowheads="1"/>
                      </p:cNvPicPr>
                      <p:nvPr/>
                    </p:nvPicPr>
                    <p:blipFill>
                      <a:blip r:embed="rId3"/>
                      <a:srcRect/>
                      <a:stretch>
                        <a:fillRect/>
                      </a:stretch>
                    </p:blipFill>
                    <p:spPr bwMode="auto">
                      <a:xfrm>
                        <a:off x="3509555" y="5528346"/>
                        <a:ext cx="1187609" cy="872454"/>
                      </a:xfrm>
                      <a:prstGeom prst="rect">
                        <a:avLst/>
                      </a:prstGeom>
                      <a:noFill/>
                      <a:ln>
                        <a:noFill/>
                      </a:ln>
                    </p:spPr>
                  </p:pic>
                </p:oleObj>
              </mc:Fallback>
            </mc:AlternateContent>
          </a:graphicData>
        </a:graphic>
      </p:graphicFrame>
      <p:sp>
        <p:nvSpPr>
          <p:cNvPr id="6" name="TextBox 5">
            <a:extLst>
              <a:ext uri="{FF2B5EF4-FFF2-40B4-BE49-F238E27FC236}">
                <a16:creationId xmlns:a16="http://schemas.microsoft.com/office/drawing/2014/main" id="{98B6D61A-CCA5-390F-B07D-81A8A4BFF4CE}"/>
              </a:ext>
            </a:extLst>
          </p:cNvPr>
          <p:cNvSpPr txBox="1"/>
          <p:nvPr/>
        </p:nvSpPr>
        <p:spPr>
          <a:xfrm>
            <a:off x="5089646" y="2714297"/>
            <a:ext cx="2303813" cy="769441"/>
          </a:xfrm>
          <a:prstGeom prst="rect">
            <a:avLst/>
          </a:prstGeom>
          <a:noFill/>
        </p:spPr>
        <p:txBody>
          <a:bodyPr wrap="square" rtlCol="0">
            <a:spAutoFit/>
          </a:bodyPr>
          <a:lstStyle/>
          <a:p>
            <a:r>
              <a:rPr lang="en-US" sz="1100" dirty="0"/>
              <a:t>No Product names exist in the Excel file.  Assumption is Product names outlined are in line with Product Numbers.</a:t>
            </a:r>
          </a:p>
        </p:txBody>
      </p:sp>
    </p:spTree>
    <p:extLst>
      <p:ext uri="{BB962C8B-B14F-4D97-AF65-F5344CB8AC3E}">
        <p14:creationId xmlns:p14="http://schemas.microsoft.com/office/powerpoint/2010/main" val="357006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88207</TotalTime>
  <Words>344</Words>
  <Application>Microsoft Macintosh PowerPoint</Application>
  <PresentationFormat>On-screen Show (4:3)</PresentationFormat>
  <Paragraphs>81</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Office Theme</vt:lpstr>
      <vt:lpstr>Worksheet</vt:lpstr>
      <vt:lpstr>Analytics - Test</vt:lpstr>
      <vt:lpstr>Situation</vt:lpstr>
      <vt:lpstr>Summary</vt:lpstr>
      <vt:lpstr>Recommendations</vt:lpstr>
      <vt:lpstr>Instructions</vt:lpstr>
    </vt:vector>
  </TitlesOfParts>
  <Company>Scotiabank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dc:title>
  <dc:creator>Kingsley Chak</dc:creator>
  <cp:lastModifiedBy>Ed</cp:lastModifiedBy>
  <cp:revision>2715</cp:revision>
  <cp:lastPrinted>2014-09-18T20:40:14Z</cp:lastPrinted>
  <dcterms:created xsi:type="dcterms:W3CDTF">2011-06-20T20:41:31Z</dcterms:created>
  <dcterms:modified xsi:type="dcterms:W3CDTF">2022-08-18T21:32:17Z</dcterms:modified>
</cp:coreProperties>
</file>