
<file path=[Content_Types].xml><?xml version="1.0" encoding="utf-8"?>
<Types xmlns="http://schemas.openxmlformats.org/package/2006/content-types">
  <Default Extension="bin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13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3B5FF-B4AF-AE4B-B691-6B36B747B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3C04EB-65A4-4F41-8551-BDE8D66A3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91E3-9564-9F47-A8A8-6DEADEC20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EED9F-A79D-D545-9D78-9B58D2991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340AA-FEB0-4149-A53E-C9CCF8685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0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50885-DAE8-8747-ACA8-7B20A0EDB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041B3-3EF9-7C47-9C46-40CA05219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376BF-0240-9247-875D-33059EAD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72C45-D526-044C-9E18-3DF2B49C0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543B1-4CF0-5A46-B881-BDD79676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701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B483FD-8DBE-A44E-98C2-729F55B89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0B0C1-FF10-4644-870D-20F76974A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4B73C-CBFB-1B42-AFD3-130313F0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F93E3-8670-5044-8928-4DAD9D90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2300-38E6-1643-AADA-3A1C724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7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9DE8-D74B-B44E-90A6-85DDC8A49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CCA5D-4104-5B43-BC0B-3A6BC5E2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EDADF-83D2-AD41-B281-E32DA1EF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33C73-CB31-FB42-A944-E8BCAFBD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E52C-47F4-A840-A6B2-8DF3F2B75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7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B6D9F-D09A-5D46-906A-0E09DE27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ED3951-D2D1-C24F-B444-03AFBA14C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ED0E1-2F93-A64B-AD22-1CA14A3A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3D204-F262-0C40-82B4-B2ACD78B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35B36-9D3A-2B4F-A16A-ED811893C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796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3F793-A8D7-2946-A0B1-09E5EBFF4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9DEA0-1173-B049-A1F0-51AC681E1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9DA1C0-E500-364D-A1FC-E78D92402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1C6A85-753D-E44D-BE63-197FE4DDF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3EFA7C-7654-CF4E-B7F3-B8DC3AB6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D10D9-624E-CE41-A4E9-372801B8F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722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756F-FDF5-1949-9BE1-D66254F37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98F0D-D23E-8E44-9E57-B84441769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75ABC-136C-7B49-ADFD-78A1C61A3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A4E6A-6923-4247-8D62-48FFAC1B47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2BF10-1D1B-5547-B8EB-CD8BE9ED90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AECA1-8B02-3E4C-B4C7-AF14F5E6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1F5165-E7BB-E646-9B06-A11368E6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7C2152-CB16-6845-AE8E-17C54AE46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C3C3-7E99-AD46-9D75-8BE3A625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071FC-39FE-784B-978F-32C549ED2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532E70-9D01-B947-AC21-4F35CB84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D7E01D-8D61-4A4D-8D51-5395BC8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249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1BFA83-257F-C24A-9B0E-00C4D95F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A0EEE-03FA-664C-9348-46B2C6F9A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752A4-EFAA-804F-937A-D2462736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0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9B4F-A659-C343-A288-898FBB09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4CFD6-0EFB-E446-AE69-A0A4906BE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F9245-47BD-F04D-A99D-E3C638642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80A56-E05D-394A-810C-285CCC006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DF45-EC39-AB41-BCDD-4496219D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22F8-4B49-BA4B-ADFA-B6BF0F825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647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8647-0A30-6040-B7B6-B5DFABEC7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46D4D-58AC-7A40-BEAE-E3A65C935A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9125E-0DF6-9740-A77C-73543D486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2CA7F-5D29-F94D-8406-EE749FB15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820DE-200A-8942-8119-A10742681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DBF313-2BBA-1740-B272-13791294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51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421909-A205-3F45-8F6D-B5E8E2C05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ACE7D6-549C-2E40-8B86-517725B34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9A442-746A-0C46-B6D0-7BF08643E2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0CEF56-FFBC-B147-860C-8B246DC6B497}" type="datetimeFigureOut">
              <a:rPr lang="en-US" smtClean="0"/>
              <a:t>11/16/21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F2DDA-0379-4B48-AA57-32E78EC71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D7B24-64F0-A943-ABF7-20FEF5DEE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9B58B-CAC2-5942-A8AB-909C6A4CAE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103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7ADDC-DD4D-364B-BA7A-1028C86D3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68329"/>
            <a:ext cx="9144000" cy="1797485"/>
          </a:xfrm>
        </p:spPr>
        <p:txBody>
          <a:bodyPr/>
          <a:lstStyle/>
          <a:p>
            <a:r>
              <a:rPr lang="en-US" b="1" dirty="0">
                <a:latin typeface="+mn-lt"/>
              </a:rPr>
              <a:t>Data Analysis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5F47EEF-E290-1346-86F0-C5CCC7EA2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67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5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Clients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8EB8D1-8FDC-7A4A-9348-F698350D7E96}"/>
              </a:ext>
            </a:extLst>
          </p:cNvPr>
          <p:cNvGrpSpPr>
            <a:grpSpLocks noChangeAspect="1"/>
          </p:cNvGrpSpPr>
          <p:nvPr/>
        </p:nvGrpSpPr>
        <p:grpSpPr>
          <a:xfrm>
            <a:off x="628002" y="1506390"/>
            <a:ext cx="947338" cy="947338"/>
            <a:chOff x="4172868" y="1408094"/>
            <a:chExt cx="947338" cy="94733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97EEAEC-183F-3242-B7AB-2AAD7E5C5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2868" y="1408094"/>
              <a:ext cx="947338" cy="94733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7">
              <a:extLst>
                <a:ext uri="{FF2B5EF4-FFF2-40B4-BE49-F238E27FC236}">
                  <a16:creationId xmlns:a16="http://schemas.microsoft.com/office/drawing/2014/main" id="{E366C4E8-69E6-A744-9E0C-401C8F45ED3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255149" y="1585298"/>
              <a:ext cx="782776" cy="592931"/>
            </a:xfrm>
            <a:custGeom>
              <a:avLst/>
              <a:gdLst>
                <a:gd name="T0" fmla="*/ 398 w 493"/>
                <a:gd name="T1" fmla="*/ 19 h 373"/>
                <a:gd name="T2" fmla="*/ 346 w 493"/>
                <a:gd name="T3" fmla="*/ 36 h 373"/>
                <a:gd name="T4" fmla="*/ 249 w 493"/>
                <a:gd name="T5" fmla="*/ 74 h 373"/>
                <a:gd name="T6" fmla="*/ 135 w 493"/>
                <a:gd name="T7" fmla="*/ 48 h 373"/>
                <a:gd name="T8" fmla="*/ 121 w 493"/>
                <a:gd name="T9" fmla="*/ 2 h 373"/>
                <a:gd name="T10" fmla="*/ 27 w 493"/>
                <a:gd name="T11" fmla="*/ 147 h 373"/>
                <a:gd name="T12" fmla="*/ 122 w 493"/>
                <a:gd name="T13" fmla="*/ 209 h 373"/>
                <a:gd name="T14" fmla="*/ 112 w 493"/>
                <a:gd name="T15" fmla="*/ 283 h 373"/>
                <a:gd name="T16" fmla="*/ 142 w 493"/>
                <a:gd name="T17" fmla="*/ 313 h 373"/>
                <a:gd name="T18" fmla="*/ 173 w 493"/>
                <a:gd name="T19" fmla="*/ 344 h 373"/>
                <a:gd name="T20" fmla="*/ 201 w 493"/>
                <a:gd name="T21" fmla="*/ 373 h 373"/>
                <a:gd name="T22" fmla="*/ 286 w 493"/>
                <a:gd name="T23" fmla="*/ 361 h 373"/>
                <a:gd name="T24" fmla="*/ 341 w 493"/>
                <a:gd name="T25" fmla="*/ 305 h 373"/>
                <a:gd name="T26" fmla="*/ 392 w 493"/>
                <a:gd name="T27" fmla="*/ 265 h 373"/>
                <a:gd name="T28" fmla="*/ 457 w 493"/>
                <a:gd name="T29" fmla="*/ 147 h 373"/>
                <a:gd name="T30" fmla="*/ 491 w 493"/>
                <a:gd name="T31" fmla="*/ 113 h 373"/>
                <a:gd name="T32" fmla="*/ 108 w 493"/>
                <a:gd name="T33" fmla="*/ 41 h 373"/>
                <a:gd name="T34" fmla="*/ 108 w 493"/>
                <a:gd name="T35" fmla="*/ 24 h 373"/>
                <a:gd name="T36" fmla="*/ 122 w 493"/>
                <a:gd name="T37" fmla="*/ 44 h 373"/>
                <a:gd name="T38" fmla="*/ 101 w 493"/>
                <a:gd name="T39" fmla="*/ 267 h 373"/>
                <a:gd name="T40" fmla="*/ 163 w 493"/>
                <a:gd name="T41" fmla="*/ 190 h 373"/>
                <a:gd name="T42" fmla="*/ 101 w 493"/>
                <a:gd name="T43" fmla="*/ 267 h 373"/>
                <a:gd name="T44" fmla="*/ 183 w 493"/>
                <a:gd name="T45" fmla="*/ 225 h 373"/>
                <a:gd name="T46" fmla="*/ 204 w 493"/>
                <a:gd name="T47" fmla="*/ 245 h 373"/>
                <a:gd name="T48" fmla="*/ 158 w 493"/>
                <a:gd name="T49" fmla="*/ 318 h 373"/>
                <a:gd name="T50" fmla="*/ 235 w 493"/>
                <a:gd name="T51" fmla="*/ 256 h 373"/>
                <a:gd name="T52" fmla="*/ 183 w 493"/>
                <a:gd name="T53" fmla="*/ 328 h 373"/>
                <a:gd name="T54" fmla="*/ 191 w 493"/>
                <a:gd name="T55" fmla="*/ 357 h 373"/>
                <a:gd name="T56" fmla="*/ 243 w 493"/>
                <a:gd name="T57" fmla="*/ 285 h 373"/>
                <a:gd name="T58" fmla="*/ 263 w 493"/>
                <a:gd name="T59" fmla="*/ 305 h 373"/>
                <a:gd name="T60" fmla="*/ 352 w 493"/>
                <a:gd name="T61" fmla="*/ 246 h 373"/>
                <a:gd name="T62" fmla="*/ 354 w 493"/>
                <a:gd name="T63" fmla="*/ 265 h 373"/>
                <a:gd name="T64" fmla="*/ 315 w 493"/>
                <a:gd name="T65" fmla="*/ 276 h 373"/>
                <a:gd name="T66" fmla="*/ 325 w 493"/>
                <a:gd name="T67" fmla="*/ 315 h 373"/>
                <a:gd name="T68" fmla="*/ 285 w 493"/>
                <a:gd name="T69" fmla="*/ 304 h 373"/>
                <a:gd name="T70" fmla="*/ 296 w 493"/>
                <a:gd name="T71" fmla="*/ 344 h 373"/>
                <a:gd name="T72" fmla="*/ 272 w 493"/>
                <a:gd name="T73" fmla="*/ 276 h 373"/>
                <a:gd name="T74" fmla="*/ 243 w 493"/>
                <a:gd name="T75" fmla="*/ 247 h 373"/>
                <a:gd name="T76" fmla="*/ 190 w 493"/>
                <a:gd name="T77" fmla="*/ 209 h 373"/>
                <a:gd name="T78" fmla="*/ 56 w 493"/>
                <a:gd name="T79" fmla="*/ 127 h 373"/>
                <a:gd name="T80" fmla="*/ 217 w 493"/>
                <a:gd name="T81" fmla="*/ 106 h 373"/>
                <a:gd name="T82" fmla="*/ 274 w 493"/>
                <a:gd name="T83" fmla="*/ 126 h 373"/>
                <a:gd name="T84" fmla="*/ 383 w 493"/>
                <a:gd name="T85" fmla="*/ 257 h 373"/>
                <a:gd name="T86" fmla="*/ 269 w 493"/>
                <a:gd name="T87" fmla="*/ 114 h 373"/>
                <a:gd name="T88" fmla="*/ 274 w 493"/>
                <a:gd name="T89" fmla="*/ 76 h 373"/>
                <a:gd name="T90" fmla="*/ 437 w 493"/>
                <a:gd name="T91" fmla="*/ 128 h 373"/>
                <a:gd name="T92" fmla="*/ 376 w 493"/>
                <a:gd name="T93" fmla="*/ 15 h 373"/>
                <a:gd name="T94" fmla="*/ 381 w 493"/>
                <a:gd name="T95" fmla="*/ 42 h 373"/>
                <a:gd name="T96" fmla="*/ 461 w 493"/>
                <a:gd name="T97" fmla="*/ 13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493" h="373">
                  <a:moveTo>
                    <a:pt x="491" y="113"/>
                  </a:moveTo>
                  <a:cubicBezTo>
                    <a:pt x="398" y="20"/>
                    <a:pt x="398" y="20"/>
                    <a:pt x="398" y="20"/>
                  </a:cubicBezTo>
                  <a:cubicBezTo>
                    <a:pt x="398" y="20"/>
                    <a:pt x="398" y="20"/>
                    <a:pt x="398" y="20"/>
                  </a:cubicBezTo>
                  <a:cubicBezTo>
                    <a:pt x="398" y="20"/>
                    <a:pt x="398" y="20"/>
                    <a:pt x="398" y="19"/>
                  </a:cubicBezTo>
                  <a:cubicBezTo>
                    <a:pt x="380" y="2"/>
                    <a:pt x="380" y="2"/>
                    <a:pt x="380" y="2"/>
                  </a:cubicBezTo>
                  <a:cubicBezTo>
                    <a:pt x="378" y="0"/>
                    <a:pt x="374" y="0"/>
                    <a:pt x="372" y="2"/>
                  </a:cubicBezTo>
                  <a:cubicBezTo>
                    <a:pt x="346" y="28"/>
                    <a:pt x="346" y="28"/>
                    <a:pt x="346" y="28"/>
                  </a:cubicBezTo>
                  <a:cubicBezTo>
                    <a:pt x="344" y="30"/>
                    <a:pt x="344" y="34"/>
                    <a:pt x="346" y="36"/>
                  </a:cubicBezTo>
                  <a:cubicBezTo>
                    <a:pt x="358" y="48"/>
                    <a:pt x="358" y="48"/>
                    <a:pt x="358" y="48"/>
                  </a:cubicBezTo>
                  <a:cubicBezTo>
                    <a:pt x="331" y="74"/>
                    <a:pt x="331" y="74"/>
                    <a:pt x="331" y="74"/>
                  </a:cubicBezTo>
                  <a:cubicBezTo>
                    <a:pt x="322" y="83"/>
                    <a:pt x="307" y="83"/>
                    <a:pt x="298" y="74"/>
                  </a:cubicBezTo>
                  <a:cubicBezTo>
                    <a:pt x="285" y="61"/>
                    <a:pt x="262" y="61"/>
                    <a:pt x="249" y="74"/>
                  </a:cubicBezTo>
                  <a:cubicBezTo>
                    <a:pt x="229" y="94"/>
                    <a:pt x="229" y="94"/>
                    <a:pt x="229" y="94"/>
                  </a:cubicBezTo>
                  <a:cubicBezTo>
                    <a:pt x="203" y="94"/>
                    <a:pt x="203" y="94"/>
                    <a:pt x="203" y="94"/>
                  </a:cubicBezTo>
                  <a:cubicBezTo>
                    <a:pt x="189" y="94"/>
                    <a:pt x="175" y="88"/>
                    <a:pt x="164" y="77"/>
                  </a:cubicBezTo>
                  <a:cubicBezTo>
                    <a:pt x="135" y="48"/>
                    <a:pt x="135" y="48"/>
                    <a:pt x="135" y="48"/>
                  </a:cubicBezTo>
                  <a:cubicBezTo>
                    <a:pt x="147" y="36"/>
                    <a:pt x="147" y="36"/>
                    <a:pt x="147" y="36"/>
                  </a:cubicBezTo>
                  <a:cubicBezTo>
                    <a:pt x="148" y="35"/>
                    <a:pt x="149" y="33"/>
                    <a:pt x="149" y="32"/>
                  </a:cubicBezTo>
                  <a:cubicBezTo>
                    <a:pt x="149" y="30"/>
                    <a:pt x="148" y="29"/>
                    <a:pt x="147" y="28"/>
                  </a:cubicBezTo>
                  <a:cubicBezTo>
                    <a:pt x="121" y="2"/>
                    <a:pt x="121" y="2"/>
                    <a:pt x="121" y="2"/>
                  </a:cubicBezTo>
                  <a:cubicBezTo>
                    <a:pt x="119" y="0"/>
                    <a:pt x="115" y="0"/>
                    <a:pt x="113" y="2"/>
                  </a:cubicBezTo>
                  <a:cubicBezTo>
                    <a:pt x="2" y="113"/>
                    <a:pt x="2" y="113"/>
                    <a:pt x="2" y="113"/>
                  </a:cubicBezTo>
                  <a:cubicBezTo>
                    <a:pt x="0" y="115"/>
                    <a:pt x="0" y="119"/>
                    <a:pt x="2" y="122"/>
                  </a:cubicBezTo>
                  <a:cubicBezTo>
                    <a:pt x="27" y="147"/>
                    <a:pt x="27" y="147"/>
                    <a:pt x="27" y="147"/>
                  </a:cubicBezTo>
                  <a:cubicBezTo>
                    <a:pt x="29" y="148"/>
                    <a:pt x="30" y="149"/>
                    <a:pt x="32" y="149"/>
                  </a:cubicBezTo>
                  <a:cubicBezTo>
                    <a:pt x="33" y="149"/>
                    <a:pt x="35" y="148"/>
                    <a:pt x="36" y="147"/>
                  </a:cubicBezTo>
                  <a:cubicBezTo>
                    <a:pt x="48" y="135"/>
                    <a:pt x="48" y="135"/>
                    <a:pt x="48" y="135"/>
                  </a:cubicBezTo>
                  <a:cubicBezTo>
                    <a:pt x="122" y="209"/>
                    <a:pt x="122" y="209"/>
                    <a:pt x="122" y="209"/>
                  </a:cubicBezTo>
                  <a:cubicBezTo>
                    <a:pt x="93" y="238"/>
                    <a:pt x="93" y="238"/>
                    <a:pt x="93" y="238"/>
                  </a:cubicBezTo>
                  <a:cubicBezTo>
                    <a:pt x="88" y="243"/>
                    <a:pt x="85" y="250"/>
                    <a:pt x="85" y="257"/>
                  </a:cubicBezTo>
                  <a:cubicBezTo>
                    <a:pt x="85" y="264"/>
                    <a:pt x="88" y="270"/>
                    <a:pt x="93" y="275"/>
                  </a:cubicBezTo>
                  <a:cubicBezTo>
                    <a:pt x="98" y="281"/>
                    <a:pt x="105" y="283"/>
                    <a:pt x="112" y="283"/>
                  </a:cubicBezTo>
                  <a:cubicBezTo>
                    <a:pt x="113" y="283"/>
                    <a:pt x="114" y="283"/>
                    <a:pt x="116" y="283"/>
                  </a:cubicBezTo>
                  <a:cubicBezTo>
                    <a:pt x="115" y="284"/>
                    <a:pt x="115" y="285"/>
                    <a:pt x="115" y="287"/>
                  </a:cubicBezTo>
                  <a:cubicBezTo>
                    <a:pt x="115" y="294"/>
                    <a:pt x="118" y="300"/>
                    <a:pt x="123" y="306"/>
                  </a:cubicBezTo>
                  <a:cubicBezTo>
                    <a:pt x="128" y="311"/>
                    <a:pt x="135" y="313"/>
                    <a:pt x="142" y="313"/>
                  </a:cubicBezTo>
                  <a:cubicBezTo>
                    <a:pt x="143" y="313"/>
                    <a:pt x="145" y="313"/>
                    <a:pt x="147" y="313"/>
                  </a:cubicBezTo>
                  <a:cubicBezTo>
                    <a:pt x="146" y="314"/>
                    <a:pt x="146" y="316"/>
                    <a:pt x="146" y="318"/>
                  </a:cubicBezTo>
                  <a:cubicBezTo>
                    <a:pt x="146" y="325"/>
                    <a:pt x="149" y="331"/>
                    <a:pt x="154" y="336"/>
                  </a:cubicBezTo>
                  <a:cubicBezTo>
                    <a:pt x="159" y="341"/>
                    <a:pt x="166" y="344"/>
                    <a:pt x="173" y="344"/>
                  </a:cubicBezTo>
                  <a:cubicBezTo>
                    <a:pt x="173" y="344"/>
                    <a:pt x="174" y="344"/>
                    <a:pt x="175" y="344"/>
                  </a:cubicBezTo>
                  <a:cubicBezTo>
                    <a:pt x="175" y="345"/>
                    <a:pt x="175" y="346"/>
                    <a:pt x="175" y="346"/>
                  </a:cubicBezTo>
                  <a:cubicBezTo>
                    <a:pt x="175" y="353"/>
                    <a:pt x="178" y="360"/>
                    <a:pt x="183" y="365"/>
                  </a:cubicBezTo>
                  <a:cubicBezTo>
                    <a:pt x="188" y="370"/>
                    <a:pt x="194" y="373"/>
                    <a:pt x="201" y="373"/>
                  </a:cubicBezTo>
                  <a:cubicBezTo>
                    <a:pt x="209" y="373"/>
                    <a:pt x="215" y="370"/>
                    <a:pt x="220" y="365"/>
                  </a:cubicBezTo>
                  <a:cubicBezTo>
                    <a:pt x="250" y="336"/>
                    <a:pt x="250" y="336"/>
                    <a:pt x="250" y="336"/>
                  </a:cubicBezTo>
                  <a:cubicBezTo>
                    <a:pt x="267" y="353"/>
                    <a:pt x="267" y="353"/>
                    <a:pt x="267" y="353"/>
                  </a:cubicBezTo>
                  <a:cubicBezTo>
                    <a:pt x="272" y="358"/>
                    <a:pt x="279" y="361"/>
                    <a:pt x="286" y="361"/>
                  </a:cubicBezTo>
                  <a:cubicBezTo>
                    <a:pt x="292" y="361"/>
                    <a:pt x="299" y="358"/>
                    <a:pt x="304" y="353"/>
                  </a:cubicBezTo>
                  <a:cubicBezTo>
                    <a:pt x="310" y="347"/>
                    <a:pt x="313" y="339"/>
                    <a:pt x="312" y="331"/>
                  </a:cubicBezTo>
                  <a:cubicBezTo>
                    <a:pt x="320" y="332"/>
                    <a:pt x="328" y="330"/>
                    <a:pt x="334" y="324"/>
                  </a:cubicBezTo>
                  <a:cubicBezTo>
                    <a:pt x="339" y="319"/>
                    <a:pt x="341" y="312"/>
                    <a:pt x="341" y="305"/>
                  </a:cubicBezTo>
                  <a:cubicBezTo>
                    <a:pt x="341" y="304"/>
                    <a:pt x="341" y="303"/>
                    <a:pt x="341" y="302"/>
                  </a:cubicBezTo>
                  <a:cubicBezTo>
                    <a:pt x="349" y="303"/>
                    <a:pt x="357" y="300"/>
                    <a:pt x="363" y="295"/>
                  </a:cubicBezTo>
                  <a:cubicBezTo>
                    <a:pt x="369" y="289"/>
                    <a:pt x="371" y="281"/>
                    <a:pt x="370" y="273"/>
                  </a:cubicBezTo>
                  <a:cubicBezTo>
                    <a:pt x="378" y="274"/>
                    <a:pt x="386" y="271"/>
                    <a:pt x="392" y="265"/>
                  </a:cubicBezTo>
                  <a:cubicBezTo>
                    <a:pt x="402" y="255"/>
                    <a:pt x="402" y="238"/>
                    <a:pt x="392" y="228"/>
                  </a:cubicBezTo>
                  <a:cubicBezTo>
                    <a:pt x="373" y="209"/>
                    <a:pt x="373" y="209"/>
                    <a:pt x="373" y="209"/>
                  </a:cubicBezTo>
                  <a:cubicBezTo>
                    <a:pt x="446" y="136"/>
                    <a:pt x="446" y="136"/>
                    <a:pt x="446" y="136"/>
                  </a:cubicBezTo>
                  <a:cubicBezTo>
                    <a:pt x="457" y="147"/>
                    <a:pt x="457" y="147"/>
                    <a:pt x="457" y="147"/>
                  </a:cubicBezTo>
                  <a:cubicBezTo>
                    <a:pt x="458" y="148"/>
                    <a:pt x="460" y="149"/>
                    <a:pt x="461" y="149"/>
                  </a:cubicBezTo>
                  <a:cubicBezTo>
                    <a:pt x="463" y="149"/>
                    <a:pt x="464" y="148"/>
                    <a:pt x="466" y="147"/>
                  </a:cubicBezTo>
                  <a:cubicBezTo>
                    <a:pt x="491" y="122"/>
                    <a:pt x="491" y="122"/>
                    <a:pt x="491" y="122"/>
                  </a:cubicBezTo>
                  <a:cubicBezTo>
                    <a:pt x="493" y="119"/>
                    <a:pt x="493" y="115"/>
                    <a:pt x="491" y="113"/>
                  </a:cubicBezTo>
                  <a:close/>
                  <a:moveTo>
                    <a:pt x="32" y="134"/>
                  </a:moveTo>
                  <a:cubicBezTo>
                    <a:pt x="15" y="117"/>
                    <a:pt x="15" y="117"/>
                    <a:pt x="15" y="117"/>
                  </a:cubicBezTo>
                  <a:cubicBezTo>
                    <a:pt x="100" y="32"/>
                    <a:pt x="100" y="32"/>
                    <a:pt x="100" y="32"/>
                  </a:cubicBezTo>
                  <a:cubicBezTo>
                    <a:pt x="108" y="41"/>
                    <a:pt x="108" y="41"/>
                    <a:pt x="108" y="41"/>
                  </a:cubicBezTo>
                  <a:cubicBezTo>
                    <a:pt x="109" y="42"/>
                    <a:pt x="111" y="42"/>
                    <a:pt x="112" y="42"/>
                  </a:cubicBezTo>
                  <a:cubicBezTo>
                    <a:pt x="114" y="42"/>
                    <a:pt x="115" y="42"/>
                    <a:pt x="116" y="41"/>
                  </a:cubicBezTo>
                  <a:cubicBezTo>
                    <a:pt x="119" y="38"/>
                    <a:pt x="119" y="35"/>
                    <a:pt x="116" y="32"/>
                  </a:cubicBezTo>
                  <a:cubicBezTo>
                    <a:pt x="108" y="24"/>
                    <a:pt x="108" y="24"/>
                    <a:pt x="108" y="24"/>
                  </a:cubicBezTo>
                  <a:cubicBezTo>
                    <a:pt x="117" y="15"/>
                    <a:pt x="117" y="15"/>
                    <a:pt x="117" y="15"/>
                  </a:cubicBezTo>
                  <a:cubicBezTo>
                    <a:pt x="134" y="32"/>
                    <a:pt x="134" y="32"/>
                    <a:pt x="134" y="32"/>
                  </a:cubicBezTo>
                  <a:cubicBezTo>
                    <a:pt x="123" y="43"/>
                    <a:pt x="123" y="43"/>
                    <a:pt x="123" y="43"/>
                  </a:cubicBezTo>
                  <a:cubicBezTo>
                    <a:pt x="123" y="43"/>
                    <a:pt x="122" y="43"/>
                    <a:pt x="122" y="44"/>
                  </a:cubicBezTo>
                  <a:cubicBezTo>
                    <a:pt x="44" y="122"/>
                    <a:pt x="44" y="122"/>
                    <a:pt x="44" y="122"/>
                  </a:cubicBezTo>
                  <a:cubicBezTo>
                    <a:pt x="43" y="122"/>
                    <a:pt x="43" y="123"/>
                    <a:pt x="43" y="123"/>
                  </a:cubicBezTo>
                  <a:lnTo>
                    <a:pt x="32" y="134"/>
                  </a:lnTo>
                  <a:close/>
                  <a:moveTo>
                    <a:pt x="101" y="267"/>
                  </a:moveTo>
                  <a:cubicBezTo>
                    <a:pt x="99" y="264"/>
                    <a:pt x="97" y="261"/>
                    <a:pt x="97" y="257"/>
                  </a:cubicBezTo>
                  <a:cubicBezTo>
                    <a:pt x="97" y="253"/>
                    <a:pt x="99" y="249"/>
                    <a:pt x="101" y="246"/>
                  </a:cubicBezTo>
                  <a:cubicBezTo>
                    <a:pt x="153" y="195"/>
                    <a:pt x="153" y="195"/>
                    <a:pt x="153" y="195"/>
                  </a:cubicBezTo>
                  <a:cubicBezTo>
                    <a:pt x="156" y="192"/>
                    <a:pt x="160" y="190"/>
                    <a:pt x="163" y="190"/>
                  </a:cubicBezTo>
                  <a:cubicBezTo>
                    <a:pt x="167" y="190"/>
                    <a:pt x="171" y="192"/>
                    <a:pt x="174" y="195"/>
                  </a:cubicBezTo>
                  <a:cubicBezTo>
                    <a:pt x="179" y="200"/>
                    <a:pt x="179" y="210"/>
                    <a:pt x="174" y="215"/>
                  </a:cubicBezTo>
                  <a:cubicBezTo>
                    <a:pt x="122" y="267"/>
                    <a:pt x="122" y="267"/>
                    <a:pt x="122" y="267"/>
                  </a:cubicBezTo>
                  <a:cubicBezTo>
                    <a:pt x="116" y="273"/>
                    <a:pt x="107" y="273"/>
                    <a:pt x="101" y="267"/>
                  </a:cubicBezTo>
                  <a:close/>
                  <a:moveTo>
                    <a:pt x="132" y="297"/>
                  </a:moveTo>
                  <a:cubicBezTo>
                    <a:pt x="129" y="294"/>
                    <a:pt x="127" y="291"/>
                    <a:pt x="127" y="287"/>
                  </a:cubicBezTo>
                  <a:cubicBezTo>
                    <a:pt x="127" y="283"/>
                    <a:pt x="129" y="279"/>
                    <a:pt x="132" y="276"/>
                  </a:cubicBezTo>
                  <a:cubicBezTo>
                    <a:pt x="183" y="225"/>
                    <a:pt x="183" y="225"/>
                    <a:pt x="183" y="225"/>
                  </a:cubicBezTo>
                  <a:cubicBezTo>
                    <a:pt x="186" y="222"/>
                    <a:pt x="190" y="221"/>
                    <a:pt x="194" y="221"/>
                  </a:cubicBezTo>
                  <a:cubicBezTo>
                    <a:pt x="197" y="221"/>
                    <a:pt x="201" y="222"/>
                    <a:pt x="204" y="225"/>
                  </a:cubicBezTo>
                  <a:cubicBezTo>
                    <a:pt x="207" y="228"/>
                    <a:pt x="208" y="231"/>
                    <a:pt x="208" y="235"/>
                  </a:cubicBezTo>
                  <a:cubicBezTo>
                    <a:pt x="208" y="239"/>
                    <a:pt x="207" y="243"/>
                    <a:pt x="204" y="245"/>
                  </a:cubicBezTo>
                  <a:cubicBezTo>
                    <a:pt x="152" y="297"/>
                    <a:pt x="152" y="297"/>
                    <a:pt x="152" y="297"/>
                  </a:cubicBezTo>
                  <a:cubicBezTo>
                    <a:pt x="147" y="303"/>
                    <a:pt x="137" y="303"/>
                    <a:pt x="132" y="297"/>
                  </a:cubicBezTo>
                  <a:close/>
                  <a:moveTo>
                    <a:pt x="162" y="328"/>
                  </a:moveTo>
                  <a:cubicBezTo>
                    <a:pt x="160" y="325"/>
                    <a:pt x="158" y="321"/>
                    <a:pt x="158" y="318"/>
                  </a:cubicBezTo>
                  <a:cubicBezTo>
                    <a:pt x="158" y="314"/>
                    <a:pt x="160" y="310"/>
                    <a:pt x="162" y="307"/>
                  </a:cubicBezTo>
                  <a:cubicBezTo>
                    <a:pt x="214" y="256"/>
                    <a:pt x="214" y="256"/>
                    <a:pt x="214" y="256"/>
                  </a:cubicBezTo>
                  <a:cubicBezTo>
                    <a:pt x="217" y="253"/>
                    <a:pt x="221" y="251"/>
                    <a:pt x="224" y="251"/>
                  </a:cubicBezTo>
                  <a:cubicBezTo>
                    <a:pt x="228" y="251"/>
                    <a:pt x="232" y="253"/>
                    <a:pt x="235" y="256"/>
                  </a:cubicBezTo>
                  <a:cubicBezTo>
                    <a:pt x="237" y="258"/>
                    <a:pt x="239" y="262"/>
                    <a:pt x="239" y="266"/>
                  </a:cubicBezTo>
                  <a:cubicBezTo>
                    <a:pt x="239" y="269"/>
                    <a:pt x="238" y="272"/>
                    <a:pt x="237" y="274"/>
                  </a:cubicBezTo>
                  <a:cubicBezTo>
                    <a:pt x="236" y="275"/>
                    <a:pt x="235" y="275"/>
                    <a:pt x="234" y="276"/>
                  </a:cubicBezTo>
                  <a:cubicBezTo>
                    <a:pt x="183" y="328"/>
                    <a:pt x="183" y="328"/>
                    <a:pt x="183" y="328"/>
                  </a:cubicBezTo>
                  <a:cubicBezTo>
                    <a:pt x="182" y="328"/>
                    <a:pt x="181" y="329"/>
                    <a:pt x="181" y="330"/>
                  </a:cubicBezTo>
                  <a:cubicBezTo>
                    <a:pt x="175" y="333"/>
                    <a:pt x="167" y="333"/>
                    <a:pt x="162" y="328"/>
                  </a:cubicBezTo>
                  <a:close/>
                  <a:moveTo>
                    <a:pt x="212" y="357"/>
                  </a:moveTo>
                  <a:cubicBezTo>
                    <a:pt x="206" y="362"/>
                    <a:pt x="197" y="362"/>
                    <a:pt x="191" y="357"/>
                  </a:cubicBezTo>
                  <a:cubicBezTo>
                    <a:pt x="188" y="354"/>
                    <a:pt x="187" y="350"/>
                    <a:pt x="187" y="346"/>
                  </a:cubicBezTo>
                  <a:cubicBezTo>
                    <a:pt x="187" y="343"/>
                    <a:pt x="188" y="341"/>
                    <a:pt x="189" y="338"/>
                  </a:cubicBezTo>
                  <a:cubicBezTo>
                    <a:pt x="190" y="338"/>
                    <a:pt x="191" y="337"/>
                    <a:pt x="192" y="336"/>
                  </a:cubicBezTo>
                  <a:cubicBezTo>
                    <a:pt x="243" y="285"/>
                    <a:pt x="243" y="285"/>
                    <a:pt x="243" y="285"/>
                  </a:cubicBezTo>
                  <a:cubicBezTo>
                    <a:pt x="244" y="284"/>
                    <a:pt x="245" y="283"/>
                    <a:pt x="245" y="282"/>
                  </a:cubicBezTo>
                  <a:cubicBezTo>
                    <a:pt x="248" y="281"/>
                    <a:pt x="250" y="280"/>
                    <a:pt x="253" y="280"/>
                  </a:cubicBezTo>
                  <a:cubicBezTo>
                    <a:pt x="257" y="280"/>
                    <a:pt x="261" y="282"/>
                    <a:pt x="263" y="284"/>
                  </a:cubicBezTo>
                  <a:cubicBezTo>
                    <a:pt x="269" y="290"/>
                    <a:pt x="269" y="299"/>
                    <a:pt x="263" y="305"/>
                  </a:cubicBezTo>
                  <a:lnTo>
                    <a:pt x="212" y="357"/>
                  </a:lnTo>
                  <a:close/>
                  <a:moveTo>
                    <a:pt x="383" y="257"/>
                  </a:moveTo>
                  <a:cubicBezTo>
                    <a:pt x="378" y="262"/>
                    <a:pt x="368" y="262"/>
                    <a:pt x="363" y="257"/>
                  </a:cubicBezTo>
                  <a:cubicBezTo>
                    <a:pt x="352" y="246"/>
                    <a:pt x="352" y="246"/>
                    <a:pt x="352" y="246"/>
                  </a:cubicBezTo>
                  <a:cubicBezTo>
                    <a:pt x="350" y="244"/>
                    <a:pt x="346" y="244"/>
                    <a:pt x="344" y="247"/>
                  </a:cubicBezTo>
                  <a:cubicBezTo>
                    <a:pt x="343" y="248"/>
                    <a:pt x="342" y="249"/>
                    <a:pt x="342" y="251"/>
                  </a:cubicBezTo>
                  <a:cubicBezTo>
                    <a:pt x="342" y="252"/>
                    <a:pt x="343" y="254"/>
                    <a:pt x="344" y="255"/>
                  </a:cubicBezTo>
                  <a:cubicBezTo>
                    <a:pt x="354" y="265"/>
                    <a:pt x="354" y="265"/>
                    <a:pt x="354" y="265"/>
                  </a:cubicBezTo>
                  <a:cubicBezTo>
                    <a:pt x="360" y="271"/>
                    <a:pt x="360" y="280"/>
                    <a:pt x="354" y="286"/>
                  </a:cubicBezTo>
                  <a:cubicBezTo>
                    <a:pt x="349" y="292"/>
                    <a:pt x="339" y="292"/>
                    <a:pt x="334" y="286"/>
                  </a:cubicBezTo>
                  <a:cubicBezTo>
                    <a:pt x="323" y="276"/>
                    <a:pt x="323" y="276"/>
                    <a:pt x="323" y="276"/>
                  </a:cubicBezTo>
                  <a:cubicBezTo>
                    <a:pt x="321" y="273"/>
                    <a:pt x="317" y="273"/>
                    <a:pt x="315" y="276"/>
                  </a:cubicBezTo>
                  <a:cubicBezTo>
                    <a:pt x="312" y="278"/>
                    <a:pt x="312" y="282"/>
                    <a:pt x="315" y="284"/>
                  </a:cubicBezTo>
                  <a:cubicBezTo>
                    <a:pt x="325" y="295"/>
                    <a:pt x="325" y="295"/>
                    <a:pt x="325" y="295"/>
                  </a:cubicBezTo>
                  <a:cubicBezTo>
                    <a:pt x="328" y="297"/>
                    <a:pt x="329" y="301"/>
                    <a:pt x="329" y="305"/>
                  </a:cubicBezTo>
                  <a:cubicBezTo>
                    <a:pt x="329" y="309"/>
                    <a:pt x="328" y="312"/>
                    <a:pt x="325" y="315"/>
                  </a:cubicBezTo>
                  <a:cubicBezTo>
                    <a:pt x="320" y="321"/>
                    <a:pt x="311" y="321"/>
                    <a:pt x="305" y="316"/>
                  </a:cubicBezTo>
                  <a:cubicBezTo>
                    <a:pt x="305" y="315"/>
                    <a:pt x="305" y="315"/>
                    <a:pt x="305" y="315"/>
                  </a:cubicBezTo>
                  <a:cubicBezTo>
                    <a:pt x="294" y="304"/>
                    <a:pt x="294" y="304"/>
                    <a:pt x="294" y="304"/>
                  </a:cubicBezTo>
                  <a:cubicBezTo>
                    <a:pt x="291" y="302"/>
                    <a:pt x="288" y="302"/>
                    <a:pt x="285" y="304"/>
                  </a:cubicBezTo>
                  <a:cubicBezTo>
                    <a:pt x="283" y="307"/>
                    <a:pt x="283" y="310"/>
                    <a:pt x="285" y="313"/>
                  </a:cubicBezTo>
                  <a:cubicBezTo>
                    <a:pt x="296" y="323"/>
                    <a:pt x="296" y="323"/>
                    <a:pt x="296" y="323"/>
                  </a:cubicBezTo>
                  <a:cubicBezTo>
                    <a:pt x="296" y="323"/>
                    <a:pt x="296" y="324"/>
                    <a:pt x="296" y="324"/>
                  </a:cubicBezTo>
                  <a:cubicBezTo>
                    <a:pt x="302" y="329"/>
                    <a:pt x="302" y="339"/>
                    <a:pt x="296" y="344"/>
                  </a:cubicBezTo>
                  <a:cubicBezTo>
                    <a:pt x="290" y="350"/>
                    <a:pt x="281" y="350"/>
                    <a:pt x="275" y="344"/>
                  </a:cubicBezTo>
                  <a:cubicBezTo>
                    <a:pt x="258" y="327"/>
                    <a:pt x="258" y="327"/>
                    <a:pt x="258" y="327"/>
                  </a:cubicBezTo>
                  <a:cubicBezTo>
                    <a:pt x="272" y="313"/>
                    <a:pt x="272" y="313"/>
                    <a:pt x="272" y="313"/>
                  </a:cubicBezTo>
                  <a:cubicBezTo>
                    <a:pt x="282" y="303"/>
                    <a:pt x="282" y="286"/>
                    <a:pt x="272" y="276"/>
                  </a:cubicBezTo>
                  <a:cubicBezTo>
                    <a:pt x="267" y="271"/>
                    <a:pt x="260" y="268"/>
                    <a:pt x="253" y="268"/>
                  </a:cubicBezTo>
                  <a:cubicBezTo>
                    <a:pt x="252" y="268"/>
                    <a:pt x="252" y="268"/>
                    <a:pt x="251" y="268"/>
                  </a:cubicBezTo>
                  <a:cubicBezTo>
                    <a:pt x="251" y="267"/>
                    <a:pt x="251" y="267"/>
                    <a:pt x="251" y="266"/>
                  </a:cubicBezTo>
                  <a:cubicBezTo>
                    <a:pt x="251" y="259"/>
                    <a:pt x="248" y="252"/>
                    <a:pt x="243" y="247"/>
                  </a:cubicBezTo>
                  <a:cubicBezTo>
                    <a:pt x="237" y="241"/>
                    <a:pt x="228" y="238"/>
                    <a:pt x="220" y="240"/>
                  </a:cubicBezTo>
                  <a:cubicBezTo>
                    <a:pt x="220" y="238"/>
                    <a:pt x="220" y="237"/>
                    <a:pt x="220" y="235"/>
                  </a:cubicBezTo>
                  <a:cubicBezTo>
                    <a:pt x="220" y="228"/>
                    <a:pt x="217" y="221"/>
                    <a:pt x="212" y="216"/>
                  </a:cubicBezTo>
                  <a:cubicBezTo>
                    <a:pt x="206" y="210"/>
                    <a:pt x="198" y="208"/>
                    <a:pt x="190" y="209"/>
                  </a:cubicBezTo>
                  <a:cubicBezTo>
                    <a:pt x="191" y="201"/>
                    <a:pt x="188" y="192"/>
                    <a:pt x="182" y="186"/>
                  </a:cubicBezTo>
                  <a:cubicBezTo>
                    <a:pt x="172" y="176"/>
                    <a:pt x="155" y="176"/>
                    <a:pt x="145" y="186"/>
                  </a:cubicBezTo>
                  <a:cubicBezTo>
                    <a:pt x="130" y="200"/>
                    <a:pt x="130" y="200"/>
                    <a:pt x="130" y="200"/>
                  </a:cubicBezTo>
                  <a:cubicBezTo>
                    <a:pt x="56" y="127"/>
                    <a:pt x="56" y="127"/>
                    <a:pt x="56" y="127"/>
                  </a:cubicBezTo>
                  <a:cubicBezTo>
                    <a:pt x="126" y="57"/>
                    <a:pt x="126" y="57"/>
                    <a:pt x="126" y="57"/>
                  </a:cubicBezTo>
                  <a:cubicBezTo>
                    <a:pt x="156" y="86"/>
                    <a:pt x="156" y="86"/>
                    <a:pt x="156" y="86"/>
                  </a:cubicBezTo>
                  <a:cubicBezTo>
                    <a:pt x="168" y="99"/>
                    <a:pt x="185" y="106"/>
                    <a:pt x="203" y="106"/>
                  </a:cubicBezTo>
                  <a:cubicBezTo>
                    <a:pt x="217" y="106"/>
                    <a:pt x="217" y="106"/>
                    <a:pt x="217" y="106"/>
                  </a:cubicBezTo>
                  <a:cubicBezTo>
                    <a:pt x="176" y="147"/>
                    <a:pt x="176" y="147"/>
                    <a:pt x="176" y="147"/>
                  </a:cubicBezTo>
                  <a:cubicBezTo>
                    <a:pt x="174" y="150"/>
                    <a:pt x="174" y="153"/>
                    <a:pt x="176" y="156"/>
                  </a:cubicBezTo>
                  <a:cubicBezTo>
                    <a:pt x="195" y="175"/>
                    <a:pt x="225" y="175"/>
                    <a:pt x="244" y="156"/>
                  </a:cubicBezTo>
                  <a:cubicBezTo>
                    <a:pt x="274" y="126"/>
                    <a:pt x="274" y="126"/>
                    <a:pt x="274" y="126"/>
                  </a:cubicBezTo>
                  <a:cubicBezTo>
                    <a:pt x="360" y="213"/>
                    <a:pt x="360" y="213"/>
                    <a:pt x="360" y="213"/>
                  </a:cubicBezTo>
                  <a:cubicBezTo>
                    <a:pt x="360" y="213"/>
                    <a:pt x="360" y="213"/>
                    <a:pt x="360" y="213"/>
                  </a:cubicBezTo>
                  <a:cubicBezTo>
                    <a:pt x="383" y="236"/>
                    <a:pt x="383" y="236"/>
                    <a:pt x="383" y="236"/>
                  </a:cubicBezTo>
                  <a:cubicBezTo>
                    <a:pt x="389" y="242"/>
                    <a:pt x="389" y="251"/>
                    <a:pt x="383" y="257"/>
                  </a:cubicBezTo>
                  <a:close/>
                  <a:moveTo>
                    <a:pt x="365" y="200"/>
                  </a:moveTo>
                  <a:cubicBezTo>
                    <a:pt x="278" y="114"/>
                    <a:pt x="278" y="114"/>
                    <a:pt x="278" y="114"/>
                  </a:cubicBezTo>
                  <a:cubicBezTo>
                    <a:pt x="277" y="112"/>
                    <a:pt x="275" y="112"/>
                    <a:pt x="274" y="112"/>
                  </a:cubicBezTo>
                  <a:cubicBezTo>
                    <a:pt x="272" y="112"/>
                    <a:pt x="271" y="112"/>
                    <a:pt x="269" y="114"/>
                  </a:cubicBezTo>
                  <a:cubicBezTo>
                    <a:pt x="236" y="147"/>
                    <a:pt x="236" y="147"/>
                    <a:pt x="236" y="147"/>
                  </a:cubicBezTo>
                  <a:cubicBezTo>
                    <a:pt x="223" y="160"/>
                    <a:pt x="203" y="161"/>
                    <a:pt x="189" y="151"/>
                  </a:cubicBezTo>
                  <a:cubicBezTo>
                    <a:pt x="257" y="83"/>
                    <a:pt x="257" y="83"/>
                    <a:pt x="257" y="83"/>
                  </a:cubicBezTo>
                  <a:cubicBezTo>
                    <a:pt x="262" y="79"/>
                    <a:pt x="267" y="76"/>
                    <a:pt x="274" y="76"/>
                  </a:cubicBezTo>
                  <a:cubicBezTo>
                    <a:pt x="280" y="76"/>
                    <a:pt x="286" y="79"/>
                    <a:pt x="290" y="83"/>
                  </a:cubicBezTo>
                  <a:cubicBezTo>
                    <a:pt x="303" y="96"/>
                    <a:pt x="326" y="97"/>
                    <a:pt x="339" y="83"/>
                  </a:cubicBezTo>
                  <a:cubicBezTo>
                    <a:pt x="366" y="57"/>
                    <a:pt x="366" y="57"/>
                    <a:pt x="366" y="57"/>
                  </a:cubicBezTo>
                  <a:cubicBezTo>
                    <a:pt x="437" y="128"/>
                    <a:pt x="437" y="128"/>
                    <a:pt x="437" y="128"/>
                  </a:cubicBezTo>
                  <a:lnTo>
                    <a:pt x="365" y="200"/>
                  </a:lnTo>
                  <a:close/>
                  <a:moveTo>
                    <a:pt x="461" y="134"/>
                  </a:moveTo>
                  <a:cubicBezTo>
                    <a:pt x="359" y="32"/>
                    <a:pt x="359" y="32"/>
                    <a:pt x="359" y="32"/>
                  </a:cubicBezTo>
                  <a:cubicBezTo>
                    <a:pt x="376" y="15"/>
                    <a:pt x="376" y="15"/>
                    <a:pt x="376" y="15"/>
                  </a:cubicBezTo>
                  <a:cubicBezTo>
                    <a:pt x="385" y="24"/>
                    <a:pt x="385" y="24"/>
                    <a:pt x="385" y="24"/>
                  </a:cubicBezTo>
                  <a:cubicBezTo>
                    <a:pt x="377" y="32"/>
                    <a:pt x="377" y="32"/>
                    <a:pt x="377" y="32"/>
                  </a:cubicBezTo>
                  <a:cubicBezTo>
                    <a:pt x="375" y="35"/>
                    <a:pt x="375" y="38"/>
                    <a:pt x="377" y="41"/>
                  </a:cubicBezTo>
                  <a:cubicBezTo>
                    <a:pt x="378" y="42"/>
                    <a:pt x="380" y="42"/>
                    <a:pt x="381" y="42"/>
                  </a:cubicBezTo>
                  <a:cubicBezTo>
                    <a:pt x="383" y="42"/>
                    <a:pt x="384" y="42"/>
                    <a:pt x="385" y="41"/>
                  </a:cubicBezTo>
                  <a:cubicBezTo>
                    <a:pt x="394" y="33"/>
                    <a:pt x="394" y="33"/>
                    <a:pt x="394" y="33"/>
                  </a:cubicBezTo>
                  <a:cubicBezTo>
                    <a:pt x="478" y="117"/>
                    <a:pt x="478" y="117"/>
                    <a:pt x="478" y="117"/>
                  </a:cubicBezTo>
                  <a:lnTo>
                    <a:pt x="461" y="13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6AE4C00-6FA1-704E-AEFA-E686D7218FAE}"/>
              </a:ext>
            </a:extLst>
          </p:cNvPr>
          <p:cNvSpPr txBox="1"/>
          <p:nvPr/>
        </p:nvSpPr>
        <p:spPr>
          <a:xfrm>
            <a:off x="1805231" y="1980059"/>
            <a:ext cx="4058300" cy="34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480 unique clients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77A71-68B3-D543-A75D-CC85122B9677}"/>
              </a:ext>
            </a:extLst>
          </p:cNvPr>
          <p:cNvSpPr txBox="1"/>
          <p:nvPr/>
        </p:nvSpPr>
        <p:spPr>
          <a:xfrm>
            <a:off x="1805231" y="1506390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Client Information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A2028A-30B7-4249-8C1A-8F92748C81EE}"/>
              </a:ext>
            </a:extLst>
          </p:cNvPr>
          <p:cNvSpPr/>
          <p:nvPr/>
        </p:nvSpPr>
        <p:spPr>
          <a:xfrm>
            <a:off x="537459" y="2849598"/>
            <a:ext cx="5166540" cy="561340"/>
          </a:xfrm>
          <a:prstGeom prst="rect">
            <a:avLst/>
          </a:prstGeom>
          <a:solidFill>
            <a:srgbClr val="EC131B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Top 10 Clients by Balance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D03373-CF54-0F48-ABE1-DE67337099A8}"/>
              </a:ext>
            </a:extLst>
          </p:cNvPr>
          <p:cNvSpPr/>
          <p:nvPr/>
        </p:nvSpPr>
        <p:spPr>
          <a:xfrm>
            <a:off x="6277457" y="2849598"/>
            <a:ext cx="5459480" cy="561340"/>
          </a:xfrm>
          <a:prstGeom prst="rect">
            <a:avLst/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Top 10 clients by Profit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EB8CBF-923A-F04D-8E0E-209E008CA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4989" y="3429000"/>
            <a:ext cx="3188611" cy="33081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FC5627A-3F1A-8D47-BE12-95411F0D0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340" y="3410938"/>
            <a:ext cx="3469972" cy="331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42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Next Steps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6D3C59-0908-4644-A515-905054BE2CF4}"/>
              </a:ext>
            </a:extLst>
          </p:cNvPr>
          <p:cNvSpPr txBox="1"/>
          <p:nvPr/>
        </p:nvSpPr>
        <p:spPr>
          <a:xfrm>
            <a:off x="1809100" y="2012814"/>
            <a:ext cx="4058300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Ensure that data elements are analyzed to ensure it is not a systematic issue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C2D38A-C097-9B45-B0FE-74A5A4EB4B80}"/>
              </a:ext>
            </a:extLst>
          </p:cNvPr>
          <p:cNvSpPr txBox="1"/>
          <p:nvPr/>
        </p:nvSpPr>
        <p:spPr>
          <a:xfrm>
            <a:off x="1809100" y="3429000"/>
            <a:ext cx="4058300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Look at the different data elements again but incorporate a time element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4A13A-2325-1E4C-BB49-078BAF153E00}"/>
              </a:ext>
            </a:extLst>
          </p:cNvPr>
          <p:cNvSpPr txBox="1"/>
          <p:nvPr/>
        </p:nvSpPr>
        <p:spPr>
          <a:xfrm>
            <a:off x="1809100" y="1678270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Validate Data Quality Issues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32E61-BCCB-B749-A60D-9A47A7488F3C}"/>
              </a:ext>
            </a:extLst>
          </p:cNvPr>
          <p:cNvSpPr txBox="1"/>
          <p:nvPr/>
        </p:nvSpPr>
        <p:spPr>
          <a:xfrm>
            <a:off x="1809100" y="3106331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Portfolio analysis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3D0DF2-D7A1-5444-A9C6-73CB8D43F661}"/>
              </a:ext>
            </a:extLst>
          </p:cNvPr>
          <p:cNvGrpSpPr>
            <a:grpSpLocks noChangeAspect="1"/>
          </p:cNvGrpSpPr>
          <p:nvPr/>
        </p:nvGrpSpPr>
        <p:grpSpPr>
          <a:xfrm>
            <a:off x="633738" y="1674114"/>
            <a:ext cx="951848" cy="951848"/>
            <a:chOff x="633738" y="1674114"/>
            <a:chExt cx="951848" cy="95184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1BF5F1-8C79-064B-8B07-A6F6378040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1674114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0696626F-2E2A-2445-8DC6-BD8F31057D2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39205" y="1858809"/>
              <a:ext cx="540914" cy="582459"/>
            </a:xfrm>
            <a:custGeom>
              <a:avLst/>
              <a:gdLst>
                <a:gd name="T0" fmla="*/ 206 w 336"/>
                <a:gd name="T1" fmla="*/ 39 h 361"/>
                <a:gd name="T2" fmla="*/ 200 w 336"/>
                <a:gd name="T3" fmla="*/ 27 h 361"/>
                <a:gd name="T4" fmla="*/ 303 w 336"/>
                <a:gd name="T5" fmla="*/ 109 h 361"/>
                <a:gd name="T6" fmla="*/ 311 w 336"/>
                <a:gd name="T7" fmla="*/ 104 h 361"/>
                <a:gd name="T8" fmla="*/ 296 w 336"/>
                <a:gd name="T9" fmla="*/ 99 h 361"/>
                <a:gd name="T10" fmla="*/ 234 w 336"/>
                <a:gd name="T11" fmla="*/ 48 h 361"/>
                <a:gd name="T12" fmla="*/ 238 w 336"/>
                <a:gd name="T13" fmla="*/ 39 h 361"/>
                <a:gd name="T14" fmla="*/ 222 w 336"/>
                <a:gd name="T15" fmla="*/ 44 h 361"/>
                <a:gd name="T16" fmla="*/ 264 w 336"/>
                <a:gd name="T17" fmla="*/ 65 h 361"/>
                <a:gd name="T18" fmla="*/ 256 w 336"/>
                <a:gd name="T19" fmla="*/ 48 h 361"/>
                <a:gd name="T20" fmla="*/ 311 w 336"/>
                <a:gd name="T21" fmla="*/ 126 h 361"/>
                <a:gd name="T22" fmla="*/ 323 w 336"/>
                <a:gd name="T23" fmla="*/ 140 h 361"/>
                <a:gd name="T24" fmla="*/ 314 w 336"/>
                <a:gd name="T25" fmla="*/ 119 h 361"/>
                <a:gd name="T26" fmla="*/ 288 w 336"/>
                <a:gd name="T27" fmla="*/ 86 h 361"/>
                <a:gd name="T28" fmla="*/ 282 w 336"/>
                <a:gd name="T29" fmla="*/ 68 h 361"/>
                <a:gd name="T30" fmla="*/ 284 w 336"/>
                <a:gd name="T31" fmla="*/ 85 h 361"/>
                <a:gd name="T32" fmla="*/ 329 w 336"/>
                <a:gd name="T33" fmla="*/ 171 h 361"/>
                <a:gd name="T34" fmla="*/ 332 w 336"/>
                <a:gd name="T35" fmla="*/ 152 h 361"/>
                <a:gd name="T36" fmla="*/ 336 w 336"/>
                <a:gd name="T37" fmla="*/ 185 h 361"/>
                <a:gd name="T38" fmla="*/ 326 w 336"/>
                <a:gd name="T39" fmla="*/ 192 h 361"/>
                <a:gd name="T40" fmla="*/ 164 w 336"/>
                <a:gd name="T41" fmla="*/ 34 h 361"/>
                <a:gd name="T42" fmla="*/ 149 w 336"/>
                <a:gd name="T43" fmla="*/ 54 h 361"/>
                <a:gd name="T44" fmla="*/ 186 w 336"/>
                <a:gd name="T45" fmla="*/ 31 h 361"/>
                <a:gd name="T46" fmla="*/ 148 w 336"/>
                <a:gd name="T47" fmla="*/ 2 h 361"/>
                <a:gd name="T48" fmla="*/ 0 w 336"/>
                <a:gd name="T49" fmla="*/ 192 h 361"/>
                <a:gd name="T50" fmla="*/ 336 w 336"/>
                <a:gd name="T51" fmla="*/ 185 h 361"/>
                <a:gd name="T52" fmla="*/ 69 w 336"/>
                <a:gd name="T53" fmla="*/ 231 h 361"/>
                <a:gd name="T54" fmla="*/ 126 w 336"/>
                <a:gd name="T55" fmla="*/ 231 h 361"/>
                <a:gd name="T56" fmla="*/ 104 w 336"/>
                <a:gd name="T57" fmla="*/ 208 h 361"/>
                <a:gd name="T58" fmla="*/ 99 w 336"/>
                <a:gd name="T59" fmla="*/ 154 h 361"/>
                <a:gd name="T60" fmla="*/ 76 w 336"/>
                <a:gd name="T61" fmla="*/ 176 h 361"/>
                <a:gd name="T62" fmla="*/ 115 w 336"/>
                <a:gd name="T63" fmla="*/ 178 h 361"/>
                <a:gd name="T64" fmla="*/ 136 w 336"/>
                <a:gd name="T65" fmla="*/ 208 h 361"/>
                <a:gd name="T66" fmla="*/ 179 w 336"/>
                <a:gd name="T67" fmla="*/ 217 h 361"/>
                <a:gd name="T68" fmla="*/ 188 w 336"/>
                <a:gd name="T69" fmla="*/ 232 h 361"/>
                <a:gd name="T70" fmla="*/ 201 w 336"/>
                <a:gd name="T71" fmla="*/ 213 h 361"/>
                <a:gd name="T72" fmla="*/ 188 w 336"/>
                <a:gd name="T73" fmla="*/ 159 h 361"/>
                <a:gd name="T74" fmla="*/ 179 w 336"/>
                <a:gd name="T75" fmla="*/ 209 h 361"/>
                <a:gd name="T76" fmla="*/ 179 w 336"/>
                <a:gd name="T77" fmla="*/ 209 h 361"/>
                <a:gd name="T78" fmla="*/ 225 w 336"/>
                <a:gd name="T79" fmla="*/ 202 h 361"/>
                <a:gd name="T80" fmla="*/ 259 w 336"/>
                <a:gd name="T81" fmla="*/ 232 h 361"/>
                <a:gd name="T82" fmla="*/ 268 w 336"/>
                <a:gd name="T83" fmla="*/ 199 h 361"/>
                <a:gd name="T84" fmla="*/ 225 w 336"/>
                <a:gd name="T85" fmla="*/ 156 h 361"/>
                <a:gd name="T86" fmla="*/ 216 w 336"/>
                <a:gd name="T87" fmla="*/ 232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36" h="361">
                  <a:moveTo>
                    <a:pt x="198" y="37"/>
                  </a:moveTo>
                  <a:cubicBezTo>
                    <a:pt x="200" y="37"/>
                    <a:pt x="202" y="38"/>
                    <a:pt x="204" y="38"/>
                  </a:cubicBezTo>
                  <a:cubicBezTo>
                    <a:pt x="205" y="39"/>
                    <a:pt x="205" y="39"/>
                    <a:pt x="206" y="39"/>
                  </a:cubicBezTo>
                  <a:cubicBezTo>
                    <a:pt x="208" y="39"/>
                    <a:pt x="210" y="37"/>
                    <a:pt x="211" y="35"/>
                  </a:cubicBezTo>
                  <a:cubicBezTo>
                    <a:pt x="211" y="32"/>
                    <a:pt x="209" y="29"/>
                    <a:pt x="207" y="28"/>
                  </a:cubicBezTo>
                  <a:cubicBezTo>
                    <a:pt x="204" y="28"/>
                    <a:pt x="202" y="27"/>
                    <a:pt x="200" y="27"/>
                  </a:cubicBezTo>
                  <a:cubicBezTo>
                    <a:pt x="197" y="26"/>
                    <a:pt x="194" y="28"/>
                    <a:pt x="194" y="31"/>
                  </a:cubicBezTo>
                  <a:cubicBezTo>
                    <a:pt x="193" y="34"/>
                    <a:pt x="195" y="37"/>
                    <a:pt x="198" y="37"/>
                  </a:cubicBezTo>
                  <a:close/>
                  <a:moveTo>
                    <a:pt x="303" y="109"/>
                  </a:moveTo>
                  <a:cubicBezTo>
                    <a:pt x="304" y="111"/>
                    <a:pt x="305" y="112"/>
                    <a:pt x="307" y="112"/>
                  </a:cubicBezTo>
                  <a:cubicBezTo>
                    <a:pt x="308" y="112"/>
                    <a:pt x="309" y="111"/>
                    <a:pt x="310" y="111"/>
                  </a:cubicBezTo>
                  <a:cubicBezTo>
                    <a:pt x="312" y="109"/>
                    <a:pt x="313" y="106"/>
                    <a:pt x="311" y="104"/>
                  </a:cubicBezTo>
                  <a:cubicBezTo>
                    <a:pt x="309" y="100"/>
                    <a:pt x="307" y="96"/>
                    <a:pt x="304" y="93"/>
                  </a:cubicBezTo>
                  <a:cubicBezTo>
                    <a:pt x="302" y="91"/>
                    <a:pt x="299" y="90"/>
                    <a:pt x="297" y="92"/>
                  </a:cubicBezTo>
                  <a:cubicBezTo>
                    <a:pt x="294" y="93"/>
                    <a:pt x="294" y="97"/>
                    <a:pt x="296" y="99"/>
                  </a:cubicBezTo>
                  <a:cubicBezTo>
                    <a:pt x="298" y="102"/>
                    <a:pt x="300" y="106"/>
                    <a:pt x="303" y="109"/>
                  </a:cubicBezTo>
                  <a:close/>
                  <a:moveTo>
                    <a:pt x="222" y="44"/>
                  </a:moveTo>
                  <a:cubicBezTo>
                    <a:pt x="226" y="45"/>
                    <a:pt x="230" y="47"/>
                    <a:pt x="234" y="48"/>
                  </a:cubicBezTo>
                  <a:cubicBezTo>
                    <a:pt x="234" y="49"/>
                    <a:pt x="235" y="49"/>
                    <a:pt x="236" y="49"/>
                  </a:cubicBezTo>
                  <a:cubicBezTo>
                    <a:pt x="238" y="49"/>
                    <a:pt x="240" y="48"/>
                    <a:pt x="241" y="46"/>
                  </a:cubicBezTo>
                  <a:cubicBezTo>
                    <a:pt x="242" y="43"/>
                    <a:pt x="241" y="40"/>
                    <a:pt x="238" y="39"/>
                  </a:cubicBezTo>
                  <a:cubicBezTo>
                    <a:pt x="234" y="37"/>
                    <a:pt x="230" y="36"/>
                    <a:pt x="226" y="34"/>
                  </a:cubicBezTo>
                  <a:cubicBezTo>
                    <a:pt x="223" y="33"/>
                    <a:pt x="220" y="34"/>
                    <a:pt x="219" y="37"/>
                  </a:cubicBezTo>
                  <a:cubicBezTo>
                    <a:pt x="218" y="40"/>
                    <a:pt x="220" y="43"/>
                    <a:pt x="222" y="44"/>
                  </a:cubicBezTo>
                  <a:close/>
                  <a:moveTo>
                    <a:pt x="250" y="57"/>
                  </a:moveTo>
                  <a:cubicBezTo>
                    <a:pt x="254" y="59"/>
                    <a:pt x="257" y="62"/>
                    <a:pt x="261" y="64"/>
                  </a:cubicBezTo>
                  <a:cubicBezTo>
                    <a:pt x="261" y="65"/>
                    <a:pt x="262" y="65"/>
                    <a:pt x="264" y="65"/>
                  </a:cubicBezTo>
                  <a:cubicBezTo>
                    <a:pt x="265" y="65"/>
                    <a:pt x="267" y="64"/>
                    <a:pt x="268" y="63"/>
                  </a:cubicBezTo>
                  <a:cubicBezTo>
                    <a:pt x="269" y="61"/>
                    <a:pt x="269" y="57"/>
                    <a:pt x="267" y="56"/>
                  </a:cubicBezTo>
                  <a:cubicBezTo>
                    <a:pt x="263" y="53"/>
                    <a:pt x="259" y="51"/>
                    <a:pt x="256" y="48"/>
                  </a:cubicBezTo>
                  <a:cubicBezTo>
                    <a:pt x="253" y="47"/>
                    <a:pt x="250" y="48"/>
                    <a:pt x="248" y="50"/>
                  </a:cubicBezTo>
                  <a:cubicBezTo>
                    <a:pt x="247" y="53"/>
                    <a:pt x="248" y="56"/>
                    <a:pt x="250" y="57"/>
                  </a:cubicBezTo>
                  <a:close/>
                  <a:moveTo>
                    <a:pt x="311" y="126"/>
                  </a:moveTo>
                  <a:cubicBezTo>
                    <a:pt x="313" y="129"/>
                    <a:pt x="315" y="133"/>
                    <a:pt x="316" y="137"/>
                  </a:cubicBezTo>
                  <a:cubicBezTo>
                    <a:pt x="317" y="139"/>
                    <a:pt x="319" y="140"/>
                    <a:pt x="321" y="140"/>
                  </a:cubicBezTo>
                  <a:cubicBezTo>
                    <a:pt x="322" y="140"/>
                    <a:pt x="322" y="140"/>
                    <a:pt x="323" y="140"/>
                  </a:cubicBezTo>
                  <a:cubicBezTo>
                    <a:pt x="326" y="139"/>
                    <a:pt x="327" y="136"/>
                    <a:pt x="326" y="133"/>
                  </a:cubicBezTo>
                  <a:cubicBezTo>
                    <a:pt x="324" y="129"/>
                    <a:pt x="323" y="125"/>
                    <a:pt x="321" y="121"/>
                  </a:cubicBezTo>
                  <a:cubicBezTo>
                    <a:pt x="320" y="119"/>
                    <a:pt x="317" y="118"/>
                    <a:pt x="314" y="119"/>
                  </a:cubicBezTo>
                  <a:cubicBezTo>
                    <a:pt x="311" y="120"/>
                    <a:pt x="310" y="123"/>
                    <a:pt x="311" y="126"/>
                  </a:cubicBezTo>
                  <a:close/>
                  <a:moveTo>
                    <a:pt x="284" y="85"/>
                  </a:moveTo>
                  <a:cubicBezTo>
                    <a:pt x="285" y="86"/>
                    <a:pt x="286" y="86"/>
                    <a:pt x="288" y="86"/>
                  </a:cubicBezTo>
                  <a:cubicBezTo>
                    <a:pt x="289" y="86"/>
                    <a:pt x="290" y="86"/>
                    <a:pt x="291" y="85"/>
                  </a:cubicBezTo>
                  <a:cubicBezTo>
                    <a:pt x="293" y="83"/>
                    <a:pt x="293" y="80"/>
                    <a:pt x="291" y="78"/>
                  </a:cubicBezTo>
                  <a:cubicBezTo>
                    <a:pt x="288" y="74"/>
                    <a:pt x="285" y="71"/>
                    <a:pt x="282" y="68"/>
                  </a:cubicBezTo>
                  <a:cubicBezTo>
                    <a:pt x="280" y="66"/>
                    <a:pt x="277" y="66"/>
                    <a:pt x="275" y="69"/>
                  </a:cubicBezTo>
                  <a:cubicBezTo>
                    <a:pt x="273" y="71"/>
                    <a:pt x="273" y="74"/>
                    <a:pt x="275" y="76"/>
                  </a:cubicBezTo>
                  <a:cubicBezTo>
                    <a:pt x="278" y="79"/>
                    <a:pt x="281" y="82"/>
                    <a:pt x="284" y="85"/>
                  </a:cubicBezTo>
                  <a:close/>
                  <a:moveTo>
                    <a:pt x="322" y="155"/>
                  </a:moveTo>
                  <a:cubicBezTo>
                    <a:pt x="323" y="159"/>
                    <a:pt x="323" y="163"/>
                    <a:pt x="324" y="167"/>
                  </a:cubicBezTo>
                  <a:cubicBezTo>
                    <a:pt x="325" y="170"/>
                    <a:pt x="327" y="171"/>
                    <a:pt x="329" y="171"/>
                  </a:cubicBezTo>
                  <a:cubicBezTo>
                    <a:pt x="329" y="171"/>
                    <a:pt x="330" y="171"/>
                    <a:pt x="330" y="171"/>
                  </a:cubicBezTo>
                  <a:cubicBezTo>
                    <a:pt x="333" y="171"/>
                    <a:pt x="335" y="168"/>
                    <a:pt x="334" y="165"/>
                  </a:cubicBezTo>
                  <a:cubicBezTo>
                    <a:pt x="334" y="161"/>
                    <a:pt x="333" y="157"/>
                    <a:pt x="332" y="152"/>
                  </a:cubicBezTo>
                  <a:cubicBezTo>
                    <a:pt x="331" y="150"/>
                    <a:pt x="328" y="148"/>
                    <a:pt x="325" y="149"/>
                  </a:cubicBezTo>
                  <a:cubicBezTo>
                    <a:pt x="323" y="149"/>
                    <a:pt x="321" y="152"/>
                    <a:pt x="322" y="155"/>
                  </a:cubicBezTo>
                  <a:close/>
                  <a:moveTo>
                    <a:pt x="336" y="185"/>
                  </a:moveTo>
                  <a:cubicBezTo>
                    <a:pt x="336" y="182"/>
                    <a:pt x="334" y="180"/>
                    <a:pt x="331" y="180"/>
                  </a:cubicBezTo>
                  <a:cubicBezTo>
                    <a:pt x="328" y="180"/>
                    <a:pt x="326" y="183"/>
                    <a:pt x="326" y="186"/>
                  </a:cubicBezTo>
                  <a:cubicBezTo>
                    <a:pt x="326" y="188"/>
                    <a:pt x="326" y="190"/>
                    <a:pt x="326" y="192"/>
                  </a:cubicBezTo>
                  <a:cubicBezTo>
                    <a:pt x="326" y="279"/>
                    <a:pt x="255" y="350"/>
                    <a:pt x="168" y="350"/>
                  </a:cubicBezTo>
                  <a:cubicBezTo>
                    <a:pt x="81" y="350"/>
                    <a:pt x="10" y="279"/>
                    <a:pt x="10" y="192"/>
                  </a:cubicBezTo>
                  <a:cubicBezTo>
                    <a:pt x="10" y="107"/>
                    <a:pt x="79" y="37"/>
                    <a:pt x="164" y="34"/>
                  </a:cubicBezTo>
                  <a:cubicBezTo>
                    <a:pt x="147" y="44"/>
                    <a:pt x="147" y="44"/>
                    <a:pt x="147" y="44"/>
                  </a:cubicBezTo>
                  <a:cubicBezTo>
                    <a:pt x="144" y="46"/>
                    <a:pt x="143" y="49"/>
                    <a:pt x="145" y="51"/>
                  </a:cubicBezTo>
                  <a:cubicBezTo>
                    <a:pt x="146" y="53"/>
                    <a:pt x="147" y="54"/>
                    <a:pt x="149" y="54"/>
                  </a:cubicBezTo>
                  <a:cubicBezTo>
                    <a:pt x="150" y="54"/>
                    <a:pt x="151" y="54"/>
                    <a:pt x="152" y="53"/>
                  </a:cubicBezTo>
                  <a:cubicBezTo>
                    <a:pt x="184" y="35"/>
                    <a:pt x="184" y="35"/>
                    <a:pt x="184" y="35"/>
                  </a:cubicBezTo>
                  <a:cubicBezTo>
                    <a:pt x="185" y="34"/>
                    <a:pt x="186" y="32"/>
                    <a:pt x="186" y="31"/>
                  </a:cubicBezTo>
                  <a:cubicBezTo>
                    <a:pt x="186" y="29"/>
                    <a:pt x="186" y="27"/>
                    <a:pt x="184" y="26"/>
                  </a:cubicBezTo>
                  <a:cubicBezTo>
                    <a:pt x="156" y="2"/>
                    <a:pt x="156" y="2"/>
                    <a:pt x="156" y="2"/>
                  </a:cubicBezTo>
                  <a:cubicBezTo>
                    <a:pt x="153" y="0"/>
                    <a:pt x="150" y="0"/>
                    <a:pt x="148" y="2"/>
                  </a:cubicBezTo>
                  <a:cubicBezTo>
                    <a:pt x="146" y="4"/>
                    <a:pt x="147" y="8"/>
                    <a:pt x="149" y="10"/>
                  </a:cubicBezTo>
                  <a:cubicBezTo>
                    <a:pt x="166" y="24"/>
                    <a:pt x="166" y="24"/>
                    <a:pt x="166" y="24"/>
                  </a:cubicBezTo>
                  <a:cubicBezTo>
                    <a:pt x="74" y="25"/>
                    <a:pt x="0" y="100"/>
                    <a:pt x="0" y="192"/>
                  </a:cubicBezTo>
                  <a:cubicBezTo>
                    <a:pt x="0" y="285"/>
                    <a:pt x="75" y="361"/>
                    <a:pt x="168" y="361"/>
                  </a:cubicBezTo>
                  <a:cubicBezTo>
                    <a:pt x="261" y="361"/>
                    <a:pt x="336" y="285"/>
                    <a:pt x="336" y="192"/>
                  </a:cubicBezTo>
                  <a:cubicBezTo>
                    <a:pt x="336" y="190"/>
                    <a:pt x="336" y="188"/>
                    <a:pt x="336" y="185"/>
                  </a:cubicBezTo>
                  <a:close/>
                  <a:moveTo>
                    <a:pt x="98" y="203"/>
                  </a:moveTo>
                  <a:cubicBezTo>
                    <a:pt x="71" y="227"/>
                    <a:pt x="71" y="227"/>
                    <a:pt x="71" y="227"/>
                  </a:cubicBezTo>
                  <a:cubicBezTo>
                    <a:pt x="69" y="228"/>
                    <a:pt x="69" y="230"/>
                    <a:pt x="69" y="231"/>
                  </a:cubicBezTo>
                  <a:cubicBezTo>
                    <a:pt x="69" y="234"/>
                    <a:pt x="71" y="236"/>
                    <a:pt x="73" y="236"/>
                  </a:cubicBezTo>
                  <a:cubicBezTo>
                    <a:pt x="121" y="236"/>
                    <a:pt x="121" y="236"/>
                    <a:pt x="121" y="236"/>
                  </a:cubicBezTo>
                  <a:cubicBezTo>
                    <a:pt x="124" y="236"/>
                    <a:pt x="126" y="234"/>
                    <a:pt x="126" y="231"/>
                  </a:cubicBezTo>
                  <a:cubicBezTo>
                    <a:pt x="126" y="229"/>
                    <a:pt x="124" y="227"/>
                    <a:pt x="121" y="227"/>
                  </a:cubicBezTo>
                  <a:cubicBezTo>
                    <a:pt x="83" y="227"/>
                    <a:pt x="83" y="227"/>
                    <a:pt x="83" y="227"/>
                  </a:cubicBezTo>
                  <a:cubicBezTo>
                    <a:pt x="104" y="208"/>
                    <a:pt x="104" y="208"/>
                    <a:pt x="104" y="208"/>
                  </a:cubicBezTo>
                  <a:cubicBezTo>
                    <a:pt x="118" y="196"/>
                    <a:pt x="124" y="189"/>
                    <a:pt x="124" y="177"/>
                  </a:cubicBezTo>
                  <a:cubicBezTo>
                    <a:pt x="124" y="177"/>
                    <a:pt x="124" y="177"/>
                    <a:pt x="124" y="177"/>
                  </a:cubicBezTo>
                  <a:cubicBezTo>
                    <a:pt x="124" y="164"/>
                    <a:pt x="114" y="154"/>
                    <a:pt x="99" y="154"/>
                  </a:cubicBezTo>
                  <a:cubicBezTo>
                    <a:pt x="86" y="154"/>
                    <a:pt x="79" y="160"/>
                    <a:pt x="72" y="169"/>
                  </a:cubicBezTo>
                  <a:cubicBezTo>
                    <a:pt x="72" y="170"/>
                    <a:pt x="71" y="171"/>
                    <a:pt x="71" y="172"/>
                  </a:cubicBezTo>
                  <a:cubicBezTo>
                    <a:pt x="71" y="174"/>
                    <a:pt x="73" y="176"/>
                    <a:pt x="76" y="176"/>
                  </a:cubicBezTo>
                  <a:cubicBezTo>
                    <a:pt x="77" y="176"/>
                    <a:pt x="78" y="175"/>
                    <a:pt x="79" y="174"/>
                  </a:cubicBezTo>
                  <a:cubicBezTo>
                    <a:pt x="85" y="167"/>
                    <a:pt x="90" y="162"/>
                    <a:pt x="99" y="162"/>
                  </a:cubicBezTo>
                  <a:cubicBezTo>
                    <a:pt x="107" y="162"/>
                    <a:pt x="115" y="168"/>
                    <a:pt x="115" y="178"/>
                  </a:cubicBezTo>
                  <a:cubicBezTo>
                    <a:pt x="115" y="186"/>
                    <a:pt x="111" y="192"/>
                    <a:pt x="98" y="203"/>
                  </a:cubicBezTo>
                  <a:close/>
                  <a:moveTo>
                    <a:pt x="178" y="157"/>
                  </a:moveTo>
                  <a:cubicBezTo>
                    <a:pt x="136" y="208"/>
                    <a:pt x="136" y="208"/>
                    <a:pt x="136" y="208"/>
                  </a:cubicBezTo>
                  <a:cubicBezTo>
                    <a:pt x="135" y="209"/>
                    <a:pt x="134" y="211"/>
                    <a:pt x="134" y="212"/>
                  </a:cubicBezTo>
                  <a:cubicBezTo>
                    <a:pt x="134" y="215"/>
                    <a:pt x="136" y="217"/>
                    <a:pt x="139" y="217"/>
                  </a:cubicBezTo>
                  <a:cubicBezTo>
                    <a:pt x="179" y="217"/>
                    <a:pt x="179" y="217"/>
                    <a:pt x="179" y="217"/>
                  </a:cubicBezTo>
                  <a:cubicBezTo>
                    <a:pt x="179" y="232"/>
                    <a:pt x="179" y="232"/>
                    <a:pt x="179" y="232"/>
                  </a:cubicBezTo>
                  <a:cubicBezTo>
                    <a:pt x="179" y="234"/>
                    <a:pt x="181" y="236"/>
                    <a:pt x="183" y="236"/>
                  </a:cubicBezTo>
                  <a:cubicBezTo>
                    <a:pt x="186" y="236"/>
                    <a:pt x="188" y="234"/>
                    <a:pt x="188" y="232"/>
                  </a:cubicBezTo>
                  <a:cubicBezTo>
                    <a:pt x="188" y="217"/>
                    <a:pt x="188" y="217"/>
                    <a:pt x="188" y="217"/>
                  </a:cubicBezTo>
                  <a:cubicBezTo>
                    <a:pt x="197" y="217"/>
                    <a:pt x="197" y="217"/>
                    <a:pt x="197" y="217"/>
                  </a:cubicBezTo>
                  <a:cubicBezTo>
                    <a:pt x="199" y="217"/>
                    <a:pt x="201" y="215"/>
                    <a:pt x="201" y="213"/>
                  </a:cubicBezTo>
                  <a:cubicBezTo>
                    <a:pt x="201" y="211"/>
                    <a:pt x="199" y="209"/>
                    <a:pt x="197" y="209"/>
                  </a:cubicBezTo>
                  <a:cubicBezTo>
                    <a:pt x="188" y="209"/>
                    <a:pt x="188" y="209"/>
                    <a:pt x="188" y="209"/>
                  </a:cubicBezTo>
                  <a:cubicBezTo>
                    <a:pt x="188" y="159"/>
                    <a:pt x="188" y="159"/>
                    <a:pt x="188" y="159"/>
                  </a:cubicBezTo>
                  <a:cubicBezTo>
                    <a:pt x="188" y="156"/>
                    <a:pt x="185" y="154"/>
                    <a:pt x="183" y="154"/>
                  </a:cubicBezTo>
                  <a:cubicBezTo>
                    <a:pt x="180" y="154"/>
                    <a:pt x="179" y="155"/>
                    <a:pt x="178" y="157"/>
                  </a:cubicBezTo>
                  <a:close/>
                  <a:moveTo>
                    <a:pt x="179" y="209"/>
                  </a:moveTo>
                  <a:cubicBezTo>
                    <a:pt x="145" y="209"/>
                    <a:pt x="145" y="209"/>
                    <a:pt x="145" y="209"/>
                  </a:cubicBezTo>
                  <a:cubicBezTo>
                    <a:pt x="179" y="168"/>
                    <a:pt x="179" y="168"/>
                    <a:pt x="179" y="168"/>
                  </a:cubicBezTo>
                  <a:lnTo>
                    <a:pt x="179" y="209"/>
                  </a:lnTo>
                  <a:close/>
                  <a:moveTo>
                    <a:pt x="220" y="236"/>
                  </a:moveTo>
                  <a:cubicBezTo>
                    <a:pt x="223" y="236"/>
                    <a:pt x="225" y="234"/>
                    <a:pt x="225" y="232"/>
                  </a:cubicBezTo>
                  <a:cubicBezTo>
                    <a:pt x="225" y="202"/>
                    <a:pt x="225" y="202"/>
                    <a:pt x="225" y="202"/>
                  </a:cubicBezTo>
                  <a:cubicBezTo>
                    <a:pt x="225" y="191"/>
                    <a:pt x="232" y="183"/>
                    <a:pt x="243" y="183"/>
                  </a:cubicBezTo>
                  <a:cubicBezTo>
                    <a:pt x="253" y="183"/>
                    <a:pt x="259" y="190"/>
                    <a:pt x="259" y="201"/>
                  </a:cubicBezTo>
                  <a:cubicBezTo>
                    <a:pt x="259" y="232"/>
                    <a:pt x="259" y="232"/>
                    <a:pt x="259" y="232"/>
                  </a:cubicBezTo>
                  <a:cubicBezTo>
                    <a:pt x="259" y="234"/>
                    <a:pt x="261" y="236"/>
                    <a:pt x="263" y="236"/>
                  </a:cubicBezTo>
                  <a:cubicBezTo>
                    <a:pt x="266" y="236"/>
                    <a:pt x="268" y="234"/>
                    <a:pt x="268" y="232"/>
                  </a:cubicBezTo>
                  <a:cubicBezTo>
                    <a:pt x="268" y="199"/>
                    <a:pt x="268" y="199"/>
                    <a:pt x="268" y="199"/>
                  </a:cubicBezTo>
                  <a:cubicBezTo>
                    <a:pt x="268" y="185"/>
                    <a:pt x="259" y="175"/>
                    <a:pt x="245" y="175"/>
                  </a:cubicBezTo>
                  <a:cubicBezTo>
                    <a:pt x="235" y="175"/>
                    <a:pt x="229" y="180"/>
                    <a:pt x="225" y="187"/>
                  </a:cubicBezTo>
                  <a:cubicBezTo>
                    <a:pt x="225" y="156"/>
                    <a:pt x="225" y="156"/>
                    <a:pt x="225" y="156"/>
                  </a:cubicBezTo>
                  <a:cubicBezTo>
                    <a:pt x="225" y="153"/>
                    <a:pt x="223" y="151"/>
                    <a:pt x="220" y="151"/>
                  </a:cubicBezTo>
                  <a:cubicBezTo>
                    <a:pt x="218" y="151"/>
                    <a:pt x="216" y="153"/>
                    <a:pt x="216" y="156"/>
                  </a:cubicBezTo>
                  <a:cubicBezTo>
                    <a:pt x="216" y="232"/>
                    <a:pt x="216" y="232"/>
                    <a:pt x="216" y="232"/>
                  </a:cubicBezTo>
                  <a:cubicBezTo>
                    <a:pt x="216" y="234"/>
                    <a:pt x="218" y="236"/>
                    <a:pt x="220" y="23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2E8EE2-E172-724F-B2A2-41930328EDAA}"/>
              </a:ext>
            </a:extLst>
          </p:cNvPr>
          <p:cNvGrpSpPr>
            <a:grpSpLocks noChangeAspect="1"/>
          </p:cNvGrpSpPr>
          <p:nvPr/>
        </p:nvGrpSpPr>
        <p:grpSpPr>
          <a:xfrm>
            <a:off x="633738" y="3087806"/>
            <a:ext cx="951848" cy="951848"/>
            <a:chOff x="633738" y="3087806"/>
            <a:chExt cx="951848" cy="95184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DD05ED1-55FB-2A43-AB70-9FA2F37005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738" y="3087806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D957EEE7-58F5-614B-A321-23FFBD7204E6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20697" y="3275177"/>
              <a:ext cx="577931" cy="577106"/>
            </a:xfrm>
            <a:custGeom>
              <a:avLst/>
              <a:gdLst>
                <a:gd name="T0" fmla="*/ 156 w 361"/>
                <a:gd name="T1" fmla="*/ 47 h 360"/>
                <a:gd name="T2" fmla="*/ 185 w 361"/>
                <a:gd name="T3" fmla="*/ 37 h 360"/>
                <a:gd name="T4" fmla="*/ 193 w 361"/>
                <a:gd name="T5" fmla="*/ 95 h 360"/>
                <a:gd name="T6" fmla="*/ 219 w 361"/>
                <a:gd name="T7" fmla="*/ 126 h 360"/>
                <a:gd name="T8" fmla="*/ 196 w 361"/>
                <a:gd name="T9" fmla="*/ 182 h 360"/>
                <a:gd name="T10" fmla="*/ 168 w 361"/>
                <a:gd name="T11" fmla="*/ 186 h 360"/>
                <a:gd name="T12" fmla="*/ 126 w 361"/>
                <a:gd name="T13" fmla="*/ 219 h 360"/>
                <a:gd name="T14" fmla="*/ 96 w 361"/>
                <a:gd name="T15" fmla="*/ 193 h 360"/>
                <a:gd name="T16" fmla="*/ 49 w 361"/>
                <a:gd name="T17" fmla="*/ 196 h 360"/>
                <a:gd name="T18" fmla="*/ 47 w 361"/>
                <a:gd name="T19" fmla="*/ 156 h 360"/>
                <a:gd name="T20" fmla="*/ 11 w 361"/>
                <a:gd name="T21" fmla="*/ 109 h 360"/>
                <a:gd name="T22" fmla="*/ 47 w 361"/>
                <a:gd name="T23" fmla="*/ 65 h 360"/>
                <a:gd name="T24" fmla="*/ 50 w 361"/>
                <a:gd name="T25" fmla="*/ 36 h 360"/>
                <a:gd name="T26" fmla="*/ 103 w 361"/>
                <a:gd name="T27" fmla="*/ 31 h 360"/>
                <a:gd name="T28" fmla="*/ 116 w 361"/>
                <a:gd name="T29" fmla="*/ 161 h 360"/>
                <a:gd name="T30" fmla="*/ 250 w 361"/>
                <a:gd name="T31" fmla="*/ 180 h 360"/>
                <a:gd name="T32" fmla="*/ 293 w 361"/>
                <a:gd name="T33" fmla="*/ 209 h 360"/>
                <a:gd name="T34" fmla="*/ 320 w 361"/>
                <a:gd name="T35" fmla="*/ 199 h 360"/>
                <a:gd name="T36" fmla="*/ 327 w 361"/>
                <a:gd name="T37" fmla="*/ 261 h 360"/>
                <a:gd name="T38" fmla="*/ 346 w 361"/>
                <a:gd name="T39" fmla="*/ 294 h 360"/>
                <a:gd name="T40" fmla="*/ 317 w 361"/>
                <a:gd name="T41" fmla="*/ 299 h 360"/>
                <a:gd name="T42" fmla="*/ 280 w 361"/>
                <a:gd name="T43" fmla="*/ 349 h 360"/>
                <a:gd name="T44" fmla="*/ 237 w 361"/>
                <a:gd name="T45" fmla="*/ 321 h 360"/>
                <a:gd name="T46" fmla="*/ 209 w 361"/>
                <a:gd name="T47" fmla="*/ 330 h 360"/>
                <a:gd name="T48" fmla="*/ 202 w 361"/>
                <a:gd name="T49" fmla="*/ 268 h 360"/>
                <a:gd name="T50" fmla="*/ 186 w 361"/>
                <a:gd name="T51" fmla="*/ 233 h 360"/>
                <a:gd name="T52" fmla="*/ 230 w 361"/>
                <a:gd name="T53" fmla="*/ 212 h 360"/>
                <a:gd name="T54" fmla="*/ 250 w 361"/>
                <a:gd name="T55" fmla="*/ 180 h 360"/>
                <a:gd name="T56" fmla="*/ 240 w 361"/>
                <a:gd name="T57" fmla="*/ 240 h 360"/>
                <a:gd name="T58" fmla="*/ 109 w 361"/>
                <a:gd name="T59" fmla="*/ 0 h 360"/>
                <a:gd name="T60" fmla="*/ 49 w 361"/>
                <a:gd name="T61" fmla="*/ 25 h 360"/>
                <a:gd name="T62" fmla="*/ 29 w 361"/>
                <a:gd name="T63" fmla="*/ 93 h 360"/>
                <a:gd name="T64" fmla="*/ 29 w 361"/>
                <a:gd name="T65" fmla="*/ 140 h 360"/>
                <a:gd name="T66" fmla="*/ 49 w 361"/>
                <a:gd name="T67" fmla="*/ 207 h 360"/>
                <a:gd name="T68" fmla="*/ 109 w 361"/>
                <a:gd name="T69" fmla="*/ 232 h 360"/>
                <a:gd name="T70" fmla="*/ 176 w 361"/>
                <a:gd name="T71" fmla="*/ 205 h 360"/>
                <a:gd name="T72" fmla="*/ 195 w 361"/>
                <a:gd name="T73" fmla="*/ 161 h 360"/>
                <a:gd name="T74" fmla="*/ 221 w 361"/>
                <a:gd name="T75" fmla="*/ 96 h 360"/>
                <a:gd name="T76" fmla="*/ 193 w 361"/>
                <a:gd name="T77" fmla="*/ 29 h 360"/>
                <a:gd name="T78" fmla="*/ 137 w 361"/>
                <a:gd name="T79" fmla="*/ 12 h 360"/>
                <a:gd name="T80" fmla="*/ 151 w 361"/>
                <a:gd name="T81" fmla="*/ 116 h 360"/>
                <a:gd name="T82" fmla="*/ 232 w 361"/>
                <a:gd name="T83" fmla="*/ 173 h 360"/>
                <a:gd name="T84" fmla="*/ 186 w 361"/>
                <a:gd name="T85" fmla="*/ 222 h 360"/>
                <a:gd name="T86" fmla="*/ 199 w 361"/>
                <a:gd name="T87" fmla="*/ 298 h 360"/>
                <a:gd name="T88" fmla="*/ 219 w 361"/>
                <a:gd name="T89" fmla="*/ 340 h 360"/>
                <a:gd name="T90" fmla="*/ 283 w 361"/>
                <a:gd name="T91" fmla="*/ 360 h 360"/>
                <a:gd name="T92" fmla="*/ 342 w 361"/>
                <a:gd name="T93" fmla="*/ 307 h 360"/>
                <a:gd name="T94" fmla="*/ 338 w 361"/>
                <a:gd name="T95" fmla="*/ 260 h 360"/>
                <a:gd name="T96" fmla="*/ 318 w 361"/>
                <a:gd name="T97" fmla="*/ 187 h 360"/>
                <a:gd name="T98" fmla="*/ 250 w 361"/>
                <a:gd name="T99" fmla="*/ 169 h 360"/>
                <a:gd name="T100" fmla="*/ 265 w 361"/>
                <a:gd name="T101" fmla="*/ 241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61" h="360">
                  <a:moveTo>
                    <a:pt x="124" y="11"/>
                  </a:moveTo>
                  <a:cubicBezTo>
                    <a:pt x="125" y="11"/>
                    <a:pt x="126" y="12"/>
                    <a:pt x="126" y="13"/>
                  </a:cubicBezTo>
                  <a:cubicBezTo>
                    <a:pt x="129" y="31"/>
                    <a:pt x="129" y="31"/>
                    <a:pt x="129" y="31"/>
                  </a:cubicBezTo>
                  <a:cubicBezTo>
                    <a:pt x="130" y="35"/>
                    <a:pt x="133" y="38"/>
                    <a:pt x="137" y="39"/>
                  </a:cubicBezTo>
                  <a:cubicBezTo>
                    <a:pt x="144" y="41"/>
                    <a:pt x="150" y="44"/>
                    <a:pt x="156" y="47"/>
                  </a:cubicBezTo>
                  <a:cubicBezTo>
                    <a:pt x="158" y="48"/>
                    <a:pt x="160" y="49"/>
                    <a:pt x="161" y="49"/>
                  </a:cubicBezTo>
                  <a:cubicBezTo>
                    <a:pt x="164" y="49"/>
                    <a:pt x="166" y="48"/>
                    <a:pt x="168" y="47"/>
                  </a:cubicBezTo>
                  <a:cubicBezTo>
                    <a:pt x="182" y="36"/>
                    <a:pt x="182" y="36"/>
                    <a:pt x="182" y="36"/>
                  </a:cubicBezTo>
                  <a:cubicBezTo>
                    <a:pt x="183" y="36"/>
                    <a:pt x="183" y="36"/>
                    <a:pt x="184" y="36"/>
                  </a:cubicBezTo>
                  <a:cubicBezTo>
                    <a:pt x="184" y="36"/>
                    <a:pt x="185" y="36"/>
                    <a:pt x="185" y="37"/>
                  </a:cubicBezTo>
                  <a:cubicBezTo>
                    <a:pt x="196" y="47"/>
                    <a:pt x="196" y="47"/>
                    <a:pt x="196" y="47"/>
                  </a:cubicBezTo>
                  <a:cubicBezTo>
                    <a:pt x="197" y="48"/>
                    <a:pt x="197" y="49"/>
                    <a:pt x="196" y="50"/>
                  </a:cubicBezTo>
                  <a:cubicBezTo>
                    <a:pt x="186" y="65"/>
                    <a:pt x="186" y="65"/>
                    <a:pt x="186" y="65"/>
                  </a:cubicBezTo>
                  <a:cubicBezTo>
                    <a:pt x="184" y="68"/>
                    <a:pt x="183" y="73"/>
                    <a:pt x="185" y="76"/>
                  </a:cubicBezTo>
                  <a:cubicBezTo>
                    <a:pt x="189" y="82"/>
                    <a:pt x="192" y="89"/>
                    <a:pt x="193" y="95"/>
                  </a:cubicBezTo>
                  <a:cubicBezTo>
                    <a:pt x="194" y="99"/>
                    <a:pt x="198" y="102"/>
                    <a:pt x="202" y="103"/>
                  </a:cubicBezTo>
                  <a:cubicBezTo>
                    <a:pt x="219" y="106"/>
                    <a:pt x="219" y="106"/>
                    <a:pt x="219" y="106"/>
                  </a:cubicBezTo>
                  <a:cubicBezTo>
                    <a:pt x="221" y="106"/>
                    <a:pt x="221" y="107"/>
                    <a:pt x="221" y="109"/>
                  </a:cubicBezTo>
                  <a:cubicBezTo>
                    <a:pt x="221" y="124"/>
                    <a:pt x="221" y="124"/>
                    <a:pt x="221" y="124"/>
                  </a:cubicBezTo>
                  <a:cubicBezTo>
                    <a:pt x="221" y="125"/>
                    <a:pt x="221" y="126"/>
                    <a:pt x="219" y="126"/>
                  </a:cubicBezTo>
                  <a:cubicBezTo>
                    <a:pt x="202" y="129"/>
                    <a:pt x="202" y="129"/>
                    <a:pt x="202" y="129"/>
                  </a:cubicBezTo>
                  <a:cubicBezTo>
                    <a:pt x="198" y="130"/>
                    <a:pt x="194" y="133"/>
                    <a:pt x="193" y="137"/>
                  </a:cubicBezTo>
                  <a:cubicBezTo>
                    <a:pt x="192" y="144"/>
                    <a:pt x="189" y="150"/>
                    <a:pt x="185" y="156"/>
                  </a:cubicBezTo>
                  <a:cubicBezTo>
                    <a:pt x="183" y="160"/>
                    <a:pt x="184" y="164"/>
                    <a:pt x="186" y="168"/>
                  </a:cubicBezTo>
                  <a:cubicBezTo>
                    <a:pt x="196" y="182"/>
                    <a:pt x="196" y="182"/>
                    <a:pt x="196" y="182"/>
                  </a:cubicBezTo>
                  <a:cubicBezTo>
                    <a:pt x="197" y="183"/>
                    <a:pt x="197" y="184"/>
                    <a:pt x="196" y="185"/>
                  </a:cubicBezTo>
                  <a:cubicBezTo>
                    <a:pt x="185" y="196"/>
                    <a:pt x="185" y="196"/>
                    <a:pt x="185" y="196"/>
                  </a:cubicBezTo>
                  <a:cubicBezTo>
                    <a:pt x="185" y="196"/>
                    <a:pt x="184" y="196"/>
                    <a:pt x="184" y="196"/>
                  </a:cubicBezTo>
                  <a:cubicBezTo>
                    <a:pt x="183" y="196"/>
                    <a:pt x="183" y="196"/>
                    <a:pt x="182" y="196"/>
                  </a:cubicBezTo>
                  <a:cubicBezTo>
                    <a:pt x="168" y="186"/>
                    <a:pt x="168" y="186"/>
                    <a:pt x="168" y="186"/>
                  </a:cubicBezTo>
                  <a:cubicBezTo>
                    <a:pt x="166" y="185"/>
                    <a:pt x="164" y="184"/>
                    <a:pt x="162" y="184"/>
                  </a:cubicBezTo>
                  <a:cubicBezTo>
                    <a:pt x="160" y="184"/>
                    <a:pt x="158" y="184"/>
                    <a:pt x="156" y="185"/>
                  </a:cubicBezTo>
                  <a:cubicBezTo>
                    <a:pt x="150" y="189"/>
                    <a:pt x="144" y="191"/>
                    <a:pt x="137" y="193"/>
                  </a:cubicBezTo>
                  <a:cubicBezTo>
                    <a:pt x="133" y="194"/>
                    <a:pt x="130" y="198"/>
                    <a:pt x="129" y="202"/>
                  </a:cubicBezTo>
                  <a:cubicBezTo>
                    <a:pt x="126" y="219"/>
                    <a:pt x="126" y="219"/>
                    <a:pt x="126" y="219"/>
                  </a:cubicBezTo>
                  <a:cubicBezTo>
                    <a:pt x="126" y="220"/>
                    <a:pt x="125" y="221"/>
                    <a:pt x="124" y="221"/>
                  </a:cubicBezTo>
                  <a:cubicBezTo>
                    <a:pt x="109" y="221"/>
                    <a:pt x="109" y="221"/>
                    <a:pt x="109" y="221"/>
                  </a:cubicBezTo>
                  <a:cubicBezTo>
                    <a:pt x="108" y="221"/>
                    <a:pt x="107" y="220"/>
                    <a:pt x="106" y="219"/>
                  </a:cubicBezTo>
                  <a:cubicBezTo>
                    <a:pt x="103" y="202"/>
                    <a:pt x="103" y="202"/>
                    <a:pt x="103" y="202"/>
                  </a:cubicBezTo>
                  <a:cubicBezTo>
                    <a:pt x="103" y="198"/>
                    <a:pt x="100" y="194"/>
                    <a:pt x="96" y="193"/>
                  </a:cubicBezTo>
                  <a:cubicBezTo>
                    <a:pt x="89" y="191"/>
                    <a:pt x="82" y="189"/>
                    <a:pt x="76" y="185"/>
                  </a:cubicBezTo>
                  <a:cubicBezTo>
                    <a:pt x="75" y="184"/>
                    <a:pt x="73" y="184"/>
                    <a:pt x="71" y="184"/>
                  </a:cubicBezTo>
                  <a:cubicBezTo>
                    <a:pt x="69" y="184"/>
                    <a:pt x="67" y="185"/>
                    <a:pt x="65" y="186"/>
                  </a:cubicBezTo>
                  <a:cubicBezTo>
                    <a:pt x="50" y="196"/>
                    <a:pt x="50" y="196"/>
                    <a:pt x="50" y="196"/>
                  </a:cubicBezTo>
                  <a:cubicBezTo>
                    <a:pt x="50" y="196"/>
                    <a:pt x="49" y="196"/>
                    <a:pt x="49" y="196"/>
                  </a:cubicBezTo>
                  <a:cubicBezTo>
                    <a:pt x="49" y="196"/>
                    <a:pt x="48" y="196"/>
                    <a:pt x="47" y="196"/>
                  </a:cubicBezTo>
                  <a:cubicBezTo>
                    <a:pt x="37" y="185"/>
                    <a:pt x="37" y="185"/>
                    <a:pt x="37" y="185"/>
                  </a:cubicBezTo>
                  <a:cubicBezTo>
                    <a:pt x="36" y="184"/>
                    <a:pt x="36" y="183"/>
                    <a:pt x="37" y="182"/>
                  </a:cubicBezTo>
                  <a:cubicBezTo>
                    <a:pt x="47" y="168"/>
                    <a:pt x="47" y="168"/>
                    <a:pt x="47" y="168"/>
                  </a:cubicBezTo>
                  <a:cubicBezTo>
                    <a:pt x="49" y="164"/>
                    <a:pt x="49" y="160"/>
                    <a:pt x="47" y="156"/>
                  </a:cubicBezTo>
                  <a:cubicBezTo>
                    <a:pt x="44" y="150"/>
                    <a:pt x="41" y="144"/>
                    <a:pt x="39" y="137"/>
                  </a:cubicBezTo>
                  <a:cubicBezTo>
                    <a:pt x="38" y="133"/>
                    <a:pt x="35" y="130"/>
                    <a:pt x="31" y="129"/>
                  </a:cubicBezTo>
                  <a:cubicBezTo>
                    <a:pt x="13" y="126"/>
                    <a:pt x="13" y="126"/>
                    <a:pt x="13" y="126"/>
                  </a:cubicBezTo>
                  <a:cubicBezTo>
                    <a:pt x="12" y="126"/>
                    <a:pt x="11" y="125"/>
                    <a:pt x="11" y="124"/>
                  </a:cubicBezTo>
                  <a:cubicBezTo>
                    <a:pt x="11" y="109"/>
                    <a:pt x="11" y="109"/>
                    <a:pt x="11" y="109"/>
                  </a:cubicBezTo>
                  <a:cubicBezTo>
                    <a:pt x="11" y="108"/>
                    <a:pt x="12" y="107"/>
                    <a:pt x="13" y="106"/>
                  </a:cubicBezTo>
                  <a:cubicBezTo>
                    <a:pt x="31" y="103"/>
                    <a:pt x="31" y="103"/>
                    <a:pt x="31" y="103"/>
                  </a:cubicBezTo>
                  <a:cubicBezTo>
                    <a:pt x="35" y="103"/>
                    <a:pt x="38" y="100"/>
                    <a:pt x="39" y="96"/>
                  </a:cubicBezTo>
                  <a:cubicBezTo>
                    <a:pt x="41" y="89"/>
                    <a:pt x="44" y="83"/>
                    <a:pt x="47" y="77"/>
                  </a:cubicBezTo>
                  <a:cubicBezTo>
                    <a:pt x="49" y="73"/>
                    <a:pt x="49" y="68"/>
                    <a:pt x="47" y="65"/>
                  </a:cubicBezTo>
                  <a:cubicBezTo>
                    <a:pt x="36" y="51"/>
                    <a:pt x="36" y="51"/>
                    <a:pt x="36" y="51"/>
                  </a:cubicBezTo>
                  <a:cubicBezTo>
                    <a:pt x="36" y="49"/>
                    <a:pt x="36" y="48"/>
                    <a:pt x="37" y="47"/>
                  </a:cubicBezTo>
                  <a:cubicBezTo>
                    <a:pt x="47" y="37"/>
                    <a:pt x="47" y="37"/>
                    <a:pt x="47" y="37"/>
                  </a:cubicBezTo>
                  <a:cubicBezTo>
                    <a:pt x="48" y="36"/>
                    <a:pt x="49" y="36"/>
                    <a:pt x="49" y="36"/>
                  </a:cubicBezTo>
                  <a:cubicBezTo>
                    <a:pt x="49" y="36"/>
                    <a:pt x="50" y="36"/>
                    <a:pt x="50" y="36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7" y="48"/>
                    <a:pt x="69" y="49"/>
                    <a:pt x="71" y="49"/>
                  </a:cubicBezTo>
                  <a:cubicBezTo>
                    <a:pt x="73" y="49"/>
                    <a:pt x="75" y="48"/>
                    <a:pt x="76" y="47"/>
                  </a:cubicBezTo>
                  <a:cubicBezTo>
                    <a:pt x="82" y="44"/>
                    <a:pt x="89" y="41"/>
                    <a:pt x="95" y="39"/>
                  </a:cubicBezTo>
                  <a:cubicBezTo>
                    <a:pt x="99" y="38"/>
                    <a:pt x="102" y="35"/>
                    <a:pt x="103" y="31"/>
                  </a:cubicBezTo>
                  <a:cubicBezTo>
                    <a:pt x="106" y="13"/>
                    <a:pt x="106" y="13"/>
                    <a:pt x="106" y="13"/>
                  </a:cubicBezTo>
                  <a:cubicBezTo>
                    <a:pt x="106" y="12"/>
                    <a:pt x="107" y="11"/>
                    <a:pt x="109" y="11"/>
                  </a:cubicBezTo>
                  <a:cubicBezTo>
                    <a:pt x="124" y="11"/>
                    <a:pt x="124" y="11"/>
                    <a:pt x="124" y="11"/>
                  </a:cubicBezTo>
                  <a:moveTo>
                    <a:pt x="116" y="161"/>
                  </a:moveTo>
                  <a:cubicBezTo>
                    <a:pt x="116" y="161"/>
                    <a:pt x="116" y="161"/>
                    <a:pt x="116" y="161"/>
                  </a:cubicBezTo>
                  <a:cubicBezTo>
                    <a:pt x="141" y="161"/>
                    <a:pt x="161" y="141"/>
                    <a:pt x="161" y="116"/>
                  </a:cubicBezTo>
                  <a:cubicBezTo>
                    <a:pt x="161" y="91"/>
                    <a:pt x="141" y="71"/>
                    <a:pt x="116" y="71"/>
                  </a:cubicBezTo>
                  <a:cubicBezTo>
                    <a:pt x="91" y="71"/>
                    <a:pt x="71" y="91"/>
                    <a:pt x="71" y="116"/>
                  </a:cubicBezTo>
                  <a:cubicBezTo>
                    <a:pt x="71" y="141"/>
                    <a:pt x="91" y="161"/>
                    <a:pt x="116" y="161"/>
                  </a:cubicBezTo>
                  <a:moveTo>
                    <a:pt x="250" y="180"/>
                  </a:moveTo>
                  <a:cubicBezTo>
                    <a:pt x="251" y="180"/>
                    <a:pt x="252" y="180"/>
                    <a:pt x="252" y="181"/>
                  </a:cubicBezTo>
                  <a:cubicBezTo>
                    <a:pt x="252" y="181"/>
                    <a:pt x="252" y="181"/>
                    <a:pt x="252" y="181"/>
                  </a:cubicBezTo>
                  <a:cubicBezTo>
                    <a:pt x="259" y="196"/>
                    <a:pt x="259" y="196"/>
                    <a:pt x="259" y="196"/>
                  </a:cubicBezTo>
                  <a:cubicBezTo>
                    <a:pt x="261" y="199"/>
                    <a:pt x="264" y="202"/>
                    <a:pt x="268" y="202"/>
                  </a:cubicBezTo>
                  <a:cubicBezTo>
                    <a:pt x="277" y="203"/>
                    <a:pt x="285" y="205"/>
                    <a:pt x="293" y="209"/>
                  </a:cubicBezTo>
                  <a:cubicBezTo>
                    <a:pt x="294" y="209"/>
                    <a:pt x="296" y="210"/>
                    <a:pt x="298" y="210"/>
                  </a:cubicBezTo>
                  <a:cubicBezTo>
                    <a:pt x="300" y="210"/>
                    <a:pt x="302" y="209"/>
                    <a:pt x="304" y="208"/>
                  </a:cubicBezTo>
                  <a:cubicBezTo>
                    <a:pt x="317" y="198"/>
                    <a:pt x="317" y="198"/>
                    <a:pt x="317" y="198"/>
                  </a:cubicBezTo>
                  <a:cubicBezTo>
                    <a:pt x="317" y="198"/>
                    <a:pt x="318" y="198"/>
                    <a:pt x="318" y="198"/>
                  </a:cubicBezTo>
                  <a:cubicBezTo>
                    <a:pt x="319" y="198"/>
                    <a:pt x="319" y="198"/>
                    <a:pt x="320" y="199"/>
                  </a:cubicBezTo>
                  <a:cubicBezTo>
                    <a:pt x="330" y="209"/>
                    <a:pt x="330" y="209"/>
                    <a:pt x="330" y="209"/>
                  </a:cubicBezTo>
                  <a:cubicBezTo>
                    <a:pt x="331" y="210"/>
                    <a:pt x="331" y="211"/>
                    <a:pt x="331" y="212"/>
                  </a:cubicBezTo>
                  <a:cubicBezTo>
                    <a:pt x="322" y="225"/>
                    <a:pt x="322" y="225"/>
                    <a:pt x="322" y="225"/>
                  </a:cubicBezTo>
                  <a:cubicBezTo>
                    <a:pt x="319" y="229"/>
                    <a:pt x="319" y="233"/>
                    <a:pt x="321" y="236"/>
                  </a:cubicBezTo>
                  <a:cubicBezTo>
                    <a:pt x="325" y="244"/>
                    <a:pt x="327" y="252"/>
                    <a:pt x="327" y="261"/>
                  </a:cubicBezTo>
                  <a:cubicBezTo>
                    <a:pt x="328" y="265"/>
                    <a:pt x="330" y="268"/>
                    <a:pt x="333" y="270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8" y="277"/>
                    <a:pt x="348" y="277"/>
                    <a:pt x="348" y="277"/>
                  </a:cubicBezTo>
                  <a:cubicBezTo>
                    <a:pt x="349" y="277"/>
                    <a:pt x="350" y="279"/>
                    <a:pt x="349" y="280"/>
                  </a:cubicBezTo>
                  <a:cubicBezTo>
                    <a:pt x="346" y="294"/>
                    <a:pt x="346" y="294"/>
                    <a:pt x="346" y="294"/>
                  </a:cubicBezTo>
                  <a:cubicBezTo>
                    <a:pt x="345" y="295"/>
                    <a:pt x="344" y="296"/>
                    <a:pt x="343" y="296"/>
                  </a:cubicBezTo>
                  <a:cubicBezTo>
                    <a:pt x="343" y="296"/>
                    <a:pt x="343" y="296"/>
                    <a:pt x="343" y="296"/>
                  </a:cubicBezTo>
                  <a:cubicBezTo>
                    <a:pt x="327" y="294"/>
                    <a:pt x="327" y="294"/>
                    <a:pt x="327" y="294"/>
                  </a:cubicBezTo>
                  <a:cubicBezTo>
                    <a:pt x="327" y="294"/>
                    <a:pt x="326" y="294"/>
                    <a:pt x="326" y="294"/>
                  </a:cubicBezTo>
                  <a:cubicBezTo>
                    <a:pt x="322" y="294"/>
                    <a:pt x="319" y="296"/>
                    <a:pt x="317" y="299"/>
                  </a:cubicBezTo>
                  <a:cubicBezTo>
                    <a:pt x="312" y="306"/>
                    <a:pt x="306" y="312"/>
                    <a:pt x="299" y="317"/>
                  </a:cubicBezTo>
                  <a:cubicBezTo>
                    <a:pt x="296" y="319"/>
                    <a:pt x="294" y="323"/>
                    <a:pt x="294" y="327"/>
                  </a:cubicBezTo>
                  <a:cubicBezTo>
                    <a:pt x="296" y="343"/>
                    <a:pt x="296" y="343"/>
                    <a:pt x="296" y="343"/>
                  </a:cubicBezTo>
                  <a:cubicBezTo>
                    <a:pt x="296" y="344"/>
                    <a:pt x="295" y="345"/>
                    <a:pt x="294" y="346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50"/>
                    <a:pt x="279" y="350"/>
                    <a:pt x="279" y="350"/>
                  </a:cubicBezTo>
                  <a:cubicBezTo>
                    <a:pt x="278" y="350"/>
                    <a:pt x="277" y="349"/>
                    <a:pt x="277" y="348"/>
                  </a:cubicBezTo>
                  <a:cubicBezTo>
                    <a:pt x="270" y="334"/>
                    <a:pt x="270" y="334"/>
                    <a:pt x="270" y="334"/>
                  </a:cubicBezTo>
                  <a:cubicBezTo>
                    <a:pt x="268" y="330"/>
                    <a:pt x="265" y="328"/>
                    <a:pt x="261" y="327"/>
                  </a:cubicBezTo>
                  <a:cubicBezTo>
                    <a:pt x="252" y="327"/>
                    <a:pt x="244" y="325"/>
                    <a:pt x="237" y="321"/>
                  </a:cubicBezTo>
                  <a:cubicBezTo>
                    <a:pt x="235" y="320"/>
                    <a:pt x="233" y="320"/>
                    <a:pt x="232" y="320"/>
                  </a:cubicBezTo>
                  <a:cubicBezTo>
                    <a:pt x="230" y="320"/>
                    <a:pt x="227" y="320"/>
                    <a:pt x="226" y="322"/>
                  </a:cubicBezTo>
                  <a:cubicBezTo>
                    <a:pt x="213" y="331"/>
                    <a:pt x="213" y="331"/>
                    <a:pt x="213" y="331"/>
                  </a:cubicBezTo>
                  <a:cubicBezTo>
                    <a:pt x="212" y="331"/>
                    <a:pt x="211" y="331"/>
                    <a:pt x="211" y="331"/>
                  </a:cubicBezTo>
                  <a:cubicBezTo>
                    <a:pt x="211" y="331"/>
                    <a:pt x="210" y="331"/>
                    <a:pt x="209" y="330"/>
                  </a:cubicBezTo>
                  <a:cubicBezTo>
                    <a:pt x="199" y="320"/>
                    <a:pt x="199" y="320"/>
                    <a:pt x="199" y="320"/>
                  </a:cubicBezTo>
                  <a:cubicBezTo>
                    <a:pt x="198" y="319"/>
                    <a:pt x="198" y="318"/>
                    <a:pt x="198" y="317"/>
                  </a:cubicBezTo>
                  <a:cubicBezTo>
                    <a:pt x="208" y="304"/>
                    <a:pt x="208" y="304"/>
                    <a:pt x="208" y="304"/>
                  </a:cubicBezTo>
                  <a:cubicBezTo>
                    <a:pt x="210" y="301"/>
                    <a:pt x="210" y="296"/>
                    <a:pt x="209" y="293"/>
                  </a:cubicBezTo>
                  <a:cubicBezTo>
                    <a:pt x="205" y="285"/>
                    <a:pt x="203" y="277"/>
                    <a:pt x="202" y="268"/>
                  </a:cubicBezTo>
                  <a:cubicBezTo>
                    <a:pt x="202" y="264"/>
                    <a:pt x="200" y="261"/>
                    <a:pt x="196" y="259"/>
                  </a:cubicBezTo>
                  <a:cubicBezTo>
                    <a:pt x="181" y="252"/>
                    <a:pt x="181" y="252"/>
                    <a:pt x="181" y="252"/>
                  </a:cubicBezTo>
                  <a:cubicBezTo>
                    <a:pt x="180" y="252"/>
                    <a:pt x="180" y="251"/>
                    <a:pt x="180" y="249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234"/>
                    <a:pt x="185" y="233"/>
                    <a:pt x="186" y="233"/>
                  </a:cubicBezTo>
                  <a:cubicBezTo>
                    <a:pt x="186" y="233"/>
                    <a:pt x="186" y="233"/>
                    <a:pt x="186" y="233"/>
                  </a:cubicBezTo>
                  <a:cubicBezTo>
                    <a:pt x="202" y="235"/>
                    <a:pt x="202" y="235"/>
                    <a:pt x="202" y="235"/>
                  </a:cubicBezTo>
                  <a:cubicBezTo>
                    <a:pt x="202" y="235"/>
                    <a:pt x="203" y="235"/>
                    <a:pt x="203" y="235"/>
                  </a:cubicBezTo>
                  <a:cubicBezTo>
                    <a:pt x="207" y="235"/>
                    <a:pt x="210" y="233"/>
                    <a:pt x="212" y="230"/>
                  </a:cubicBezTo>
                  <a:cubicBezTo>
                    <a:pt x="217" y="223"/>
                    <a:pt x="223" y="217"/>
                    <a:pt x="230" y="212"/>
                  </a:cubicBezTo>
                  <a:cubicBezTo>
                    <a:pt x="233" y="210"/>
                    <a:pt x="235" y="206"/>
                    <a:pt x="235" y="202"/>
                  </a:cubicBezTo>
                  <a:cubicBezTo>
                    <a:pt x="233" y="186"/>
                    <a:pt x="233" y="186"/>
                    <a:pt x="233" y="186"/>
                  </a:cubicBezTo>
                  <a:cubicBezTo>
                    <a:pt x="233" y="185"/>
                    <a:pt x="234" y="184"/>
                    <a:pt x="235" y="183"/>
                  </a:cubicBezTo>
                  <a:cubicBezTo>
                    <a:pt x="249" y="180"/>
                    <a:pt x="249" y="180"/>
                    <a:pt x="249" y="180"/>
                  </a:cubicBezTo>
                  <a:cubicBezTo>
                    <a:pt x="250" y="180"/>
                    <a:pt x="250" y="180"/>
                    <a:pt x="250" y="180"/>
                  </a:cubicBezTo>
                  <a:moveTo>
                    <a:pt x="265" y="300"/>
                  </a:moveTo>
                  <a:cubicBezTo>
                    <a:pt x="274" y="300"/>
                    <a:pt x="283" y="296"/>
                    <a:pt x="290" y="290"/>
                  </a:cubicBezTo>
                  <a:cubicBezTo>
                    <a:pt x="303" y="276"/>
                    <a:pt x="303" y="254"/>
                    <a:pt x="290" y="240"/>
                  </a:cubicBezTo>
                  <a:cubicBezTo>
                    <a:pt x="283" y="233"/>
                    <a:pt x="274" y="230"/>
                    <a:pt x="265" y="230"/>
                  </a:cubicBezTo>
                  <a:cubicBezTo>
                    <a:pt x="255" y="230"/>
                    <a:pt x="247" y="233"/>
                    <a:pt x="240" y="240"/>
                  </a:cubicBezTo>
                  <a:cubicBezTo>
                    <a:pt x="226" y="254"/>
                    <a:pt x="226" y="276"/>
                    <a:pt x="240" y="290"/>
                  </a:cubicBezTo>
                  <a:cubicBezTo>
                    <a:pt x="240" y="290"/>
                    <a:pt x="240" y="290"/>
                    <a:pt x="240" y="290"/>
                  </a:cubicBezTo>
                  <a:cubicBezTo>
                    <a:pt x="247" y="296"/>
                    <a:pt x="255" y="300"/>
                    <a:pt x="265" y="300"/>
                  </a:cubicBezTo>
                  <a:moveTo>
                    <a:pt x="124" y="0"/>
                  </a:moveTo>
                  <a:cubicBezTo>
                    <a:pt x="109" y="0"/>
                    <a:pt x="109" y="0"/>
                    <a:pt x="109" y="0"/>
                  </a:cubicBezTo>
                  <a:cubicBezTo>
                    <a:pt x="102" y="0"/>
                    <a:pt x="97" y="5"/>
                    <a:pt x="96" y="12"/>
                  </a:cubicBezTo>
                  <a:cubicBezTo>
                    <a:pt x="93" y="29"/>
                    <a:pt x="93" y="29"/>
                    <a:pt x="93" y="29"/>
                  </a:cubicBezTo>
                  <a:cubicBezTo>
                    <a:pt x="85" y="31"/>
                    <a:pt x="78" y="34"/>
                    <a:pt x="71" y="38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4" y="26"/>
                    <a:pt x="52" y="25"/>
                    <a:pt x="49" y="25"/>
                  </a:cubicBezTo>
                  <a:cubicBezTo>
                    <a:pt x="46" y="25"/>
                    <a:pt x="42" y="27"/>
                    <a:pt x="40" y="29"/>
                  </a:cubicBezTo>
                  <a:cubicBezTo>
                    <a:pt x="29" y="40"/>
                    <a:pt x="29" y="40"/>
                    <a:pt x="29" y="40"/>
                  </a:cubicBezTo>
                  <a:cubicBezTo>
                    <a:pt x="25" y="44"/>
                    <a:pt x="24" y="51"/>
                    <a:pt x="28" y="57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8"/>
                    <a:pt x="31" y="85"/>
                    <a:pt x="29" y="93"/>
                  </a:cubicBezTo>
                  <a:cubicBezTo>
                    <a:pt x="11" y="96"/>
                    <a:pt x="11" y="96"/>
                    <a:pt x="11" y="96"/>
                  </a:cubicBezTo>
                  <a:cubicBezTo>
                    <a:pt x="5" y="97"/>
                    <a:pt x="0" y="102"/>
                    <a:pt x="0" y="109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30"/>
                    <a:pt x="5" y="136"/>
                    <a:pt x="11" y="137"/>
                  </a:cubicBezTo>
                  <a:cubicBezTo>
                    <a:pt x="29" y="140"/>
                    <a:pt x="29" y="140"/>
                    <a:pt x="29" y="140"/>
                  </a:cubicBezTo>
                  <a:cubicBezTo>
                    <a:pt x="31" y="148"/>
                    <a:pt x="34" y="155"/>
                    <a:pt x="38" y="162"/>
                  </a:cubicBezTo>
                  <a:cubicBezTo>
                    <a:pt x="28" y="176"/>
                    <a:pt x="28" y="176"/>
                    <a:pt x="28" y="176"/>
                  </a:cubicBezTo>
                  <a:cubicBezTo>
                    <a:pt x="24" y="181"/>
                    <a:pt x="25" y="188"/>
                    <a:pt x="29" y="193"/>
                  </a:cubicBezTo>
                  <a:cubicBezTo>
                    <a:pt x="40" y="203"/>
                    <a:pt x="40" y="203"/>
                    <a:pt x="40" y="203"/>
                  </a:cubicBezTo>
                  <a:cubicBezTo>
                    <a:pt x="42" y="206"/>
                    <a:pt x="46" y="207"/>
                    <a:pt x="49" y="207"/>
                  </a:cubicBezTo>
                  <a:cubicBezTo>
                    <a:pt x="52" y="207"/>
                    <a:pt x="54" y="206"/>
                    <a:pt x="57" y="205"/>
                  </a:cubicBezTo>
                  <a:cubicBezTo>
                    <a:pt x="71" y="195"/>
                    <a:pt x="71" y="195"/>
                    <a:pt x="71" y="195"/>
                  </a:cubicBezTo>
                  <a:cubicBezTo>
                    <a:pt x="78" y="199"/>
                    <a:pt x="85" y="202"/>
                    <a:pt x="93" y="204"/>
                  </a:cubicBezTo>
                  <a:cubicBezTo>
                    <a:pt x="96" y="221"/>
                    <a:pt x="96" y="221"/>
                    <a:pt x="96" y="221"/>
                  </a:cubicBezTo>
                  <a:cubicBezTo>
                    <a:pt x="97" y="227"/>
                    <a:pt x="102" y="232"/>
                    <a:pt x="109" y="232"/>
                  </a:cubicBezTo>
                  <a:cubicBezTo>
                    <a:pt x="124" y="232"/>
                    <a:pt x="124" y="232"/>
                    <a:pt x="124" y="232"/>
                  </a:cubicBezTo>
                  <a:cubicBezTo>
                    <a:pt x="130" y="232"/>
                    <a:pt x="136" y="227"/>
                    <a:pt x="137" y="221"/>
                  </a:cubicBezTo>
                  <a:cubicBezTo>
                    <a:pt x="140" y="204"/>
                    <a:pt x="140" y="204"/>
                    <a:pt x="140" y="204"/>
                  </a:cubicBezTo>
                  <a:cubicBezTo>
                    <a:pt x="148" y="202"/>
                    <a:pt x="155" y="199"/>
                    <a:pt x="162" y="195"/>
                  </a:cubicBezTo>
                  <a:cubicBezTo>
                    <a:pt x="176" y="205"/>
                    <a:pt x="176" y="205"/>
                    <a:pt x="176" y="205"/>
                  </a:cubicBezTo>
                  <a:cubicBezTo>
                    <a:pt x="178" y="206"/>
                    <a:pt x="181" y="207"/>
                    <a:pt x="184" y="207"/>
                  </a:cubicBezTo>
                  <a:cubicBezTo>
                    <a:pt x="187" y="207"/>
                    <a:pt x="190" y="206"/>
                    <a:pt x="193" y="203"/>
                  </a:cubicBezTo>
                  <a:cubicBezTo>
                    <a:pt x="203" y="193"/>
                    <a:pt x="203" y="193"/>
                    <a:pt x="203" y="193"/>
                  </a:cubicBezTo>
                  <a:cubicBezTo>
                    <a:pt x="208" y="188"/>
                    <a:pt x="209" y="181"/>
                    <a:pt x="205" y="176"/>
                  </a:cubicBezTo>
                  <a:cubicBezTo>
                    <a:pt x="195" y="161"/>
                    <a:pt x="195" y="161"/>
                    <a:pt x="195" y="161"/>
                  </a:cubicBezTo>
                  <a:cubicBezTo>
                    <a:pt x="199" y="155"/>
                    <a:pt x="202" y="147"/>
                    <a:pt x="204" y="140"/>
                  </a:cubicBezTo>
                  <a:cubicBezTo>
                    <a:pt x="221" y="137"/>
                    <a:pt x="221" y="137"/>
                    <a:pt x="221" y="137"/>
                  </a:cubicBezTo>
                  <a:cubicBezTo>
                    <a:pt x="227" y="136"/>
                    <a:pt x="232" y="130"/>
                    <a:pt x="232" y="124"/>
                  </a:cubicBezTo>
                  <a:cubicBezTo>
                    <a:pt x="232" y="109"/>
                    <a:pt x="232" y="109"/>
                    <a:pt x="232" y="109"/>
                  </a:cubicBezTo>
                  <a:cubicBezTo>
                    <a:pt x="232" y="102"/>
                    <a:pt x="227" y="97"/>
                    <a:pt x="221" y="96"/>
                  </a:cubicBezTo>
                  <a:cubicBezTo>
                    <a:pt x="204" y="92"/>
                    <a:pt x="204" y="92"/>
                    <a:pt x="204" y="92"/>
                  </a:cubicBezTo>
                  <a:cubicBezTo>
                    <a:pt x="202" y="85"/>
                    <a:pt x="199" y="78"/>
                    <a:pt x="195" y="71"/>
                  </a:cubicBezTo>
                  <a:cubicBezTo>
                    <a:pt x="205" y="57"/>
                    <a:pt x="205" y="57"/>
                    <a:pt x="205" y="57"/>
                  </a:cubicBezTo>
                  <a:cubicBezTo>
                    <a:pt x="209" y="51"/>
                    <a:pt x="208" y="44"/>
                    <a:pt x="203" y="39"/>
                  </a:cubicBezTo>
                  <a:cubicBezTo>
                    <a:pt x="193" y="29"/>
                    <a:pt x="193" y="29"/>
                    <a:pt x="193" y="29"/>
                  </a:cubicBezTo>
                  <a:cubicBezTo>
                    <a:pt x="190" y="27"/>
                    <a:pt x="187" y="25"/>
                    <a:pt x="184" y="25"/>
                  </a:cubicBezTo>
                  <a:cubicBezTo>
                    <a:pt x="181" y="25"/>
                    <a:pt x="178" y="26"/>
                    <a:pt x="176" y="28"/>
                  </a:cubicBezTo>
                  <a:cubicBezTo>
                    <a:pt x="161" y="38"/>
                    <a:pt x="161" y="38"/>
                    <a:pt x="161" y="38"/>
                  </a:cubicBezTo>
                  <a:cubicBezTo>
                    <a:pt x="155" y="34"/>
                    <a:pt x="147" y="31"/>
                    <a:pt x="140" y="29"/>
                  </a:cubicBezTo>
                  <a:cubicBezTo>
                    <a:pt x="137" y="12"/>
                    <a:pt x="137" y="12"/>
                    <a:pt x="137" y="12"/>
                  </a:cubicBezTo>
                  <a:cubicBezTo>
                    <a:pt x="136" y="5"/>
                    <a:pt x="130" y="0"/>
                    <a:pt x="124" y="0"/>
                  </a:cubicBezTo>
                  <a:close/>
                  <a:moveTo>
                    <a:pt x="116" y="150"/>
                  </a:moveTo>
                  <a:cubicBezTo>
                    <a:pt x="97" y="150"/>
                    <a:pt x="82" y="135"/>
                    <a:pt x="82" y="116"/>
                  </a:cubicBezTo>
                  <a:cubicBezTo>
                    <a:pt x="82" y="97"/>
                    <a:pt x="97" y="82"/>
                    <a:pt x="116" y="82"/>
                  </a:cubicBezTo>
                  <a:cubicBezTo>
                    <a:pt x="135" y="82"/>
                    <a:pt x="151" y="97"/>
                    <a:pt x="151" y="116"/>
                  </a:cubicBezTo>
                  <a:cubicBezTo>
                    <a:pt x="151" y="135"/>
                    <a:pt x="135" y="150"/>
                    <a:pt x="116" y="150"/>
                  </a:cubicBezTo>
                  <a:cubicBezTo>
                    <a:pt x="116" y="150"/>
                    <a:pt x="116" y="150"/>
                    <a:pt x="116" y="150"/>
                  </a:cubicBezTo>
                  <a:close/>
                  <a:moveTo>
                    <a:pt x="250" y="169"/>
                  </a:moveTo>
                  <a:cubicBezTo>
                    <a:pt x="249" y="169"/>
                    <a:pt x="248" y="169"/>
                    <a:pt x="247" y="169"/>
                  </a:cubicBezTo>
                  <a:cubicBezTo>
                    <a:pt x="232" y="173"/>
                    <a:pt x="232" y="173"/>
                    <a:pt x="232" y="173"/>
                  </a:cubicBezTo>
                  <a:cubicBezTo>
                    <a:pt x="226" y="175"/>
                    <a:pt x="222" y="181"/>
                    <a:pt x="223" y="187"/>
                  </a:cubicBezTo>
                  <a:cubicBezTo>
                    <a:pt x="224" y="203"/>
                    <a:pt x="224" y="203"/>
                    <a:pt x="224" y="203"/>
                  </a:cubicBezTo>
                  <a:cubicBezTo>
                    <a:pt x="216" y="208"/>
                    <a:pt x="209" y="215"/>
                    <a:pt x="203" y="224"/>
                  </a:cubicBezTo>
                  <a:cubicBezTo>
                    <a:pt x="187" y="222"/>
                    <a:pt x="187" y="222"/>
                    <a:pt x="187" y="222"/>
                  </a:cubicBezTo>
                  <a:cubicBezTo>
                    <a:pt x="187" y="222"/>
                    <a:pt x="187" y="222"/>
                    <a:pt x="186" y="222"/>
                  </a:cubicBezTo>
                  <a:cubicBezTo>
                    <a:pt x="180" y="222"/>
                    <a:pt x="175" y="226"/>
                    <a:pt x="173" y="232"/>
                  </a:cubicBezTo>
                  <a:cubicBezTo>
                    <a:pt x="170" y="247"/>
                    <a:pt x="170" y="247"/>
                    <a:pt x="170" y="247"/>
                  </a:cubicBezTo>
                  <a:cubicBezTo>
                    <a:pt x="168" y="253"/>
                    <a:pt x="171" y="259"/>
                    <a:pt x="177" y="262"/>
                  </a:cubicBezTo>
                  <a:cubicBezTo>
                    <a:pt x="191" y="269"/>
                    <a:pt x="191" y="269"/>
                    <a:pt x="191" y="269"/>
                  </a:cubicBezTo>
                  <a:cubicBezTo>
                    <a:pt x="192" y="279"/>
                    <a:pt x="195" y="289"/>
                    <a:pt x="199" y="298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86" y="316"/>
                    <a:pt x="187" y="323"/>
                    <a:pt x="191" y="328"/>
                  </a:cubicBezTo>
                  <a:cubicBezTo>
                    <a:pt x="202" y="338"/>
                    <a:pt x="202" y="338"/>
                    <a:pt x="202" y="338"/>
                  </a:cubicBezTo>
                  <a:cubicBezTo>
                    <a:pt x="204" y="341"/>
                    <a:pt x="208" y="342"/>
                    <a:pt x="211" y="342"/>
                  </a:cubicBezTo>
                  <a:cubicBezTo>
                    <a:pt x="214" y="342"/>
                    <a:pt x="216" y="341"/>
                    <a:pt x="219" y="340"/>
                  </a:cubicBezTo>
                  <a:cubicBezTo>
                    <a:pt x="232" y="330"/>
                    <a:pt x="232" y="330"/>
                    <a:pt x="232" y="330"/>
                  </a:cubicBezTo>
                  <a:cubicBezTo>
                    <a:pt x="241" y="335"/>
                    <a:pt x="250" y="337"/>
                    <a:pt x="260" y="338"/>
                  </a:cubicBezTo>
                  <a:cubicBezTo>
                    <a:pt x="267" y="352"/>
                    <a:pt x="267" y="352"/>
                    <a:pt x="267" y="352"/>
                  </a:cubicBezTo>
                  <a:cubicBezTo>
                    <a:pt x="269" y="357"/>
                    <a:pt x="274" y="360"/>
                    <a:pt x="279" y="360"/>
                  </a:cubicBezTo>
                  <a:cubicBezTo>
                    <a:pt x="280" y="360"/>
                    <a:pt x="281" y="360"/>
                    <a:pt x="283" y="360"/>
                  </a:cubicBezTo>
                  <a:cubicBezTo>
                    <a:pt x="297" y="356"/>
                    <a:pt x="297" y="356"/>
                    <a:pt x="297" y="356"/>
                  </a:cubicBezTo>
                  <a:cubicBezTo>
                    <a:pt x="303" y="354"/>
                    <a:pt x="307" y="348"/>
                    <a:pt x="307" y="342"/>
                  </a:cubicBezTo>
                  <a:cubicBezTo>
                    <a:pt x="305" y="326"/>
                    <a:pt x="305" y="326"/>
                    <a:pt x="305" y="326"/>
                  </a:cubicBezTo>
                  <a:cubicBezTo>
                    <a:pt x="313" y="321"/>
                    <a:pt x="321" y="313"/>
                    <a:pt x="326" y="305"/>
                  </a:cubicBezTo>
                  <a:cubicBezTo>
                    <a:pt x="342" y="307"/>
                    <a:pt x="342" y="307"/>
                    <a:pt x="342" y="307"/>
                  </a:cubicBezTo>
                  <a:cubicBezTo>
                    <a:pt x="342" y="307"/>
                    <a:pt x="343" y="307"/>
                    <a:pt x="343" y="307"/>
                  </a:cubicBezTo>
                  <a:cubicBezTo>
                    <a:pt x="349" y="307"/>
                    <a:pt x="354" y="303"/>
                    <a:pt x="356" y="297"/>
                  </a:cubicBezTo>
                  <a:cubicBezTo>
                    <a:pt x="360" y="282"/>
                    <a:pt x="360" y="282"/>
                    <a:pt x="360" y="282"/>
                  </a:cubicBezTo>
                  <a:cubicBezTo>
                    <a:pt x="361" y="276"/>
                    <a:pt x="358" y="270"/>
                    <a:pt x="352" y="267"/>
                  </a:cubicBezTo>
                  <a:cubicBezTo>
                    <a:pt x="338" y="260"/>
                    <a:pt x="338" y="260"/>
                    <a:pt x="338" y="260"/>
                  </a:cubicBezTo>
                  <a:cubicBezTo>
                    <a:pt x="338" y="250"/>
                    <a:pt x="335" y="241"/>
                    <a:pt x="330" y="232"/>
                  </a:cubicBezTo>
                  <a:cubicBezTo>
                    <a:pt x="340" y="219"/>
                    <a:pt x="340" y="219"/>
                    <a:pt x="340" y="219"/>
                  </a:cubicBezTo>
                  <a:cubicBezTo>
                    <a:pt x="343" y="213"/>
                    <a:pt x="343" y="206"/>
                    <a:pt x="338" y="202"/>
                  </a:cubicBezTo>
                  <a:cubicBezTo>
                    <a:pt x="328" y="191"/>
                    <a:pt x="328" y="191"/>
                    <a:pt x="328" y="191"/>
                  </a:cubicBezTo>
                  <a:cubicBezTo>
                    <a:pt x="325" y="189"/>
                    <a:pt x="322" y="187"/>
                    <a:pt x="318" y="187"/>
                  </a:cubicBezTo>
                  <a:cubicBezTo>
                    <a:pt x="316" y="187"/>
                    <a:pt x="313" y="188"/>
                    <a:pt x="311" y="190"/>
                  </a:cubicBezTo>
                  <a:cubicBezTo>
                    <a:pt x="298" y="199"/>
                    <a:pt x="298" y="199"/>
                    <a:pt x="298" y="199"/>
                  </a:cubicBezTo>
                  <a:cubicBezTo>
                    <a:pt x="289" y="194"/>
                    <a:pt x="279" y="192"/>
                    <a:pt x="269" y="191"/>
                  </a:cubicBezTo>
                  <a:cubicBezTo>
                    <a:pt x="262" y="177"/>
                    <a:pt x="262" y="177"/>
                    <a:pt x="262" y="177"/>
                  </a:cubicBezTo>
                  <a:cubicBezTo>
                    <a:pt x="260" y="172"/>
                    <a:pt x="255" y="169"/>
                    <a:pt x="250" y="169"/>
                  </a:cubicBezTo>
                  <a:close/>
                  <a:moveTo>
                    <a:pt x="265" y="289"/>
                  </a:moveTo>
                  <a:cubicBezTo>
                    <a:pt x="259" y="289"/>
                    <a:pt x="252" y="287"/>
                    <a:pt x="248" y="282"/>
                  </a:cubicBezTo>
                  <a:cubicBezTo>
                    <a:pt x="248" y="282"/>
                    <a:pt x="247" y="282"/>
                    <a:pt x="247" y="282"/>
                  </a:cubicBezTo>
                  <a:cubicBezTo>
                    <a:pt x="238" y="272"/>
                    <a:pt x="238" y="257"/>
                    <a:pt x="248" y="248"/>
                  </a:cubicBezTo>
                  <a:cubicBezTo>
                    <a:pt x="252" y="243"/>
                    <a:pt x="259" y="241"/>
                    <a:pt x="265" y="241"/>
                  </a:cubicBezTo>
                  <a:cubicBezTo>
                    <a:pt x="271" y="241"/>
                    <a:pt x="277" y="243"/>
                    <a:pt x="282" y="248"/>
                  </a:cubicBezTo>
                  <a:cubicBezTo>
                    <a:pt x="291" y="257"/>
                    <a:pt x="291" y="273"/>
                    <a:pt x="282" y="282"/>
                  </a:cubicBezTo>
                  <a:cubicBezTo>
                    <a:pt x="277" y="287"/>
                    <a:pt x="271" y="289"/>
                    <a:pt x="265" y="28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95084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245824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Work Breakdown</a:t>
            </a:r>
          </a:p>
        </p:txBody>
      </p:sp>
      <p:pic>
        <p:nvPicPr>
          <p:cNvPr id="5" name="Picture Placeholder 8">
            <a:extLst>
              <a:ext uri="{FF2B5EF4-FFF2-40B4-BE49-F238E27FC236}">
                <a16:creationId xmlns:a16="http://schemas.microsoft.com/office/drawing/2014/main" id="{05CA0A6F-304D-E947-9222-5CFA17513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D4093-7255-C64F-BA99-E9BCF500DC12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74CD0-9C91-3B49-8530-138B23D91462}"/>
              </a:ext>
            </a:extLst>
          </p:cNvPr>
          <p:cNvSpPr txBox="1"/>
          <p:nvPr/>
        </p:nvSpPr>
        <p:spPr>
          <a:xfrm>
            <a:off x="537460" y="1309789"/>
            <a:ext cx="5459481" cy="2486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Overview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Approach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Data Quality Assessment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Analysis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2000" dirty="0"/>
              <a:t>Next Steps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F87F197-DBAE-2445-85A3-B3B05D79A01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31965" y="1036947"/>
            <a:ext cx="4270246" cy="4811404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2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B57834-C37A-E849-BE8C-95F6C23E6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C131B"/>
                </a:solidFill>
                <a:latin typeface="+mn-lt"/>
              </a:rPr>
              <a:t>Overview</a:t>
            </a:r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A3A67C04-60A3-9941-95A1-8F612BBAE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>
          <a:xfrm>
            <a:off x="6351224" y="0"/>
            <a:ext cx="5840776" cy="6858000"/>
          </a:xfrm>
          <a:prstGeom prst="rect">
            <a:avLst/>
          </a:prstGeom>
        </p:spPr>
      </p:pic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D19353FB-8D02-DC4D-A8E3-668CEA6B8B8E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62BE14-6451-1B4C-914B-A3DA5574019E}"/>
              </a:ext>
            </a:extLst>
          </p:cNvPr>
          <p:cNvSpPr/>
          <p:nvPr/>
        </p:nvSpPr>
        <p:spPr>
          <a:xfrm>
            <a:off x="6352800" y="-719"/>
            <a:ext cx="5839200" cy="6858719"/>
          </a:xfrm>
          <a:prstGeom prst="rect">
            <a:avLst/>
          </a:prstGeom>
          <a:solidFill>
            <a:srgbClr val="EC131B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1EE0B0-A8C6-A745-A635-0F1E6A85BAF7}"/>
              </a:ext>
            </a:extLst>
          </p:cNvPr>
          <p:cNvSpPr txBox="1"/>
          <p:nvPr/>
        </p:nvSpPr>
        <p:spPr>
          <a:xfrm>
            <a:off x="7553199" y="2206338"/>
            <a:ext cx="9973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480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7AC108-71E4-B04B-B97D-9E5C00EBCC2A}"/>
              </a:ext>
            </a:extLst>
          </p:cNvPr>
          <p:cNvSpPr txBox="1"/>
          <p:nvPr/>
        </p:nvSpPr>
        <p:spPr>
          <a:xfrm>
            <a:off x="7275625" y="2772177"/>
            <a:ext cx="1552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Unique Customers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829217-964B-9C4A-B265-0A753B6274AD}"/>
              </a:ext>
            </a:extLst>
          </p:cNvPr>
          <p:cNvSpPr txBox="1"/>
          <p:nvPr/>
        </p:nvSpPr>
        <p:spPr>
          <a:xfrm>
            <a:off x="10268539" y="2206338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0FB62-ADC6-5F4F-936E-3CF11393F13F}"/>
              </a:ext>
            </a:extLst>
          </p:cNvPr>
          <p:cNvSpPr txBox="1"/>
          <p:nvPr/>
        </p:nvSpPr>
        <p:spPr>
          <a:xfrm>
            <a:off x="9878915" y="2772177"/>
            <a:ext cx="12348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Product Types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E3083-AF41-F247-A140-40314007E233}"/>
              </a:ext>
            </a:extLst>
          </p:cNvPr>
          <p:cNvSpPr txBox="1"/>
          <p:nvPr/>
        </p:nvSpPr>
        <p:spPr>
          <a:xfrm>
            <a:off x="7796724" y="3762415"/>
            <a:ext cx="45557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EAE9E2-9388-424B-BE60-B939633E26C9}"/>
              </a:ext>
            </a:extLst>
          </p:cNvPr>
          <p:cNvSpPr txBox="1"/>
          <p:nvPr/>
        </p:nvSpPr>
        <p:spPr>
          <a:xfrm>
            <a:off x="7661627" y="4328254"/>
            <a:ext cx="7257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Sectors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BCA919-0FE4-804B-9682-4D378FE4C26E}"/>
              </a:ext>
            </a:extLst>
          </p:cNvPr>
          <p:cNvSpPr txBox="1"/>
          <p:nvPr/>
        </p:nvSpPr>
        <p:spPr>
          <a:xfrm>
            <a:off x="10105702" y="3762415"/>
            <a:ext cx="72648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12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8005B3-1696-F64B-83B0-227C3229A3FD}"/>
              </a:ext>
            </a:extLst>
          </p:cNvPr>
          <p:cNvSpPr txBox="1"/>
          <p:nvPr/>
        </p:nvSpPr>
        <p:spPr>
          <a:xfrm>
            <a:off x="10085379" y="4328254"/>
            <a:ext cx="767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FFFF"/>
                </a:solidFill>
              </a:rPr>
              <a:t>Regions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B24FAF3-D2BC-DE4B-BA77-26589689B050}"/>
              </a:ext>
            </a:extLst>
          </p:cNvPr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2CFC46-8B38-A14A-8B51-7F5FAC6A360C}"/>
              </a:ext>
            </a:extLst>
          </p:cNvPr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73DB513-FD4E-8D40-9A7E-62CD243A4584}"/>
              </a:ext>
            </a:extLst>
          </p:cNvPr>
          <p:cNvSpPr txBox="1"/>
          <p:nvPr/>
        </p:nvSpPr>
        <p:spPr>
          <a:xfrm>
            <a:off x="545080" y="1592328"/>
            <a:ext cx="784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C131B"/>
                </a:solidFill>
                <a:ea typeface="Arial" panose="020B0706030804020204" pitchFamily="34" charset="0"/>
                <a:cs typeface="Arial" panose="020B0706030804020204" pitchFamily="34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E817DD-8E63-824B-84CD-B2712FD78D84}"/>
              </a:ext>
            </a:extLst>
          </p:cNvPr>
          <p:cNvSpPr txBox="1"/>
          <p:nvPr/>
        </p:nvSpPr>
        <p:spPr>
          <a:xfrm>
            <a:off x="545080" y="1956051"/>
            <a:ext cx="4332276" cy="114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Snapshot of 500 unique loan accounts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Information stored in Excel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3B1F57-A6F5-6B4A-9CA2-DA4EADFEDD48}"/>
              </a:ext>
            </a:extLst>
          </p:cNvPr>
          <p:cNvSpPr txBox="1"/>
          <p:nvPr/>
        </p:nvSpPr>
        <p:spPr>
          <a:xfrm>
            <a:off x="589217" y="3154361"/>
            <a:ext cx="1401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C131B"/>
                </a:solidFill>
                <a:ea typeface="Arial" panose="020B0706030804020204" pitchFamily="34" charset="0"/>
                <a:cs typeface="Arial" panose="020B0706030804020204" pitchFamily="34" charset="0"/>
              </a:rPr>
              <a:t>Objective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52DC95-1DB2-EB44-AF95-8FAC9279ECD4}"/>
              </a:ext>
            </a:extLst>
          </p:cNvPr>
          <p:cNvSpPr txBox="1"/>
          <p:nvPr/>
        </p:nvSpPr>
        <p:spPr>
          <a:xfrm>
            <a:off x="589217" y="3518084"/>
            <a:ext cx="3053400" cy="11423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Validate data quality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2000" dirty="0">
                <a:ea typeface="Arial" panose="020B0706030804020204" pitchFamily="34" charset="0"/>
                <a:cs typeface="Arial" panose="020B0706030804020204" pitchFamily="34" charset="0"/>
              </a:rPr>
              <a:t>Perform portfolio analysis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EC131B"/>
              </a:buClr>
              <a:buSzPct val="120000"/>
              <a:buFont typeface="Arial" panose="020B0604020202020204" pitchFamily="34" charset="0"/>
              <a:buChar char="•"/>
            </a:pPr>
            <a:endParaRPr lang="en-US" sz="20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48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Hexagon 18">
            <a:extLst>
              <a:ext uri="{FF2B5EF4-FFF2-40B4-BE49-F238E27FC236}">
                <a16:creationId xmlns:a16="http://schemas.microsoft.com/office/drawing/2014/main" id="{ECA10517-2AA0-D044-AC8E-2A7506AFE45F}"/>
              </a:ext>
            </a:extLst>
          </p:cNvPr>
          <p:cNvSpPr/>
          <p:nvPr/>
        </p:nvSpPr>
        <p:spPr>
          <a:xfrm>
            <a:off x="1925146" y="278541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1</a:t>
            </a:r>
          </a:p>
        </p:txBody>
      </p:sp>
      <p:sp>
        <p:nvSpPr>
          <p:cNvPr id="20" name="Hexagon 19">
            <a:extLst>
              <a:ext uri="{FF2B5EF4-FFF2-40B4-BE49-F238E27FC236}">
                <a16:creationId xmlns:a16="http://schemas.microsoft.com/office/drawing/2014/main" id="{99909CE4-2289-D24E-8806-65E1B5C4FD77}"/>
              </a:ext>
            </a:extLst>
          </p:cNvPr>
          <p:cNvSpPr/>
          <p:nvPr/>
        </p:nvSpPr>
        <p:spPr>
          <a:xfrm>
            <a:off x="3494866" y="3799326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2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552A042-D107-804E-9D1C-23C5FBC03460}"/>
              </a:ext>
            </a:extLst>
          </p:cNvPr>
          <p:cNvSpPr/>
          <p:nvPr/>
        </p:nvSpPr>
        <p:spPr>
          <a:xfrm>
            <a:off x="5086613" y="279684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3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B0F3C17-7465-5D47-8392-902BC8A7C0A8}"/>
              </a:ext>
            </a:extLst>
          </p:cNvPr>
          <p:cNvSpPr/>
          <p:nvPr/>
        </p:nvSpPr>
        <p:spPr>
          <a:xfrm>
            <a:off x="6708139" y="378675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4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DD70AAD5-4D82-2C41-B1EA-64087A15D139}"/>
              </a:ext>
            </a:extLst>
          </p:cNvPr>
          <p:cNvSpPr/>
          <p:nvPr/>
        </p:nvSpPr>
        <p:spPr>
          <a:xfrm>
            <a:off x="8299886" y="2796841"/>
            <a:ext cx="1926000" cy="1656000"/>
          </a:xfrm>
          <a:prstGeom prst="hexagon">
            <a:avLst>
              <a:gd name="adj" fmla="val 29153"/>
              <a:gd name="vf" fmla="val 115470"/>
            </a:avLst>
          </a:prstGeom>
          <a:solidFill>
            <a:srgbClr val="EC131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50" b="1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A5112B-1651-204B-A4CF-6035163EEE1A}"/>
              </a:ext>
            </a:extLst>
          </p:cNvPr>
          <p:cNvSpPr txBox="1"/>
          <p:nvPr/>
        </p:nvSpPr>
        <p:spPr>
          <a:xfrm>
            <a:off x="1644873" y="5565187"/>
            <a:ext cx="2446020" cy="323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Review Excel file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7A6D16-D02F-B244-B157-D40DA85BB484}"/>
              </a:ext>
            </a:extLst>
          </p:cNvPr>
          <p:cNvSpPr txBox="1"/>
          <p:nvPr/>
        </p:nvSpPr>
        <p:spPr>
          <a:xfrm>
            <a:off x="3234856" y="1899477"/>
            <a:ext cx="2446020" cy="569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400" b="1" dirty="0"/>
              <a:t>Review data elements individually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5FAED5-E98B-CF45-9DEA-CC9D18B5A22A}"/>
              </a:ext>
            </a:extLst>
          </p:cNvPr>
          <p:cNvSpPr txBox="1"/>
          <p:nvPr/>
        </p:nvSpPr>
        <p:spPr>
          <a:xfrm>
            <a:off x="4826603" y="5588047"/>
            <a:ext cx="2446020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/>
              <a:t>Update data if needed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B30F32-37BA-7F45-BBB5-1913D7FEF8B2}"/>
              </a:ext>
            </a:extLst>
          </p:cNvPr>
          <p:cNvSpPr txBox="1"/>
          <p:nvPr/>
        </p:nvSpPr>
        <p:spPr>
          <a:xfrm>
            <a:off x="6448129" y="1923434"/>
            <a:ext cx="2446020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/>
              <a:t>Perform Portfolio Analysis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AE744B-8EBD-A04B-A29F-18941CF48C5B}"/>
              </a:ext>
            </a:extLst>
          </p:cNvPr>
          <p:cNvSpPr txBox="1"/>
          <p:nvPr/>
        </p:nvSpPr>
        <p:spPr>
          <a:xfrm>
            <a:off x="8039876" y="5573589"/>
            <a:ext cx="2446020" cy="2908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1200" b="1" dirty="0"/>
              <a:t>Generate Insights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F22A89A-48FB-9741-8545-3AD233792A52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2857669" y="4429981"/>
            <a:ext cx="10214" cy="113520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53EA75C-5E51-3E45-B718-8DAF6661FBEE}"/>
              </a:ext>
            </a:extLst>
          </p:cNvPr>
          <p:cNvCxnSpPr>
            <a:cxnSpLocks/>
          </p:cNvCxnSpPr>
          <p:nvPr/>
        </p:nvCxnSpPr>
        <p:spPr>
          <a:xfrm flipV="1">
            <a:off x="6061878" y="4429981"/>
            <a:ext cx="0" cy="112377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398753A-9140-DC44-9C13-C2F1A194EC1E}"/>
              </a:ext>
            </a:extLst>
          </p:cNvPr>
          <p:cNvCxnSpPr>
            <a:cxnSpLocks/>
          </p:cNvCxnSpPr>
          <p:nvPr/>
        </p:nvCxnSpPr>
        <p:spPr>
          <a:xfrm flipV="1">
            <a:off x="9254658" y="4429981"/>
            <a:ext cx="0" cy="1123776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CB224C-57C3-BF49-B994-AE4588232F16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4457866" y="2468992"/>
            <a:ext cx="2880" cy="131890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5EDC13-4066-E24F-A8DC-F2393417F198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7653527" y="2214283"/>
            <a:ext cx="17612" cy="1573613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C131B"/>
                </a:solidFill>
                <a:latin typeface="+mn-lt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16890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1">
            <a:extLst>
              <a:ext uri="{FF2B5EF4-FFF2-40B4-BE49-F238E27FC236}">
                <a16:creationId xmlns:a16="http://schemas.microsoft.com/office/drawing/2014/main" id="{B1F9792B-7E1D-034A-89B2-28F91675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EC131B"/>
                </a:solidFill>
                <a:latin typeface="+mn-lt"/>
              </a:rPr>
              <a:t>Data Assessment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786240-E1FD-EB48-9260-A7AFEA7DCD6C}"/>
              </a:ext>
            </a:extLst>
          </p:cNvPr>
          <p:cNvSpPr txBox="1"/>
          <p:nvPr/>
        </p:nvSpPr>
        <p:spPr>
          <a:xfrm>
            <a:off x="537460" y="2717698"/>
            <a:ext cx="5459481" cy="1849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b="1" dirty="0"/>
              <a:t>Interest Rate we charge clients (%): </a:t>
            </a:r>
            <a:r>
              <a:rPr lang="en-US" sz="1500" dirty="0"/>
              <a:t>Majority of values are between 1.45 to 8%.  There is a value of 77.45% which seems odd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b="1" dirty="0"/>
              <a:t>Region</a:t>
            </a:r>
            <a:r>
              <a:rPr lang="en-US" sz="1500" dirty="0"/>
              <a:t>: 17 Regions were found instead of 12.  It shows both US and Canadian information.  Some regions used abbreviations, others  were misspelt.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D4DA5B8-216A-B74E-A501-45AD5495EA15}"/>
              </a:ext>
            </a:extLst>
          </p:cNvPr>
          <p:cNvSpPr/>
          <p:nvPr/>
        </p:nvSpPr>
        <p:spPr>
          <a:xfrm>
            <a:off x="616744" y="1670209"/>
            <a:ext cx="5166540" cy="5613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Issues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C7FF6F0-FB59-464F-B947-F77C27C13D89}"/>
              </a:ext>
            </a:extLst>
          </p:cNvPr>
          <p:cNvSpPr/>
          <p:nvPr/>
        </p:nvSpPr>
        <p:spPr>
          <a:xfrm>
            <a:off x="6356742" y="1670209"/>
            <a:ext cx="5459480" cy="56134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ea typeface="Arial" panose="020B0706030804020204" pitchFamily="34" charset="0"/>
                <a:cs typeface="Arial" panose="020B0706030804020204" pitchFamily="34" charset="0"/>
              </a:rPr>
              <a:t>Action Steps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88E5E7-07E6-134E-86B2-CFE902966DDF}"/>
              </a:ext>
            </a:extLst>
          </p:cNvPr>
          <p:cNvSpPr txBox="1"/>
          <p:nvPr/>
        </p:nvSpPr>
        <p:spPr>
          <a:xfrm>
            <a:off x="6195059" y="2717698"/>
            <a:ext cx="5459481" cy="2581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The interest rate information can be validated with the portfolio and data team to check for accuracy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The region should follow the same naming convention.  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Full region names should replace the abbreviations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Misspelt names should be updated as well</a:t>
            </a:r>
          </a:p>
          <a:p>
            <a:pPr marL="1200150" lvl="2" indent="-285750">
              <a:lnSpc>
                <a:spcPct val="117000"/>
              </a:lnSpc>
              <a:spcAft>
                <a:spcPts val="1200"/>
              </a:spcAft>
              <a:buClr>
                <a:srgbClr val="EC131B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Should validate with business and data team to see if this is a widespread issue</a:t>
            </a:r>
          </a:p>
        </p:txBody>
      </p:sp>
    </p:spTree>
    <p:extLst>
      <p:ext uri="{BB962C8B-B14F-4D97-AF65-F5344CB8AC3E}">
        <p14:creationId xmlns:p14="http://schemas.microsoft.com/office/powerpoint/2010/main" val="412938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804716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Region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8645DD-557D-5A47-B968-EE37FDC25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2602"/>
            <a:ext cx="6382596" cy="35198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0B001E-6616-3B4B-B808-8DDE81824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387" y="1252602"/>
            <a:ext cx="5772495" cy="351981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FE05E6-93DC-1941-997C-598C531CF914}"/>
              </a:ext>
            </a:extLst>
          </p:cNvPr>
          <p:cNvSpPr txBox="1"/>
          <p:nvPr/>
        </p:nvSpPr>
        <p:spPr>
          <a:xfrm>
            <a:off x="1254084" y="5605398"/>
            <a:ext cx="7401401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Ontario leads and Yukon is at the bottom for both the regional Balance and Revenue</a:t>
            </a:r>
          </a:p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Eastern regions seem to be doing better compared to the Western region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A1974A-E210-D94C-B28D-FCC5F541DFAD}"/>
              </a:ext>
            </a:extLst>
          </p:cNvPr>
          <p:cNvGrpSpPr>
            <a:grpSpLocks noChangeAspect="1"/>
          </p:cNvGrpSpPr>
          <p:nvPr/>
        </p:nvGrpSpPr>
        <p:grpSpPr>
          <a:xfrm>
            <a:off x="124101" y="5258425"/>
            <a:ext cx="951848" cy="951848"/>
            <a:chOff x="633600" y="1674000"/>
            <a:chExt cx="951848" cy="95184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08D8DA4-EDCA-BE43-9E58-565A125EE9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solidFill>
                <a:srgbClr val="EC131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id="{4A139693-E7E3-DC48-B580-FEF8DBDDEE72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C387DB54-DF65-1B4D-B056-A7954D5AFF2B}"/>
              </a:ext>
            </a:extLst>
          </p:cNvPr>
          <p:cNvSpPr txBox="1"/>
          <p:nvPr/>
        </p:nvSpPr>
        <p:spPr>
          <a:xfrm>
            <a:off x="1254085" y="5243761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2206156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60" y="515462"/>
            <a:ext cx="5804716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Region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3B6E78-705A-EA42-BB94-58803EF87DDD}"/>
              </a:ext>
            </a:extLst>
          </p:cNvPr>
          <p:cNvSpPr txBox="1"/>
          <p:nvPr/>
        </p:nvSpPr>
        <p:spPr>
          <a:xfrm>
            <a:off x="8231083" y="1685221"/>
            <a:ext cx="4058300" cy="603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Ontario leads and Yukon is at the bottom for regional profits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59A002A-E256-B649-AC4F-720D0703C462}"/>
              </a:ext>
            </a:extLst>
          </p:cNvPr>
          <p:cNvGrpSpPr>
            <a:grpSpLocks noChangeAspect="1"/>
          </p:cNvGrpSpPr>
          <p:nvPr/>
        </p:nvGrpSpPr>
        <p:grpSpPr>
          <a:xfrm>
            <a:off x="7101099" y="1338248"/>
            <a:ext cx="951848" cy="951848"/>
            <a:chOff x="633600" y="1674000"/>
            <a:chExt cx="951848" cy="95184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C778EC-7103-A44D-86BC-8F66F866B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C131B"/>
                </a:highlight>
              </a:endParaRPr>
            </a:p>
          </p:txBody>
        </p:sp>
        <p:sp>
          <p:nvSpPr>
            <p:cNvPr id="12" name="Freeform 49">
              <a:extLst>
                <a:ext uri="{FF2B5EF4-FFF2-40B4-BE49-F238E27FC236}">
                  <a16:creationId xmlns:a16="http://schemas.microsoft.com/office/drawing/2014/main" id="{EA2A7425-9531-EF42-A5B4-105D719FB26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D6C00E7-FB32-8F4A-9A30-9F4C9E741F48}"/>
              </a:ext>
            </a:extLst>
          </p:cNvPr>
          <p:cNvSpPr txBox="1"/>
          <p:nvPr/>
        </p:nvSpPr>
        <p:spPr>
          <a:xfrm>
            <a:off x="8231083" y="1323584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8D2EB9-C97C-5C4A-BAE0-4E3F49305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60" y="1321416"/>
            <a:ext cx="6076282" cy="449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41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Product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F429346-A94E-3146-8C75-5F357052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64" y="1371599"/>
            <a:ext cx="6098977" cy="27369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47035-2963-5C49-BEAC-4FAD8E8F0256}"/>
              </a:ext>
            </a:extLst>
          </p:cNvPr>
          <p:cNvSpPr txBox="1"/>
          <p:nvPr/>
        </p:nvSpPr>
        <p:spPr>
          <a:xfrm>
            <a:off x="8133700" y="1733236"/>
            <a:ext cx="4058300" cy="34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Revolving term is the more profitable product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098DBE8-AD3D-554C-B33E-2FC1BB806E41}"/>
              </a:ext>
            </a:extLst>
          </p:cNvPr>
          <p:cNvGrpSpPr>
            <a:grpSpLocks noChangeAspect="1"/>
          </p:cNvGrpSpPr>
          <p:nvPr/>
        </p:nvGrpSpPr>
        <p:grpSpPr>
          <a:xfrm>
            <a:off x="7003716" y="1386263"/>
            <a:ext cx="951848" cy="951848"/>
            <a:chOff x="633600" y="1674000"/>
            <a:chExt cx="951848" cy="9518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82F578-4275-FA4C-A07B-A470AFEC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C131B"/>
                </a:highlight>
              </a:endParaRPr>
            </a:p>
          </p:txBody>
        </p:sp>
        <p:sp>
          <p:nvSpPr>
            <p:cNvPr id="9" name="Freeform 49">
              <a:extLst>
                <a:ext uri="{FF2B5EF4-FFF2-40B4-BE49-F238E27FC236}">
                  <a16:creationId xmlns:a16="http://schemas.microsoft.com/office/drawing/2014/main" id="{7838FA37-F307-324B-B1B8-F7894E9B0E1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FB1E209-76D9-4649-B5B7-05225DD76132}"/>
              </a:ext>
            </a:extLst>
          </p:cNvPr>
          <p:cNvSpPr txBox="1"/>
          <p:nvPr/>
        </p:nvSpPr>
        <p:spPr>
          <a:xfrm>
            <a:off x="8133700" y="1371599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408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5E59E-A2FC-3F49-93C5-5760A5E3A66A}"/>
              </a:ext>
            </a:extLst>
          </p:cNvPr>
          <p:cNvSpPr txBox="1">
            <a:spLocks/>
          </p:cNvSpPr>
          <p:nvPr/>
        </p:nvSpPr>
        <p:spPr>
          <a:xfrm>
            <a:off x="537459" y="515462"/>
            <a:ext cx="6248399" cy="6001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rgbClr val="EC131B"/>
                </a:solidFill>
                <a:latin typeface="+mn-lt"/>
              </a:rPr>
              <a:t>Portfolio Analysis - Sector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26C14E5-072C-A04E-8D35-AF1F96028057}"/>
              </a:ext>
            </a:extLst>
          </p:cNvPr>
          <p:cNvSpPr txBox="1">
            <a:spLocks/>
          </p:cNvSpPr>
          <p:nvPr/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6DB2D9-BBD8-435B-B34A-9B8472CE273E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3BD019-1A01-BB43-AC7E-C41CF164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70" y="1371599"/>
            <a:ext cx="6756400" cy="3251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7F3745-DB33-DE4F-9437-A44DA4975B3B}"/>
              </a:ext>
            </a:extLst>
          </p:cNvPr>
          <p:cNvSpPr txBox="1"/>
          <p:nvPr/>
        </p:nvSpPr>
        <p:spPr>
          <a:xfrm>
            <a:off x="8444079" y="1765829"/>
            <a:ext cx="3747921" cy="866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Manufacturing is the most profitable sector</a:t>
            </a:r>
          </a:p>
          <a:p>
            <a:pPr marL="285750" indent="-285750">
              <a:lnSpc>
                <a:spcPct val="114000"/>
              </a:lnSpc>
              <a:buClr>
                <a:srgbClr val="EC131B"/>
              </a:buClr>
              <a:buFont typeface="Arial" panose="020B0604020202020204" pitchFamily="34" charset="0"/>
              <a:buChar char="•"/>
            </a:pPr>
            <a:r>
              <a:rPr lang="en-US" sz="1500" dirty="0"/>
              <a:t>Retail is the least profitable sector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8C2CAB2-BB88-FE43-AB14-E1641DB49623}"/>
              </a:ext>
            </a:extLst>
          </p:cNvPr>
          <p:cNvGrpSpPr>
            <a:grpSpLocks noChangeAspect="1"/>
          </p:cNvGrpSpPr>
          <p:nvPr/>
        </p:nvGrpSpPr>
        <p:grpSpPr>
          <a:xfrm>
            <a:off x="7492231" y="1371599"/>
            <a:ext cx="951848" cy="951848"/>
            <a:chOff x="633600" y="1674000"/>
            <a:chExt cx="951848" cy="95184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AF3012-C8F2-A547-93C1-0D1EC5C336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600" y="1674000"/>
              <a:ext cx="951848" cy="951848"/>
            </a:xfrm>
            <a:prstGeom prst="rect">
              <a:avLst/>
            </a:prstGeom>
            <a:solidFill>
              <a:srgbClr val="EC131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highlight>
                  <a:srgbClr val="EC131B"/>
                </a:highlight>
              </a:endParaRPr>
            </a:p>
          </p:txBody>
        </p:sp>
        <p:sp>
          <p:nvSpPr>
            <p:cNvPr id="9" name="Freeform 49">
              <a:extLst>
                <a:ext uri="{FF2B5EF4-FFF2-40B4-BE49-F238E27FC236}">
                  <a16:creationId xmlns:a16="http://schemas.microsoft.com/office/drawing/2014/main" id="{9740DE96-A42B-7F4E-84B3-054FC14215EA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06054" y="1877298"/>
              <a:ext cx="606941" cy="545252"/>
            </a:xfrm>
            <a:custGeom>
              <a:avLst/>
              <a:gdLst>
                <a:gd name="T0" fmla="*/ 6 w 384"/>
                <a:gd name="T1" fmla="*/ 0 h 345"/>
                <a:gd name="T2" fmla="*/ 0 w 384"/>
                <a:gd name="T3" fmla="*/ 288 h 345"/>
                <a:gd name="T4" fmla="*/ 147 w 384"/>
                <a:gd name="T5" fmla="*/ 294 h 345"/>
                <a:gd name="T6" fmla="*/ 107 w 384"/>
                <a:gd name="T7" fmla="*/ 333 h 345"/>
                <a:gd name="T8" fmla="*/ 107 w 384"/>
                <a:gd name="T9" fmla="*/ 345 h 345"/>
                <a:gd name="T10" fmla="*/ 241 w 384"/>
                <a:gd name="T11" fmla="*/ 345 h 345"/>
                <a:gd name="T12" fmla="*/ 294 w 384"/>
                <a:gd name="T13" fmla="*/ 339 h 345"/>
                <a:gd name="T14" fmla="*/ 247 w 384"/>
                <a:gd name="T15" fmla="*/ 333 h 345"/>
                <a:gd name="T16" fmla="*/ 378 w 384"/>
                <a:gd name="T17" fmla="*/ 294 h 345"/>
                <a:gd name="T18" fmla="*/ 384 w 384"/>
                <a:gd name="T19" fmla="*/ 6 h 345"/>
                <a:gd name="T20" fmla="*/ 235 w 384"/>
                <a:gd name="T21" fmla="*/ 333 h 345"/>
                <a:gd name="T22" fmla="*/ 159 w 384"/>
                <a:gd name="T23" fmla="*/ 294 h 345"/>
                <a:gd name="T24" fmla="*/ 235 w 384"/>
                <a:gd name="T25" fmla="*/ 333 h 345"/>
                <a:gd name="T26" fmla="*/ 12 w 384"/>
                <a:gd name="T27" fmla="*/ 282 h 345"/>
                <a:gd name="T28" fmla="*/ 372 w 384"/>
                <a:gd name="T29" fmla="*/ 12 h 345"/>
                <a:gd name="T30" fmla="*/ 31 w 384"/>
                <a:gd name="T31" fmla="*/ 239 h 345"/>
                <a:gd name="T32" fmla="*/ 359 w 384"/>
                <a:gd name="T33" fmla="*/ 233 h 345"/>
                <a:gd name="T34" fmla="*/ 353 w 384"/>
                <a:gd name="T35" fmla="*/ 25 h 345"/>
                <a:gd name="T36" fmla="*/ 25 w 384"/>
                <a:gd name="T37" fmla="*/ 31 h 345"/>
                <a:gd name="T38" fmla="*/ 31 w 384"/>
                <a:gd name="T39" fmla="*/ 239 h 345"/>
                <a:gd name="T40" fmla="*/ 347 w 384"/>
                <a:gd name="T41" fmla="*/ 36 h 345"/>
                <a:gd name="T42" fmla="*/ 37 w 384"/>
                <a:gd name="T43" fmla="*/ 227 h 345"/>
                <a:gd name="T44" fmla="*/ 330 w 384"/>
                <a:gd name="T45" fmla="*/ 61 h 345"/>
                <a:gd name="T46" fmla="*/ 282 w 384"/>
                <a:gd name="T47" fmla="*/ 71 h 345"/>
                <a:gd name="T48" fmla="*/ 285 w 384"/>
                <a:gd name="T49" fmla="*/ 82 h 345"/>
                <a:gd name="T50" fmla="*/ 261 w 384"/>
                <a:gd name="T51" fmla="*/ 140 h 345"/>
                <a:gd name="T52" fmla="*/ 228 w 384"/>
                <a:gd name="T53" fmla="*/ 108 h 345"/>
                <a:gd name="T54" fmla="*/ 224 w 384"/>
                <a:gd name="T55" fmla="*/ 110 h 345"/>
                <a:gd name="T56" fmla="*/ 122 w 384"/>
                <a:gd name="T57" fmla="*/ 134 h 345"/>
                <a:gd name="T58" fmla="*/ 118 w 384"/>
                <a:gd name="T59" fmla="*/ 132 h 345"/>
                <a:gd name="T60" fmla="*/ 60 w 384"/>
                <a:gd name="T61" fmla="*/ 189 h 345"/>
                <a:gd name="T62" fmla="*/ 64 w 384"/>
                <a:gd name="T63" fmla="*/ 199 h 345"/>
                <a:gd name="T64" fmla="*/ 118 w 384"/>
                <a:gd name="T65" fmla="*/ 146 h 345"/>
                <a:gd name="T66" fmla="*/ 163 w 384"/>
                <a:gd name="T67" fmla="*/ 189 h 345"/>
                <a:gd name="T68" fmla="*/ 228 w 384"/>
                <a:gd name="T69" fmla="*/ 122 h 345"/>
                <a:gd name="T70" fmla="*/ 262 w 384"/>
                <a:gd name="T71" fmla="*/ 155 h 345"/>
                <a:gd name="T72" fmla="*/ 322 w 384"/>
                <a:gd name="T73" fmla="*/ 82 h 345"/>
                <a:gd name="T74" fmla="*/ 329 w 384"/>
                <a:gd name="T75" fmla="*/ 113 h 345"/>
                <a:gd name="T76" fmla="*/ 335 w 384"/>
                <a:gd name="T77" fmla="*/ 107 h 345"/>
                <a:gd name="T78" fmla="*/ 330 w 384"/>
                <a:gd name="T79" fmla="*/ 61 h 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84" h="345">
                  <a:moveTo>
                    <a:pt x="37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0" y="291"/>
                    <a:pt x="2" y="294"/>
                    <a:pt x="6" y="294"/>
                  </a:cubicBezTo>
                  <a:cubicBezTo>
                    <a:pt x="147" y="294"/>
                    <a:pt x="147" y="294"/>
                    <a:pt x="147" y="294"/>
                  </a:cubicBezTo>
                  <a:cubicBezTo>
                    <a:pt x="147" y="333"/>
                    <a:pt x="147" y="333"/>
                    <a:pt x="147" y="333"/>
                  </a:cubicBezTo>
                  <a:cubicBezTo>
                    <a:pt x="107" y="333"/>
                    <a:pt x="107" y="333"/>
                    <a:pt x="107" y="333"/>
                  </a:cubicBezTo>
                  <a:cubicBezTo>
                    <a:pt x="103" y="333"/>
                    <a:pt x="101" y="336"/>
                    <a:pt x="101" y="339"/>
                  </a:cubicBezTo>
                  <a:cubicBezTo>
                    <a:pt x="101" y="342"/>
                    <a:pt x="103" y="345"/>
                    <a:pt x="107" y="345"/>
                  </a:cubicBezTo>
                  <a:cubicBezTo>
                    <a:pt x="153" y="345"/>
                    <a:pt x="153" y="345"/>
                    <a:pt x="153" y="345"/>
                  </a:cubicBezTo>
                  <a:cubicBezTo>
                    <a:pt x="241" y="345"/>
                    <a:pt x="241" y="345"/>
                    <a:pt x="241" y="345"/>
                  </a:cubicBezTo>
                  <a:cubicBezTo>
                    <a:pt x="288" y="345"/>
                    <a:pt x="288" y="345"/>
                    <a:pt x="288" y="345"/>
                  </a:cubicBezTo>
                  <a:cubicBezTo>
                    <a:pt x="291" y="345"/>
                    <a:pt x="294" y="342"/>
                    <a:pt x="294" y="339"/>
                  </a:cubicBezTo>
                  <a:cubicBezTo>
                    <a:pt x="294" y="336"/>
                    <a:pt x="291" y="333"/>
                    <a:pt x="288" y="333"/>
                  </a:cubicBezTo>
                  <a:cubicBezTo>
                    <a:pt x="247" y="333"/>
                    <a:pt x="247" y="333"/>
                    <a:pt x="247" y="333"/>
                  </a:cubicBezTo>
                  <a:cubicBezTo>
                    <a:pt x="247" y="294"/>
                    <a:pt x="247" y="294"/>
                    <a:pt x="247" y="294"/>
                  </a:cubicBezTo>
                  <a:cubicBezTo>
                    <a:pt x="378" y="294"/>
                    <a:pt x="378" y="294"/>
                    <a:pt x="378" y="294"/>
                  </a:cubicBezTo>
                  <a:cubicBezTo>
                    <a:pt x="381" y="294"/>
                    <a:pt x="384" y="291"/>
                    <a:pt x="384" y="288"/>
                  </a:cubicBezTo>
                  <a:cubicBezTo>
                    <a:pt x="384" y="6"/>
                    <a:pt x="384" y="6"/>
                    <a:pt x="384" y="6"/>
                  </a:cubicBezTo>
                  <a:cubicBezTo>
                    <a:pt x="384" y="3"/>
                    <a:pt x="381" y="0"/>
                    <a:pt x="378" y="0"/>
                  </a:cubicBezTo>
                  <a:close/>
                  <a:moveTo>
                    <a:pt x="235" y="333"/>
                  </a:moveTo>
                  <a:cubicBezTo>
                    <a:pt x="159" y="333"/>
                    <a:pt x="159" y="333"/>
                    <a:pt x="159" y="333"/>
                  </a:cubicBezTo>
                  <a:cubicBezTo>
                    <a:pt x="159" y="294"/>
                    <a:pt x="159" y="294"/>
                    <a:pt x="159" y="294"/>
                  </a:cubicBezTo>
                  <a:cubicBezTo>
                    <a:pt x="235" y="294"/>
                    <a:pt x="235" y="294"/>
                    <a:pt x="235" y="294"/>
                  </a:cubicBezTo>
                  <a:lnTo>
                    <a:pt x="235" y="333"/>
                  </a:lnTo>
                  <a:close/>
                  <a:moveTo>
                    <a:pt x="372" y="282"/>
                  </a:moveTo>
                  <a:cubicBezTo>
                    <a:pt x="12" y="282"/>
                    <a:pt x="12" y="282"/>
                    <a:pt x="12" y="28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372" y="12"/>
                    <a:pt x="372" y="12"/>
                    <a:pt x="372" y="12"/>
                  </a:cubicBezTo>
                  <a:lnTo>
                    <a:pt x="372" y="282"/>
                  </a:lnTo>
                  <a:close/>
                  <a:moveTo>
                    <a:pt x="31" y="239"/>
                  </a:moveTo>
                  <a:cubicBezTo>
                    <a:pt x="353" y="239"/>
                    <a:pt x="353" y="239"/>
                    <a:pt x="353" y="239"/>
                  </a:cubicBezTo>
                  <a:cubicBezTo>
                    <a:pt x="356" y="239"/>
                    <a:pt x="359" y="236"/>
                    <a:pt x="359" y="233"/>
                  </a:cubicBezTo>
                  <a:cubicBezTo>
                    <a:pt x="359" y="31"/>
                    <a:pt x="359" y="31"/>
                    <a:pt x="359" y="31"/>
                  </a:cubicBezTo>
                  <a:cubicBezTo>
                    <a:pt x="359" y="27"/>
                    <a:pt x="356" y="25"/>
                    <a:pt x="353" y="25"/>
                  </a:cubicBezTo>
                  <a:cubicBezTo>
                    <a:pt x="31" y="25"/>
                    <a:pt x="31" y="25"/>
                    <a:pt x="31" y="25"/>
                  </a:cubicBezTo>
                  <a:cubicBezTo>
                    <a:pt x="28" y="25"/>
                    <a:pt x="25" y="27"/>
                    <a:pt x="25" y="31"/>
                  </a:cubicBezTo>
                  <a:cubicBezTo>
                    <a:pt x="25" y="233"/>
                    <a:pt x="25" y="233"/>
                    <a:pt x="25" y="233"/>
                  </a:cubicBezTo>
                  <a:cubicBezTo>
                    <a:pt x="25" y="236"/>
                    <a:pt x="28" y="239"/>
                    <a:pt x="31" y="239"/>
                  </a:cubicBezTo>
                  <a:close/>
                  <a:moveTo>
                    <a:pt x="37" y="36"/>
                  </a:moveTo>
                  <a:cubicBezTo>
                    <a:pt x="347" y="36"/>
                    <a:pt x="347" y="36"/>
                    <a:pt x="347" y="36"/>
                  </a:cubicBezTo>
                  <a:cubicBezTo>
                    <a:pt x="347" y="227"/>
                    <a:pt x="347" y="227"/>
                    <a:pt x="347" y="227"/>
                  </a:cubicBezTo>
                  <a:cubicBezTo>
                    <a:pt x="37" y="227"/>
                    <a:pt x="37" y="227"/>
                    <a:pt x="37" y="227"/>
                  </a:cubicBezTo>
                  <a:lnTo>
                    <a:pt x="37" y="36"/>
                  </a:lnTo>
                  <a:close/>
                  <a:moveTo>
                    <a:pt x="330" y="61"/>
                  </a:moveTo>
                  <a:cubicBezTo>
                    <a:pt x="329" y="60"/>
                    <a:pt x="327" y="59"/>
                    <a:pt x="325" y="60"/>
                  </a:cubicBezTo>
                  <a:cubicBezTo>
                    <a:pt x="282" y="71"/>
                    <a:pt x="282" y="71"/>
                    <a:pt x="282" y="71"/>
                  </a:cubicBezTo>
                  <a:cubicBezTo>
                    <a:pt x="279" y="72"/>
                    <a:pt x="277" y="75"/>
                    <a:pt x="278" y="78"/>
                  </a:cubicBezTo>
                  <a:cubicBezTo>
                    <a:pt x="279" y="81"/>
                    <a:pt x="282" y="83"/>
                    <a:pt x="285" y="82"/>
                  </a:cubicBezTo>
                  <a:cubicBezTo>
                    <a:pt x="312" y="75"/>
                    <a:pt x="312" y="75"/>
                    <a:pt x="312" y="75"/>
                  </a:cubicBezTo>
                  <a:cubicBezTo>
                    <a:pt x="261" y="140"/>
                    <a:pt x="261" y="140"/>
                    <a:pt x="261" y="140"/>
                  </a:cubicBezTo>
                  <a:cubicBezTo>
                    <a:pt x="232" y="110"/>
                    <a:pt x="232" y="110"/>
                    <a:pt x="232" y="110"/>
                  </a:cubicBezTo>
                  <a:cubicBezTo>
                    <a:pt x="231" y="109"/>
                    <a:pt x="230" y="108"/>
                    <a:pt x="228" y="108"/>
                  </a:cubicBezTo>
                  <a:cubicBezTo>
                    <a:pt x="228" y="108"/>
                    <a:pt x="228" y="108"/>
                    <a:pt x="228" y="108"/>
                  </a:cubicBezTo>
                  <a:cubicBezTo>
                    <a:pt x="227" y="108"/>
                    <a:pt x="225" y="109"/>
                    <a:pt x="224" y="110"/>
                  </a:cubicBezTo>
                  <a:cubicBezTo>
                    <a:pt x="163" y="175"/>
                    <a:pt x="163" y="175"/>
                    <a:pt x="163" y="175"/>
                  </a:cubicBezTo>
                  <a:cubicBezTo>
                    <a:pt x="122" y="134"/>
                    <a:pt x="122" y="134"/>
                    <a:pt x="122" y="134"/>
                  </a:cubicBezTo>
                  <a:cubicBezTo>
                    <a:pt x="121" y="133"/>
                    <a:pt x="120" y="132"/>
                    <a:pt x="118" y="132"/>
                  </a:cubicBezTo>
                  <a:cubicBezTo>
                    <a:pt x="118" y="132"/>
                    <a:pt x="118" y="132"/>
                    <a:pt x="118" y="132"/>
                  </a:cubicBezTo>
                  <a:cubicBezTo>
                    <a:pt x="117" y="132"/>
                    <a:pt x="115" y="133"/>
                    <a:pt x="114" y="134"/>
                  </a:cubicBezTo>
                  <a:cubicBezTo>
                    <a:pt x="60" y="189"/>
                    <a:pt x="60" y="189"/>
                    <a:pt x="60" y="189"/>
                  </a:cubicBezTo>
                  <a:cubicBezTo>
                    <a:pt x="57" y="192"/>
                    <a:pt x="57" y="195"/>
                    <a:pt x="60" y="197"/>
                  </a:cubicBezTo>
                  <a:cubicBezTo>
                    <a:pt x="61" y="199"/>
                    <a:pt x="62" y="199"/>
                    <a:pt x="64" y="199"/>
                  </a:cubicBezTo>
                  <a:cubicBezTo>
                    <a:pt x="65" y="199"/>
                    <a:pt x="67" y="199"/>
                    <a:pt x="68" y="197"/>
                  </a:cubicBezTo>
                  <a:cubicBezTo>
                    <a:pt x="118" y="146"/>
                    <a:pt x="118" y="146"/>
                    <a:pt x="118" y="146"/>
                  </a:cubicBezTo>
                  <a:cubicBezTo>
                    <a:pt x="159" y="187"/>
                    <a:pt x="159" y="187"/>
                    <a:pt x="159" y="187"/>
                  </a:cubicBezTo>
                  <a:cubicBezTo>
                    <a:pt x="160" y="188"/>
                    <a:pt x="162" y="189"/>
                    <a:pt x="163" y="189"/>
                  </a:cubicBezTo>
                  <a:cubicBezTo>
                    <a:pt x="165" y="189"/>
                    <a:pt x="167" y="188"/>
                    <a:pt x="168" y="187"/>
                  </a:cubicBezTo>
                  <a:cubicBezTo>
                    <a:pt x="228" y="122"/>
                    <a:pt x="228" y="122"/>
                    <a:pt x="228" y="122"/>
                  </a:cubicBezTo>
                  <a:cubicBezTo>
                    <a:pt x="258" y="153"/>
                    <a:pt x="258" y="153"/>
                    <a:pt x="258" y="153"/>
                  </a:cubicBezTo>
                  <a:cubicBezTo>
                    <a:pt x="259" y="154"/>
                    <a:pt x="260" y="155"/>
                    <a:pt x="262" y="155"/>
                  </a:cubicBezTo>
                  <a:cubicBezTo>
                    <a:pt x="264" y="155"/>
                    <a:pt x="265" y="154"/>
                    <a:pt x="266" y="153"/>
                  </a:cubicBezTo>
                  <a:cubicBezTo>
                    <a:pt x="322" y="82"/>
                    <a:pt x="322" y="82"/>
                    <a:pt x="322" y="82"/>
                  </a:cubicBezTo>
                  <a:cubicBezTo>
                    <a:pt x="324" y="108"/>
                    <a:pt x="324" y="108"/>
                    <a:pt x="324" y="108"/>
                  </a:cubicBezTo>
                  <a:cubicBezTo>
                    <a:pt x="324" y="111"/>
                    <a:pt x="326" y="113"/>
                    <a:pt x="329" y="113"/>
                  </a:cubicBezTo>
                  <a:cubicBezTo>
                    <a:pt x="329" y="113"/>
                    <a:pt x="330" y="113"/>
                    <a:pt x="330" y="113"/>
                  </a:cubicBezTo>
                  <a:cubicBezTo>
                    <a:pt x="333" y="113"/>
                    <a:pt x="335" y="110"/>
                    <a:pt x="335" y="107"/>
                  </a:cubicBezTo>
                  <a:cubicBezTo>
                    <a:pt x="332" y="65"/>
                    <a:pt x="332" y="65"/>
                    <a:pt x="332" y="65"/>
                  </a:cubicBezTo>
                  <a:cubicBezTo>
                    <a:pt x="332" y="63"/>
                    <a:pt x="331" y="62"/>
                    <a:pt x="330" y="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B95DE9F-2D7E-E84D-9EDE-A75085ACDB86}"/>
              </a:ext>
            </a:extLst>
          </p:cNvPr>
          <p:cNvSpPr txBox="1"/>
          <p:nvPr/>
        </p:nvSpPr>
        <p:spPr>
          <a:xfrm>
            <a:off x="8569584" y="1371599"/>
            <a:ext cx="4058300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50" b="1" dirty="0">
                <a:solidFill>
                  <a:srgbClr val="EC131B"/>
                </a:solidFill>
                <a:latin typeface="Arial" panose="020B0706030804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198005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1581</TotalTime>
  <Words>313</Words>
  <Application>Microsoft Macintosh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Data Analysis</vt:lpstr>
      <vt:lpstr>PowerPoint Presentation</vt:lpstr>
      <vt:lpstr>Overview</vt:lpstr>
      <vt:lpstr>Approach</vt:lpstr>
      <vt:lpstr>Data Assessment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Edimaobong Udo</dc:creator>
  <cp:lastModifiedBy>Edimaobong Udo</cp:lastModifiedBy>
  <cp:revision>11</cp:revision>
  <dcterms:created xsi:type="dcterms:W3CDTF">2021-11-16T01:12:38Z</dcterms:created>
  <dcterms:modified xsi:type="dcterms:W3CDTF">2021-11-17T05:21:45Z</dcterms:modified>
</cp:coreProperties>
</file>