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5201563" cy="35999738"/>
  <p:notesSz cx="6858000" cy="9144000"/>
  <p:defaultTextStyle>
    <a:defPPr>
      <a:defRPr lang="en-US"/>
    </a:defPPr>
    <a:lvl1pPr marL="0" algn="l" defTabSz="157171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71719" algn="l" defTabSz="157171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43439" algn="l" defTabSz="157171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15157" algn="l" defTabSz="157171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86877" algn="l" defTabSz="157171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58596" algn="l" defTabSz="157171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30316" algn="l" defTabSz="157171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1002035" algn="l" defTabSz="157171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73754" algn="l" defTabSz="157171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BDFF7"/>
    <a:srgbClr val="336699"/>
    <a:srgbClr val="91BAEC"/>
    <a:srgbClr val="F7F7F7"/>
    <a:srgbClr val="D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213" autoAdjust="0"/>
  </p:normalViewPr>
  <p:slideViewPr>
    <p:cSldViewPr snapToGrid="0" snapToObjects="1">
      <p:cViewPr>
        <p:scale>
          <a:sx n="66" d="100"/>
          <a:sy n="66" d="100"/>
        </p:scale>
        <p:origin x="-1792" y="5248"/>
      </p:cViewPr>
      <p:guideLst>
        <p:guide orient="horz" pos="11339"/>
        <p:guide pos="79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2C3D0-FA44-4EC5-BBBF-49D712CF2C4D}" type="datetimeFigureOut">
              <a:rPr lang="pt-BR" smtClean="0"/>
              <a:pPr/>
              <a:t>9/18/15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9D6BF-EC67-400D-8C87-A639686FA71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125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49082-ACE7-CF43-A753-F4A6D6652397}" type="datetimeFigureOut">
              <a:rPr lang="en-US" smtClean="0"/>
              <a:pPr/>
              <a:t>9/18/15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EEA34-F895-024A-B1F8-16D775289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5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26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2639" algn="l" defTabSz="3326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65277" algn="l" defTabSz="3326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97916" algn="l" defTabSz="3326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30556" algn="l" defTabSz="3326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63195" algn="l" defTabSz="3326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95834" algn="l" defTabSz="3326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28473" algn="l" defTabSz="3326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61112" algn="l" defTabSz="3326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28850" y="685800"/>
            <a:ext cx="240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EA34-F895-024A-B1F8-16D7752894B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0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119" y="11183256"/>
            <a:ext cx="21421329" cy="771661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235" y="20399852"/>
            <a:ext cx="17641094" cy="91999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71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43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15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86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58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30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002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73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A9BE-99D5-3845-82D5-138411459E6A}" type="datetimeFigureOut">
              <a:rPr lang="en-US" smtClean="0"/>
              <a:pPr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03FA-A3CB-BC48-8E1C-1036A5981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4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A9BE-99D5-3845-82D5-138411459E6A}" type="datetimeFigureOut">
              <a:rPr lang="en-US" smtClean="0"/>
              <a:pPr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03FA-A3CB-BC48-8E1C-1036A5981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3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332857" y="6808290"/>
            <a:ext cx="26789788" cy="14514894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54747" y="6808290"/>
            <a:ext cx="79958082" cy="1451489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A9BE-99D5-3845-82D5-138411459E6A}" type="datetimeFigureOut">
              <a:rPr lang="en-US" smtClean="0"/>
              <a:pPr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03FA-A3CB-BC48-8E1C-1036A5981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A9BE-99D5-3845-82D5-138411459E6A}" type="datetimeFigureOut">
              <a:rPr lang="en-US" smtClean="0"/>
              <a:pPr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03FA-A3CB-BC48-8E1C-1036A5981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2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51" y="23133168"/>
            <a:ext cx="21421329" cy="7149948"/>
          </a:xfrm>
        </p:spPr>
        <p:txBody>
          <a:bodyPr anchor="t"/>
          <a:lstStyle>
            <a:lvl1pPr algn="l">
              <a:defRPr sz="138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0751" y="15258228"/>
            <a:ext cx="21421329" cy="7874940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7171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4343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151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8687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5859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303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100203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7375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A9BE-99D5-3845-82D5-138411459E6A}" type="datetimeFigureOut">
              <a:rPr lang="en-US" smtClean="0"/>
              <a:pPr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03FA-A3CB-BC48-8E1C-1036A5981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6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4747" y="39691382"/>
            <a:ext cx="53373934" cy="11226584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8709" y="39691382"/>
            <a:ext cx="53373937" cy="11226584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A9BE-99D5-3845-82D5-138411459E6A}" type="datetimeFigureOut">
              <a:rPr lang="en-US" smtClean="0"/>
              <a:pPr/>
              <a:t>9/18/15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03FA-A3CB-BC48-8E1C-1036A5981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7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80" y="1441660"/>
            <a:ext cx="22681407" cy="5999957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079" y="8058278"/>
            <a:ext cx="11135067" cy="3358307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71719" indent="0">
              <a:buNone/>
              <a:defRPr sz="6900" b="1"/>
            </a:lvl2pPr>
            <a:lvl3pPr marL="3143439" indent="0">
              <a:buNone/>
              <a:defRPr sz="6200" b="1"/>
            </a:lvl3pPr>
            <a:lvl4pPr marL="4715157" indent="0">
              <a:buNone/>
              <a:defRPr sz="5500" b="1"/>
            </a:lvl4pPr>
            <a:lvl5pPr marL="6286877" indent="0">
              <a:buNone/>
              <a:defRPr sz="5500" b="1"/>
            </a:lvl5pPr>
            <a:lvl6pPr marL="7858596" indent="0">
              <a:buNone/>
              <a:defRPr sz="5500" b="1"/>
            </a:lvl6pPr>
            <a:lvl7pPr marL="9430316" indent="0">
              <a:buNone/>
              <a:defRPr sz="5500" b="1"/>
            </a:lvl7pPr>
            <a:lvl8pPr marL="11002035" indent="0">
              <a:buNone/>
              <a:defRPr sz="5500" b="1"/>
            </a:lvl8pPr>
            <a:lvl9pPr marL="12573754" indent="0">
              <a:buNone/>
              <a:defRPr sz="55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079" y="11416585"/>
            <a:ext cx="11135067" cy="20741519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02046" y="8058278"/>
            <a:ext cx="11139441" cy="3358307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71719" indent="0">
              <a:buNone/>
              <a:defRPr sz="6900" b="1"/>
            </a:lvl2pPr>
            <a:lvl3pPr marL="3143439" indent="0">
              <a:buNone/>
              <a:defRPr sz="6200" b="1"/>
            </a:lvl3pPr>
            <a:lvl4pPr marL="4715157" indent="0">
              <a:buNone/>
              <a:defRPr sz="5500" b="1"/>
            </a:lvl4pPr>
            <a:lvl5pPr marL="6286877" indent="0">
              <a:buNone/>
              <a:defRPr sz="5500" b="1"/>
            </a:lvl5pPr>
            <a:lvl6pPr marL="7858596" indent="0">
              <a:buNone/>
              <a:defRPr sz="5500" b="1"/>
            </a:lvl6pPr>
            <a:lvl7pPr marL="9430316" indent="0">
              <a:buNone/>
              <a:defRPr sz="5500" b="1"/>
            </a:lvl7pPr>
            <a:lvl8pPr marL="11002035" indent="0">
              <a:buNone/>
              <a:defRPr sz="5500" b="1"/>
            </a:lvl8pPr>
            <a:lvl9pPr marL="12573754" indent="0">
              <a:buNone/>
              <a:defRPr sz="55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02046" y="11416585"/>
            <a:ext cx="11139441" cy="20741519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A9BE-99D5-3845-82D5-138411459E6A}" type="datetimeFigureOut">
              <a:rPr lang="en-US" smtClean="0"/>
              <a:pPr/>
              <a:t>9/18/15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03FA-A3CB-BC48-8E1C-1036A5981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A9BE-99D5-3845-82D5-138411459E6A}" type="datetimeFigureOut">
              <a:rPr lang="en-US" smtClean="0"/>
              <a:pPr/>
              <a:t>9/18/15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03FA-A3CB-BC48-8E1C-1036A5981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1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A9BE-99D5-3845-82D5-138411459E6A}" type="datetimeFigureOut">
              <a:rPr lang="en-US" smtClean="0"/>
              <a:pPr/>
              <a:t>9/18/15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03FA-A3CB-BC48-8E1C-1036A5981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3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80" y="1433325"/>
            <a:ext cx="8291141" cy="6099955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3111" y="1433326"/>
            <a:ext cx="14088374" cy="30724778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080" y="7533282"/>
            <a:ext cx="8291141" cy="24624824"/>
          </a:xfrm>
        </p:spPr>
        <p:txBody>
          <a:bodyPr/>
          <a:lstStyle>
            <a:lvl1pPr marL="0" indent="0">
              <a:buNone/>
              <a:defRPr sz="4800"/>
            </a:lvl1pPr>
            <a:lvl2pPr marL="1571719" indent="0">
              <a:buNone/>
              <a:defRPr sz="4100"/>
            </a:lvl2pPr>
            <a:lvl3pPr marL="3143439" indent="0">
              <a:buNone/>
              <a:defRPr sz="3400"/>
            </a:lvl3pPr>
            <a:lvl4pPr marL="4715157" indent="0">
              <a:buNone/>
              <a:defRPr sz="3100"/>
            </a:lvl4pPr>
            <a:lvl5pPr marL="6286877" indent="0">
              <a:buNone/>
              <a:defRPr sz="3100"/>
            </a:lvl5pPr>
            <a:lvl6pPr marL="7858596" indent="0">
              <a:buNone/>
              <a:defRPr sz="3100"/>
            </a:lvl6pPr>
            <a:lvl7pPr marL="9430316" indent="0">
              <a:buNone/>
              <a:defRPr sz="3100"/>
            </a:lvl7pPr>
            <a:lvl8pPr marL="11002035" indent="0">
              <a:buNone/>
              <a:defRPr sz="3100"/>
            </a:lvl8pPr>
            <a:lvl9pPr marL="12573754" indent="0">
              <a:buNone/>
              <a:defRPr sz="31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A9BE-99D5-3845-82D5-138411459E6A}" type="datetimeFigureOut">
              <a:rPr lang="en-US" smtClean="0"/>
              <a:pPr/>
              <a:t>9/18/15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03FA-A3CB-BC48-8E1C-1036A5981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683" y="25199818"/>
            <a:ext cx="15120938" cy="297498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9683" y="3216645"/>
            <a:ext cx="15120938" cy="21599843"/>
          </a:xfrm>
        </p:spPr>
        <p:txBody>
          <a:bodyPr/>
          <a:lstStyle>
            <a:lvl1pPr marL="0" indent="0">
              <a:buNone/>
              <a:defRPr sz="11000"/>
            </a:lvl1pPr>
            <a:lvl2pPr marL="1571719" indent="0">
              <a:buNone/>
              <a:defRPr sz="9600"/>
            </a:lvl2pPr>
            <a:lvl3pPr marL="3143439" indent="0">
              <a:buNone/>
              <a:defRPr sz="8200"/>
            </a:lvl3pPr>
            <a:lvl4pPr marL="4715157" indent="0">
              <a:buNone/>
              <a:defRPr sz="6900"/>
            </a:lvl4pPr>
            <a:lvl5pPr marL="6286877" indent="0">
              <a:buNone/>
              <a:defRPr sz="6900"/>
            </a:lvl5pPr>
            <a:lvl6pPr marL="7858596" indent="0">
              <a:buNone/>
              <a:defRPr sz="6900"/>
            </a:lvl6pPr>
            <a:lvl7pPr marL="9430316" indent="0">
              <a:buNone/>
              <a:defRPr sz="6900"/>
            </a:lvl7pPr>
            <a:lvl8pPr marL="11002035" indent="0">
              <a:buNone/>
              <a:defRPr sz="6900"/>
            </a:lvl8pPr>
            <a:lvl9pPr marL="12573754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9683" y="28174799"/>
            <a:ext cx="15120938" cy="4224966"/>
          </a:xfrm>
        </p:spPr>
        <p:txBody>
          <a:bodyPr/>
          <a:lstStyle>
            <a:lvl1pPr marL="0" indent="0">
              <a:buNone/>
              <a:defRPr sz="4800"/>
            </a:lvl1pPr>
            <a:lvl2pPr marL="1571719" indent="0">
              <a:buNone/>
              <a:defRPr sz="4100"/>
            </a:lvl2pPr>
            <a:lvl3pPr marL="3143439" indent="0">
              <a:buNone/>
              <a:defRPr sz="3400"/>
            </a:lvl3pPr>
            <a:lvl4pPr marL="4715157" indent="0">
              <a:buNone/>
              <a:defRPr sz="3100"/>
            </a:lvl4pPr>
            <a:lvl5pPr marL="6286877" indent="0">
              <a:buNone/>
              <a:defRPr sz="3100"/>
            </a:lvl5pPr>
            <a:lvl6pPr marL="7858596" indent="0">
              <a:buNone/>
              <a:defRPr sz="3100"/>
            </a:lvl6pPr>
            <a:lvl7pPr marL="9430316" indent="0">
              <a:buNone/>
              <a:defRPr sz="3100"/>
            </a:lvl7pPr>
            <a:lvl8pPr marL="11002035" indent="0">
              <a:buNone/>
              <a:defRPr sz="3100"/>
            </a:lvl8pPr>
            <a:lvl9pPr marL="12573754" indent="0">
              <a:buNone/>
              <a:defRPr sz="31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A9BE-99D5-3845-82D5-138411459E6A}" type="datetimeFigureOut">
              <a:rPr lang="en-US" smtClean="0"/>
              <a:pPr/>
              <a:t>9/18/15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03FA-A3CB-BC48-8E1C-1036A5981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2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0080" y="1441660"/>
            <a:ext cx="22681407" cy="5999957"/>
          </a:xfrm>
          <a:prstGeom prst="rect">
            <a:avLst/>
          </a:prstGeom>
        </p:spPr>
        <p:txBody>
          <a:bodyPr vert="horz" lIns="314344" tIns="157172" rIns="314344" bIns="157172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080" y="8399944"/>
            <a:ext cx="22681407" cy="23758163"/>
          </a:xfrm>
          <a:prstGeom prst="rect">
            <a:avLst/>
          </a:prstGeom>
        </p:spPr>
        <p:txBody>
          <a:bodyPr vert="horz" lIns="314344" tIns="157172" rIns="314344" bIns="157172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0080" y="33366427"/>
            <a:ext cx="5880365" cy="1916652"/>
          </a:xfrm>
          <a:prstGeom prst="rect">
            <a:avLst/>
          </a:prstGeom>
        </p:spPr>
        <p:txBody>
          <a:bodyPr vert="horz" lIns="314344" tIns="157172" rIns="314344" bIns="157172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3A9BE-99D5-3845-82D5-138411459E6A}" type="datetimeFigureOut">
              <a:rPr lang="en-US" smtClean="0"/>
              <a:pPr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10536" y="33366427"/>
            <a:ext cx="7980495" cy="1916652"/>
          </a:xfrm>
          <a:prstGeom prst="rect">
            <a:avLst/>
          </a:prstGeom>
        </p:spPr>
        <p:txBody>
          <a:bodyPr vert="horz" lIns="314344" tIns="157172" rIns="314344" bIns="157172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61122" y="33366427"/>
            <a:ext cx="5880365" cy="1916652"/>
          </a:xfrm>
          <a:prstGeom prst="rect">
            <a:avLst/>
          </a:prstGeom>
        </p:spPr>
        <p:txBody>
          <a:bodyPr vert="horz" lIns="314344" tIns="157172" rIns="314344" bIns="157172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403FA-A3CB-BC48-8E1C-1036A5981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2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71719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8790" indent="-1178790" algn="l" defTabSz="1571719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54043" indent="-982325" algn="l" defTabSz="1571719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29298" indent="-785860" algn="l" defTabSz="1571719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501018" indent="-785860" algn="l" defTabSz="1571719" rtl="0" eaLnBrk="1" latinLnBrk="0" hangingPunct="1">
        <a:spcBef>
          <a:spcPct val="20000"/>
        </a:spcBef>
        <a:buFont typeface="Arial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72736" indent="-785860" algn="l" defTabSz="1571719" rtl="0" eaLnBrk="1" latinLnBrk="0" hangingPunct="1">
        <a:spcBef>
          <a:spcPct val="20000"/>
        </a:spcBef>
        <a:buFont typeface="Arial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44456" indent="-785860" algn="l" defTabSz="1571719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216175" indent="-785860" algn="l" defTabSz="1571719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87893" indent="-785860" algn="l" defTabSz="1571719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59613" indent="-785860" algn="l" defTabSz="1571719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171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71719" algn="l" defTabSz="157171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43439" algn="l" defTabSz="157171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15157" algn="l" defTabSz="157171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86877" algn="l" defTabSz="157171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58596" algn="l" defTabSz="157171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30316" algn="l" defTabSz="157171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1002035" algn="l" defTabSz="157171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73754" algn="l" defTabSz="157171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98152" y="233663"/>
            <a:ext cx="24805259" cy="5108358"/>
          </a:xfrm>
          <a:prstGeom prst="rect">
            <a:avLst/>
          </a:prstGeom>
          <a:noFill/>
          <a:ln w="57150" cmpd="sng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2159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2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535" y="838346"/>
            <a:ext cx="25048377" cy="1082840"/>
          </a:xfrm>
          <a:prstGeom prst="rect">
            <a:avLst/>
          </a:prstGeom>
          <a:noFill/>
        </p:spPr>
        <p:txBody>
          <a:bodyPr wrap="square" lIns="66528" tIns="33264" rIns="66528" bIns="33264" rtlCol="0">
            <a:spAutoFit/>
          </a:bodyPr>
          <a:lstStyle/>
          <a:p>
            <a:pPr algn="ctr"/>
            <a:r>
              <a:rPr lang="pt-BR" sz="6600" b="1" dirty="0" smtClean="0">
                <a:latin typeface="Times New Roman"/>
                <a:ea typeface="Tahoma" pitchFamily="34" charset="0"/>
                <a:cs typeface="Times New Roman"/>
              </a:rPr>
              <a:t>Publicação de Proveniência em Workflows na Web Semântica</a:t>
            </a:r>
            <a:endParaRPr lang="pt-BR" sz="6600" b="1" dirty="0">
              <a:latin typeface="Times New Roman"/>
              <a:ea typeface="Tahoma" pitchFamily="34" charset="0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83284" y="4994746"/>
            <a:ext cx="134355" cy="1021285"/>
          </a:xfrm>
          <a:prstGeom prst="rect">
            <a:avLst/>
          </a:prstGeom>
          <a:noFill/>
        </p:spPr>
        <p:txBody>
          <a:bodyPr wrap="none" lIns="66528" tIns="33264" rIns="66528" bIns="33264" rtlCol="0">
            <a:spAutoFit/>
          </a:bodyPr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198152" y="2134123"/>
            <a:ext cx="24805259" cy="682731"/>
          </a:xfrm>
          <a:prstGeom prst="rect">
            <a:avLst/>
          </a:prstGeom>
          <a:noFill/>
        </p:spPr>
        <p:txBody>
          <a:bodyPr wrap="square" lIns="66528" tIns="33264" rIns="66528" bIns="33264" rtlCol="0">
            <a:spAutoFit/>
          </a:bodyPr>
          <a:lstStyle/>
          <a:p>
            <a:pPr algn="ctr"/>
            <a:r>
              <a:rPr lang="pt-BR" sz="4000" b="1" i="1" dirty="0" smtClean="0">
                <a:latin typeface="Times New Roman"/>
                <a:ea typeface="Tahoma" pitchFamily="34" charset="0"/>
                <a:cs typeface="Times New Roman"/>
              </a:rPr>
              <a:t>Rachel Castro</a:t>
            </a:r>
            <a:r>
              <a:rPr lang="pt-BR" sz="4000" b="1" i="1" baseline="30000" dirty="0" smtClean="0">
                <a:latin typeface="Times New Roman"/>
                <a:ea typeface="Tahoma" pitchFamily="34" charset="0"/>
                <a:cs typeface="Times New Roman"/>
              </a:rPr>
              <a:t>1</a:t>
            </a:r>
            <a:r>
              <a:rPr lang="pt-BR" sz="4000" dirty="0" smtClean="0">
                <a:latin typeface="Times New Roman"/>
                <a:ea typeface="Tahoma" pitchFamily="34" charset="0"/>
                <a:cs typeface="Times New Roman"/>
              </a:rPr>
              <a:t>,</a:t>
            </a:r>
            <a:r>
              <a:rPr lang="pt-BR" sz="4000" b="1" i="1" dirty="0" smtClean="0">
                <a:latin typeface="Times New Roman"/>
                <a:ea typeface="Tahoma" pitchFamily="34" charset="0"/>
                <a:cs typeface="Times New Roman"/>
              </a:rPr>
              <a:t> Renan Souza</a:t>
            </a:r>
            <a:r>
              <a:rPr lang="pt-BR" sz="4000" b="1" i="1" baseline="30000" dirty="0" smtClean="0">
                <a:latin typeface="Times New Roman"/>
                <a:ea typeface="Tahoma" pitchFamily="34" charset="0"/>
                <a:cs typeface="Times New Roman"/>
              </a:rPr>
              <a:t>1</a:t>
            </a:r>
            <a:r>
              <a:rPr lang="pt-BR" sz="4000" dirty="0" smtClean="0">
                <a:latin typeface="Times New Roman"/>
                <a:ea typeface="Tahoma" pitchFamily="34" charset="0"/>
                <a:cs typeface="Times New Roman"/>
              </a:rPr>
              <a:t>, </a:t>
            </a:r>
            <a:r>
              <a:rPr lang="pt-BR" sz="4000" b="1" i="1" dirty="0" smtClean="0">
                <a:latin typeface="Times New Roman"/>
                <a:ea typeface="Tahoma" pitchFamily="34" charset="0"/>
                <a:cs typeface="Times New Roman"/>
              </a:rPr>
              <a:t>V</a:t>
            </a:r>
            <a:r>
              <a:rPr lang="pt-BR" sz="4000" b="1" i="1" dirty="0" smtClean="0">
                <a:latin typeface="Times New Roman"/>
                <a:ea typeface="Tahoma" pitchFamily="34" charset="0"/>
                <a:cs typeface="Times New Roman"/>
              </a:rPr>
              <a:t>í</a:t>
            </a:r>
            <a:r>
              <a:rPr lang="pt-BR" sz="4000" b="1" i="1" dirty="0" smtClean="0">
                <a:latin typeface="Times New Roman"/>
                <a:ea typeface="Tahoma" pitchFamily="34" charset="0"/>
                <a:cs typeface="Times New Roman"/>
              </a:rPr>
              <a:t>tor </a:t>
            </a:r>
            <a:r>
              <a:rPr lang="pt-BR" sz="4000" b="1" i="1" dirty="0" smtClean="0">
                <a:latin typeface="Times New Roman"/>
                <a:ea typeface="Tahoma" pitchFamily="34" charset="0"/>
                <a:cs typeface="Times New Roman"/>
              </a:rPr>
              <a:t>Silva</a:t>
            </a:r>
            <a:r>
              <a:rPr lang="pt-BR" sz="4000" b="1" i="1" baseline="30000" dirty="0" smtClean="0">
                <a:latin typeface="Times New Roman"/>
                <a:ea typeface="Tahoma" pitchFamily="34" charset="0"/>
                <a:cs typeface="Times New Roman"/>
              </a:rPr>
              <a:t>1</a:t>
            </a:r>
            <a:r>
              <a:rPr lang="pt-BR" sz="4000" dirty="0" smtClean="0">
                <a:latin typeface="Times New Roman"/>
                <a:ea typeface="Tahoma" pitchFamily="34" charset="0"/>
                <a:cs typeface="Times New Roman"/>
              </a:rPr>
              <a:t>, </a:t>
            </a:r>
            <a:r>
              <a:rPr lang="pt-BR" sz="4000" b="1" i="1" dirty="0" smtClean="0">
                <a:latin typeface="Times New Roman"/>
                <a:ea typeface="Tahoma" pitchFamily="34" charset="0"/>
                <a:cs typeface="Times New Roman"/>
              </a:rPr>
              <a:t>Kary Ocaña</a:t>
            </a:r>
            <a:r>
              <a:rPr lang="pt-BR" sz="4000" b="1" i="1" baseline="30000" dirty="0" smtClean="0">
                <a:latin typeface="Times New Roman"/>
                <a:ea typeface="Tahoma" pitchFamily="34" charset="0"/>
                <a:cs typeface="Times New Roman"/>
              </a:rPr>
              <a:t>2</a:t>
            </a:r>
            <a:r>
              <a:rPr lang="pt-BR" sz="4000" b="1" i="1" dirty="0" smtClean="0">
                <a:latin typeface="Times New Roman"/>
                <a:ea typeface="Tahoma" pitchFamily="34" charset="0"/>
                <a:cs typeface="Times New Roman"/>
              </a:rPr>
              <a:t>, Daniel  de Oliveira</a:t>
            </a:r>
            <a:r>
              <a:rPr lang="pt-BR" sz="4000" b="1" i="1" baseline="30000" dirty="0" smtClean="0">
                <a:latin typeface="Times New Roman"/>
                <a:ea typeface="Tahoma" pitchFamily="34" charset="0"/>
                <a:cs typeface="Times New Roman"/>
              </a:rPr>
              <a:t>3</a:t>
            </a:r>
            <a:r>
              <a:rPr lang="pt-BR" sz="4000" b="1" i="1" dirty="0" smtClean="0">
                <a:latin typeface="Times New Roman"/>
                <a:ea typeface="Tahoma" pitchFamily="34" charset="0"/>
                <a:cs typeface="Times New Roman"/>
              </a:rPr>
              <a:t> e Marta Mattoso</a:t>
            </a:r>
            <a:r>
              <a:rPr lang="pt-BR" sz="4000" b="1" i="1" baseline="30000" dirty="0" smtClean="0">
                <a:latin typeface="Times New Roman"/>
                <a:ea typeface="Tahoma" pitchFamily="34" charset="0"/>
                <a:cs typeface="Times New Roman"/>
              </a:rPr>
              <a:t>1</a:t>
            </a:r>
            <a:endParaRPr lang="pt-BR" sz="4000" b="1" i="1" baseline="30000" dirty="0">
              <a:latin typeface="Times New Roman"/>
              <a:ea typeface="Tahoma" pitchFamily="34" charset="0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0132" y="2983825"/>
            <a:ext cx="17841299" cy="1913837"/>
          </a:xfrm>
          <a:prstGeom prst="rect">
            <a:avLst/>
          </a:prstGeom>
          <a:noFill/>
        </p:spPr>
        <p:txBody>
          <a:bodyPr wrap="square" lIns="66528" tIns="33264" rIns="66528" bIns="33264" rtlCol="0">
            <a:spAutoFit/>
          </a:bodyPr>
          <a:lstStyle/>
          <a:p>
            <a:pPr algn="ctr"/>
            <a:r>
              <a:rPr lang="pt-BR" sz="4000" i="1" baseline="30000" dirty="0" smtClean="0">
                <a:latin typeface="Times New Roman"/>
                <a:ea typeface="Tahoma" pitchFamily="34" charset="0"/>
                <a:cs typeface="Times New Roman"/>
              </a:rPr>
              <a:t>1</a:t>
            </a:r>
            <a:r>
              <a:rPr lang="pt-BR" sz="4000" i="1" dirty="0" smtClean="0">
                <a:latin typeface="Times New Roman"/>
                <a:ea typeface="Tahoma" pitchFamily="34" charset="0"/>
                <a:cs typeface="Times New Roman"/>
              </a:rPr>
              <a:t>COPPE-Universidade Federal do Rio de Janeiro (UFRJ)</a:t>
            </a:r>
          </a:p>
          <a:p>
            <a:pPr algn="ctr"/>
            <a:r>
              <a:rPr lang="pt-BR" sz="4000" i="1" baseline="30000" dirty="0" smtClean="0">
                <a:latin typeface="Times New Roman"/>
                <a:ea typeface="Tahoma" pitchFamily="34" charset="0"/>
                <a:cs typeface="Times New Roman"/>
              </a:rPr>
              <a:t>2</a:t>
            </a:r>
            <a:r>
              <a:rPr lang="pt-BR" sz="4000" i="1" dirty="0" smtClean="0">
                <a:latin typeface="Times New Roman"/>
                <a:ea typeface="Tahoma" pitchFamily="34" charset="0"/>
                <a:cs typeface="Times New Roman"/>
              </a:rPr>
              <a:t>Laboratório Nacional de Computação Científica (LNCC)</a:t>
            </a:r>
          </a:p>
          <a:p>
            <a:pPr algn="ctr"/>
            <a:r>
              <a:rPr lang="pt-BR" sz="4000" i="1" baseline="30000" dirty="0" smtClean="0">
                <a:latin typeface="Times New Roman"/>
                <a:ea typeface="Tahoma" pitchFamily="34" charset="0"/>
                <a:cs typeface="Times New Roman"/>
              </a:rPr>
              <a:t>3</a:t>
            </a:r>
            <a:r>
              <a:rPr lang="pt-BR" sz="4000" i="1" dirty="0" smtClean="0">
                <a:latin typeface="Times New Roman"/>
                <a:ea typeface="Tahoma" pitchFamily="34" charset="0"/>
                <a:cs typeface="Times New Roman"/>
              </a:rPr>
              <a:t>Universidade Federal Fluminense (UFF)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84699" y="6550284"/>
            <a:ext cx="134355" cy="744286"/>
          </a:xfrm>
          <a:prstGeom prst="rect">
            <a:avLst/>
          </a:prstGeom>
          <a:noFill/>
        </p:spPr>
        <p:txBody>
          <a:bodyPr wrap="none" lIns="66528" tIns="33264" rIns="66528" bIns="33264" rtlCol="0">
            <a:spAutoFit/>
          </a:bodyPr>
          <a:lstStyle/>
          <a:p>
            <a:endParaRPr lang="pt-BR" sz="4400">
              <a:latin typeface="+mj-lt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869" y="4686683"/>
            <a:ext cx="212623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i="1" dirty="0" smtClean="0">
                <a:latin typeface="Times New Roman"/>
                <a:ea typeface="Tahoma" pitchFamily="34" charset="0"/>
                <a:cs typeface="Times New Roman"/>
              </a:rPr>
              <a:t>rachelcastro@poli.ufrj.br, {</a:t>
            </a:r>
            <a:r>
              <a:rPr lang="pt-BR" sz="4000" i="1" dirty="0" err="1" smtClean="0">
                <a:latin typeface="Times New Roman"/>
                <a:ea typeface="Tahoma" pitchFamily="34" charset="0"/>
                <a:cs typeface="Times New Roman"/>
              </a:rPr>
              <a:t>renanfs</a:t>
            </a:r>
            <a:r>
              <a:rPr lang="pt-BR" sz="4000" i="1" dirty="0" smtClean="0">
                <a:latin typeface="Times New Roman"/>
                <a:ea typeface="Tahoma" pitchFamily="34" charset="0"/>
                <a:cs typeface="Times New Roman"/>
              </a:rPr>
              <a:t>, silva, marta}@</a:t>
            </a:r>
            <a:r>
              <a:rPr lang="pt-BR" sz="4000" i="1" dirty="0" err="1" smtClean="0">
                <a:latin typeface="Times New Roman"/>
                <a:ea typeface="Tahoma" pitchFamily="34" charset="0"/>
                <a:cs typeface="Times New Roman"/>
              </a:rPr>
              <a:t>cos</a:t>
            </a:r>
            <a:r>
              <a:rPr lang="pt-BR" sz="4000" i="1" dirty="0" smtClean="0">
                <a:latin typeface="Times New Roman"/>
                <a:ea typeface="Tahoma" pitchFamily="34" charset="0"/>
                <a:cs typeface="Times New Roman"/>
              </a:rPr>
              <a:t>.</a:t>
            </a:r>
            <a:r>
              <a:rPr lang="pt-BR" sz="4000" i="1" dirty="0" err="1" smtClean="0">
                <a:latin typeface="Times New Roman"/>
                <a:ea typeface="Tahoma" pitchFamily="34" charset="0"/>
                <a:cs typeface="Times New Roman"/>
              </a:rPr>
              <a:t>ufrj</a:t>
            </a:r>
            <a:r>
              <a:rPr lang="pt-BR" sz="4000" i="1" dirty="0" smtClean="0">
                <a:latin typeface="Times New Roman"/>
                <a:ea typeface="Tahoma" pitchFamily="34" charset="0"/>
                <a:cs typeface="Times New Roman"/>
              </a:rPr>
              <a:t>.</a:t>
            </a:r>
            <a:r>
              <a:rPr lang="pt-BR" sz="4000" i="1" dirty="0" err="1" smtClean="0">
                <a:latin typeface="Times New Roman"/>
                <a:ea typeface="Tahoma" pitchFamily="34" charset="0"/>
                <a:cs typeface="Times New Roman"/>
              </a:rPr>
              <a:t>br</a:t>
            </a:r>
            <a:r>
              <a:rPr lang="pt-BR" sz="4000" i="1" dirty="0" smtClean="0">
                <a:latin typeface="Times New Roman"/>
                <a:ea typeface="Tahoma" pitchFamily="34" charset="0"/>
                <a:cs typeface="Times New Roman"/>
              </a:rPr>
              <a:t>, kary@lncc.br , danielcmo@ic.uff.br</a:t>
            </a:r>
            <a:endParaRPr lang="pt-BR" sz="4000" i="1" dirty="0">
              <a:latin typeface="Times New Roman"/>
              <a:ea typeface="Tahoma" pitchFamily="34" charset="0"/>
              <a:cs typeface="Times New Roman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76741" y="7132087"/>
            <a:ext cx="10897160" cy="315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200" indent="-331200">
              <a:spcBef>
                <a:spcPts val="437"/>
              </a:spcBef>
              <a:spcAft>
                <a:spcPts val="873"/>
              </a:spcAft>
              <a:buFont typeface="Arial" pitchFamily="34" charset="0"/>
              <a:buChar char="•"/>
            </a:pPr>
            <a:r>
              <a:rPr lang="pt-BR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Dados de proveniência de </a:t>
            </a:r>
            <a:r>
              <a:rPr lang="pt-BR" sz="33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workflows</a:t>
            </a:r>
            <a:r>
              <a:rPr lang="pt-BR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914400" lvl="1" indent="-457200">
              <a:spcBef>
                <a:spcPts val="437"/>
              </a:spcBef>
              <a:spcAft>
                <a:spcPts val="873"/>
              </a:spcAft>
              <a:buFont typeface="Wingdings" pitchFamily="2" charset="2"/>
              <a:buChar char="ü"/>
            </a:pP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Garantem a reprodução de simulações computacionais</a:t>
            </a:r>
          </a:p>
          <a:p>
            <a:pPr marL="914400" lvl="1" indent="-457200">
              <a:spcBef>
                <a:spcPts val="437"/>
              </a:spcBef>
              <a:spcAft>
                <a:spcPts val="873"/>
              </a:spcAft>
              <a:buFont typeface="Wingdings" pitchFamily="2" charset="2"/>
              <a:buChar char="ü"/>
            </a:pP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Comunmente armazenada com restrição ao  acesso</a:t>
            </a:r>
          </a:p>
          <a:p>
            <a:pPr marL="914400" lvl="1" indent="-457200">
              <a:spcBef>
                <a:spcPts val="437"/>
              </a:spcBef>
              <a:spcAft>
                <a:spcPts val="873"/>
              </a:spcAft>
              <a:buFont typeface="Wingdings" pitchFamily="2" charset="2"/>
              <a:buChar char="ü"/>
            </a:pP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Publicação vantajosa </a:t>
            </a: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expansão da capacidade analítica</a:t>
            </a:r>
          </a:p>
          <a:p>
            <a:pPr marL="331200" indent="-331200">
              <a:spcBef>
                <a:spcPts val="437"/>
              </a:spcBef>
              <a:spcAft>
                <a:spcPts val="873"/>
              </a:spcAft>
              <a:buFont typeface="Arial" pitchFamily="34" charset="0"/>
              <a:buChar char="•"/>
            </a:pPr>
            <a:r>
              <a:rPr lang="pt-BR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Metodologia de publicação na Web Semântica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2978483" y="25935072"/>
            <a:ext cx="1188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endParaRPr lang="pt-BR" sz="33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pt-BR" sz="33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" name="Imagem 39" descr="Ontologia v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596" y="12486289"/>
            <a:ext cx="12825866" cy="7220608"/>
          </a:xfrm>
          <a:prstGeom prst="rect">
            <a:avLst/>
          </a:prstGeom>
        </p:spPr>
      </p:pic>
      <p:sp>
        <p:nvSpPr>
          <p:cNvPr id="44" name="CaixaDeTexto 43"/>
          <p:cNvSpPr txBox="1"/>
          <p:nvPr/>
        </p:nvSpPr>
        <p:spPr>
          <a:xfrm>
            <a:off x="538096" y="30018059"/>
            <a:ext cx="11925300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200" indent="-331200">
              <a:spcBef>
                <a:spcPts val="437"/>
              </a:spcBef>
              <a:spcAft>
                <a:spcPts val="873"/>
              </a:spcAft>
              <a:buFont typeface="Arial" pitchFamily="34" charset="0"/>
              <a:buChar char="•"/>
            </a:pPr>
            <a:r>
              <a:rPr lang="pt-BR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Desenvolvimento de ontologia:</a:t>
            </a:r>
          </a:p>
          <a:p>
            <a:pPr marL="914400" lvl="1" indent="-457200">
              <a:spcBef>
                <a:spcPts val="437"/>
              </a:spcBef>
              <a:spcAft>
                <a:spcPts val="873"/>
              </a:spcAft>
              <a:buFont typeface="Wingdings" pitchFamily="2" charset="2"/>
              <a:buChar char="ü"/>
            </a:pP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Reutiliza ontologias bem difundidas</a:t>
            </a:r>
          </a:p>
          <a:p>
            <a:pPr marL="914400" lvl="1" indent="-457200">
              <a:spcBef>
                <a:spcPts val="437"/>
              </a:spcBef>
              <a:spcAft>
                <a:spcPts val="873"/>
              </a:spcAft>
              <a:buFont typeface="Wingdings" pitchFamily="2" charset="2"/>
              <a:buChar char="ü"/>
            </a:pP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Considera dados de proveniência de uma granularidade fina</a:t>
            </a:r>
          </a:p>
          <a:p>
            <a:pPr marL="914400" lvl="1" indent="-457200">
              <a:spcBef>
                <a:spcPts val="437"/>
              </a:spcBef>
              <a:spcAft>
                <a:spcPts val="873"/>
              </a:spcAft>
              <a:buFont typeface="Wingdings" pitchFamily="2" charset="2"/>
              <a:buChar char="ü"/>
            </a:pP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É independente de domínio e de </a:t>
            </a:r>
            <a:r>
              <a:rPr lang="pt-BR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SGWfC</a:t>
            </a:r>
            <a:endParaRPr lang="pt-BR" sz="3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spcBef>
                <a:spcPts val="437"/>
              </a:spcBef>
              <a:spcAft>
                <a:spcPts val="873"/>
              </a:spcAft>
              <a:buFont typeface="Wingdings" pitchFamily="2" charset="2"/>
              <a:buChar char="ü"/>
            </a:pP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Abrange SGWfC paralelos e que executam em ambiente de PAD</a:t>
            </a:r>
          </a:p>
        </p:txBody>
      </p:sp>
      <p:pic>
        <p:nvPicPr>
          <p:cNvPr id="31" name="Espaço Reservado para Conteúdo 4" descr="process_ne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59240" y="20238243"/>
            <a:ext cx="5343234" cy="4562079"/>
          </a:xfrm>
          <a:prstGeom prst="rect">
            <a:avLst/>
          </a:prstGeom>
        </p:spPr>
      </p:pic>
      <p:sp>
        <p:nvSpPr>
          <p:cNvPr id="32" name="CaixaDeTexto 40"/>
          <p:cNvSpPr txBox="1"/>
          <p:nvPr/>
        </p:nvSpPr>
        <p:spPr>
          <a:xfrm>
            <a:off x="12865483" y="7180904"/>
            <a:ext cx="11553249" cy="513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200" indent="-331200">
              <a:spcBef>
                <a:spcPts val="437"/>
              </a:spcBef>
              <a:spcAft>
                <a:spcPts val="873"/>
              </a:spcAft>
              <a:buFont typeface="Arial" pitchFamily="34" charset="0"/>
              <a:buChar char="•"/>
            </a:pPr>
            <a:r>
              <a:rPr lang="pt-BR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PROV-O utilizado como metamodelo</a:t>
            </a:r>
          </a:p>
          <a:p>
            <a:pPr marL="331200" indent="-331200">
              <a:spcBef>
                <a:spcPts val="437"/>
              </a:spcBef>
              <a:spcAft>
                <a:spcPts val="873"/>
              </a:spcAft>
              <a:buFont typeface="Arial" pitchFamily="34" charset="0"/>
              <a:buChar char="•"/>
            </a:pPr>
            <a:r>
              <a:rPr lang="pt-BR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Reutilização das classes do OPMW</a:t>
            </a:r>
          </a:p>
          <a:p>
            <a:pPr marL="331200" indent="-331200">
              <a:spcBef>
                <a:spcPts val="437"/>
              </a:spcBef>
              <a:spcAft>
                <a:spcPts val="873"/>
              </a:spcAft>
              <a:buFont typeface="Arial" pitchFamily="34" charset="0"/>
              <a:buChar char="•"/>
            </a:pPr>
            <a:r>
              <a:rPr lang="pt-BR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Propriedades de objeto:</a:t>
            </a:r>
          </a:p>
          <a:p>
            <a:pPr marL="914400" lvl="1" indent="-457200">
              <a:spcBef>
                <a:spcPts val="437"/>
              </a:spcBef>
              <a:spcAft>
                <a:spcPts val="873"/>
              </a:spcAft>
              <a:buFont typeface="Wingdings" pitchFamily="2" charset="2"/>
              <a:buChar char="ü"/>
            </a:pP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Definidas na OPMW e na PROV-O</a:t>
            </a:r>
          </a:p>
          <a:p>
            <a:pPr marL="914400" lvl="1" indent="-457200">
              <a:spcBef>
                <a:spcPts val="437"/>
              </a:spcBef>
              <a:spcAft>
                <a:spcPts val="873"/>
              </a:spcAft>
              <a:buFont typeface="Wingdings" pitchFamily="2" charset="2"/>
              <a:buChar char="ü"/>
            </a:pPr>
            <a:r>
              <a:rPr lang="pt-BR" sz="30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dependsOn</a:t>
            </a: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dependência entre atividades</a:t>
            </a:r>
            <a:endParaRPr lang="pt-BR" sz="33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31200" indent="-331200">
              <a:spcBef>
                <a:spcPts val="437"/>
              </a:spcBef>
              <a:spcAft>
                <a:spcPts val="873"/>
              </a:spcAft>
              <a:buFont typeface="Arial" pitchFamily="34" charset="0"/>
              <a:buChar char="•"/>
            </a:pPr>
            <a:r>
              <a:rPr lang="pt-BR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Diferencial:</a:t>
            </a:r>
          </a:p>
          <a:p>
            <a:pPr marL="914400" lvl="1" indent="-457200">
              <a:spcBef>
                <a:spcPts val="437"/>
              </a:spcBef>
              <a:spcAft>
                <a:spcPts val="873"/>
              </a:spcAft>
              <a:buFont typeface="Wingdings" pitchFamily="2" charset="2"/>
              <a:buChar char="ü"/>
            </a:pP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Abrange </a:t>
            </a:r>
            <a:r>
              <a:rPr lang="pt-BR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SGWfC</a:t>
            </a: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que apoiam execuções em paralelo</a:t>
            </a:r>
            <a:endParaRPr lang="pt-BR" sz="3000" i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spcBef>
                <a:spcPts val="437"/>
              </a:spcBef>
              <a:spcAft>
                <a:spcPts val="873"/>
              </a:spcAft>
              <a:buFont typeface="Wingdings" pitchFamily="2" charset="2"/>
              <a:buChar char="ü"/>
            </a:pP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Identificação dos principais agentes</a:t>
            </a:r>
          </a:p>
        </p:txBody>
      </p:sp>
      <p:sp>
        <p:nvSpPr>
          <p:cNvPr id="45" name="CaixaDeTexto 32"/>
          <p:cNvSpPr txBox="1"/>
          <p:nvPr/>
        </p:nvSpPr>
        <p:spPr>
          <a:xfrm>
            <a:off x="720165" y="21401012"/>
            <a:ext cx="16243532" cy="7468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200" indent="-331200">
              <a:spcBef>
                <a:spcPts val="437"/>
              </a:spcBef>
              <a:spcAft>
                <a:spcPts val="873"/>
              </a:spcAft>
              <a:buFont typeface="Arial" pitchFamily="34" charset="0"/>
              <a:buChar char="•"/>
            </a:pPr>
            <a:r>
              <a:rPr lang="pt-BR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Análise do Domínio:</a:t>
            </a:r>
          </a:p>
          <a:p>
            <a:pPr marL="914400" lvl="1" indent="-457200">
              <a:spcBef>
                <a:spcPts val="437"/>
              </a:spcBef>
              <a:spcAft>
                <a:spcPts val="873"/>
              </a:spcAft>
              <a:buFont typeface="Wingdings" pitchFamily="2" charset="2"/>
              <a:buChar char="ü"/>
            </a:pP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Simulações computacionais modeladas como </a:t>
            </a:r>
            <a:r>
              <a:rPr lang="pt-BR" sz="3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workflows, </a:t>
            </a: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executadas em ambiente de PAD</a:t>
            </a:r>
          </a:p>
          <a:p>
            <a:pPr marL="914400" lvl="1" indent="-457200">
              <a:spcBef>
                <a:spcPts val="437"/>
              </a:spcBef>
              <a:spcAft>
                <a:spcPts val="873"/>
              </a:spcAft>
              <a:buFont typeface="Wingdings" pitchFamily="2" charset="2"/>
              <a:buChar char="ü"/>
            </a:pP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Coleta de proveniência através de </a:t>
            </a:r>
            <a:r>
              <a:rPr lang="pt-BR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SGWfC</a:t>
            </a: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paralelos</a:t>
            </a:r>
          </a:p>
          <a:p>
            <a:pPr marL="914400" lvl="1" indent="-457200">
              <a:spcBef>
                <a:spcPts val="437"/>
              </a:spcBef>
              <a:spcAft>
                <a:spcPts val="873"/>
              </a:spcAft>
              <a:buFont typeface="Wingdings" pitchFamily="2" charset="2"/>
              <a:buChar char="ü"/>
            </a:pP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Domínio: dados de proveniência de workflows gerados por um </a:t>
            </a:r>
            <a:r>
              <a:rPr lang="pt-BR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SGWfC</a:t>
            </a: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capaz de coletar dados em granularidade fina</a:t>
            </a:r>
            <a:endParaRPr lang="pt-BR" sz="9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31200" indent="-331200">
              <a:spcBef>
                <a:spcPts val="437"/>
              </a:spcBef>
              <a:spcAft>
                <a:spcPts val="873"/>
              </a:spcAft>
              <a:buFont typeface="Arial" pitchFamily="34" charset="0"/>
              <a:buChar char="•"/>
            </a:pPr>
            <a:r>
              <a:rPr lang="pt-BR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Engenharia da Ontologia:</a:t>
            </a:r>
          </a:p>
          <a:p>
            <a:pPr marL="914400" lvl="1" indent="-457200">
              <a:spcBef>
                <a:spcPts val="437"/>
              </a:spcBef>
              <a:spcAft>
                <a:spcPts val="873"/>
              </a:spcAft>
              <a:buFont typeface="Wingdings" pitchFamily="2" charset="2"/>
              <a:buChar char="ü"/>
            </a:pP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Reutilização de ontologias como característica importante</a:t>
            </a:r>
          </a:p>
          <a:p>
            <a:pPr marL="914400" lvl="1" indent="-457200">
              <a:spcBef>
                <a:spcPts val="437"/>
              </a:spcBef>
              <a:spcAft>
                <a:spcPts val="873"/>
              </a:spcAft>
              <a:buFont typeface="Wingdings" pitchFamily="2" charset="2"/>
              <a:buChar char="ü"/>
            </a:pP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Ontologias </a:t>
            </a:r>
            <a:r>
              <a:rPr lang="pt-BR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IntelLeo</a:t>
            </a: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</a:t>
            </a:r>
            <a:r>
              <a:rPr lang="pt-BR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MyGrid</a:t>
            </a: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não utilizadas</a:t>
            </a:r>
            <a:endParaRPr lang="pt-BR" sz="3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spcBef>
                <a:spcPts val="437"/>
              </a:spcBef>
              <a:spcAft>
                <a:spcPts val="873"/>
              </a:spcAft>
              <a:buFont typeface="Wingdings" pitchFamily="2" charset="2"/>
              <a:buChar char="ü"/>
            </a:pP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PROV-O e OPMW: independência de domínio e padrões W3C</a:t>
            </a:r>
          </a:p>
          <a:p>
            <a:pPr marL="914400" lvl="1" indent="-457200">
              <a:spcBef>
                <a:spcPts val="437"/>
              </a:spcBef>
              <a:spcAft>
                <a:spcPts val="873"/>
              </a:spcAft>
              <a:buFont typeface="Wingdings" pitchFamily="2" charset="2"/>
              <a:buChar char="ü"/>
            </a:pP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Modelo de dados </a:t>
            </a:r>
            <a:r>
              <a:rPr lang="pt-BR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PROV-Wf</a:t>
            </a:r>
            <a:endParaRPr lang="pt-BR" sz="3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31200" indent="-331200">
              <a:spcBef>
                <a:spcPts val="437"/>
              </a:spcBef>
              <a:spcAft>
                <a:spcPts val="873"/>
              </a:spcAft>
              <a:buFont typeface="Arial" pitchFamily="34" charset="0"/>
              <a:buChar char="•"/>
            </a:pPr>
            <a:r>
              <a:rPr lang="pt-BR" sz="33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Triplificação</a:t>
            </a:r>
            <a:r>
              <a:rPr lang="pt-BR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Publicação:</a:t>
            </a:r>
          </a:p>
          <a:p>
            <a:pPr marL="914400" lvl="1" indent="-457200">
              <a:spcBef>
                <a:spcPts val="437"/>
              </a:spcBef>
              <a:spcAft>
                <a:spcPts val="873"/>
              </a:spcAft>
              <a:buFont typeface="Wingdings" pitchFamily="2" charset="2"/>
              <a:buChar char="ü"/>
            </a:pPr>
            <a:r>
              <a:rPr lang="pt-BR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Dados de proveniência armazenados em um SGBDR </a:t>
            </a:r>
            <a:r>
              <a:rPr lang="pt-BR" sz="32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processo ETL</a:t>
            </a:r>
            <a:endParaRPr lang="pt-BR" sz="3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8" name="Picture 57" descr="COPPE horiz completa cor 300dpi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067" y="2945341"/>
            <a:ext cx="4322487" cy="164847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Rounded Rectangle 58"/>
          <p:cNvSpPr/>
          <p:nvPr/>
        </p:nvSpPr>
        <p:spPr>
          <a:xfrm>
            <a:off x="267016" y="5668966"/>
            <a:ext cx="24667531" cy="30035952"/>
          </a:xfrm>
          <a:prstGeom prst="roundRect">
            <a:avLst>
              <a:gd name="adj" fmla="val 4246"/>
            </a:avLst>
          </a:prstGeom>
          <a:noFill/>
          <a:ln w="228600" cmpd="sng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6725" y="33614738"/>
            <a:ext cx="3907790" cy="158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" name="Picture 61" descr="FAPERJ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37" y="33611069"/>
            <a:ext cx="3653075" cy="1538806"/>
          </a:xfrm>
          <a:prstGeom prst="rect">
            <a:avLst/>
          </a:prstGeom>
          <a:ln w="19050" cmpd="sng">
            <a:solidFill>
              <a:srgbClr val="4F81BD"/>
            </a:solidFill>
          </a:ln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90292" y="33278856"/>
            <a:ext cx="2635456" cy="217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419" y="2903031"/>
            <a:ext cx="3103316" cy="1825480"/>
          </a:xfrm>
          <a:prstGeom prst="rect">
            <a:avLst/>
          </a:prstGeom>
        </p:spPr>
      </p:pic>
      <p:sp>
        <p:nvSpPr>
          <p:cNvPr id="60" name="CaixaDeTexto 42"/>
          <p:cNvSpPr txBox="1"/>
          <p:nvPr/>
        </p:nvSpPr>
        <p:spPr>
          <a:xfrm>
            <a:off x="987547" y="11502265"/>
            <a:ext cx="9452510" cy="257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200" indent="-331200">
              <a:spcBef>
                <a:spcPts val="437"/>
              </a:spcBef>
              <a:spcAft>
                <a:spcPts val="873"/>
              </a:spcAft>
              <a:buFont typeface="Arial" pitchFamily="34" charset="0"/>
              <a:buChar char="•"/>
            </a:pPr>
            <a:r>
              <a:rPr lang="pt-BR" sz="33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SGWfC</a:t>
            </a:r>
            <a:r>
              <a:rPr lang="pt-BR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paralelo: </a:t>
            </a:r>
            <a:r>
              <a:rPr lang="pt-BR" sz="33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SciCumulus</a:t>
            </a:r>
            <a:endParaRPr lang="pt-BR" sz="33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31200" indent="-331200">
              <a:spcBef>
                <a:spcPts val="437"/>
              </a:spcBef>
              <a:spcAft>
                <a:spcPts val="873"/>
              </a:spcAft>
              <a:buFont typeface="Arial" pitchFamily="34" charset="0"/>
              <a:buChar char="•"/>
            </a:pPr>
            <a:r>
              <a:rPr lang="pt-BR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Dados de proveniência do </a:t>
            </a:r>
            <a:r>
              <a:rPr lang="pt-BR" sz="33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workflow</a:t>
            </a:r>
            <a:r>
              <a:rPr lang="pt-BR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33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SciEvol</a:t>
            </a:r>
            <a:r>
              <a:rPr lang="pt-BR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914400" lvl="1" indent="-457200">
              <a:spcBef>
                <a:spcPts val="437"/>
              </a:spcBef>
              <a:spcAft>
                <a:spcPts val="873"/>
              </a:spcAft>
              <a:buFont typeface="Wingdings" pitchFamily="2" charset="2"/>
              <a:buChar char="ü"/>
            </a:pPr>
            <a:r>
              <a:rPr lang="pt-BR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Treze atividades constituintes </a:t>
            </a:r>
          </a:p>
          <a:p>
            <a:pPr marL="331200" indent="-331200">
              <a:spcBef>
                <a:spcPts val="437"/>
              </a:spcBef>
              <a:spcAft>
                <a:spcPts val="873"/>
              </a:spcAft>
              <a:buFont typeface="Arial" pitchFamily="34" charset="0"/>
              <a:buChar char="•"/>
            </a:pPr>
            <a:r>
              <a:rPr lang="pt-BR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Repositório de Triplas: Open Link Virtuoso</a:t>
            </a: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618335" y="6172908"/>
            <a:ext cx="11687405" cy="888741"/>
          </a:xfrm>
          <a:prstGeom prst="roundRect">
            <a:avLst/>
          </a:prstGeom>
          <a:solidFill>
            <a:schemeClr val="tx2"/>
          </a:solidFill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762305" y="6260677"/>
            <a:ext cx="28914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Introdução</a:t>
            </a:r>
            <a:endParaRPr lang="pt-BR" sz="4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9" name="Retângulo de cantos arredondados 68"/>
          <p:cNvSpPr/>
          <p:nvPr/>
        </p:nvSpPr>
        <p:spPr>
          <a:xfrm>
            <a:off x="12815577" y="6199184"/>
            <a:ext cx="11687405" cy="888741"/>
          </a:xfrm>
          <a:prstGeom prst="roundRect">
            <a:avLst/>
          </a:prstGeom>
          <a:solidFill>
            <a:schemeClr val="tx2"/>
          </a:solidFill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/>
          <p:cNvSpPr txBox="1"/>
          <p:nvPr/>
        </p:nvSpPr>
        <p:spPr>
          <a:xfrm>
            <a:off x="13555662" y="6255422"/>
            <a:ext cx="9958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Ontologia Proposta: </a:t>
            </a:r>
            <a:r>
              <a:rPr lang="pt-BR" sz="4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PROV-O-Wf</a:t>
            </a:r>
            <a:endParaRPr lang="pt-BR" sz="4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" name="Retângulo de cantos arredondados 70"/>
          <p:cNvSpPr/>
          <p:nvPr/>
        </p:nvSpPr>
        <p:spPr>
          <a:xfrm>
            <a:off x="550018" y="10518931"/>
            <a:ext cx="11687405" cy="888741"/>
          </a:xfrm>
          <a:prstGeom prst="roundRect">
            <a:avLst/>
          </a:prstGeom>
          <a:solidFill>
            <a:schemeClr val="tx2"/>
          </a:solidFill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/>
          <p:cNvSpPr txBox="1"/>
          <p:nvPr/>
        </p:nvSpPr>
        <p:spPr>
          <a:xfrm>
            <a:off x="2959783" y="10606700"/>
            <a:ext cx="6885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Estudo de Caso</a:t>
            </a:r>
            <a:endParaRPr lang="pt-BR" sz="4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555273" y="20424920"/>
            <a:ext cx="18552534" cy="888741"/>
          </a:xfrm>
          <a:prstGeom prst="roundRect">
            <a:avLst/>
          </a:prstGeom>
          <a:solidFill>
            <a:schemeClr val="tx2"/>
          </a:solidFill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793783" y="20496677"/>
            <a:ext cx="17935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Análise do Domínio, Engenharia da Ontologia, </a:t>
            </a:r>
            <a:r>
              <a:rPr lang="pt-BR" sz="4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Triplificação</a:t>
            </a:r>
            <a:r>
              <a:rPr lang="pt-BR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 Publicação</a:t>
            </a:r>
            <a:endParaRPr lang="pt-BR" sz="4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Retângulo de cantos arredondados 45"/>
          <p:cNvSpPr/>
          <p:nvPr/>
        </p:nvSpPr>
        <p:spPr>
          <a:xfrm>
            <a:off x="649866" y="29098881"/>
            <a:ext cx="11687405" cy="888741"/>
          </a:xfrm>
          <a:prstGeom prst="roundRect">
            <a:avLst/>
          </a:prstGeom>
          <a:solidFill>
            <a:schemeClr val="tx2"/>
          </a:solidFill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314931" y="29142097"/>
            <a:ext cx="8282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Conclusão</a:t>
            </a:r>
            <a:endParaRPr lang="pt-BR" sz="4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7" name="Retângulo de cantos arredondados 46"/>
          <p:cNvSpPr/>
          <p:nvPr/>
        </p:nvSpPr>
        <p:spPr>
          <a:xfrm>
            <a:off x="12878639" y="29093626"/>
            <a:ext cx="11687405" cy="888741"/>
          </a:xfrm>
          <a:prstGeom prst="roundRect">
            <a:avLst/>
          </a:prstGeom>
          <a:solidFill>
            <a:schemeClr val="tx2"/>
          </a:solidFill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/>
          <p:cNvSpPr txBox="1"/>
          <p:nvPr/>
        </p:nvSpPr>
        <p:spPr>
          <a:xfrm>
            <a:off x="14606766" y="29136842"/>
            <a:ext cx="8282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Referências</a:t>
            </a:r>
            <a:endParaRPr lang="pt-BR" sz="4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12960729" y="30085794"/>
            <a:ext cx="11525739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914400" algn="just"/>
            <a:r>
              <a:rPr lang="pt-BR" sz="3200" dirty="0" smtClean="0"/>
              <a:t>Costa, F., Silva, V., Oliveira, D., </a:t>
            </a:r>
            <a:r>
              <a:rPr lang="pt-BR" sz="3200" dirty="0" err="1" smtClean="0"/>
              <a:t>Ocaña</a:t>
            </a:r>
            <a:r>
              <a:rPr lang="pt-BR" sz="3200" dirty="0" smtClean="0"/>
              <a:t>, K., </a:t>
            </a:r>
            <a:r>
              <a:rPr lang="pt-BR" sz="3200" dirty="0" err="1" smtClean="0"/>
              <a:t>Ogasawara</a:t>
            </a:r>
            <a:r>
              <a:rPr lang="pt-BR" sz="3200" dirty="0" smtClean="0"/>
              <a:t>, E., Dias, J. </a:t>
            </a:r>
            <a:r>
              <a:rPr lang="pt-BR" sz="3200" dirty="0" err="1" smtClean="0"/>
              <a:t>and</a:t>
            </a:r>
            <a:r>
              <a:rPr lang="pt-BR" sz="3200" dirty="0" smtClean="0"/>
              <a:t> Mattoso, M. (2013) “</a:t>
            </a:r>
            <a:r>
              <a:rPr lang="pt-BR" sz="3200" dirty="0" err="1" smtClean="0"/>
              <a:t>Capturing</a:t>
            </a:r>
            <a:r>
              <a:rPr lang="pt-BR" sz="3200" dirty="0" smtClean="0"/>
              <a:t> </a:t>
            </a:r>
            <a:r>
              <a:rPr lang="pt-BR" sz="3200" dirty="0" err="1" smtClean="0"/>
              <a:t>and</a:t>
            </a:r>
            <a:r>
              <a:rPr lang="pt-BR" sz="3200" dirty="0" smtClean="0"/>
              <a:t> </a:t>
            </a:r>
            <a:r>
              <a:rPr lang="pt-BR" sz="3200" dirty="0" err="1" smtClean="0"/>
              <a:t>Querying</a:t>
            </a:r>
            <a:r>
              <a:rPr lang="pt-BR" sz="3200" dirty="0" smtClean="0"/>
              <a:t> Workflow </a:t>
            </a:r>
            <a:r>
              <a:rPr lang="pt-BR" sz="3200" dirty="0" err="1" smtClean="0"/>
              <a:t>Runtime</a:t>
            </a:r>
            <a:r>
              <a:rPr lang="pt-BR" sz="3200" dirty="0" smtClean="0"/>
              <a:t> </a:t>
            </a:r>
            <a:r>
              <a:rPr lang="pt-BR" sz="3200" dirty="0" err="1" smtClean="0"/>
              <a:t>Provenance</a:t>
            </a:r>
            <a:r>
              <a:rPr lang="pt-BR" sz="3200" dirty="0" smtClean="0"/>
              <a:t> </a:t>
            </a:r>
            <a:r>
              <a:rPr lang="pt-BR" sz="3200" dirty="0" err="1" smtClean="0"/>
              <a:t>with</a:t>
            </a:r>
            <a:r>
              <a:rPr lang="pt-BR" sz="3200" dirty="0" smtClean="0"/>
              <a:t> PROV: a </a:t>
            </a:r>
            <a:r>
              <a:rPr lang="pt-BR" sz="3200" dirty="0" err="1" smtClean="0"/>
              <a:t>Practical</a:t>
            </a:r>
            <a:r>
              <a:rPr lang="pt-BR" sz="3200" dirty="0" smtClean="0"/>
              <a:t> Approach”, In: </a:t>
            </a:r>
            <a:r>
              <a:rPr lang="pt-BR" sz="3200" dirty="0" err="1" smtClean="0"/>
              <a:t>Proceeding</a:t>
            </a:r>
            <a:r>
              <a:rPr lang="pt-BR" sz="3200" dirty="0" smtClean="0"/>
              <a:t> </a:t>
            </a:r>
            <a:r>
              <a:rPr lang="pt-BR" sz="3200" dirty="0" err="1" smtClean="0"/>
              <a:t>of</a:t>
            </a:r>
            <a:r>
              <a:rPr lang="pt-BR" sz="3200" dirty="0" smtClean="0"/>
              <a:t> </a:t>
            </a:r>
            <a:r>
              <a:rPr lang="pt-BR" sz="3200" dirty="0" err="1" smtClean="0"/>
              <a:t>the</a:t>
            </a:r>
            <a:r>
              <a:rPr lang="pt-BR" sz="3200" dirty="0" smtClean="0"/>
              <a:t> </a:t>
            </a:r>
            <a:r>
              <a:rPr lang="pt-BR" sz="3200" dirty="0" err="1" smtClean="0"/>
              <a:t>Joint</a:t>
            </a:r>
            <a:r>
              <a:rPr lang="pt-BR" sz="3200" dirty="0" smtClean="0"/>
              <a:t> EDBT/ICDT 2013 Workshops, </a:t>
            </a:r>
            <a:r>
              <a:rPr lang="pt-BR" sz="3200" dirty="0" err="1" smtClean="0"/>
              <a:t>New</a:t>
            </a:r>
            <a:r>
              <a:rPr lang="pt-BR" sz="3200" dirty="0" smtClean="0"/>
              <a:t> York, USA. </a:t>
            </a:r>
          </a:p>
          <a:p>
            <a:pPr marL="457200" indent="-914400" algn="just"/>
            <a:r>
              <a:rPr lang="en-US" sz="3200" dirty="0" smtClean="0"/>
              <a:t>Souza, R., Cottrell, L., White, B., Campos, M. L. and </a:t>
            </a:r>
            <a:r>
              <a:rPr lang="en-US" sz="3200" dirty="0" err="1" smtClean="0"/>
              <a:t>Mattoso</a:t>
            </a:r>
            <a:r>
              <a:rPr lang="en-US" sz="3200" dirty="0" smtClean="0"/>
              <a:t>, M. (2014) “Linked Open Data Publication Strategies: Application in Networking Performance Measurement Data”, In: 2nd ASE International Conference on Big Data Science and Computing, Stanford, CA, USA. </a:t>
            </a:r>
            <a:endParaRPr lang="pt-BR" sz="3200" dirty="0" smtClean="0"/>
          </a:p>
          <a:p>
            <a:pPr marL="457200" indent="-914400" algn="just"/>
            <a:r>
              <a:rPr lang="en-US" sz="3200" dirty="0" smtClean="0"/>
              <a:t>Moreau, L., </a:t>
            </a:r>
            <a:r>
              <a:rPr lang="en-US" sz="3200" dirty="0" err="1" smtClean="0"/>
              <a:t>Missier</a:t>
            </a:r>
            <a:r>
              <a:rPr lang="en-US" sz="3200" dirty="0" smtClean="0"/>
              <a:t>, P. and </a:t>
            </a:r>
            <a:r>
              <a:rPr lang="en-US" sz="3200" dirty="0" err="1" smtClean="0"/>
              <a:t>Belhajjame</a:t>
            </a:r>
            <a:r>
              <a:rPr lang="en-US" sz="3200" dirty="0" smtClean="0"/>
              <a:t>, B. (2013) “The PROV Data Model and Abstract Syntax Notation”. </a:t>
            </a:r>
          </a:p>
          <a:p>
            <a:pPr marL="457200" indent="-914400" algn="just"/>
            <a:endParaRPr lang="en-US" sz="3200" dirty="0" smtClean="0"/>
          </a:p>
          <a:p>
            <a:endParaRPr lang="pt-BR" sz="3200" dirty="0" smtClean="0"/>
          </a:p>
          <a:p>
            <a:endParaRPr lang="pt-BR" sz="3200" dirty="0" smtClean="0"/>
          </a:p>
        </p:txBody>
      </p:sp>
      <p:pic>
        <p:nvPicPr>
          <p:cNvPr id="39" name="Imagem 38" descr="OntologiaSciEvolv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254" y="14162198"/>
            <a:ext cx="10740387" cy="6126818"/>
          </a:xfrm>
          <a:prstGeom prst="rect">
            <a:avLst/>
          </a:prstGeom>
        </p:spPr>
      </p:pic>
      <p:pic>
        <p:nvPicPr>
          <p:cNvPr id="42" name="Imagem 41" descr="Exemplo Interfac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169923" y="24831853"/>
            <a:ext cx="10437703" cy="40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3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5115</TotalTime>
  <Words>473</Words>
  <Application>Microsoft Macintosh PowerPoint</Application>
  <PresentationFormat>Custom</PresentationFormat>
  <Paragraphs>50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UFRJ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Flavio Costa</dc:creator>
  <cp:lastModifiedBy>Vitor Silva</cp:lastModifiedBy>
  <cp:revision>476</cp:revision>
  <dcterms:created xsi:type="dcterms:W3CDTF">2011-07-14T17:23:52Z</dcterms:created>
  <dcterms:modified xsi:type="dcterms:W3CDTF">2015-09-18T11:52:58Z</dcterms:modified>
</cp:coreProperties>
</file>