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69" r:id="rId3"/>
    <p:sldId id="268" r:id="rId4"/>
    <p:sldId id="258" r:id="rId5"/>
    <p:sldId id="274" r:id="rId6"/>
    <p:sldId id="259" r:id="rId7"/>
    <p:sldId id="273" r:id="rId8"/>
    <p:sldId id="270" r:id="rId9"/>
    <p:sldId id="260" r:id="rId10"/>
    <p:sldId id="261" r:id="rId11"/>
    <p:sldId id="262" r:id="rId12"/>
    <p:sldId id="271" r:id="rId13"/>
    <p:sldId id="265" r:id="rId14"/>
    <p:sldId id="266" r:id="rId15"/>
    <p:sldId id="267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31" autoAdjust="0"/>
  </p:normalViewPr>
  <p:slideViewPr>
    <p:cSldViewPr snapToGrid="0" snapToObjects="1">
      <p:cViewPr varScale="1">
        <p:scale>
          <a:sx n="73" d="100"/>
          <a:sy n="73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1F23D-0B52-3545-A24F-B34DE130F0B4}" type="datetimeFigureOut">
              <a:rPr lang="en-US" smtClean="0"/>
              <a:t>10/2/15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34E04-A8C3-CA4F-B339-48FEF79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2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ontologia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Jovanovic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2012],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apesar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apoiar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execução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paralela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não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menciona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dados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proveniência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dificultando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utilização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domínio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Procurou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também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ontologias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SGWfC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existentes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porém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só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possível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ontologia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Taverna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chamada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MyGrid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Wolstencroft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2008],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apenas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área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bioinformática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modelagem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não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padrões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W3C.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ontologia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PROV-O segue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dados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proveniência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PROV-DM [Moreau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al.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2013],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é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recomendação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W3C.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́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ontologia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Provenance Model for Workflows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(OPMW)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descreve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proveniência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é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Provenance Model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padrão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reconhecido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[Moreau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al.,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2008]. </a:t>
            </a:r>
            <a:endParaRPr lang="en-US" dirty="0" smtClean="0">
              <a:effectLst/>
            </a:endParaRPr>
          </a:p>
          <a:p>
            <a:r>
              <a:rPr lang="en-US" dirty="0" smtClean="0"/>
              <a:t>-----------------------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34E04-A8C3-CA4F-B339-48FEF79B3A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9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entidade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representadas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elipses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atividade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retângulos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pentágonos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34E04-A8C3-CA4F-B339-48FEF79B3A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7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34E04-A8C3-CA4F-B339-48FEF79B3A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6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D34E86C-82A0-0D4D-8B3E-FD34A9AF4631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23B674-2216-A340-A9AD-DD3FE5927A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E86C-82A0-0D4D-8B3E-FD34A9AF4631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B674-2216-A340-A9AD-DD3FE5927A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D34E86C-82A0-0D4D-8B3E-FD34A9AF4631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723B674-2216-A340-A9AD-DD3FE5927A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E86C-82A0-0D4D-8B3E-FD34A9AF4631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23B674-2216-A340-A9AD-DD3FE5927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E86C-82A0-0D4D-8B3E-FD34A9AF4631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723B674-2216-A340-A9AD-DD3FE5927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D34E86C-82A0-0D4D-8B3E-FD34A9AF4631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723B674-2216-A340-A9AD-DD3FE5927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D34E86C-82A0-0D4D-8B3E-FD34A9AF4631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723B674-2216-A340-A9AD-DD3FE5927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E86C-82A0-0D4D-8B3E-FD34A9AF4631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23B674-2216-A340-A9AD-DD3FE5927A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E86C-82A0-0D4D-8B3E-FD34A9AF4631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23B674-2216-A340-A9AD-DD3FE5927A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E86C-82A0-0D4D-8B3E-FD34A9AF4631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23B674-2216-A340-A9AD-DD3FE5927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D34E86C-82A0-0D4D-8B3E-FD34A9AF4631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723B674-2216-A340-A9AD-DD3FE5927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34E86C-82A0-0D4D-8B3E-FD34A9AF4631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723B674-2216-A340-A9AD-DD3FE5927A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612" y="481089"/>
            <a:ext cx="7960091" cy="2598778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An Approach for Scientific Workflows Provenance Data Publication 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on the Semantic Web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5386" y="3752536"/>
            <a:ext cx="8057847" cy="219567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5012" y="3136139"/>
            <a:ext cx="7960091" cy="150960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dirty="0" smtClean="0">
                <a:solidFill>
                  <a:schemeClr val="bg1"/>
                </a:solidFill>
              </a:rPr>
              <a:t>Rachel Castro, Renan Souza, </a:t>
            </a:r>
            <a:r>
              <a:rPr lang="pt-BR" sz="2800" u="sng" dirty="0" smtClean="0">
                <a:solidFill>
                  <a:schemeClr val="bg1"/>
                </a:solidFill>
              </a:rPr>
              <a:t>Vítor Silva</a:t>
            </a:r>
            <a:r>
              <a:rPr lang="pt-BR" sz="2800" dirty="0" smtClean="0">
                <a:solidFill>
                  <a:schemeClr val="bg1"/>
                </a:solidFill>
              </a:rPr>
              <a:t>, Kary </a:t>
            </a:r>
            <a:r>
              <a:rPr lang="pt-BR" sz="2800" dirty="0" err="1" smtClean="0">
                <a:solidFill>
                  <a:schemeClr val="bg1"/>
                </a:solidFill>
              </a:rPr>
              <a:t>Ocaña</a:t>
            </a:r>
            <a:r>
              <a:rPr lang="pt-BR" sz="2800" dirty="0" smtClean="0">
                <a:solidFill>
                  <a:schemeClr val="bg1"/>
                </a:solidFill>
              </a:rPr>
              <a:t>, Daniel de Oliveira, Marta Mattoso</a:t>
            </a:r>
            <a:endParaRPr lang="pt-BR" sz="2400" dirty="0">
              <a:solidFill>
                <a:srgbClr val="000000"/>
              </a:solidFill>
            </a:endParaRPr>
          </a:p>
        </p:txBody>
      </p:sp>
      <p:pic>
        <p:nvPicPr>
          <p:cNvPr id="12" name="Imagem 5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996" y="4838546"/>
            <a:ext cx="1948818" cy="816068"/>
          </a:xfrm>
          <a:prstGeom prst="rect">
            <a:avLst/>
          </a:prstGeom>
        </p:spPr>
      </p:pic>
      <p:pic>
        <p:nvPicPr>
          <p:cNvPr id="13" name="Imagem 5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38" y="4690555"/>
            <a:ext cx="1514074" cy="1135555"/>
          </a:xfrm>
          <a:prstGeom prst="rect">
            <a:avLst/>
          </a:prstGeom>
          <a:noFill/>
        </p:spPr>
      </p:pic>
      <p:pic>
        <p:nvPicPr>
          <p:cNvPr id="14" name="Picture 13" descr="logo-sbb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83" y="4690555"/>
            <a:ext cx="1809289" cy="1112051"/>
          </a:xfrm>
          <a:prstGeom prst="rect">
            <a:avLst/>
          </a:prstGeom>
        </p:spPr>
      </p:pic>
      <p:pic>
        <p:nvPicPr>
          <p:cNvPr id="15" name="Picture 14" descr="LNCC_azul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136" y="4838546"/>
            <a:ext cx="1845593" cy="81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Analysis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Domain </a:t>
            </a:r>
            <a:r>
              <a:rPr lang="en-US" dirty="0"/>
              <a:t>analysis based on the scenario of computational simulations</a:t>
            </a:r>
            <a:endParaRPr lang="en-US" dirty="0" smtClean="0"/>
          </a:p>
          <a:p>
            <a:pPr lvl="1"/>
            <a:r>
              <a:rPr lang="en-US" dirty="0" smtClean="0"/>
              <a:t>Execution of large-scale scientific workflows on HPC environments</a:t>
            </a:r>
          </a:p>
          <a:p>
            <a:endParaRPr lang="en-US" dirty="0" smtClean="0"/>
          </a:p>
          <a:p>
            <a:r>
              <a:rPr lang="en-US" dirty="0" smtClean="0"/>
              <a:t>Provenance data should also be gathered during workflow execution</a:t>
            </a:r>
          </a:p>
          <a:p>
            <a:pPr lvl="1"/>
            <a:r>
              <a:rPr lang="en-US" dirty="0"/>
              <a:t>We experimented on a </a:t>
            </a:r>
            <a:r>
              <a:rPr lang="en-US" dirty="0" err="1"/>
              <a:t>SWfMS</a:t>
            </a:r>
            <a:r>
              <a:rPr lang="en-US" dirty="0"/>
              <a:t> that </a:t>
            </a:r>
            <a:r>
              <a:rPr lang="en-US" dirty="0" smtClean="0"/>
              <a:t>gathers fine</a:t>
            </a:r>
            <a:r>
              <a:rPr lang="en-US" dirty="0"/>
              <a:t>-</a:t>
            </a:r>
            <a:r>
              <a:rPr lang="en-US" dirty="0" smtClean="0"/>
              <a:t>grained provenance data in order to present domain-specific data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Ontology reuse as an important characteristic</a:t>
            </a:r>
          </a:p>
          <a:p>
            <a:pPr lvl="1"/>
            <a:r>
              <a:rPr lang="en-US" dirty="0" err="1" smtClean="0"/>
              <a:t>IntelLeo</a:t>
            </a:r>
            <a:r>
              <a:rPr lang="en-US" dirty="0" smtClean="0"/>
              <a:t> ontology</a:t>
            </a:r>
          </a:p>
          <a:p>
            <a:pPr lvl="1"/>
            <a:r>
              <a:rPr lang="en-US" dirty="0" err="1" smtClean="0"/>
              <a:t>SGWfC</a:t>
            </a:r>
            <a:r>
              <a:rPr lang="en-US" dirty="0" smtClean="0"/>
              <a:t> </a:t>
            </a:r>
            <a:r>
              <a:rPr lang="en-US" dirty="0" err="1" smtClean="0"/>
              <a:t>Taverna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MyGrid</a:t>
            </a:r>
            <a:endParaRPr lang="en-US" dirty="0" smtClean="0"/>
          </a:p>
          <a:p>
            <a:pPr lvl="1"/>
            <a:r>
              <a:rPr lang="en-US" dirty="0" smtClean="0"/>
              <a:t>PROV-O and OPMW</a:t>
            </a:r>
          </a:p>
          <a:p>
            <a:pPr lvl="2"/>
            <a:r>
              <a:rPr lang="en-US" dirty="0"/>
              <a:t>They are W3C recommendations and independent of the domain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Data model for representing fine-grained provenance data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PROV-</a:t>
            </a:r>
            <a:r>
              <a:rPr lang="en-US" dirty="0" err="1" smtClean="0">
                <a:sym typeface="Wingdings" pitchFamily="2" charset="2"/>
              </a:rPr>
              <a:t>Wf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Chave direita 3"/>
          <p:cNvSpPr/>
          <p:nvPr/>
        </p:nvSpPr>
        <p:spPr>
          <a:xfrm>
            <a:off x="5247252" y="2127809"/>
            <a:ext cx="196947" cy="828000"/>
          </a:xfrm>
          <a:prstGeom prst="rightBrac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613009" y="2296613"/>
            <a:ext cx="27437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600" dirty="0" smtClean="0"/>
              <a:t>They were not used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PROV-O-Wf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ym typeface="Wingdings" pitchFamily="2" charset="2"/>
              </a:rPr>
              <a:t>PROV</a:t>
            </a:r>
            <a:r>
              <a:rPr lang="en-US" sz="2800" dirty="0">
                <a:sym typeface="Wingdings" pitchFamily="2" charset="2"/>
              </a:rPr>
              <a:t>-O was used as a </a:t>
            </a:r>
            <a:r>
              <a:rPr lang="en-US" sz="2800" dirty="0" smtClean="0">
                <a:sym typeface="Wingdings" pitchFamily="2" charset="2"/>
              </a:rPr>
              <a:t>meta-model </a:t>
            </a:r>
            <a:r>
              <a:rPr lang="en-US" sz="2800" dirty="0">
                <a:sym typeface="Wingdings" pitchFamily="2" charset="2"/>
              </a:rPr>
              <a:t>to the ontology</a:t>
            </a:r>
          </a:p>
          <a:p>
            <a:r>
              <a:rPr lang="en-US" sz="2800" dirty="0">
                <a:sym typeface="Wingdings" pitchFamily="2" charset="2"/>
              </a:rPr>
              <a:t>Reuse of PROV-</a:t>
            </a:r>
            <a:r>
              <a:rPr lang="en-US" sz="2800" dirty="0" err="1">
                <a:sym typeface="Wingdings" pitchFamily="2" charset="2"/>
              </a:rPr>
              <a:t>Wf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for representing </a:t>
            </a:r>
            <a:r>
              <a:rPr lang="en-US" sz="2800" dirty="0">
                <a:sym typeface="Wingdings" pitchFamily="2" charset="2"/>
              </a:rPr>
              <a:t>provenance </a:t>
            </a:r>
            <a:r>
              <a:rPr lang="en-US" sz="2800" dirty="0" smtClean="0">
                <a:sym typeface="Wingdings" pitchFamily="2" charset="2"/>
              </a:rPr>
              <a:t>data</a:t>
            </a:r>
            <a:endParaRPr lang="en-US" sz="2800" dirty="0">
              <a:sym typeface="Wingdings" pitchFamily="2" charset="2"/>
            </a:endParaRPr>
          </a:p>
          <a:p>
            <a:endParaRPr lang="en-US" sz="2800" dirty="0"/>
          </a:p>
        </p:txBody>
      </p:sp>
      <p:pic>
        <p:nvPicPr>
          <p:cNvPr id="4" name="Espaço Reservado para Conteúdo 3" descr="Ontologia v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00" y="2931278"/>
            <a:ext cx="6968939" cy="3661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0420" y="2775478"/>
            <a:ext cx="24919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Workflow composition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41843" y="2775478"/>
            <a:ext cx="24919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Workflow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9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Triplification and Publication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Generation of RDF triples following the ontology PROV-O-</a:t>
            </a:r>
            <a:r>
              <a:rPr lang="en-US" sz="2800" dirty="0" err="1" smtClean="0"/>
              <a:t>Wf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ETL operations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Extracting data from the </a:t>
            </a:r>
            <a:r>
              <a:rPr lang="en-US" sz="2400" dirty="0" err="1" smtClean="0"/>
              <a:t>SWfMS’s</a:t>
            </a:r>
            <a:r>
              <a:rPr lang="en-US" sz="2400" dirty="0" smtClean="0"/>
              <a:t> provenance database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ym typeface="Wingdings" pitchFamily="2" charset="2"/>
              </a:rPr>
              <a:t>Web interface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ym typeface="Wingdings" pitchFamily="2" charset="2"/>
              </a:rPr>
              <a:t>User defines which provenance data will be published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ym typeface="Wingdings" pitchFamily="2" charset="2"/>
              </a:rPr>
              <a:t>Visualization of published data</a:t>
            </a:r>
          </a:p>
        </p:txBody>
      </p:sp>
      <p:pic>
        <p:nvPicPr>
          <p:cNvPr id="6" name="Imagem 41" descr="Exemplo Interfa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299" y="4507399"/>
            <a:ext cx="5992201" cy="2319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SciEvol</a:t>
            </a:r>
            <a:r>
              <a:rPr lang="en-US" sz="2800" dirty="0" smtClean="0"/>
              <a:t> workflow executed using </a:t>
            </a:r>
            <a:r>
              <a:rPr lang="en-US" sz="2800" dirty="0" err="1" smtClean="0"/>
              <a:t>SciCumulus</a:t>
            </a:r>
            <a:r>
              <a:rPr lang="en-US" sz="2800" dirty="0" smtClean="0"/>
              <a:t> </a:t>
            </a:r>
            <a:r>
              <a:rPr lang="en-US" sz="2800" dirty="0" err="1" smtClean="0"/>
              <a:t>SWfMS</a:t>
            </a:r>
            <a:endParaRPr lang="en-US" sz="2800" dirty="0" smtClean="0"/>
          </a:p>
          <a:p>
            <a:r>
              <a:rPr lang="en-US" sz="2800" dirty="0" smtClean="0"/>
              <a:t>Object-Relational DBMS: Open Link Virtuoso</a:t>
            </a:r>
            <a:endParaRPr lang="en-US" sz="2800" dirty="0"/>
          </a:p>
        </p:txBody>
      </p:sp>
      <p:pic>
        <p:nvPicPr>
          <p:cNvPr id="4" name="Imagem 3" descr="OntologiaSciEvol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17" y="2702604"/>
            <a:ext cx="7089589" cy="4044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 and Future works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7352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developed an ontology for data publication</a:t>
            </a:r>
          </a:p>
          <a:p>
            <a:pPr lvl="1"/>
            <a:r>
              <a:rPr lang="en-US" dirty="0" smtClean="0"/>
              <a:t>PROV-O-</a:t>
            </a:r>
            <a:r>
              <a:rPr lang="en-US" dirty="0" err="1" smtClean="0"/>
              <a:t>Wf</a:t>
            </a:r>
            <a:endParaRPr lang="en-US" dirty="0" smtClean="0"/>
          </a:p>
          <a:p>
            <a:pPr lvl="1"/>
            <a:r>
              <a:rPr lang="en-US" dirty="0" smtClean="0"/>
              <a:t>Reuse of standard ontologies</a:t>
            </a:r>
          </a:p>
          <a:p>
            <a:pPr lvl="1"/>
            <a:r>
              <a:rPr lang="en-US" dirty="0" smtClean="0"/>
              <a:t>Representation of fine-grained provenance data </a:t>
            </a:r>
            <a:r>
              <a:rPr lang="en-US" dirty="0" smtClean="0"/>
              <a:t>on the </a:t>
            </a:r>
            <a:r>
              <a:rPr lang="en-US" dirty="0" smtClean="0"/>
              <a:t>SW</a:t>
            </a:r>
          </a:p>
          <a:p>
            <a:pPr lvl="1"/>
            <a:r>
              <a:rPr lang="en-US" dirty="0" smtClean="0"/>
              <a:t>Independent of scientific domain and </a:t>
            </a:r>
            <a:r>
              <a:rPr lang="en-US" dirty="0" err="1" smtClean="0"/>
              <a:t>SWfMS</a:t>
            </a: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Future works</a:t>
            </a:r>
          </a:p>
          <a:p>
            <a:pPr lvl="1"/>
            <a:r>
              <a:rPr lang="en-US" dirty="0" smtClean="0"/>
              <a:t>Provide relationships with data already published on the cloud of Linked Open Data (LOD)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612" y="481089"/>
            <a:ext cx="7960091" cy="2598778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Thank you!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 Approach for Scientific Workflows Provenance Data Publication </a:t>
            </a:r>
            <a:endParaRPr lang="en-US" sz="3600" dirty="0" smtClean="0">
              <a:solidFill>
                <a:schemeClr val="bg1"/>
              </a:solidFill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on </a:t>
            </a:r>
            <a:r>
              <a:rPr lang="en-US" sz="3600" dirty="0">
                <a:solidFill>
                  <a:schemeClr val="bg1"/>
                </a:solidFill>
              </a:rPr>
              <a:t>the Semantic Web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5386" y="3752536"/>
            <a:ext cx="8057847" cy="219567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5012" y="3136139"/>
            <a:ext cx="7960091" cy="150960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dirty="0" smtClean="0">
                <a:solidFill>
                  <a:schemeClr val="bg1"/>
                </a:solidFill>
              </a:rPr>
              <a:t>Rachel Castro, Renan Souza, </a:t>
            </a:r>
            <a:r>
              <a:rPr lang="pt-BR" sz="2800" u="sng" dirty="0" smtClean="0">
                <a:solidFill>
                  <a:schemeClr val="bg1"/>
                </a:solidFill>
              </a:rPr>
              <a:t>Vítor Silva</a:t>
            </a:r>
            <a:r>
              <a:rPr lang="pt-BR" sz="2800" dirty="0" smtClean="0">
                <a:solidFill>
                  <a:schemeClr val="bg1"/>
                </a:solidFill>
              </a:rPr>
              <a:t>, Kary </a:t>
            </a:r>
            <a:r>
              <a:rPr lang="pt-BR" sz="2800" dirty="0" err="1" smtClean="0">
                <a:solidFill>
                  <a:schemeClr val="bg1"/>
                </a:solidFill>
              </a:rPr>
              <a:t>Ocaña</a:t>
            </a:r>
            <a:r>
              <a:rPr lang="pt-BR" sz="2800" dirty="0" smtClean="0">
                <a:solidFill>
                  <a:schemeClr val="bg1"/>
                </a:solidFill>
              </a:rPr>
              <a:t>, Daniel de Oliveira, Marta Mattoso</a:t>
            </a:r>
            <a:endParaRPr lang="pt-BR" sz="2400" dirty="0">
              <a:solidFill>
                <a:srgbClr val="000000"/>
              </a:solidFill>
            </a:endParaRPr>
          </a:p>
        </p:txBody>
      </p:sp>
      <p:pic>
        <p:nvPicPr>
          <p:cNvPr id="9" name="Imagem 5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996" y="4838546"/>
            <a:ext cx="1948818" cy="816068"/>
          </a:xfrm>
          <a:prstGeom prst="rect">
            <a:avLst/>
          </a:prstGeom>
        </p:spPr>
      </p:pic>
      <p:pic>
        <p:nvPicPr>
          <p:cNvPr id="10" name="Imagem 5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38" y="4690555"/>
            <a:ext cx="1514074" cy="1135555"/>
          </a:xfrm>
          <a:prstGeom prst="rect">
            <a:avLst/>
          </a:prstGeom>
          <a:noFill/>
        </p:spPr>
      </p:pic>
      <p:pic>
        <p:nvPicPr>
          <p:cNvPr id="11" name="Picture 10" descr="logo-sbb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83" y="4690555"/>
            <a:ext cx="1809289" cy="1112051"/>
          </a:xfrm>
          <a:prstGeom prst="rect">
            <a:avLst/>
          </a:prstGeom>
        </p:spPr>
      </p:pic>
      <p:pic>
        <p:nvPicPr>
          <p:cNvPr id="2" name="Picture 1" descr="LNCC_azul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136" y="4838546"/>
            <a:ext cx="1845593" cy="81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1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Publication Methodology on the Semantic </a:t>
            </a:r>
            <a:r>
              <a:rPr lang="en-US" dirty="0" smtClean="0"/>
              <a:t>Web</a:t>
            </a:r>
          </a:p>
          <a:p>
            <a:r>
              <a:rPr lang="en-US" dirty="0" smtClean="0"/>
              <a:t>Our approach for data publication</a:t>
            </a:r>
          </a:p>
          <a:p>
            <a:pPr lvl="1"/>
            <a:r>
              <a:rPr lang="en-US" dirty="0"/>
              <a:t>PROV-O-</a:t>
            </a:r>
            <a:r>
              <a:rPr lang="en-US" dirty="0" err="1" smtClean="0"/>
              <a:t>Wf</a:t>
            </a:r>
            <a:endParaRPr lang="en-US" dirty="0" smtClean="0"/>
          </a:p>
          <a:p>
            <a:r>
              <a:rPr lang="en-US" dirty="0" smtClean="0"/>
              <a:t>Case Study</a:t>
            </a:r>
          </a:p>
          <a:p>
            <a:r>
              <a:rPr lang="en-US" dirty="0" smtClean="0"/>
              <a:t>Conclusion and Future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3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Computational simulations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large-</a:t>
            </a:r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5583576" cy="47983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Validation of a scientific hypothesis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Chaining of scientific programs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Processing of complex computational models</a:t>
            </a:r>
          </a:p>
          <a:p>
            <a:pPr marL="365760" lvl="1" indent="0"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Scientific Workflow Management Systems (</a:t>
            </a:r>
            <a:r>
              <a:rPr lang="en-US" dirty="0" err="1" smtClean="0"/>
              <a:t>SWfMS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They allow to model, execute and monitor computational simulations by the abstraction of scientific workflows</a:t>
            </a:r>
            <a:endParaRPr lang="en-US" dirty="0"/>
          </a:p>
        </p:txBody>
      </p:sp>
      <p:sp>
        <p:nvSpPr>
          <p:cNvPr id="39" name="Elipse 3"/>
          <p:cNvSpPr/>
          <p:nvPr/>
        </p:nvSpPr>
        <p:spPr>
          <a:xfrm>
            <a:off x="6960026" y="2055488"/>
            <a:ext cx="360040" cy="36004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ipse 20"/>
          <p:cNvSpPr/>
          <p:nvPr/>
        </p:nvSpPr>
        <p:spPr>
          <a:xfrm>
            <a:off x="6958448" y="2640860"/>
            <a:ext cx="360040" cy="36004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26"/>
          <p:cNvSpPr/>
          <p:nvPr/>
        </p:nvSpPr>
        <p:spPr>
          <a:xfrm>
            <a:off x="6958448" y="3226232"/>
            <a:ext cx="360040" cy="36004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32"/>
          <p:cNvSpPr/>
          <p:nvPr/>
        </p:nvSpPr>
        <p:spPr>
          <a:xfrm>
            <a:off x="6958448" y="3811604"/>
            <a:ext cx="360040" cy="36004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ector de seta reta 45"/>
          <p:cNvCxnSpPr>
            <a:stCxn id="39" idx="4"/>
            <a:endCxn id="40" idx="0"/>
          </p:cNvCxnSpPr>
          <p:nvPr/>
        </p:nvCxnSpPr>
        <p:spPr>
          <a:xfrm flipH="1">
            <a:off x="7138468" y="2415528"/>
            <a:ext cx="1578" cy="225332"/>
          </a:xfrm>
          <a:prstGeom prst="straightConnector1">
            <a:avLst/>
          </a:prstGeom>
          <a:ln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63"/>
          <p:cNvCxnSpPr>
            <a:stCxn id="40" idx="4"/>
            <a:endCxn id="41" idx="0"/>
          </p:cNvCxnSpPr>
          <p:nvPr/>
        </p:nvCxnSpPr>
        <p:spPr>
          <a:xfrm>
            <a:off x="7138468" y="3000900"/>
            <a:ext cx="0" cy="225332"/>
          </a:xfrm>
          <a:prstGeom prst="straightConnector1">
            <a:avLst/>
          </a:prstGeom>
          <a:ln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ector de seta reta 69"/>
          <p:cNvCxnSpPr>
            <a:stCxn id="41" idx="4"/>
            <a:endCxn id="42" idx="0"/>
          </p:cNvCxnSpPr>
          <p:nvPr/>
        </p:nvCxnSpPr>
        <p:spPr>
          <a:xfrm>
            <a:off x="7138468" y="3586272"/>
            <a:ext cx="0" cy="225332"/>
          </a:xfrm>
          <a:prstGeom prst="straightConnector1">
            <a:avLst/>
          </a:prstGeom>
          <a:ln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81"/>
          <p:cNvCxnSpPr>
            <a:stCxn id="42" idx="4"/>
            <a:endCxn id="47" idx="0"/>
          </p:cNvCxnSpPr>
          <p:nvPr/>
        </p:nvCxnSpPr>
        <p:spPr>
          <a:xfrm>
            <a:off x="7138468" y="4171644"/>
            <a:ext cx="1578" cy="232911"/>
          </a:xfrm>
          <a:prstGeom prst="straightConnector1">
            <a:avLst/>
          </a:prstGeom>
          <a:ln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Elipse 82"/>
          <p:cNvSpPr/>
          <p:nvPr/>
        </p:nvSpPr>
        <p:spPr>
          <a:xfrm>
            <a:off x="6960026" y="4404555"/>
            <a:ext cx="360040" cy="36004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ipse 85"/>
          <p:cNvSpPr/>
          <p:nvPr/>
        </p:nvSpPr>
        <p:spPr>
          <a:xfrm>
            <a:off x="6038876" y="5225275"/>
            <a:ext cx="360040" cy="36004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ipse 86"/>
          <p:cNvSpPr/>
          <p:nvPr/>
        </p:nvSpPr>
        <p:spPr>
          <a:xfrm>
            <a:off x="6487645" y="5225275"/>
            <a:ext cx="360040" cy="36004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ipse 87"/>
          <p:cNvSpPr/>
          <p:nvPr/>
        </p:nvSpPr>
        <p:spPr>
          <a:xfrm>
            <a:off x="6936414" y="5225275"/>
            <a:ext cx="360040" cy="36004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ipse 88"/>
          <p:cNvSpPr/>
          <p:nvPr/>
        </p:nvSpPr>
        <p:spPr>
          <a:xfrm>
            <a:off x="7385183" y="5225275"/>
            <a:ext cx="360040" cy="36004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ipse 89"/>
          <p:cNvSpPr/>
          <p:nvPr/>
        </p:nvSpPr>
        <p:spPr>
          <a:xfrm>
            <a:off x="7833952" y="5225275"/>
            <a:ext cx="360040" cy="36004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ipse 95"/>
          <p:cNvSpPr/>
          <p:nvPr/>
        </p:nvSpPr>
        <p:spPr>
          <a:xfrm>
            <a:off x="6965130" y="6256930"/>
            <a:ext cx="360040" cy="36004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ector de seta reta 97"/>
          <p:cNvCxnSpPr>
            <a:stCxn id="47" idx="4"/>
            <a:endCxn id="48" idx="0"/>
          </p:cNvCxnSpPr>
          <p:nvPr/>
        </p:nvCxnSpPr>
        <p:spPr>
          <a:xfrm flipH="1">
            <a:off x="6218896" y="4764595"/>
            <a:ext cx="921150" cy="460680"/>
          </a:xfrm>
          <a:prstGeom prst="straightConnector1">
            <a:avLst/>
          </a:prstGeom>
          <a:ln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99"/>
          <p:cNvCxnSpPr>
            <a:stCxn id="47" idx="4"/>
            <a:endCxn id="49" idx="0"/>
          </p:cNvCxnSpPr>
          <p:nvPr/>
        </p:nvCxnSpPr>
        <p:spPr>
          <a:xfrm flipH="1">
            <a:off x="6667665" y="4764595"/>
            <a:ext cx="472381" cy="460680"/>
          </a:xfrm>
          <a:prstGeom prst="straightConnector1">
            <a:avLst/>
          </a:prstGeom>
          <a:ln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101"/>
          <p:cNvCxnSpPr>
            <a:stCxn id="47" idx="4"/>
            <a:endCxn id="50" idx="0"/>
          </p:cNvCxnSpPr>
          <p:nvPr/>
        </p:nvCxnSpPr>
        <p:spPr>
          <a:xfrm flipH="1">
            <a:off x="7116434" y="4764595"/>
            <a:ext cx="23612" cy="460680"/>
          </a:xfrm>
          <a:prstGeom prst="straightConnector1">
            <a:avLst/>
          </a:prstGeom>
          <a:ln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103"/>
          <p:cNvCxnSpPr>
            <a:stCxn id="47" idx="4"/>
            <a:endCxn id="51" idx="0"/>
          </p:cNvCxnSpPr>
          <p:nvPr/>
        </p:nvCxnSpPr>
        <p:spPr>
          <a:xfrm>
            <a:off x="7140046" y="4764595"/>
            <a:ext cx="425157" cy="460680"/>
          </a:xfrm>
          <a:prstGeom prst="straightConnector1">
            <a:avLst/>
          </a:prstGeom>
          <a:ln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105"/>
          <p:cNvCxnSpPr>
            <a:stCxn id="47" idx="4"/>
            <a:endCxn id="52" idx="0"/>
          </p:cNvCxnSpPr>
          <p:nvPr/>
        </p:nvCxnSpPr>
        <p:spPr>
          <a:xfrm>
            <a:off x="7140046" y="4764595"/>
            <a:ext cx="873926" cy="460680"/>
          </a:xfrm>
          <a:prstGeom prst="straightConnector1">
            <a:avLst/>
          </a:prstGeom>
          <a:ln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117"/>
          <p:cNvCxnSpPr>
            <a:stCxn id="48" idx="4"/>
            <a:endCxn id="53" idx="0"/>
          </p:cNvCxnSpPr>
          <p:nvPr/>
        </p:nvCxnSpPr>
        <p:spPr>
          <a:xfrm>
            <a:off x="6218896" y="5585315"/>
            <a:ext cx="926254" cy="671615"/>
          </a:xfrm>
          <a:prstGeom prst="straightConnector1">
            <a:avLst/>
          </a:prstGeom>
          <a:ln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119"/>
          <p:cNvCxnSpPr>
            <a:stCxn id="49" idx="4"/>
            <a:endCxn id="53" idx="0"/>
          </p:cNvCxnSpPr>
          <p:nvPr/>
        </p:nvCxnSpPr>
        <p:spPr>
          <a:xfrm>
            <a:off x="6667665" y="5585315"/>
            <a:ext cx="477485" cy="671615"/>
          </a:xfrm>
          <a:prstGeom prst="straightConnector1">
            <a:avLst/>
          </a:prstGeom>
          <a:ln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121"/>
          <p:cNvCxnSpPr>
            <a:stCxn id="51" idx="4"/>
            <a:endCxn id="53" idx="0"/>
          </p:cNvCxnSpPr>
          <p:nvPr/>
        </p:nvCxnSpPr>
        <p:spPr>
          <a:xfrm flipH="1">
            <a:off x="7145150" y="5585315"/>
            <a:ext cx="420053" cy="671615"/>
          </a:xfrm>
          <a:prstGeom prst="straightConnector1">
            <a:avLst/>
          </a:prstGeom>
          <a:ln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123"/>
          <p:cNvCxnSpPr>
            <a:stCxn id="52" idx="4"/>
            <a:endCxn id="53" idx="0"/>
          </p:cNvCxnSpPr>
          <p:nvPr/>
        </p:nvCxnSpPr>
        <p:spPr>
          <a:xfrm flipH="1">
            <a:off x="7145150" y="5585315"/>
            <a:ext cx="868822" cy="671615"/>
          </a:xfrm>
          <a:prstGeom prst="straightConnector1">
            <a:avLst/>
          </a:prstGeom>
          <a:ln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125"/>
          <p:cNvCxnSpPr>
            <a:stCxn id="65" idx="4"/>
            <a:endCxn id="53" idx="0"/>
          </p:cNvCxnSpPr>
          <p:nvPr/>
        </p:nvCxnSpPr>
        <p:spPr>
          <a:xfrm flipH="1">
            <a:off x="7145150" y="5585315"/>
            <a:ext cx="1317592" cy="671615"/>
          </a:xfrm>
          <a:prstGeom prst="straightConnector1">
            <a:avLst/>
          </a:prstGeom>
          <a:ln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CaixaDeTexto 144"/>
          <p:cNvSpPr txBox="1"/>
          <p:nvPr/>
        </p:nvSpPr>
        <p:spPr>
          <a:xfrm>
            <a:off x="7499367" y="1886546"/>
            <a:ext cx="13660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1. Pre-Processing</a:t>
            </a:r>
            <a:endParaRPr lang="en-US" sz="105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FASTA file</a:t>
            </a:r>
          </a:p>
        </p:txBody>
      </p:sp>
      <p:sp>
        <p:nvSpPr>
          <p:cNvPr id="65" name="Elipse 83"/>
          <p:cNvSpPr/>
          <p:nvPr/>
        </p:nvSpPr>
        <p:spPr>
          <a:xfrm>
            <a:off x="8282722" y="5225275"/>
            <a:ext cx="360040" cy="36004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Conector de seta reta 96"/>
          <p:cNvCxnSpPr>
            <a:stCxn id="47" idx="4"/>
            <a:endCxn id="65" idx="0"/>
          </p:cNvCxnSpPr>
          <p:nvPr/>
        </p:nvCxnSpPr>
        <p:spPr>
          <a:xfrm>
            <a:off x="7140046" y="4764595"/>
            <a:ext cx="1322696" cy="460680"/>
          </a:xfrm>
          <a:prstGeom prst="straightConnector1">
            <a:avLst/>
          </a:prstGeom>
          <a:ln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98"/>
          <p:cNvCxnSpPr>
            <a:stCxn id="50" idx="4"/>
            <a:endCxn id="53" idx="0"/>
          </p:cNvCxnSpPr>
          <p:nvPr/>
        </p:nvCxnSpPr>
        <p:spPr>
          <a:xfrm>
            <a:off x="7116434" y="5585315"/>
            <a:ext cx="28716" cy="671615"/>
          </a:xfrm>
          <a:prstGeom prst="straightConnector1">
            <a:avLst/>
          </a:prstGeom>
          <a:ln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CaixaDeTexto 100"/>
          <p:cNvSpPr txBox="1"/>
          <p:nvPr/>
        </p:nvSpPr>
        <p:spPr>
          <a:xfrm>
            <a:off x="7826381" y="2640146"/>
            <a:ext cx="7120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MSA </a:t>
            </a:r>
          </a:p>
          <a:p>
            <a:pPr algn="ctr"/>
            <a:r>
              <a:rPr lang="en-US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Build</a:t>
            </a:r>
            <a:endParaRPr lang="en-US" sz="105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9" name="CaixaDeTexto 102"/>
          <p:cNvSpPr txBox="1"/>
          <p:nvPr/>
        </p:nvSpPr>
        <p:spPr>
          <a:xfrm>
            <a:off x="7713369" y="3153510"/>
            <a:ext cx="93807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3. MSA</a:t>
            </a:r>
          </a:p>
          <a:p>
            <a:pPr algn="ctr"/>
            <a:r>
              <a:rPr lang="en-US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Conversion</a:t>
            </a:r>
          </a:p>
        </p:txBody>
      </p:sp>
      <p:sp>
        <p:nvSpPr>
          <p:cNvPr id="70" name="CaixaDeTexto 104"/>
          <p:cNvSpPr txBox="1"/>
          <p:nvPr/>
        </p:nvSpPr>
        <p:spPr>
          <a:xfrm>
            <a:off x="7467859" y="3738882"/>
            <a:ext cx="14290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4. Pre-Processing</a:t>
            </a:r>
            <a:r>
              <a:rPr lang="en-US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PHYLIP </a:t>
            </a:r>
            <a:r>
              <a:rPr lang="en-US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file</a:t>
            </a:r>
          </a:p>
        </p:txBody>
      </p:sp>
      <p:sp>
        <p:nvSpPr>
          <p:cNvPr id="71" name="CaixaDeTexto 106"/>
          <p:cNvSpPr txBox="1"/>
          <p:nvPr/>
        </p:nvSpPr>
        <p:spPr>
          <a:xfrm>
            <a:off x="7848021" y="4362742"/>
            <a:ext cx="6687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en-US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Tree</a:t>
            </a:r>
            <a:endParaRPr lang="en-US" sz="105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Build</a:t>
            </a:r>
            <a:endParaRPr lang="en-US" sz="105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2" name="CaixaDeTexto 120"/>
          <p:cNvSpPr txBox="1"/>
          <p:nvPr/>
        </p:nvSpPr>
        <p:spPr>
          <a:xfrm>
            <a:off x="7499367" y="6338594"/>
            <a:ext cx="13660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Evolutionary Data </a:t>
            </a:r>
            <a:r>
              <a:rPr lang="en-US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Analysis</a:t>
            </a:r>
          </a:p>
        </p:txBody>
      </p:sp>
      <p:sp>
        <p:nvSpPr>
          <p:cNvPr id="73" name="CaixaDeTexto 126"/>
          <p:cNvSpPr txBox="1"/>
          <p:nvPr/>
        </p:nvSpPr>
        <p:spPr>
          <a:xfrm>
            <a:off x="7706416" y="5872241"/>
            <a:ext cx="13317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6. Evolutionary Analyses</a:t>
            </a:r>
            <a:endParaRPr lang="en-US" sz="105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309847" y="1428208"/>
            <a:ext cx="170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SciEvol</a:t>
            </a:r>
            <a:r>
              <a:rPr lang="en-US" dirty="0" smtClean="0"/>
              <a:t>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6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Workflow Provenance Data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They enable the reproduction of computational simulations</a:t>
            </a:r>
          </a:p>
          <a:p>
            <a:pPr lvl="1"/>
            <a:r>
              <a:rPr lang="en-US" dirty="0" smtClean="0"/>
              <a:t>Data about workflow composition and execution</a:t>
            </a:r>
          </a:p>
          <a:p>
            <a:pPr lvl="1"/>
            <a:r>
              <a:rPr lang="en-US" dirty="0" smtClean="0"/>
              <a:t>Information about the flow of data between programs</a:t>
            </a:r>
          </a:p>
          <a:p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They can be stored with some access restrictions (</a:t>
            </a:r>
            <a:r>
              <a:rPr lang="en-US" i="1" dirty="0" smtClean="0"/>
              <a:t>e.g.,</a:t>
            </a:r>
            <a:r>
              <a:rPr lang="en-US" dirty="0" smtClean="0"/>
              <a:t> private databases)</a:t>
            </a:r>
          </a:p>
          <a:p>
            <a:pPr lvl="1"/>
            <a:r>
              <a:rPr lang="en-US" dirty="0" smtClean="0"/>
              <a:t>Usage of unstructured files</a:t>
            </a:r>
          </a:p>
          <a:p>
            <a:pPr lvl="2"/>
            <a:r>
              <a:rPr lang="en-US" dirty="0" smtClean="0"/>
              <a:t>Limited query capabilities</a:t>
            </a:r>
          </a:p>
          <a:p>
            <a:pPr lvl="2"/>
            <a:r>
              <a:rPr lang="en-US" dirty="0" smtClean="0"/>
              <a:t>Without a standard for organizing data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Workflow Provenance Data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75474" y="1743773"/>
            <a:ext cx="8359914" cy="48050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7550" defTabSz="630238">
              <a:lnSpc>
                <a:spcPct val="120000"/>
              </a:lnSpc>
              <a:tabLst>
                <a:tab pos="452438" algn="l"/>
              </a:tabLst>
            </a:pPr>
            <a:r>
              <a:rPr lang="en-US" sz="2800" b="1" dirty="0" smtClean="0"/>
              <a:t>Publication </a:t>
            </a:r>
            <a:r>
              <a:rPr lang="en-US" sz="2800" b="1" dirty="0"/>
              <a:t>process </a:t>
            </a:r>
            <a:r>
              <a:rPr lang="en-US" sz="2800" dirty="0"/>
              <a:t>of provenance data can </a:t>
            </a:r>
            <a:r>
              <a:rPr lang="en-US" sz="2800" dirty="0" smtClean="0"/>
              <a:t>enhance analysis</a:t>
            </a:r>
          </a:p>
          <a:p>
            <a:pPr marL="1430338" indent="-457200">
              <a:lnSpc>
                <a:spcPct val="120000"/>
              </a:lnSpc>
              <a:buFont typeface="Arial"/>
              <a:buChar char="•"/>
              <a:tabLst>
                <a:tab pos="982663" algn="l"/>
              </a:tabLst>
            </a:pPr>
            <a:r>
              <a:rPr lang="en-US" sz="2800" dirty="0" smtClean="0"/>
              <a:t>Sharing of provenance data</a:t>
            </a:r>
          </a:p>
          <a:p>
            <a:pPr marL="1430338" indent="-457200">
              <a:lnSpc>
                <a:spcPct val="120000"/>
              </a:lnSpc>
              <a:buFont typeface="Arial"/>
              <a:buChar char="•"/>
              <a:tabLst>
                <a:tab pos="982663" algn="l"/>
              </a:tabLst>
            </a:pPr>
            <a:r>
              <a:rPr lang="en-US" sz="2800" dirty="0" smtClean="0"/>
              <a:t>Validation </a:t>
            </a:r>
            <a:r>
              <a:rPr lang="en-US" sz="2800" dirty="0"/>
              <a:t>of scientific </a:t>
            </a:r>
            <a:r>
              <a:rPr lang="en-US" sz="2800" dirty="0" smtClean="0"/>
              <a:t>hypothesis</a:t>
            </a:r>
          </a:p>
          <a:p>
            <a:pPr marL="1430338" indent="-457200">
              <a:lnSpc>
                <a:spcPct val="120000"/>
              </a:lnSpc>
              <a:buFont typeface="Arial"/>
              <a:buChar char="•"/>
              <a:tabLst>
                <a:tab pos="982663" algn="l"/>
              </a:tabLst>
            </a:pPr>
            <a:r>
              <a:rPr lang="en-US" sz="2800" dirty="0" smtClean="0"/>
              <a:t>Analysis </a:t>
            </a:r>
            <a:r>
              <a:rPr lang="en-US" sz="2800" dirty="0"/>
              <a:t>based on the history of the execution of computational </a:t>
            </a:r>
            <a:r>
              <a:rPr lang="en-US" sz="2800" dirty="0" smtClean="0"/>
              <a:t>simulations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1607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extension of the Web through standards by the World Wide Web Consortium (W3C)</a:t>
            </a:r>
          </a:p>
          <a:p>
            <a:pPr lvl="1"/>
            <a:r>
              <a:rPr lang="en-US" dirty="0" smtClean="0"/>
              <a:t>They recommend data formats that </a:t>
            </a:r>
            <a:r>
              <a:rPr lang="en-US" dirty="0" smtClean="0"/>
              <a:t>facilitate </a:t>
            </a:r>
            <a:r>
              <a:rPr lang="en-US" dirty="0" smtClean="0"/>
              <a:t>data interchange on the Web</a:t>
            </a:r>
          </a:p>
          <a:p>
            <a:pPr lvl="1"/>
            <a:r>
              <a:rPr lang="en-US" i="1" dirty="0" smtClean="0"/>
              <a:t>e.g.</a:t>
            </a:r>
            <a:r>
              <a:rPr lang="en-US" dirty="0" smtClean="0"/>
              <a:t>, Resource Description Framework (RDF)</a:t>
            </a:r>
          </a:p>
          <a:p>
            <a:pPr lvl="2"/>
            <a:r>
              <a:rPr lang="en-US" dirty="0" smtClean="0"/>
              <a:t>A standard model for data interchange on the web</a:t>
            </a:r>
          </a:p>
          <a:p>
            <a:endParaRPr lang="en-US" dirty="0" smtClean="0"/>
          </a:p>
          <a:p>
            <a:r>
              <a:rPr lang="en-US" b="1" dirty="0" smtClean="0"/>
              <a:t>Semantic Database Management Systems (DBMS)</a:t>
            </a:r>
            <a:r>
              <a:rPr lang="en-US" dirty="0" smtClean="0"/>
              <a:t> allow to:</a:t>
            </a:r>
          </a:p>
          <a:p>
            <a:pPr lvl="1"/>
            <a:r>
              <a:rPr lang="en-US" dirty="0" smtClean="0"/>
              <a:t>Run structured queries</a:t>
            </a:r>
          </a:p>
          <a:p>
            <a:pPr lvl="1"/>
            <a:r>
              <a:rPr lang="en-US" dirty="0" smtClean="0"/>
              <a:t>Publish on the Web</a:t>
            </a:r>
          </a:p>
          <a:p>
            <a:pPr lvl="1"/>
            <a:r>
              <a:rPr lang="en-US" dirty="0" smtClean="0"/>
              <a:t>Facilitate interoperability</a:t>
            </a:r>
          </a:p>
          <a:p>
            <a:pPr lvl="1"/>
            <a:r>
              <a:rPr lang="en-US" i="1" dirty="0" smtClean="0"/>
              <a:t>e.g</a:t>
            </a:r>
            <a:r>
              <a:rPr lang="en-US" i="1" dirty="0"/>
              <a:t>.</a:t>
            </a:r>
            <a:r>
              <a:rPr lang="en-US" dirty="0"/>
              <a:t>, </a:t>
            </a:r>
            <a:r>
              <a:rPr lang="en-US" dirty="0" err="1"/>
              <a:t>OpenLink</a:t>
            </a:r>
            <a:r>
              <a:rPr lang="en-US" dirty="0"/>
              <a:t> Virtuoso, Jena TDB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-star-ste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00" y="3221256"/>
            <a:ext cx="5359156" cy="3042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631" y="1607534"/>
            <a:ext cx="8138825" cy="229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1 star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 smtClean="0"/>
              <a:t>Make your </a:t>
            </a:r>
            <a:r>
              <a:rPr lang="en-US" sz="2000" dirty="0" smtClean="0"/>
              <a:t>data available </a:t>
            </a:r>
            <a:r>
              <a:rPr lang="en-US" sz="2000" dirty="0" smtClean="0"/>
              <a:t>on the web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2 stars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dirty="0" smtClean="0"/>
              <a:t>Make </a:t>
            </a:r>
            <a:r>
              <a:rPr lang="en-US" sz="2000" dirty="0"/>
              <a:t>it available in a structured </a:t>
            </a:r>
            <a:r>
              <a:rPr lang="en-US" sz="2000" dirty="0" smtClean="0"/>
              <a:t>way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3 </a:t>
            </a:r>
            <a:r>
              <a:rPr lang="en-US" sz="2000" dirty="0"/>
              <a:t>stars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dirty="0" smtClean="0"/>
              <a:t>Make </a:t>
            </a:r>
            <a:r>
              <a:rPr lang="en-US" sz="2000" dirty="0"/>
              <a:t>it available in a non-proprietary open </a:t>
            </a:r>
            <a:r>
              <a:rPr lang="en-US" sz="2000" dirty="0" smtClean="0"/>
              <a:t>format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4</a:t>
            </a:r>
            <a:r>
              <a:rPr lang="en-US" sz="2000" dirty="0"/>
              <a:t> stars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dirty="0" smtClean="0"/>
              <a:t>Use </a:t>
            </a:r>
            <a:r>
              <a:rPr lang="en-US" sz="2000" dirty="0"/>
              <a:t>URIs to denote things, so that people can point at your stuff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5</a:t>
            </a:r>
            <a:r>
              <a:rPr lang="en-US" sz="2000" dirty="0"/>
              <a:t> stars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dirty="0" smtClean="0"/>
              <a:t>Link </a:t>
            </a:r>
            <a:r>
              <a:rPr lang="en-US" sz="2000" dirty="0"/>
              <a:t>your data to other data to provide context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5-star Open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80411" y="6263365"/>
            <a:ext cx="561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Extracted from 5-star Open Data (http</a:t>
            </a:r>
            <a:r>
              <a:rPr lang="en-US" dirty="0"/>
              <a:t>://</a:t>
            </a:r>
            <a:r>
              <a:rPr lang="en-US" dirty="0" smtClean="0"/>
              <a:t>5stardata.info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698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approach for data publication in scientific workflow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Adoption of </a:t>
            </a:r>
            <a:r>
              <a:rPr lang="en-US" dirty="0" smtClean="0"/>
              <a:t>Semantic </a:t>
            </a:r>
            <a:r>
              <a:rPr lang="en-US" dirty="0" smtClean="0"/>
              <a:t>Web technologies</a:t>
            </a:r>
          </a:p>
          <a:p>
            <a:pPr lvl="1"/>
            <a:r>
              <a:rPr lang="en-US" dirty="0" smtClean="0"/>
              <a:t>To publish workflows provenance data on Web </a:t>
            </a:r>
            <a:r>
              <a:rPr lang="en-US" dirty="0"/>
              <a:t>in a structured, standardized, open and interoperable </a:t>
            </a:r>
            <a:r>
              <a:rPr lang="en-US" dirty="0" smtClean="0"/>
              <a:t>manner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Development of an ontology for representing the main concepts in a scientific workflow scenario</a:t>
            </a:r>
          </a:p>
          <a:p>
            <a:pPr lvl="1"/>
            <a:r>
              <a:rPr lang="en-US" dirty="0" smtClean="0"/>
              <a:t>PROV-O-</a:t>
            </a:r>
            <a:r>
              <a:rPr lang="en-US" dirty="0" err="1" smtClean="0"/>
              <a:t>Wf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Case study based on a bioinformatics workflow</a:t>
            </a:r>
          </a:p>
          <a:p>
            <a:pPr lvl="1"/>
            <a:r>
              <a:rPr lang="en-US" dirty="0" err="1" smtClean="0"/>
              <a:t>SciEvol</a:t>
            </a:r>
            <a:r>
              <a:rPr lang="en-US" dirty="0" smtClean="0"/>
              <a:t>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Publication Methodology on the Semantic </a:t>
            </a:r>
            <a:r>
              <a:rPr lang="en-US" dirty="0" smtClean="0"/>
              <a:t>Web</a:t>
            </a:r>
            <a:endParaRPr lang="en-US" dirty="0"/>
          </a:p>
        </p:txBody>
      </p:sp>
      <p:pic>
        <p:nvPicPr>
          <p:cNvPr id="4" name="Imagem 3" descr="process_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775" y="1710942"/>
            <a:ext cx="4480374" cy="38253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5702" y="5768225"/>
            <a:ext cx="8516995" cy="982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aseline="30000" dirty="0"/>
              <a:t>Souza, R., Cottrell, L., White, B., Campos, M. L. and </a:t>
            </a:r>
            <a:r>
              <a:rPr lang="en-US" sz="2400" baseline="30000" dirty="0" err="1"/>
              <a:t>Mattoso</a:t>
            </a:r>
            <a:r>
              <a:rPr lang="en-US" sz="2400" baseline="30000" dirty="0"/>
              <a:t>, M. (2014) “Linked Open </a:t>
            </a:r>
            <a:r>
              <a:rPr lang="en-US" sz="2400" baseline="30000" dirty="0" smtClean="0"/>
              <a:t>Data</a:t>
            </a:r>
            <a:r>
              <a:rPr lang="en-US" sz="2400" dirty="0" smtClean="0"/>
              <a:t> </a:t>
            </a:r>
            <a:r>
              <a:rPr lang="en-US" sz="2400" baseline="30000" dirty="0" smtClean="0"/>
              <a:t>Publication </a:t>
            </a:r>
            <a:r>
              <a:rPr lang="en-US" sz="2400" baseline="30000" dirty="0"/>
              <a:t>Strategies: Application in Networking Performance Measurement Data”, In: 2nd </a:t>
            </a:r>
            <a:r>
              <a:rPr lang="en-US" sz="2400" baseline="30000" dirty="0" smtClean="0"/>
              <a:t>ASE</a:t>
            </a:r>
            <a:r>
              <a:rPr lang="en-US" sz="2400" dirty="0" smtClean="0"/>
              <a:t> </a:t>
            </a:r>
            <a:r>
              <a:rPr lang="en-US" sz="2400" baseline="30000" dirty="0" smtClean="0"/>
              <a:t>International</a:t>
            </a:r>
            <a:r>
              <a:rPr lang="en-US" sz="2400" dirty="0" smtClean="0"/>
              <a:t> </a:t>
            </a:r>
            <a:r>
              <a:rPr lang="en-US" sz="2400" baseline="30000" dirty="0" smtClean="0"/>
              <a:t>Conference </a:t>
            </a:r>
            <a:r>
              <a:rPr lang="en-US" sz="2400" baseline="30000" dirty="0"/>
              <a:t>on Big Data Science and Computing, Stanford, CA, USA.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399</TotalTime>
  <Words>953</Words>
  <Application>Microsoft Macintosh PowerPoint</Application>
  <PresentationFormat>On-screen Show (4:3)</PresentationFormat>
  <Paragraphs>126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PowerPoint Presentation</vt:lpstr>
      <vt:lpstr>Agenda</vt:lpstr>
      <vt:lpstr>Computational simulations  in large-scale</vt:lpstr>
      <vt:lpstr>Workflow Provenance Data</vt:lpstr>
      <vt:lpstr>Workflow Provenance Data</vt:lpstr>
      <vt:lpstr>Semantic Web</vt:lpstr>
      <vt:lpstr>5-star Open Data</vt:lpstr>
      <vt:lpstr>Our approach for data publication in scientific workflow scenario</vt:lpstr>
      <vt:lpstr>Publication Methodology on the Semantic Web</vt:lpstr>
      <vt:lpstr>Domain Analysis</vt:lpstr>
      <vt:lpstr>Ontology engineering</vt:lpstr>
      <vt:lpstr>PROV-O-Wf</vt:lpstr>
      <vt:lpstr>Triplification and Publication</vt:lpstr>
      <vt:lpstr>Case study</vt:lpstr>
      <vt:lpstr>Conclusion and Future works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Vitor Silva</dc:creator>
  <cp:lastModifiedBy>Vitor Silva</cp:lastModifiedBy>
  <cp:revision>261</cp:revision>
  <dcterms:created xsi:type="dcterms:W3CDTF">2015-09-21T16:43:59Z</dcterms:created>
  <dcterms:modified xsi:type="dcterms:W3CDTF">2015-10-02T19:56:14Z</dcterms:modified>
</cp:coreProperties>
</file>