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2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BAE969-AB5B-40E1-B33B-79C2DC365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019C0-29E1-4993-B973-5149D2C3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192"/>
          <a:stretch/>
        </p:blipFill>
        <p:spPr>
          <a:xfrm>
            <a:off x="16953" y="-21166"/>
            <a:ext cx="12191980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0D396E6-2FD6-49D9-946F-4FABC88B6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F1E4E-BCA6-4ACE-9DEA-1BCD421C4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9" y="635261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bs-Latn-BA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Statička verifikacija softvera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62CDB-575E-48C4-8343-17C2360A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4" y="5478463"/>
            <a:ext cx="7242126" cy="139223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bs-Latn-BA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Student: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Nino Omić 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</a:t>
            </a:r>
            <a:r>
              <a:rPr lang="bs-Latn-BA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Mentor: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Prof. Dr. Nina Bijedić</a:t>
            </a:r>
            <a:endParaRPr lang="bs-Latn-BA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356820-4B8B-4A1F-B190-A3FF1AEB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6DBA71-9F7F-483C-A094-173525755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1948618-5E91-41FD-A5C3-CC96415C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5A142-9BC7-43B2-9F46-B1DB84A9A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9EE8BB4-A150-45FB-8052-35D979A2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9257A2A-0F80-48CF-A63A-E5A0417C0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54CBD8-A68E-461A-888C-5DC245D5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9176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216E-A3E3-457C-8481-8A8E42C4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406769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Indeks održivosti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72A3-67A4-45A7-BFCE-99AADB45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4229"/>
            <a:ext cx="10707690" cy="5335170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Trenutno najšire prihvaćena metoda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Namjenjen je da pomaže pri smanjenu entropije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Za računanje koristi prethodno pomenute metode</a:t>
            </a:r>
          </a:p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MI = (171 - 5.2 * ln (aveV) -0.23 * aveG -16.2 * ln (aveLOC))*100/171</a:t>
            </a:r>
            <a:endParaRPr lang="bs-Latn-B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MI je indeks održivosti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aveV je prosječni Halstead volumen po modulu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aveG je prosječna ciklomatična složenost po modulu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aveLOC je prosječan broj linija koda po modulu</a:t>
            </a:r>
          </a:p>
        </p:txBody>
      </p:sp>
    </p:spTree>
    <p:extLst>
      <p:ext uri="{BB962C8B-B14F-4D97-AF65-F5344CB8AC3E}">
        <p14:creationId xmlns:p14="http://schemas.microsoft.com/office/powerpoint/2010/main" val="30416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EC58-0022-41A7-B903-4ED1BCE4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584" y="654146"/>
            <a:ext cx="8314007" cy="3451275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Code Analysis alata razvrstava rezultate u tri razine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0 – 9 je crvena razina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10 – 19 je žuta razina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20 – 100 je zelena razina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Ovako se fokusira samo vrlo sumnjivi kod</a:t>
            </a:r>
          </a:p>
        </p:txBody>
      </p:sp>
      <p:pic>
        <p:nvPicPr>
          <p:cNvPr id="5" name="Picture 4" descr="A picture containing screenshot, colorful, player, holding&#10;&#10;Description automatically generated">
            <a:extLst>
              <a:ext uri="{FF2B5EF4-FFF2-40B4-BE49-F238E27FC236}">
                <a16:creationId xmlns:a16="http://schemas.microsoft.com/office/drawing/2014/main" id="{3666F1F8-7314-444F-91C2-10B8BCFBB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9" y="4951828"/>
            <a:ext cx="9135454" cy="16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020B-8499-486D-9021-BB9F722C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Primjer metode PutRezervacije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940-5968-476E-8F84-EAE68507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577863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Indeks održivosti = 44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Ciklomatična složenost = 17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Broj linija izvornog koda = 73 odnosno 28 linija koje se izvršavaju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Halstead volumen, ručno računat = 1650,636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Pomoćne funkcije za smanjenja tereta sa metode</a:t>
            </a:r>
          </a:p>
        </p:txBody>
      </p:sp>
    </p:spTree>
    <p:extLst>
      <p:ext uri="{BB962C8B-B14F-4D97-AF65-F5344CB8AC3E}">
        <p14:creationId xmlns:p14="http://schemas.microsoft.com/office/powerpoint/2010/main" val="328810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28E-8904-4F0B-99A7-420ECAB0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790" y="573506"/>
            <a:ext cx="6515543" cy="1147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s-Latn-BA" sz="2800" b="1" dirty="0"/>
              <a:t>Nova analiza pokazuje bolje rezultate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CAD4E-C153-47C8-BEA3-31FBDF28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97" y="2142577"/>
            <a:ext cx="10780295" cy="942471"/>
          </a:xfrm>
          <a:prstGeom prst="rect">
            <a:avLst/>
          </a:prstGeom>
        </p:spPr>
      </p:pic>
      <p:pic>
        <p:nvPicPr>
          <p:cNvPr id="8" name="Picture 7" descr="A picture containing screenshot, monitor, screen, black&#10;&#10;Description automatically generated">
            <a:extLst>
              <a:ext uri="{FF2B5EF4-FFF2-40B4-BE49-F238E27FC236}">
                <a16:creationId xmlns:a16="http://schemas.microsoft.com/office/drawing/2014/main" id="{80D7C346-08DC-40CB-A244-A83A6560C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97" y="3214144"/>
            <a:ext cx="10780295" cy="24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5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498F-F20C-415F-9644-B31175B3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bs-Latn-BA" sz="5400" b="1" dirty="0">
                <a:latin typeface="Calibri" panose="020F0502020204030204" pitchFamily="34" charset="0"/>
                <a:cs typeface="Calibri" panose="020F0502020204030204" pitchFamily="34" charset="0"/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E6E5-7599-4AD9-9A62-25D7814E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52599"/>
            <a:ext cx="10515433" cy="4169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s-Latn-BA" sz="3200" dirty="0">
                <a:latin typeface="Calibri" panose="020F0502020204030204" pitchFamily="34" charset="0"/>
                <a:cs typeface="Calibri" panose="020F0502020204030204" pitchFamily="34" charset="0"/>
              </a:rPr>
              <a:t>Sama po sebi nije dovoljna za garanciju kvalitete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s-Latn-BA" sz="3200" dirty="0">
                <a:latin typeface="Calibri" panose="020F0502020204030204" pitchFamily="34" charset="0"/>
                <a:cs typeface="Calibri" panose="020F0502020204030204" pitchFamily="34" charset="0"/>
              </a:rPr>
              <a:t>Isplati se, pogotovo u velikim i kritičnim sistemima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s-Latn-BA" sz="3200" dirty="0">
                <a:latin typeface="Calibri" panose="020F0502020204030204" pitchFamily="34" charset="0"/>
                <a:cs typeface="Calibri" panose="020F0502020204030204" pitchFamily="34" charset="0"/>
              </a:rPr>
              <a:t>Kombinacija sa dinamičkom verifikacijom je važna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s-Latn-BA" sz="3200" dirty="0">
                <a:latin typeface="Calibri" panose="020F0502020204030204" pitchFamily="34" charset="0"/>
                <a:cs typeface="Calibri" panose="020F0502020204030204" pitchFamily="34" charset="0"/>
              </a:rPr>
              <a:t>Velika korist, mal trošak</a:t>
            </a:r>
          </a:p>
        </p:txBody>
      </p:sp>
    </p:spTree>
    <p:extLst>
      <p:ext uri="{BB962C8B-B14F-4D97-AF65-F5344CB8AC3E}">
        <p14:creationId xmlns:p14="http://schemas.microsoft.com/office/powerpoint/2010/main" val="180786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390C534D-E28F-4501-A3AD-92046CF53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 r="1" b="21394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E422B-72F7-4E14-B3FF-79C27AE0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489" y="2409468"/>
            <a:ext cx="4576762" cy="35070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>
                <a:solidFill>
                  <a:schemeClr val="tx2">
                    <a:lumMod val="10000"/>
                  </a:schemeClr>
                </a:solidFill>
              </a:rPr>
              <a:t>Hvala</a:t>
            </a:r>
            <a:br>
              <a:rPr lang="en-US" sz="5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b="1" dirty="0">
                <a:solidFill>
                  <a:schemeClr val="tx2">
                    <a:lumMod val="10000"/>
                  </a:schemeClr>
                </a:solidFill>
              </a:rPr>
              <a:t> na </a:t>
            </a:r>
            <a:br>
              <a:rPr lang="en-US" sz="5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b="1" dirty="0">
                <a:solidFill>
                  <a:schemeClr val="tx2">
                    <a:lumMod val="10000"/>
                  </a:schemeClr>
                </a:solidFill>
              </a:rPr>
              <a:t>pažnji!</a:t>
            </a:r>
          </a:p>
        </p:txBody>
      </p:sp>
    </p:spTree>
    <p:extLst>
      <p:ext uri="{BB962C8B-B14F-4D97-AF65-F5344CB8AC3E}">
        <p14:creationId xmlns:p14="http://schemas.microsoft.com/office/powerpoint/2010/main" val="383125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0554-8079-49E6-9287-923D6A14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2067951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6EDC-4B5B-4771-8C90-D9513A02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1"/>
            <a:ext cx="5169708" cy="3541296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Problemi u pisanju koda!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Šta je statička verifikacija?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Šta je dinamička verifikacija?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Čemu služi i gdje se koristi?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964A756-410E-4A80-A6B3-65FAE933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64" y="2245895"/>
            <a:ext cx="7908758" cy="43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B9FA-394B-43C2-A1E6-281164FB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Formalne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1DF6-2F83-4B05-94AE-B239ADDC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52599"/>
            <a:ext cx="10473230" cy="3776004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Kako se koristi statička verifikacija?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Koristi se matematika za dokazivanje ispravnosti koda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Mogu se koristiti na dijelovima softvera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Osiguravaju da je razvoj informacijskog sistema na pravom putu</a:t>
            </a:r>
          </a:p>
        </p:txBody>
      </p:sp>
    </p:spTree>
    <p:extLst>
      <p:ext uri="{BB962C8B-B14F-4D97-AF65-F5344CB8AC3E}">
        <p14:creationId xmlns:p14="http://schemas.microsoft.com/office/powerpoint/2010/main" val="31665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DABE-6E2C-498E-B701-F0A8E64B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19" y="1323168"/>
            <a:ext cx="7309971" cy="3670863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Formalne metode su precizne i nedvoznačne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Nisu savršene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Korištenje formalnih metoda rezultira boljim implementacijama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738764C-7C41-4E67-B965-BE52B33A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25000" detail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80" y="481263"/>
            <a:ext cx="7170820" cy="6376737"/>
          </a:xfrm>
          <a:prstGeom prst="rect">
            <a:avLst/>
          </a:prstGeom>
          <a:noFill/>
          <a:effectLst>
            <a:glow>
              <a:srgbClr val="FFFFFF"/>
            </a:glow>
            <a:reflection endPos="0" dir="5400000" sy="-100000" algn="bl" rotWithShape="0"/>
            <a:softEdge rad="1270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635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33F-2515-40E3-9949-5B5194C3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Statička verifikacija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6DF-302B-4A92-8988-C13037AE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93" y="1547446"/>
            <a:ext cx="8363075" cy="4290646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Testiranje bez kompajliranja koda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Automatski alati statičke analize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Code Analysis i NDepend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Često se koristi za osiguravanje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standarda kodiranja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MISRA standard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08186E6-2A95-47E0-B795-25B4B5DC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72" y="3247291"/>
            <a:ext cx="5533292" cy="3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5F94-9FC9-405E-A73B-4A551972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32" y="0"/>
            <a:ext cx="6163405" cy="6858000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Statička verifikacija VS Dinamička verifikacija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Dinamička verifikacija je testiranje tokom izvršavanja programa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Mane statičke verifikacije: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Ne razumije namjeru developera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Ne prepoznaje Run-Time grešake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Lažno pozitivni i lažno negativni rezultati</a:t>
            </a:r>
          </a:p>
          <a:p>
            <a:pPr lvl="1"/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Visoki troškovi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DEF1D-65AC-47F4-BEC3-01F0749E35CC}"/>
              </a:ext>
            </a:extLst>
          </p:cNvPr>
          <p:cNvSpPr txBox="1"/>
          <p:nvPr/>
        </p:nvSpPr>
        <p:spPr>
          <a:xfrm>
            <a:off x="7592201" y="3141598"/>
            <a:ext cx="495149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Main(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[] args)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fr-FR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rezultat = Divide(5, 0);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bs-Latn-BA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Divide(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bs-Latn-BA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a / b;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DC9A5-A39D-4D27-A128-2BF88F9EEAF4}"/>
              </a:ext>
            </a:extLst>
          </p:cNvPr>
          <p:cNvSpPr txBox="1"/>
          <p:nvPr/>
        </p:nvSpPr>
        <p:spPr>
          <a:xfrm>
            <a:off x="7499837" y="767888"/>
            <a:ext cx="5136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Povrsina(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a, 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bs-Latn-BA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bs-Latn-BA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(a + b);</a:t>
            </a:r>
          </a:p>
          <a:p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38214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50D1-F4A3-47EC-B093-F2ADA6EE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2" y="0"/>
            <a:ext cx="10018713" cy="1752599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Ciklomatična složenost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B0AB-78E5-41E3-8BE8-6EC6F963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1" y="829994"/>
            <a:ext cx="5959349" cy="5795889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Metrika složenosti softvera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Cilj je da bude što niža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Ispod 10 je optimalna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CYC = E – N + 2 * 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E je broj nezavisnih putanja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 je broj čvorova kontrole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P je broj vanjskih komponenti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9441EC6-5252-40D4-B060-C8E9EEFA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8" y="1752599"/>
            <a:ext cx="4909624" cy="43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174-2C88-419B-8575-EE8F3E8A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19311"/>
          </a:xfrm>
        </p:spPr>
        <p:txBody>
          <a:bodyPr>
            <a:normAutofit/>
          </a:bodyPr>
          <a:lstStyle/>
          <a:p>
            <a:r>
              <a:rPr lang="bs-Latn-BA" sz="4800" b="1" dirty="0"/>
              <a:t>Broj linija koda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C2A-738B-423C-BCE8-811BBAC8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7957"/>
            <a:ext cx="10707690" cy="5317588"/>
          </a:xfrm>
        </p:spPr>
        <p:txBody>
          <a:bodyPr>
            <a:no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Koristi se za provjeru veličine jedinica u kodu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Može se koristiti za procjenu veličine projekta u određenim uslovima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Ne koristi se za mjerenje progresa projekta ili produktivnosti developera 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Dvije vrste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Logički broj linija koda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Fizički broj linija koda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Dobra privremena metoda</a:t>
            </a:r>
          </a:p>
        </p:txBody>
      </p:sp>
    </p:spTree>
    <p:extLst>
      <p:ext uri="{BB962C8B-B14F-4D97-AF65-F5344CB8AC3E}">
        <p14:creationId xmlns:p14="http://schemas.microsoft.com/office/powerpoint/2010/main" val="40237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F26-A015-498F-9116-111B646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9145"/>
          </a:xfrm>
        </p:spPr>
        <p:txBody>
          <a:bodyPr>
            <a:normAutofit/>
          </a:bodyPr>
          <a:lstStyle/>
          <a:p>
            <a:r>
              <a:rPr lang="bs-Latn-BA" sz="4800" b="1" dirty="0">
                <a:latin typeface="Calibri" panose="020F0502020204030204" pitchFamily="34" charset="0"/>
                <a:cs typeface="Calibri" panose="020F0502020204030204" pitchFamily="34" charset="0"/>
              </a:rPr>
              <a:t>Halstead volumen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E577-CB7E-4774-98A7-E4B6EAFE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9146"/>
            <a:ext cx="10707690" cy="6137770"/>
          </a:xfrm>
        </p:spPr>
        <p:txBody>
          <a:bodyPr>
            <a:normAutofit/>
          </a:bodyPr>
          <a:lstStyle/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Prepoznaje kompleksnost pomoću operatora i operanada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Koristi operatore: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n1 – broj unikatnih operatora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N1 – suma svih operatora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n2 – broj unikatnih operanada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N2 – suma svih operanada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V = </a:t>
            </a:r>
            <a:r>
              <a:rPr lang="bs-Latn-BA" sz="2800" b="1" dirty="0"/>
              <a:t> </a:t>
            </a: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 * log</a:t>
            </a:r>
            <a:r>
              <a:rPr lang="bs-Latn-BA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 (n) 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 je dužina, odnosno suma svih operatora i operanada</a:t>
            </a:r>
          </a:p>
          <a:p>
            <a:r>
              <a:rPr lang="bs-Latn-BA" sz="2800" dirty="0">
                <a:latin typeface="Calibri" panose="020F0502020204030204" pitchFamily="34" charset="0"/>
                <a:cs typeface="Calibri" panose="020F0502020204030204" pitchFamily="34" charset="0"/>
              </a:rPr>
              <a:t>n je vokabular, odnosno suma unikatnih operatora i operanada</a:t>
            </a:r>
          </a:p>
          <a:p>
            <a:pPr marL="457200" lvl="1" indent="0">
              <a:buNone/>
            </a:pPr>
            <a:endParaRPr lang="bs-Latn-B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bs-Latn-B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6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527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Parallax</vt:lpstr>
      <vt:lpstr>Statička verifikacija softvera</vt:lpstr>
      <vt:lpstr>Uvod</vt:lpstr>
      <vt:lpstr>Formalne metode</vt:lpstr>
      <vt:lpstr>PowerPoint Presentation</vt:lpstr>
      <vt:lpstr>Statička verifikacija</vt:lpstr>
      <vt:lpstr>PowerPoint Presentation</vt:lpstr>
      <vt:lpstr>Ciklomatična složenost</vt:lpstr>
      <vt:lpstr>Broj linija koda</vt:lpstr>
      <vt:lpstr>Halstead volumen</vt:lpstr>
      <vt:lpstr>Indeks održivosti</vt:lpstr>
      <vt:lpstr>PowerPoint Presentation</vt:lpstr>
      <vt:lpstr>Primjer metode PutRezervacije</vt:lpstr>
      <vt:lpstr>PowerPoint Presentation</vt:lpstr>
      <vt:lpstr>Zaključak</vt:lpstr>
      <vt:lpstr>Hvala  na 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Statička verifikacija softvera</dc:title>
  <dc:creator>Nino Omić</dc:creator>
  <cp:lastModifiedBy>Nino Omić</cp:lastModifiedBy>
  <cp:revision>60</cp:revision>
  <dcterms:created xsi:type="dcterms:W3CDTF">2020-05-19T19:07:26Z</dcterms:created>
  <dcterms:modified xsi:type="dcterms:W3CDTF">2020-05-21T21:40:08Z</dcterms:modified>
</cp:coreProperties>
</file>