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4" r:id="rId6"/>
    <p:sldId id="261" r:id="rId7"/>
    <p:sldId id="263" r:id="rId8"/>
    <p:sldId id="262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acts About The Wright Brothers | Dayton Aviation Herit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339" y="247649"/>
            <a:ext cx="9820273" cy="491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5419726"/>
          </a:xfrm>
        </p:spPr>
        <p:txBody>
          <a:bodyPr/>
          <a:lstStyle/>
          <a:p>
            <a:r>
              <a:rPr lang="en-US" dirty="0" smtClean="0"/>
              <a:t>The wright brothers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6105525"/>
            <a:ext cx="6400800" cy="43815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History of Flight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60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  <a:alpha val="70000"/>
              </a:schemeClr>
            </a:gs>
            <a:gs pos="100000">
              <a:schemeClr val="bg2">
                <a:shade val="96000"/>
                <a:satMod val="120000"/>
                <a:lumMod val="90000"/>
                <a:alpha val="1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86677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Worldwide recognition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1628776"/>
            <a:ext cx="11212514" cy="4686300"/>
          </a:xfrm>
        </p:spPr>
        <p:txBody>
          <a:bodyPr anchor="t">
            <a:normAutofit/>
          </a:bodyPr>
          <a:lstStyle/>
          <a:p>
            <a:r>
              <a:rPr lang="en-US" sz="2600" dirty="0" smtClean="0"/>
              <a:t>Demo in September 1908</a:t>
            </a:r>
          </a:p>
          <a:p>
            <a:pPr lvl="1"/>
            <a:r>
              <a:rPr lang="en-US" sz="2400" dirty="0" smtClean="0"/>
              <a:t>Orville in the U.S.</a:t>
            </a:r>
          </a:p>
          <a:p>
            <a:pPr lvl="1"/>
            <a:r>
              <a:rPr lang="en-US" sz="2400" dirty="0" err="1" smtClean="0"/>
              <a:t>Wilbour</a:t>
            </a:r>
            <a:r>
              <a:rPr lang="en-US" sz="2400" dirty="0" smtClean="0"/>
              <a:t> in France</a:t>
            </a:r>
          </a:p>
          <a:p>
            <a:r>
              <a:rPr lang="en-US" sz="2600" dirty="0" smtClean="0"/>
              <a:t>Effortless control</a:t>
            </a:r>
          </a:p>
          <a:p>
            <a:r>
              <a:rPr lang="en-US" sz="2600" dirty="0" smtClean="0"/>
              <a:t>Instant recognition</a:t>
            </a:r>
          </a:p>
          <a:p>
            <a:endParaRPr lang="en-US" sz="2600" dirty="0" smtClean="0"/>
          </a:p>
          <a:p>
            <a:pPr marL="0" indent="0">
              <a:buNone/>
            </a:pPr>
            <a:endParaRPr lang="en-US" sz="2800" dirty="0" smtClean="0"/>
          </a:p>
        </p:txBody>
      </p:sp>
      <p:pic>
        <p:nvPicPr>
          <p:cNvPr id="10242" name="Picture 2" descr="undefin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950" y="1550475"/>
            <a:ext cx="5819775" cy="476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43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 descr="Aerial view of Wright-Patterson Air Force Base Area B. FI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31" y="191891"/>
            <a:ext cx="11422146" cy="642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73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  <a:alpha val="70000"/>
              </a:schemeClr>
            </a:gs>
            <a:gs pos="100000">
              <a:schemeClr val="bg2">
                <a:shade val="96000"/>
                <a:satMod val="120000"/>
                <a:lumMod val="90000"/>
                <a:alpha val="1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86677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The idea of flight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1628776"/>
            <a:ext cx="11212514" cy="4686300"/>
          </a:xfrm>
        </p:spPr>
        <p:txBody>
          <a:bodyPr anchor="t">
            <a:normAutofit/>
          </a:bodyPr>
          <a:lstStyle/>
          <a:p>
            <a:r>
              <a:rPr lang="en-US" sz="2800" dirty="0" smtClean="0"/>
              <a:t>“What would it be like to fly like a bird does?”</a:t>
            </a:r>
          </a:p>
          <a:p>
            <a:r>
              <a:rPr lang="en-US" sz="2800" dirty="0" smtClean="0"/>
              <a:t>The Greeks had the Myth of Daedalus and Icarus</a:t>
            </a:r>
          </a:p>
          <a:p>
            <a:pPr lvl="1"/>
            <a:r>
              <a:rPr lang="en-US" sz="2800" dirty="0" smtClean="0"/>
              <a:t>Daedalus made wings of wax and feathers</a:t>
            </a:r>
          </a:p>
          <a:p>
            <a:r>
              <a:rPr lang="en-US" sz="2800" dirty="0" smtClean="0"/>
              <a:t>Other ancient cultures (China, India)</a:t>
            </a:r>
          </a:p>
          <a:p>
            <a:r>
              <a:rPr lang="en-US" sz="2800" dirty="0" smtClean="0"/>
              <a:t>Medieval ages too</a:t>
            </a:r>
          </a:p>
          <a:p>
            <a:r>
              <a:rPr lang="en-US" sz="2800" dirty="0" smtClean="0"/>
              <a:t>Leonardo Da Vinci’s flying machines</a:t>
            </a:r>
          </a:p>
        </p:txBody>
      </p:sp>
      <p:pic>
        <p:nvPicPr>
          <p:cNvPr id="2050" name="Picture 2" descr="The myth of Daedalus and Icar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9225" y="3033712"/>
            <a:ext cx="2857500" cy="360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50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  <a:alpha val="70000"/>
              </a:schemeClr>
            </a:gs>
            <a:gs pos="100000">
              <a:schemeClr val="bg2">
                <a:shade val="96000"/>
                <a:satMod val="120000"/>
                <a:lumMod val="90000"/>
                <a:alpha val="1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86677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The inspiration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1628776"/>
            <a:ext cx="11212514" cy="4686300"/>
          </a:xfrm>
        </p:spPr>
        <p:txBody>
          <a:bodyPr anchor="t">
            <a:normAutofit/>
          </a:bodyPr>
          <a:lstStyle/>
          <a:p>
            <a:r>
              <a:rPr lang="en-US" sz="2800" dirty="0" smtClean="0"/>
              <a:t>Flight of the birds</a:t>
            </a:r>
          </a:p>
          <a:p>
            <a:r>
              <a:rPr lang="en-US" sz="2800" dirty="0" smtClean="0"/>
              <a:t>The flapping of wings</a:t>
            </a:r>
          </a:p>
          <a:p>
            <a:endParaRPr lang="en-US" sz="2800" dirty="0" smtClean="0"/>
          </a:p>
        </p:txBody>
      </p:sp>
      <p:pic>
        <p:nvPicPr>
          <p:cNvPr id="3076" name="Picture 4" descr="Engineers Study Bird Flight | UC Dav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1" y="2883099"/>
            <a:ext cx="6440489" cy="362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undefin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03308"/>
            <a:ext cx="4470400" cy="6196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33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  <a:alpha val="70000"/>
              </a:schemeClr>
            </a:gs>
            <a:gs pos="100000">
              <a:schemeClr val="bg2">
                <a:shade val="96000"/>
                <a:satMod val="120000"/>
                <a:lumMod val="90000"/>
                <a:alpha val="1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 descr="https://upload.wikimedia.org/wikipedia/commons/b/ba/LZ7_passenger_zeppelin_mo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93" y="3458446"/>
            <a:ext cx="4380336" cy="309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86677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Various ideas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1628776"/>
            <a:ext cx="11212514" cy="4686300"/>
          </a:xfrm>
        </p:spPr>
        <p:txBody>
          <a:bodyPr anchor="t">
            <a:normAutofit/>
          </a:bodyPr>
          <a:lstStyle/>
          <a:p>
            <a:r>
              <a:rPr lang="en-US" sz="2800" dirty="0" smtClean="0"/>
              <a:t>Balloons</a:t>
            </a:r>
          </a:p>
          <a:p>
            <a:r>
              <a:rPr lang="en-US" sz="2800" dirty="0" smtClean="0"/>
              <a:t>Kites</a:t>
            </a:r>
          </a:p>
          <a:p>
            <a:r>
              <a:rPr lang="en-US" sz="2800" dirty="0" smtClean="0"/>
              <a:t>Zeppelins</a:t>
            </a:r>
          </a:p>
          <a:p>
            <a:endParaRPr lang="en-US" sz="2800" dirty="0" smtClean="0"/>
          </a:p>
        </p:txBody>
      </p:sp>
      <p:pic>
        <p:nvPicPr>
          <p:cNvPr id="4098" name="Picture 2" descr="https://upload.wikimedia.org/wikipedia/commons/d/d9/Otto_is_going_to_fl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404" y="4238625"/>
            <a:ext cx="4808896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upload.wikimedia.org/wikipedia/commons/thumb/3/3d/Governableparachute.jpg/170px-Governableparachut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1" y="392262"/>
            <a:ext cx="3581400" cy="554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undefine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979" y="1846113"/>
            <a:ext cx="4353599" cy="275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undefine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828" y="148506"/>
            <a:ext cx="3305175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24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  <a:alpha val="70000"/>
              </a:schemeClr>
            </a:gs>
            <a:gs pos="100000">
              <a:schemeClr val="bg2">
                <a:shade val="96000"/>
                <a:satMod val="120000"/>
                <a:lumMod val="90000"/>
                <a:alpha val="1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86677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The problem of flight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1628776"/>
            <a:ext cx="11212514" cy="4686300"/>
          </a:xfrm>
        </p:spPr>
        <p:txBody>
          <a:bodyPr anchor="t">
            <a:normAutofit/>
          </a:bodyPr>
          <a:lstStyle/>
          <a:p>
            <a:r>
              <a:rPr lang="en-US" sz="2800" dirty="0" smtClean="0"/>
              <a:t>Keep the aircraft in the air for a period of time</a:t>
            </a:r>
          </a:p>
          <a:p>
            <a:r>
              <a:rPr lang="en-US" sz="2800" dirty="0" smtClean="0"/>
              <a:t>Make controlled maneuvers with the aircraft</a:t>
            </a:r>
          </a:p>
          <a:p>
            <a:r>
              <a:rPr lang="en-US" sz="2800" dirty="0" smtClean="0"/>
              <a:t>Safely land</a:t>
            </a:r>
          </a:p>
          <a:p>
            <a:r>
              <a:rPr lang="en-US" sz="2800" dirty="0" smtClean="0"/>
              <a:t>Bonus points: use an engine to power the aircraft</a:t>
            </a:r>
          </a:p>
          <a:p>
            <a:pPr lvl="1"/>
            <a:r>
              <a:rPr lang="en-US" sz="2600" dirty="0" smtClean="0"/>
              <a:t>Problem: it gets heavier</a:t>
            </a:r>
          </a:p>
          <a:p>
            <a:endParaRPr lang="en-US" sz="2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99298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  <a:alpha val="70000"/>
              </a:schemeClr>
            </a:gs>
            <a:gs pos="100000">
              <a:schemeClr val="bg2">
                <a:shade val="96000"/>
                <a:satMod val="120000"/>
                <a:lumMod val="90000"/>
                <a:alpha val="1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86677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The wright brothers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1628776"/>
            <a:ext cx="11212514" cy="4686300"/>
          </a:xfrm>
        </p:spPr>
        <p:txBody>
          <a:bodyPr anchor="t">
            <a:normAutofit/>
          </a:bodyPr>
          <a:lstStyle/>
          <a:p>
            <a:r>
              <a:rPr lang="en-US" sz="2800" dirty="0" smtClean="0"/>
              <a:t>Orville and Wilbur Wright</a:t>
            </a:r>
          </a:p>
          <a:p>
            <a:r>
              <a:rPr lang="en-US" sz="2800" dirty="0" smtClean="0"/>
              <a:t>Father a bishop</a:t>
            </a:r>
          </a:p>
          <a:p>
            <a:pPr lvl="1"/>
            <a:r>
              <a:rPr lang="en-US" sz="2600" dirty="0" smtClean="0"/>
              <a:t>Moved often</a:t>
            </a:r>
          </a:p>
          <a:p>
            <a:r>
              <a:rPr lang="en-US" sz="2800" dirty="0" smtClean="0"/>
              <a:t>Settled in Dayton, Ohio</a:t>
            </a:r>
          </a:p>
          <a:p>
            <a:r>
              <a:rPr lang="en-US" sz="2800" dirty="0" smtClean="0"/>
              <a:t>Finished school in the late 1880s</a:t>
            </a:r>
          </a:p>
          <a:p>
            <a:pPr lvl="1"/>
            <a:r>
              <a:rPr lang="en-US" sz="2600" dirty="0" smtClean="0"/>
              <a:t>Without diploma</a:t>
            </a:r>
          </a:p>
          <a:p>
            <a:r>
              <a:rPr lang="en-US" sz="2800" dirty="0" smtClean="0"/>
              <a:t>Ran a bicycle repair shop</a:t>
            </a:r>
          </a:p>
          <a:p>
            <a:r>
              <a:rPr lang="en-US" sz="2800" dirty="0" smtClean="0"/>
              <a:t>In 1878 got a toy helicopter which lit a spark</a:t>
            </a:r>
          </a:p>
        </p:txBody>
      </p:sp>
      <p:pic>
        <p:nvPicPr>
          <p:cNvPr id="5122" name="Picture 2" descr="Orville Wright in 19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415132"/>
            <a:ext cx="2463800" cy="307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Wilbur Wright in 19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9168" y="405607"/>
            <a:ext cx="2457557" cy="308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87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  <a:alpha val="70000"/>
              </a:schemeClr>
            </a:gs>
            <a:gs pos="100000">
              <a:schemeClr val="bg2">
                <a:shade val="96000"/>
                <a:satMod val="120000"/>
                <a:lumMod val="90000"/>
                <a:alpha val="1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https://upload.wikimedia.org/wikipedia/commons/thumb/4/4c/Wright1901GliderBottom.jpg/1920px-Wright1901GliderBotto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822" y="3251233"/>
            <a:ext cx="6159500" cy="3454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86677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The wright brothers experiments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2624" y="1771121"/>
            <a:ext cx="8534400" cy="3615267"/>
          </a:xfrm>
        </p:spPr>
        <p:txBody>
          <a:bodyPr anchor="t">
            <a:normAutofit/>
          </a:bodyPr>
          <a:lstStyle/>
          <a:p>
            <a:r>
              <a:rPr lang="en-US" sz="2800" dirty="0" smtClean="0"/>
              <a:t>In late 1890s, experimented a lot </a:t>
            </a:r>
          </a:p>
          <a:p>
            <a:r>
              <a:rPr lang="en-US" sz="2800" dirty="0" smtClean="0"/>
              <a:t>Built a glider</a:t>
            </a:r>
          </a:p>
          <a:p>
            <a:r>
              <a:rPr lang="en-US" sz="2800" dirty="0" smtClean="0"/>
              <a:t>Made many tests </a:t>
            </a:r>
          </a:p>
          <a:p>
            <a:pPr lvl="1"/>
            <a:r>
              <a:rPr lang="en-US" sz="2600" dirty="0" smtClean="0"/>
              <a:t>iterated their design</a:t>
            </a:r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/>
          </a:p>
        </p:txBody>
      </p:sp>
      <p:pic>
        <p:nvPicPr>
          <p:cNvPr id="7172" name="Picture 4" descr="undefin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746" y="1371600"/>
            <a:ext cx="4066229" cy="332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8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  <a:alpha val="70000"/>
              </a:schemeClr>
            </a:gs>
            <a:gs pos="100000">
              <a:schemeClr val="bg2">
                <a:shade val="96000"/>
                <a:satMod val="120000"/>
                <a:lumMod val="90000"/>
                <a:alpha val="1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upload.wikimedia.org/wikipedia/commons/thumb/8/86/First_flight2.jpg/300px-First_flight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261" y="1552575"/>
            <a:ext cx="7703464" cy="4981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86677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The wright Flyer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1628776"/>
            <a:ext cx="11212514" cy="4686300"/>
          </a:xfrm>
        </p:spPr>
        <p:txBody>
          <a:bodyPr anchor="t">
            <a:normAutofit/>
          </a:bodyPr>
          <a:lstStyle/>
          <a:p>
            <a:r>
              <a:rPr lang="en-US" sz="2800" dirty="0" smtClean="0"/>
              <a:t>Brothers experimented</a:t>
            </a:r>
          </a:p>
          <a:p>
            <a:r>
              <a:rPr lang="en-US" sz="2800" dirty="0" smtClean="0"/>
              <a:t>Built gliders</a:t>
            </a:r>
          </a:p>
          <a:p>
            <a:r>
              <a:rPr lang="en-US" sz="2800" dirty="0" smtClean="0"/>
              <a:t>Achieved a sustained flight</a:t>
            </a:r>
          </a:p>
          <a:p>
            <a:pPr lvl="1"/>
            <a:r>
              <a:rPr lang="en-US" sz="2600" dirty="0" smtClean="0"/>
              <a:t>Powered aircraft</a:t>
            </a:r>
          </a:p>
          <a:p>
            <a:pPr lvl="1"/>
            <a:r>
              <a:rPr lang="en-US" sz="2600" dirty="0" smtClean="0"/>
              <a:t>On 17</a:t>
            </a:r>
            <a:r>
              <a:rPr lang="en-US" sz="2600" baseline="30000" dirty="0" smtClean="0"/>
              <a:t>th</a:t>
            </a:r>
            <a:r>
              <a:rPr lang="en-US" sz="2600" dirty="0" smtClean="0"/>
              <a:t> Dec 1903</a:t>
            </a:r>
          </a:p>
          <a:p>
            <a:pPr lvl="1"/>
            <a:r>
              <a:rPr lang="en-US" sz="2600" dirty="0" smtClean="0"/>
              <a:t>At Kitty Hawk, NC, USA</a:t>
            </a:r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54064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  <a:alpha val="70000"/>
              </a:schemeClr>
            </a:gs>
            <a:gs pos="100000">
              <a:schemeClr val="bg2">
                <a:shade val="96000"/>
                <a:satMod val="120000"/>
                <a:lumMod val="90000"/>
                <a:alpha val="1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undefin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775" y="238125"/>
            <a:ext cx="4275137" cy="641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86677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The wright Flyer III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1628776"/>
            <a:ext cx="11212514" cy="4686300"/>
          </a:xfrm>
        </p:spPr>
        <p:txBody>
          <a:bodyPr anchor="t">
            <a:normAutofit/>
          </a:bodyPr>
          <a:lstStyle/>
          <a:p>
            <a:r>
              <a:rPr lang="en-US" sz="2800" dirty="0" smtClean="0"/>
              <a:t>No coverage for their achievements</a:t>
            </a:r>
          </a:p>
          <a:p>
            <a:r>
              <a:rPr lang="en-US" sz="2800" dirty="0" smtClean="0"/>
              <a:t>Meanwhile, brothers flew for fun</a:t>
            </a:r>
          </a:p>
          <a:p>
            <a:pPr lvl="1"/>
            <a:r>
              <a:rPr lang="en-US" sz="2600" dirty="0" smtClean="0"/>
              <a:t>October 4</a:t>
            </a:r>
            <a:r>
              <a:rPr lang="en-US" sz="2600" baseline="30000" dirty="0" smtClean="0"/>
              <a:t>th</a:t>
            </a:r>
            <a:r>
              <a:rPr lang="en-US" sz="2600" dirty="0" smtClean="0"/>
              <a:t> 1904, flight 33 min 17 sec</a:t>
            </a:r>
          </a:p>
          <a:p>
            <a:r>
              <a:rPr lang="en-US" sz="2800" dirty="0" smtClean="0"/>
              <a:t>Didn’t want to demo without a contract</a:t>
            </a:r>
          </a:p>
          <a:p>
            <a:r>
              <a:rPr lang="en-US" sz="2800" dirty="0" smtClean="0"/>
              <a:t>Were called in press: </a:t>
            </a:r>
            <a:r>
              <a:rPr lang="en-US" sz="2600" dirty="0" smtClean="0"/>
              <a:t>“Fliers or </a:t>
            </a:r>
            <a:r>
              <a:rPr lang="en-US" sz="2600" dirty="0" err="1" smtClean="0"/>
              <a:t>liers</a:t>
            </a:r>
            <a:r>
              <a:rPr lang="en-US" sz="2600" dirty="0" smtClean="0"/>
              <a:t>?”</a:t>
            </a:r>
          </a:p>
          <a:p>
            <a:r>
              <a:rPr lang="en-US" sz="2600" dirty="0" smtClean="0"/>
              <a:t>Years passed</a:t>
            </a:r>
          </a:p>
          <a:p>
            <a:r>
              <a:rPr lang="en-US" sz="2600" dirty="0" smtClean="0"/>
              <a:t>Brothers worked on scientific measureme</a:t>
            </a:r>
            <a:r>
              <a:rPr lang="en-US" sz="2600" dirty="0" smtClean="0">
                <a:solidFill>
                  <a:schemeClr val="tx1"/>
                </a:solidFill>
              </a:rPr>
              <a:t>nts</a:t>
            </a:r>
          </a:p>
          <a:p>
            <a:endParaRPr lang="en-US" sz="2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58872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102</TotalTime>
  <Words>258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Slice</vt:lpstr>
      <vt:lpstr>The wright brothers</vt:lpstr>
      <vt:lpstr>The idea of flight</vt:lpstr>
      <vt:lpstr>The inspiration</vt:lpstr>
      <vt:lpstr>Various ideas</vt:lpstr>
      <vt:lpstr>The problem of flight</vt:lpstr>
      <vt:lpstr>The wright brothers</vt:lpstr>
      <vt:lpstr>The wright brothers experiments</vt:lpstr>
      <vt:lpstr>The wright Flyer</vt:lpstr>
      <vt:lpstr>The wright Flyer III</vt:lpstr>
      <vt:lpstr>Worldwide recognition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wright brothers</dc:title>
  <dc:creator>Edin Mujagić</dc:creator>
  <cp:lastModifiedBy>Edin Mujagić</cp:lastModifiedBy>
  <cp:revision>14</cp:revision>
  <dcterms:created xsi:type="dcterms:W3CDTF">2024-02-29T23:01:58Z</dcterms:created>
  <dcterms:modified xsi:type="dcterms:W3CDTF">2024-03-01T16:43:35Z</dcterms:modified>
</cp:coreProperties>
</file>