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Helvetica Neue Light"/>
          <a:ea typeface="Helvetica Neue Light"/>
          <a:cs typeface="Helvetica Neue 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Light"/>
          <a:ea typeface="Helvetica Neue Light"/>
          <a:cs typeface="Helvetica Neue 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
          <a:latin typeface="Helvetica Neue Light"/>
          <a:ea typeface="Helvetica Neue Light"/>
          <a:cs typeface="Helvetica Neue 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
          <a:latin typeface="Helvetica Neue Light"/>
          <a:ea typeface="Helvetica Neue Light"/>
          <a:cs typeface="Helvetica Neue 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sldImg"/>
          </p:nvPr>
        </p:nvSpPr>
        <p:spPr>
          <a:xfrm>
            <a:off x="1143000" y="685800"/>
            <a:ext cx="4572000" cy="3429000"/>
          </a:xfrm>
          <a:prstGeom prst="rect">
            <a:avLst/>
          </a:prstGeom>
        </p:spPr>
        <p:txBody>
          <a:bodyPr/>
          <a:lstStyle/>
          <a:p>
            <a:pPr/>
          </a:p>
        </p:txBody>
      </p:sp>
      <p:sp>
        <p:nvSpPr>
          <p:cNvPr id="209" name="Shape 20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contrasted with a 'Content Management System', which typically assembles and pre-processes content on request</a:t>
            </a:r>
          </a:p>
          <a:p>
            <a:pPr/>
          </a:p>
          <a:p>
            <a:pPr/>
            <a:r>
              <a:t>not a new idea (this is where we started with the Web!) but it is much better supported now that we have things like distributed version control (e.g. git) and useable markup and presentation languages (e.g. Markdown, HAML etc.)</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text files arranged in folder hierarchy</a:t>
            </a:r>
          </a:p>
          <a:p>
            <a:pPr/>
            <a:r>
              <a:t>the folder hierarchy normally conveys some meaning, and relates directly to URL structures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eagle-eyed will spot that this is using CSS from 'bootstrap'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r>
              <a:t>the new content will use the appropriate 'archetype' according to the path - in this case a 'post'</a:t>
            </a:r>
          </a:p>
          <a:p>
            <a:pPr/>
          </a:p>
          <a:p>
            <a:pPr/>
            <a:r>
              <a:t>-w flag means watch for changes - extremely fast in Hugo - the browser refreshes the content as soon as you save any file (content or template)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These are the two I have used - started with Middleman (Ruby) and moved to Hugo (Go). It was easy to automate the migration of content from one to the other.</a:t>
            </a:r>
          </a:p>
          <a:p>
            <a:pPr/>
          </a:p>
          <a:p>
            <a:pPr/>
            <a:r>
              <a:t>Jekyll is another Ruby system, very well known and used to power GitHub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For the EDINA main website, Drupal is a smart choice</a:t>
            </a:r>
          </a:p>
          <a:p>
            <a:pPr/>
          </a:p>
          <a:p>
            <a:pPr/>
            <a:r>
              <a:t>"70% of today’s WordPress installations are vulnerable to known exploits"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speed!!</a:t>
            </a:r>
          </a:p>
          <a:p>
            <a:pPr/>
            <a:r>
              <a:t>shifts the burden from the point of </a:t>
            </a:r>
            <a:r>
              <a:rPr b="1"/>
              <a:t>viewing</a:t>
            </a:r>
            <a:r>
              <a:t> the content to the point of </a:t>
            </a:r>
            <a:r>
              <a:rPr b="1"/>
              <a:t>publishing</a:t>
            </a:r>
            <a:r>
              <a:t> the content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there are many good Markdown editors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flipV="1">
            <a:off x="388408" y="7569948"/>
            <a:ext cx="12204636" cy="500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Shape 13"/>
          <p:cNvSpPr/>
          <p:nvPr/>
        </p:nvSpPr>
        <p:spPr>
          <a:xfrm>
            <a:off x="353217" y="7757802"/>
            <a:ext cx="7585820" cy="16655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lvl="1" indent="0" algn="l">
              <a:defRPr b="1" sz="2600">
                <a:solidFill>
                  <a:srgbClr val="747474"/>
                </a:solidFill>
                <a:latin typeface="+mn-lt"/>
                <a:ea typeface="+mn-ea"/>
                <a:cs typeface="+mn-cs"/>
                <a:sym typeface="Arial"/>
              </a:defRPr>
            </a:pPr>
            <a:r>
              <a:t>Paul Walk</a:t>
            </a:r>
          </a:p>
          <a:p>
            <a:pPr lvl="1" indent="0" algn="l">
              <a:defRPr sz="2600">
                <a:solidFill>
                  <a:srgbClr val="747474"/>
                </a:solidFill>
                <a:latin typeface="+mn-lt"/>
                <a:ea typeface="+mn-ea"/>
                <a:cs typeface="+mn-cs"/>
                <a:sym typeface="Arial"/>
              </a:defRPr>
            </a:pPr>
            <a:r>
              <a:t>Head of Technology Strategy and Planning, EDINA</a:t>
            </a:r>
          </a:p>
          <a:p>
            <a:pPr lvl="1" indent="0" algn="l">
              <a:defRPr sz="2600">
                <a:solidFill>
                  <a:srgbClr val="747474"/>
                </a:solidFill>
                <a:latin typeface="+mn-lt"/>
                <a:ea typeface="+mn-ea"/>
                <a:cs typeface="+mn-cs"/>
                <a:sym typeface="Arial"/>
              </a:defRPr>
            </a:pPr>
            <a:r>
              <a:t>	p.walk@ed.ac.uk</a:t>
            </a:r>
          </a:p>
          <a:p>
            <a:pPr lvl="1" indent="0" algn="l">
              <a:defRPr sz="2600">
                <a:solidFill>
                  <a:srgbClr val="747474"/>
                </a:solidFill>
                <a:latin typeface="+mn-lt"/>
                <a:ea typeface="+mn-ea"/>
                <a:cs typeface="+mn-cs"/>
                <a:sym typeface="Arial"/>
              </a:defRPr>
            </a:pPr>
            <a:r>
              <a:t>	@paulwalk</a:t>
            </a:r>
          </a:p>
        </p:txBody>
      </p:sp>
      <p:pic>
        <p:nvPicPr>
          <p:cNvPr id="14" name="blog.paulwalk.png"/>
          <p:cNvPicPr>
            <a:picLocks noChangeAspect="1"/>
          </p:cNvPicPr>
          <p:nvPr/>
        </p:nvPicPr>
        <p:blipFill>
          <a:blip r:embed="rId2">
            <a:extLst/>
          </a:blip>
          <a:stretch>
            <a:fillRect/>
          </a:stretch>
        </p:blipFill>
        <p:spPr>
          <a:xfrm>
            <a:off x="406400" y="342900"/>
            <a:ext cx="12192000" cy="3175000"/>
          </a:xfrm>
          <a:prstGeom prst="rect">
            <a:avLst/>
          </a:prstGeom>
          <a:ln w="12700">
            <a:miter lim="400000"/>
          </a:ln>
        </p:spPr>
      </p:pic>
      <p:sp>
        <p:nvSpPr>
          <p:cNvPr id="15" name="Shape 15"/>
          <p:cNvSpPr/>
          <p:nvPr>
            <p:ph type="title"/>
          </p:nvPr>
        </p:nvSpPr>
        <p:spPr>
          <a:xfrm>
            <a:off x="419100" y="3810000"/>
            <a:ext cx="12192000" cy="1765300"/>
          </a:xfrm>
          <a:prstGeom prst="rect">
            <a:avLst/>
          </a:prstGeom>
        </p:spPr>
        <p:txBody>
          <a:bodyPr anchor="t"/>
          <a:lstStyle>
            <a:lvl1pPr>
              <a:defRPr sz="4800"/>
            </a:lvl1pPr>
          </a:lstStyle>
          <a:p>
            <a:pPr/>
            <a:r>
              <a:t>Title Text</a:t>
            </a:r>
          </a:p>
        </p:txBody>
      </p:sp>
      <p:pic>
        <p:nvPicPr>
          <p:cNvPr id="16" name="email.png"/>
          <p:cNvPicPr>
            <a:picLocks noChangeAspect="1"/>
          </p:cNvPicPr>
          <p:nvPr/>
        </p:nvPicPr>
        <p:blipFill>
          <a:blip r:embed="rId3">
            <a:extLst/>
          </a:blip>
          <a:stretch>
            <a:fillRect/>
          </a:stretch>
        </p:blipFill>
        <p:spPr>
          <a:xfrm>
            <a:off x="558800" y="8667750"/>
            <a:ext cx="360413" cy="360413"/>
          </a:xfrm>
          <a:prstGeom prst="rect">
            <a:avLst/>
          </a:prstGeom>
          <a:ln w="12700">
            <a:miter lim="400000"/>
          </a:ln>
        </p:spPr>
      </p:pic>
      <p:pic>
        <p:nvPicPr>
          <p:cNvPr id="17" name="twitter.png"/>
          <p:cNvPicPr>
            <a:picLocks noChangeAspect="1"/>
          </p:cNvPicPr>
          <p:nvPr/>
        </p:nvPicPr>
        <p:blipFill>
          <a:blip r:embed="rId4">
            <a:extLst/>
          </a:blip>
          <a:stretch>
            <a:fillRect/>
          </a:stretch>
        </p:blipFill>
        <p:spPr>
          <a:xfrm>
            <a:off x="558800" y="9061450"/>
            <a:ext cx="360413" cy="360413"/>
          </a:xfrm>
          <a:prstGeom prst="rect">
            <a:avLst/>
          </a:prstGeom>
          <a:ln w="12700">
            <a:miter lim="400000"/>
          </a:ln>
        </p:spPr>
      </p:pic>
      <p:pic>
        <p:nvPicPr>
          <p:cNvPr id="18" name="edina-nicer.png"/>
          <p:cNvPicPr>
            <a:picLocks noChangeAspect="1"/>
          </p:cNvPicPr>
          <p:nvPr/>
        </p:nvPicPr>
        <p:blipFill>
          <a:blip r:embed="rId5">
            <a:extLst/>
          </a:blip>
          <a:stretch>
            <a:fillRect/>
          </a:stretch>
        </p:blipFill>
        <p:spPr>
          <a:xfrm>
            <a:off x="9463156" y="7940385"/>
            <a:ext cx="2870113" cy="1300431"/>
          </a:xfrm>
          <a:prstGeom prst="rect">
            <a:avLst/>
          </a:prstGeom>
          <a:ln w="12700">
            <a:miter lim="400000"/>
          </a:ln>
        </p:spPr>
      </p:pic>
      <p:sp>
        <p:nvSpPr>
          <p:cNvPr id="19" name="Shape 19"/>
          <p:cNvSpPr/>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7" name="Shape 97"/>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8" name="Shape 98"/>
          <p:cNvSpPr/>
          <p:nvPr>
            <p:ph type="pic" idx="13"/>
          </p:nvPr>
        </p:nvSpPr>
        <p:spPr>
          <a:xfrm>
            <a:off x="6502400" y="0"/>
            <a:ext cx="6502400" cy="9842500"/>
          </a:xfrm>
          <a:prstGeom prst="rect">
            <a:avLst/>
          </a:prstGeom>
        </p:spPr>
        <p:txBody>
          <a:bodyPr lIns="91439" tIns="45719" rIns="91439" bIns="45719"/>
          <a:lstStyle/>
          <a:p>
            <a:pPr/>
          </a:p>
        </p:txBody>
      </p:sp>
      <p:sp>
        <p:nvSpPr>
          <p:cNvPr id="99" name="Shape 99"/>
          <p:cNvSpPr/>
          <p:nvPr>
            <p:ph type="title"/>
          </p:nvPr>
        </p:nvSpPr>
        <p:spPr>
          <a:xfrm>
            <a:off x="571500" y="330200"/>
            <a:ext cx="5080000" cy="1397000"/>
          </a:xfrm>
          <a:prstGeom prst="rect">
            <a:avLst/>
          </a:prstGeom>
        </p:spPr>
        <p:txBody>
          <a:bodyPr/>
          <a:lstStyle/>
          <a:p>
            <a:pPr/>
            <a:r>
              <a:t>Title Text</a:t>
            </a:r>
          </a:p>
        </p:txBody>
      </p:sp>
      <p:sp>
        <p:nvSpPr>
          <p:cNvPr id="100" name="Shape 100"/>
          <p:cNvSpPr/>
          <p:nvPr>
            <p:ph type="body" sz="half" idx="1"/>
          </p:nvPr>
        </p:nvSpPr>
        <p:spPr>
          <a:xfrm>
            <a:off x="571500" y="2324100"/>
            <a:ext cx="5080000" cy="6565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1" name="Shape 101"/>
          <p:cNvSpPr/>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2 Up Landscape">
    <p:spTree>
      <p:nvGrpSpPr>
        <p:cNvPr id="1" name=""/>
        <p:cNvGrpSpPr/>
        <p:nvPr/>
      </p:nvGrpSpPr>
      <p:grpSpPr>
        <a:xfrm>
          <a:off x="0" y="0"/>
          <a:ext cx="0" cy="0"/>
          <a:chOff x="0" y="0"/>
          <a:chExt cx="0" cy="0"/>
        </a:xfrm>
      </p:grpSpPr>
      <p:sp>
        <p:nvSpPr>
          <p:cNvPr id="108" name="Shape 108"/>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09" name="Shape 109"/>
          <p:cNvSpPr/>
          <p:nvPr>
            <p:ph type="pic" sz="quarter" idx="13"/>
          </p:nvPr>
        </p:nvSpPr>
        <p:spPr>
          <a:xfrm>
            <a:off x="6667500" y="1803400"/>
            <a:ext cx="5816600" cy="4318000"/>
          </a:xfrm>
          <a:prstGeom prst="rect">
            <a:avLst/>
          </a:prstGeom>
        </p:spPr>
        <p:txBody>
          <a:bodyPr lIns="91439" tIns="45719" rIns="91439" bIns="45719"/>
          <a:lstStyle/>
          <a:p>
            <a:pPr/>
          </a:p>
        </p:txBody>
      </p:sp>
      <p:sp>
        <p:nvSpPr>
          <p:cNvPr id="110" name="Shape 110"/>
          <p:cNvSpPr/>
          <p:nvPr>
            <p:ph type="pic" sz="quarter" idx="14"/>
          </p:nvPr>
        </p:nvSpPr>
        <p:spPr>
          <a:xfrm>
            <a:off x="520700" y="1803400"/>
            <a:ext cx="5803900" cy="4318000"/>
          </a:xfrm>
          <a:prstGeom prst="rect">
            <a:avLst/>
          </a:prstGeom>
        </p:spPr>
        <p:txBody>
          <a:bodyPr lIns="91439" tIns="45719" rIns="91439" bIns="45719"/>
          <a:lstStyle/>
          <a:p>
            <a:pPr/>
          </a:p>
        </p:txBody>
      </p:sp>
      <p:sp>
        <p:nvSpPr>
          <p:cNvPr id="111" name="Shape 111"/>
          <p:cNvSpPr/>
          <p:nvPr>
            <p:ph type="body" sz="quarter" idx="1"/>
          </p:nvPr>
        </p:nvSpPr>
        <p:spPr>
          <a:xfrm>
            <a:off x="431800" y="8813800"/>
            <a:ext cx="8255000" cy="812800"/>
          </a:xfrm>
          <a:prstGeom prst="rect">
            <a:avLst/>
          </a:prstGeom>
        </p:spPr>
        <p:txBody>
          <a:bodyPr/>
          <a:lstStyle>
            <a:lvl1pPr marL="0" indent="0">
              <a:lnSpc>
                <a:spcPct val="100000"/>
              </a:lnSpc>
              <a:buSzTx/>
              <a:buNone/>
              <a:defRPr sz="2000"/>
            </a:lvl1pPr>
            <a:lvl2pPr marL="0" indent="0">
              <a:lnSpc>
                <a:spcPct val="100000"/>
              </a:lnSpc>
              <a:buSzTx/>
              <a:buNone/>
              <a:defRPr sz="2000"/>
            </a:lvl2pPr>
            <a:lvl3pPr marL="0" indent="0">
              <a:lnSpc>
                <a:spcPct val="100000"/>
              </a:lnSpc>
              <a:buSzTx/>
              <a:buNone/>
              <a:defRPr sz="2000"/>
            </a:lvl3pPr>
            <a:lvl4pPr marL="0" indent="0">
              <a:lnSpc>
                <a:spcPct val="100000"/>
              </a:lnSpc>
              <a:buSzTx/>
              <a:buNone/>
              <a:defRPr sz="2000"/>
            </a:lvl4pPr>
            <a:lvl5pPr marL="0" indent="0">
              <a:lnSpc>
                <a:spcPct val="100000"/>
              </a:lnSpc>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amp; Landscape">
    <p:spTree>
      <p:nvGrpSpPr>
        <p:cNvPr id="1" name=""/>
        <p:cNvGrpSpPr/>
        <p:nvPr/>
      </p:nvGrpSpPr>
      <p:grpSpPr>
        <a:xfrm>
          <a:off x="0" y="0"/>
          <a:ext cx="0" cy="0"/>
          <a:chOff x="0" y="0"/>
          <a:chExt cx="0" cy="0"/>
        </a:xfrm>
      </p:grpSpPr>
      <p:sp>
        <p:nvSpPr>
          <p:cNvPr id="119" name="Shape 119"/>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20" name="Shape 120"/>
          <p:cNvSpPr/>
          <p:nvPr>
            <p:ph type="pic" sz="quarter" idx="13"/>
          </p:nvPr>
        </p:nvSpPr>
        <p:spPr>
          <a:xfrm>
            <a:off x="520700" y="1778000"/>
            <a:ext cx="3759200" cy="5054600"/>
          </a:xfrm>
          <a:prstGeom prst="rect">
            <a:avLst/>
          </a:prstGeom>
        </p:spPr>
        <p:txBody>
          <a:bodyPr lIns="91439" tIns="45719" rIns="91439" bIns="45719"/>
          <a:lstStyle/>
          <a:p>
            <a:pPr/>
          </a:p>
        </p:txBody>
      </p:sp>
      <p:sp>
        <p:nvSpPr>
          <p:cNvPr id="121" name="Shape 121"/>
          <p:cNvSpPr/>
          <p:nvPr>
            <p:ph type="pic" sz="half" idx="14"/>
          </p:nvPr>
        </p:nvSpPr>
        <p:spPr>
          <a:xfrm>
            <a:off x="4622800" y="1778000"/>
            <a:ext cx="7886700" cy="5054600"/>
          </a:xfrm>
          <a:prstGeom prst="rect">
            <a:avLst/>
          </a:prstGeom>
        </p:spPr>
        <p:txBody>
          <a:bodyPr lIns="91439" tIns="45719" rIns="91439" bIns="45719"/>
          <a:lstStyle/>
          <a:p>
            <a:pPr/>
          </a:p>
        </p:txBody>
      </p:sp>
      <p:sp>
        <p:nvSpPr>
          <p:cNvPr id="122" name="Shape 122"/>
          <p:cNvSpPr/>
          <p:nvPr>
            <p:ph type="body" sz="quarter" idx="1"/>
          </p:nvPr>
        </p:nvSpPr>
        <p:spPr>
          <a:xfrm>
            <a:off x="431800" y="8813800"/>
            <a:ext cx="8255000" cy="812800"/>
          </a:xfrm>
          <a:prstGeom prst="rect">
            <a:avLst/>
          </a:prstGeom>
        </p:spPr>
        <p:txBody>
          <a:bodyPr/>
          <a:lstStyle>
            <a:lvl1pPr marL="0" indent="0">
              <a:lnSpc>
                <a:spcPct val="100000"/>
              </a:lnSpc>
              <a:buSzTx/>
              <a:buNone/>
              <a:defRPr sz="2000"/>
            </a:lvl1pPr>
            <a:lvl2pPr marL="0" indent="0">
              <a:lnSpc>
                <a:spcPct val="100000"/>
              </a:lnSpc>
              <a:buSzTx/>
              <a:buNone/>
              <a:defRPr sz="2000"/>
            </a:lvl2pPr>
            <a:lvl3pPr marL="0" indent="0">
              <a:lnSpc>
                <a:spcPct val="100000"/>
              </a:lnSpc>
              <a:buSzTx/>
              <a:buNone/>
              <a:defRPr sz="2000"/>
            </a:lvl3pPr>
            <a:lvl4pPr marL="0" indent="0">
              <a:lnSpc>
                <a:spcPct val="100000"/>
              </a:lnSpc>
              <a:buSzTx/>
              <a:buNone/>
              <a:defRPr sz="2000"/>
            </a:lvl4pPr>
            <a:lvl5pPr marL="0" indent="0">
              <a:lnSpc>
                <a:spcPct val="100000"/>
              </a:lnSpc>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p:spTree>
      <p:nvGrpSpPr>
        <p:cNvPr id="1" name=""/>
        <p:cNvGrpSpPr/>
        <p:nvPr/>
      </p:nvGrpSpPr>
      <p:grpSpPr>
        <a:xfrm>
          <a:off x="0" y="0"/>
          <a:ext cx="0" cy="0"/>
          <a:chOff x="0" y="0"/>
          <a:chExt cx="0" cy="0"/>
        </a:xfrm>
      </p:grpSpPr>
      <p:sp>
        <p:nvSpPr>
          <p:cNvPr id="130" name="Shape 130"/>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1" name="Shape 131"/>
          <p:cNvSpPr/>
          <p:nvPr>
            <p:ph type="pic" sz="half" idx="13"/>
          </p:nvPr>
        </p:nvSpPr>
        <p:spPr>
          <a:xfrm>
            <a:off x="469900" y="457200"/>
            <a:ext cx="5842000" cy="8064500"/>
          </a:xfrm>
          <a:prstGeom prst="rect">
            <a:avLst/>
          </a:prstGeom>
        </p:spPr>
        <p:txBody>
          <a:bodyPr lIns="91439" tIns="45719" rIns="91439" bIns="45719"/>
          <a:lstStyle/>
          <a:p>
            <a:pPr/>
          </a:p>
        </p:txBody>
      </p:sp>
      <p:sp>
        <p:nvSpPr>
          <p:cNvPr id="132" name="Shape 132"/>
          <p:cNvSpPr/>
          <p:nvPr>
            <p:ph type="pic" sz="half" idx="14"/>
          </p:nvPr>
        </p:nvSpPr>
        <p:spPr>
          <a:xfrm>
            <a:off x="6654800" y="508000"/>
            <a:ext cx="5829300" cy="8013700"/>
          </a:xfrm>
          <a:prstGeom prst="rect">
            <a:avLst/>
          </a:prstGeom>
        </p:spPr>
        <p:txBody>
          <a:bodyPr lIns="91439" tIns="45719" rIns="91439" bIns="45719"/>
          <a:lstStyle/>
          <a:p>
            <a:pPr/>
          </a:p>
        </p:txBody>
      </p:sp>
      <p:sp>
        <p:nvSpPr>
          <p:cNvPr id="133" name="Shape 133"/>
          <p:cNvSpPr/>
          <p:nvPr>
            <p:ph type="body" sz="quarter" idx="1"/>
          </p:nvPr>
        </p:nvSpPr>
        <p:spPr>
          <a:xfrm>
            <a:off x="431800" y="8813800"/>
            <a:ext cx="8255000" cy="812800"/>
          </a:xfrm>
          <a:prstGeom prst="rect">
            <a:avLst/>
          </a:prstGeom>
        </p:spPr>
        <p:txBody>
          <a:bodyPr/>
          <a:lstStyle>
            <a:lvl1pPr marL="0" indent="0">
              <a:lnSpc>
                <a:spcPct val="100000"/>
              </a:lnSpc>
              <a:buSzTx/>
              <a:buNone/>
              <a:defRPr sz="2000"/>
            </a:lvl1pPr>
            <a:lvl2pPr marL="0" indent="0">
              <a:lnSpc>
                <a:spcPct val="100000"/>
              </a:lnSpc>
              <a:buSzTx/>
              <a:buNone/>
              <a:defRPr sz="2000"/>
            </a:lvl2pPr>
            <a:lvl3pPr marL="0" indent="0">
              <a:lnSpc>
                <a:spcPct val="100000"/>
              </a:lnSpc>
              <a:buSzTx/>
              <a:buNone/>
              <a:defRPr sz="2000"/>
            </a:lvl3pPr>
            <a:lvl4pPr marL="0" indent="0">
              <a:lnSpc>
                <a:spcPct val="100000"/>
              </a:lnSpc>
              <a:buSzTx/>
              <a:buNone/>
              <a:defRPr sz="2000"/>
            </a:lvl4pPr>
            <a:lvl5pPr marL="0" indent="0">
              <a:lnSpc>
                <a:spcPct val="100000"/>
              </a:lnSpc>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34" name="Shape 1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 3 Up Portrait">
    <p:spTree>
      <p:nvGrpSpPr>
        <p:cNvPr id="1" name=""/>
        <p:cNvGrpSpPr/>
        <p:nvPr/>
      </p:nvGrpSpPr>
      <p:grpSpPr>
        <a:xfrm>
          <a:off x="0" y="0"/>
          <a:ext cx="0" cy="0"/>
          <a:chOff x="0" y="0"/>
          <a:chExt cx="0" cy="0"/>
        </a:xfrm>
      </p:grpSpPr>
      <p:sp>
        <p:nvSpPr>
          <p:cNvPr id="141" name="Shape 141"/>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42" name="Shape 142"/>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43" name="Shape 143"/>
          <p:cNvSpPr/>
          <p:nvPr>
            <p:ph type="pic" sz="quarter" idx="13"/>
          </p:nvPr>
        </p:nvSpPr>
        <p:spPr>
          <a:xfrm>
            <a:off x="508000" y="1778000"/>
            <a:ext cx="3784600" cy="5067300"/>
          </a:xfrm>
          <a:prstGeom prst="rect">
            <a:avLst/>
          </a:prstGeom>
        </p:spPr>
        <p:txBody>
          <a:bodyPr lIns="91439" tIns="45719" rIns="91439" bIns="45719"/>
          <a:lstStyle/>
          <a:p>
            <a:pPr/>
          </a:p>
        </p:txBody>
      </p:sp>
      <p:sp>
        <p:nvSpPr>
          <p:cNvPr id="144" name="Shape 144"/>
          <p:cNvSpPr/>
          <p:nvPr>
            <p:ph type="pic" sz="quarter" idx="14"/>
          </p:nvPr>
        </p:nvSpPr>
        <p:spPr>
          <a:xfrm>
            <a:off x="8724900" y="1778000"/>
            <a:ext cx="3759200" cy="5067300"/>
          </a:xfrm>
          <a:prstGeom prst="rect">
            <a:avLst/>
          </a:prstGeom>
        </p:spPr>
        <p:txBody>
          <a:bodyPr lIns="91439" tIns="45719" rIns="91439" bIns="45719"/>
          <a:lstStyle/>
          <a:p>
            <a:pPr/>
          </a:p>
        </p:txBody>
      </p:sp>
      <p:sp>
        <p:nvSpPr>
          <p:cNvPr id="145" name="Shape 145"/>
          <p:cNvSpPr/>
          <p:nvPr>
            <p:ph type="pic" sz="quarter" idx="15"/>
          </p:nvPr>
        </p:nvSpPr>
        <p:spPr>
          <a:xfrm>
            <a:off x="4622800" y="1778000"/>
            <a:ext cx="3784600" cy="5067300"/>
          </a:xfrm>
          <a:prstGeom prst="rect">
            <a:avLst/>
          </a:prstGeom>
        </p:spPr>
        <p:txBody>
          <a:bodyPr lIns="91439" tIns="45719" rIns="91439" bIns="45719"/>
          <a:lstStyle/>
          <a:p>
            <a:pPr/>
          </a:p>
        </p:txBody>
      </p:sp>
      <p:sp>
        <p:nvSpPr>
          <p:cNvPr id="146" name="Shape 146"/>
          <p:cNvSpPr/>
          <p:nvPr>
            <p:ph type="body" sz="quarter" idx="1"/>
          </p:nvPr>
        </p:nvSpPr>
        <p:spPr>
          <a:xfrm>
            <a:off x="431800" y="8813800"/>
            <a:ext cx="8255000" cy="812800"/>
          </a:xfrm>
          <a:prstGeom prst="rect">
            <a:avLst/>
          </a:prstGeom>
        </p:spPr>
        <p:txBody>
          <a:bodyPr/>
          <a:lstStyle>
            <a:lvl1pPr marL="0" indent="0">
              <a:lnSpc>
                <a:spcPct val="100000"/>
              </a:lnSpc>
              <a:buSzTx/>
              <a:buNone/>
              <a:defRPr sz="2000"/>
            </a:lvl1pPr>
            <a:lvl2pPr marL="0" indent="0">
              <a:lnSpc>
                <a:spcPct val="100000"/>
              </a:lnSpc>
              <a:buSzTx/>
              <a:buNone/>
              <a:defRPr sz="2000"/>
            </a:lvl2pPr>
            <a:lvl3pPr marL="0" indent="0">
              <a:lnSpc>
                <a:spcPct val="100000"/>
              </a:lnSpc>
              <a:buSzTx/>
              <a:buNone/>
              <a:defRPr sz="2000"/>
            </a:lvl3pPr>
            <a:lvl4pPr marL="0" indent="0">
              <a:lnSpc>
                <a:spcPct val="100000"/>
              </a:lnSpc>
              <a:buSzTx/>
              <a:buNone/>
              <a:defRPr sz="2000"/>
            </a:lvl4pPr>
            <a:lvl5pPr marL="0" indent="0">
              <a:lnSpc>
                <a:spcPct val="100000"/>
              </a:lnSpc>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47" name="Shape 1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 - Big">
    <p:spTree>
      <p:nvGrpSpPr>
        <p:cNvPr id="1" name=""/>
        <p:cNvGrpSpPr/>
        <p:nvPr/>
      </p:nvGrpSpPr>
      <p:grpSpPr>
        <a:xfrm>
          <a:off x="0" y="0"/>
          <a:ext cx="0" cy="0"/>
          <a:chOff x="0" y="0"/>
          <a:chExt cx="0" cy="0"/>
        </a:xfrm>
      </p:grpSpPr>
      <p:sp>
        <p:nvSpPr>
          <p:cNvPr id="154" name="Shape 154"/>
          <p:cNvSpPr/>
          <p:nvPr>
            <p:ph type="pic" idx="13"/>
          </p:nvPr>
        </p:nvSpPr>
        <p:spPr>
          <a:xfrm>
            <a:off x="533400" y="508000"/>
            <a:ext cx="11938000" cy="7962900"/>
          </a:xfrm>
          <a:prstGeom prst="rect">
            <a:avLst/>
          </a:prstGeom>
        </p:spPr>
        <p:txBody>
          <a:bodyPr lIns="91439" tIns="45719" rIns="91439" bIns="45719"/>
          <a:lstStyle/>
          <a:p>
            <a:pPr/>
          </a:p>
        </p:txBody>
      </p:sp>
      <p:sp>
        <p:nvSpPr>
          <p:cNvPr id="155" name="Shape 155"/>
          <p:cNvSpPr/>
          <p:nvPr>
            <p:ph type="body" sz="quarter" idx="1"/>
          </p:nvPr>
        </p:nvSpPr>
        <p:spPr>
          <a:xfrm>
            <a:off x="431800" y="8813800"/>
            <a:ext cx="8255000" cy="812800"/>
          </a:xfrm>
          <a:prstGeom prst="rect">
            <a:avLst/>
          </a:prstGeom>
        </p:spPr>
        <p:txBody>
          <a:bodyPr/>
          <a:lstStyle>
            <a:lvl1pPr marL="0" indent="0">
              <a:lnSpc>
                <a:spcPct val="100000"/>
              </a:lnSpc>
              <a:buSzTx/>
              <a:buNone/>
              <a:defRPr sz="2000"/>
            </a:lvl1pPr>
            <a:lvl2pPr marL="0" indent="0">
              <a:lnSpc>
                <a:spcPct val="100000"/>
              </a:lnSpc>
              <a:buSzTx/>
              <a:buNone/>
              <a:defRPr sz="2000"/>
            </a:lvl2pPr>
            <a:lvl3pPr marL="0" indent="0">
              <a:lnSpc>
                <a:spcPct val="100000"/>
              </a:lnSpc>
              <a:buSzTx/>
              <a:buNone/>
              <a:defRPr sz="2000"/>
            </a:lvl3pPr>
            <a:lvl4pPr marL="0" indent="0">
              <a:lnSpc>
                <a:spcPct val="100000"/>
              </a:lnSpc>
              <a:buSzTx/>
              <a:buNone/>
              <a:defRPr sz="2000"/>
            </a:lvl4pPr>
            <a:lvl5pPr marL="0" indent="0">
              <a:lnSpc>
                <a:spcPct val="100000"/>
              </a:lnSpc>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56" name="Shape 1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63" name="Shape 163"/>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4" name="Shape 164"/>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5" name="Shape 165"/>
          <p:cNvSpPr/>
          <p:nvPr>
            <p:ph type="pic" sz="half" idx="13"/>
          </p:nvPr>
        </p:nvSpPr>
        <p:spPr>
          <a:xfrm>
            <a:off x="508000" y="520700"/>
            <a:ext cx="5816600" cy="7962900"/>
          </a:xfrm>
          <a:prstGeom prst="rect">
            <a:avLst/>
          </a:prstGeom>
        </p:spPr>
        <p:txBody>
          <a:bodyPr lIns="91439" tIns="45719" rIns="91439" bIns="45719"/>
          <a:lstStyle/>
          <a:p>
            <a:pPr/>
          </a:p>
        </p:txBody>
      </p:sp>
      <p:sp>
        <p:nvSpPr>
          <p:cNvPr id="166" name="Shape 166"/>
          <p:cNvSpPr/>
          <p:nvPr>
            <p:ph type="pic" sz="quarter" idx="14"/>
          </p:nvPr>
        </p:nvSpPr>
        <p:spPr>
          <a:xfrm>
            <a:off x="6667500" y="520700"/>
            <a:ext cx="5816600" cy="3810000"/>
          </a:xfrm>
          <a:prstGeom prst="rect">
            <a:avLst/>
          </a:prstGeom>
        </p:spPr>
        <p:txBody>
          <a:bodyPr lIns="91439" tIns="45719" rIns="91439" bIns="45719"/>
          <a:lstStyle/>
          <a:p>
            <a:pPr/>
          </a:p>
        </p:txBody>
      </p:sp>
      <p:sp>
        <p:nvSpPr>
          <p:cNvPr id="167" name="Shape 167"/>
          <p:cNvSpPr/>
          <p:nvPr>
            <p:ph type="pic" sz="quarter" idx="15"/>
          </p:nvPr>
        </p:nvSpPr>
        <p:spPr>
          <a:xfrm>
            <a:off x="6667500" y="4660900"/>
            <a:ext cx="5816600" cy="3822700"/>
          </a:xfrm>
          <a:prstGeom prst="rect">
            <a:avLst/>
          </a:prstGeom>
        </p:spPr>
        <p:txBody>
          <a:bodyPr lIns="91439" tIns="45719" rIns="91439" bIns="45719"/>
          <a:lstStyle/>
          <a:p>
            <a:pPr/>
          </a:p>
        </p:txBody>
      </p:sp>
      <p:sp>
        <p:nvSpPr>
          <p:cNvPr id="168" name="Shape 168"/>
          <p:cNvSpPr/>
          <p:nvPr>
            <p:ph type="body" sz="quarter" idx="1"/>
          </p:nvPr>
        </p:nvSpPr>
        <p:spPr>
          <a:xfrm>
            <a:off x="431800" y="8813800"/>
            <a:ext cx="8255000" cy="812800"/>
          </a:xfrm>
          <a:prstGeom prst="rect">
            <a:avLst/>
          </a:prstGeom>
        </p:spPr>
        <p:txBody>
          <a:bodyPr/>
          <a:lstStyle>
            <a:lvl1pPr marL="0" indent="0">
              <a:lnSpc>
                <a:spcPct val="100000"/>
              </a:lnSpc>
              <a:buSzTx/>
              <a:buNone/>
              <a:defRPr sz="2000"/>
            </a:lvl1pPr>
            <a:lvl2pPr marL="0" indent="0">
              <a:lnSpc>
                <a:spcPct val="100000"/>
              </a:lnSpc>
              <a:buSzTx/>
              <a:buNone/>
              <a:defRPr sz="2000"/>
            </a:lvl2pPr>
            <a:lvl3pPr marL="0" indent="0">
              <a:lnSpc>
                <a:spcPct val="100000"/>
              </a:lnSpc>
              <a:buSzTx/>
              <a:buNone/>
              <a:defRPr sz="2000"/>
            </a:lvl3pPr>
            <a:lvl4pPr marL="0" indent="0">
              <a:lnSpc>
                <a:spcPct val="100000"/>
              </a:lnSpc>
              <a:buSzTx/>
              <a:buNone/>
              <a:defRPr sz="2000"/>
            </a:lvl4pPr>
            <a:lvl5pPr marL="0" indent="0">
              <a:lnSpc>
                <a:spcPct val="100000"/>
              </a:lnSpc>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69" name="Shape 1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 4 Up">
    <p:spTree>
      <p:nvGrpSpPr>
        <p:cNvPr id="1" name=""/>
        <p:cNvGrpSpPr/>
        <p:nvPr/>
      </p:nvGrpSpPr>
      <p:grpSpPr>
        <a:xfrm>
          <a:off x="0" y="0"/>
          <a:ext cx="0" cy="0"/>
          <a:chOff x="0" y="0"/>
          <a:chExt cx="0" cy="0"/>
        </a:xfrm>
      </p:grpSpPr>
      <p:sp>
        <p:nvSpPr>
          <p:cNvPr id="176" name="Shape 176"/>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7" name="Shape 177"/>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8" name="Shape 178"/>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9" name="Shape 179"/>
          <p:cNvSpPr/>
          <p:nvPr>
            <p:ph type="pic" idx="13"/>
          </p:nvPr>
        </p:nvSpPr>
        <p:spPr>
          <a:xfrm>
            <a:off x="520700" y="508000"/>
            <a:ext cx="8369300" cy="7975600"/>
          </a:xfrm>
          <a:prstGeom prst="rect">
            <a:avLst/>
          </a:prstGeom>
        </p:spPr>
        <p:txBody>
          <a:bodyPr lIns="91439" tIns="45719" rIns="91439" bIns="45719"/>
          <a:lstStyle/>
          <a:p>
            <a:pPr/>
          </a:p>
        </p:txBody>
      </p:sp>
      <p:sp>
        <p:nvSpPr>
          <p:cNvPr id="180" name="Shape 180"/>
          <p:cNvSpPr/>
          <p:nvPr>
            <p:ph type="pic" sz="quarter" idx="14"/>
          </p:nvPr>
        </p:nvSpPr>
        <p:spPr>
          <a:xfrm>
            <a:off x="9220200" y="3289300"/>
            <a:ext cx="3276600" cy="2438400"/>
          </a:xfrm>
          <a:prstGeom prst="rect">
            <a:avLst/>
          </a:prstGeom>
        </p:spPr>
        <p:txBody>
          <a:bodyPr lIns="91439" tIns="45719" rIns="91439" bIns="45719"/>
          <a:lstStyle/>
          <a:p>
            <a:pPr/>
          </a:p>
        </p:txBody>
      </p:sp>
      <p:sp>
        <p:nvSpPr>
          <p:cNvPr id="181" name="Shape 181"/>
          <p:cNvSpPr/>
          <p:nvPr>
            <p:ph type="pic" sz="quarter" idx="15"/>
          </p:nvPr>
        </p:nvSpPr>
        <p:spPr>
          <a:xfrm>
            <a:off x="9220200" y="6019800"/>
            <a:ext cx="3276600" cy="2463800"/>
          </a:xfrm>
          <a:prstGeom prst="rect">
            <a:avLst/>
          </a:prstGeom>
        </p:spPr>
        <p:txBody>
          <a:bodyPr lIns="91439" tIns="45719" rIns="91439" bIns="45719"/>
          <a:lstStyle/>
          <a:p>
            <a:pPr/>
          </a:p>
        </p:txBody>
      </p:sp>
      <p:sp>
        <p:nvSpPr>
          <p:cNvPr id="182" name="Shape 182"/>
          <p:cNvSpPr/>
          <p:nvPr>
            <p:ph type="pic" sz="quarter" idx="16"/>
          </p:nvPr>
        </p:nvSpPr>
        <p:spPr>
          <a:xfrm>
            <a:off x="9220200" y="508000"/>
            <a:ext cx="3276600" cy="2463800"/>
          </a:xfrm>
          <a:prstGeom prst="rect">
            <a:avLst/>
          </a:prstGeom>
        </p:spPr>
        <p:txBody>
          <a:bodyPr lIns="91439" tIns="45719" rIns="91439" bIns="45719"/>
          <a:lstStyle/>
          <a:p>
            <a:pPr/>
          </a:p>
        </p:txBody>
      </p:sp>
      <p:sp>
        <p:nvSpPr>
          <p:cNvPr id="183" name="Shape 183"/>
          <p:cNvSpPr/>
          <p:nvPr>
            <p:ph type="body" sz="quarter" idx="1"/>
          </p:nvPr>
        </p:nvSpPr>
        <p:spPr>
          <a:xfrm>
            <a:off x="431800" y="8813800"/>
            <a:ext cx="8255000" cy="812800"/>
          </a:xfrm>
          <a:prstGeom prst="rect">
            <a:avLst/>
          </a:prstGeom>
        </p:spPr>
        <p:txBody>
          <a:bodyPr/>
          <a:lstStyle>
            <a:lvl1pPr marL="0" indent="0">
              <a:lnSpc>
                <a:spcPct val="100000"/>
              </a:lnSpc>
              <a:buSzTx/>
              <a:buNone/>
              <a:defRPr sz="2000"/>
            </a:lvl1pPr>
            <a:lvl2pPr marL="0" indent="0">
              <a:lnSpc>
                <a:spcPct val="100000"/>
              </a:lnSpc>
              <a:buSzTx/>
              <a:buNone/>
              <a:defRPr sz="2000"/>
            </a:lvl2pPr>
            <a:lvl3pPr marL="0" indent="0">
              <a:lnSpc>
                <a:spcPct val="100000"/>
              </a:lnSpc>
              <a:buSzTx/>
              <a:buNone/>
              <a:defRPr sz="2000"/>
            </a:lvl3pPr>
            <a:lvl4pPr marL="0" indent="0">
              <a:lnSpc>
                <a:spcPct val="100000"/>
              </a:lnSpc>
              <a:buSzTx/>
              <a:buNone/>
              <a:defRPr sz="2000"/>
            </a:lvl4pPr>
            <a:lvl5pPr marL="0" indent="0">
              <a:lnSpc>
                <a:spcPct val="100000"/>
              </a:lnSpc>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84" name="Shape 1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Title Text</a:t>
            </a:r>
          </a:p>
        </p:txBody>
      </p:sp>
      <p:sp>
        <p:nvSpPr>
          <p:cNvPr id="192" name="Shape 192"/>
          <p:cNvSpPr/>
          <p:nvPr>
            <p:ph type="body" sz="half" idx="1"/>
          </p:nvPr>
        </p:nvSpPr>
        <p:spPr>
          <a:xfrm>
            <a:off x="571500" y="2324100"/>
            <a:ext cx="5080000" cy="6565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3" name="Shape 1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Title Text</a:t>
            </a:r>
          </a:p>
        </p:txBody>
      </p:sp>
      <p:sp>
        <p:nvSpPr>
          <p:cNvPr id="201" name="Shape 201"/>
          <p:cNvSpPr/>
          <p:nvPr>
            <p:ph type="body" sz="half" idx="1"/>
          </p:nvPr>
        </p:nvSpPr>
        <p:spPr>
          <a:xfrm>
            <a:off x="8369300" y="2324100"/>
            <a:ext cx="4064000" cy="6565900"/>
          </a:xfrm>
          <a:prstGeom prst="rect">
            <a:avLst/>
          </a:prstGeom>
        </p:spPr>
        <p:txBody>
          <a:bodyPr/>
          <a:lstStyle>
            <a:lvl1pPr>
              <a:lnSpc>
                <a:spcPct val="100000"/>
              </a:lnSpc>
              <a:defRPr>
                <a:solidFill>
                  <a:srgbClr val="747474"/>
                </a:solidFill>
              </a:defRPr>
            </a:lvl1pPr>
            <a:lvl2pPr>
              <a:lnSpc>
                <a:spcPct val="100000"/>
              </a:lnSpc>
              <a:defRPr>
                <a:solidFill>
                  <a:srgbClr val="747474"/>
                </a:solidFill>
              </a:defRPr>
            </a:lvl2pPr>
            <a:lvl3pPr>
              <a:lnSpc>
                <a:spcPct val="100000"/>
              </a:lnSpc>
              <a:defRPr>
                <a:solidFill>
                  <a:srgbClr val="747474"/>
                </a:solidFill>
              </a:defRPr>
            </a:lvl3pPr>
            <a:lvl4pPr>
              <a:lnSpc>
                <a:spcPct val="100000"/>
              </a:lnSpc>
              <a:defRPr>
                <a:solidFill>
                  <a:srgbClr val="747474"/>
                </a:solidFill>
              </a:defRPr>
            </a:lvl4pPr>
            <a:lvl5pPr>
              <a:lnSpc>
                <a:spcPct val="100000"/>
              </a:lnSpc>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202" name="Shape 2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a:r>
              <a:t>Title Text</a:t>
            </a:r>
          </a:p>
        </p:txBody>
      </p:sp>
      <p:sp>
        <p:nvSpPr>
          <p:cNvPr id="27" name="Shape 2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hape 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2 Column">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a:r>
              <a:t>Title Text</a:t>
            </a:r>
          </a:p>
        </p:txBody>
      </p:sp>
      <p:sp>
        <p:nvSpPr>
          <p:cNvPr id="36" name="Shape 36"/>
          <p:cNvSpPr/>
          <p:nvPr>
            <p:ph type="body" idx="1"/>
          </p:nvPr>
        </p:nvSpPr>
        <p:spPr>
          <a:prstGeom prst="rect">
            <a:avLst/>
          </a:prstGeom>
        </p:spPr>
        <p:txBody>
          <a:bodyPr numCol="2" spcCol="593090"/>
          <a:lstStyle/>
          <a:p>
            <a:pPr/>
            <a:r>
              <a:t>Body Level One</a:t>
            </a:r>
          </a:p>
          <a:p>
            <a:pPr lvl="1"/>
            <a:r>
              <a:t>Body Level Two</a:t>
            </a:r>
          </a:p>
          <a:p>
            <a:pPr lvl="2"/>
            <a:r>
              <a:t>Body Level Three</a:t>
            </a:r>
          </a:p>
          <a:p>
            <a:pPr lvl="3"/>
            <a:r>
              <a:t>Body Level Four</a:t>
            </a:r>
          </a:p>
          <a:p>
            <a:pPr lvl="4"/>
            <a:r>
              <a:t>Body Level Five</a:t>
            </a:r>
          </a:p>
        </p:txBody>
      </p:sp>
      <p:sp>
        <p:nvSpPr>
          <p:cNvPr id="37" name="Shape 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44" name="Shape 44"/>
          <p:cNvSpPr/>
          <p:nvPr>
            <p:ph type="body" idx="1"/>
          </p:nvPr>
        </p:nvSpPr>
        <p:spPr>
          <a:xfrm>
            <a:off x="571500" y="863600"/>
            <a:ext cx="11861800" cy="8026400"/>
          </a:xfrm>
          <a:prstGeom prst="rect">
            <a:avLst/>
          </a:prstGeom>
        </p:spPr>
        <p:txBody>
          <a:bodyPr/>
          <a:lstStyle>
            <a:lvl1pPr>
              <a:lnSpc>
                <a:spcPct val="100000"/>
              </a:lnSpc>
              <a:defRPr>
                <a:solidFill>
                  <a:srgbClr val="747474"/>
                </a:solidFill>
              </a:defRPr>
            </a:lvl1pPr>
            <a:lvl2pPr>
              <a:lnSpc>
                <a:spcPct val="100000"/>
              </a:lnSpc>
              <a:defRPr>
                <a:solidFill>
                  <a:srgbClr val="747474"/>
                </a:solidFill>
              </a:defRPr>
            </a:lvl2pPr>
            <a:lvl3pPr>
              <a:lnSpc>
                <a:spcPct val="100000"/>
              </a:lnSpc>
              <a:defRPr>
                <a:solidFill>
                  <a:srgbClr val="747474"/>
                </a:solidFill>
              </a:defRPr>
            </a:lvl3pPr>
            <a:lvl4pPr>
              <a:lnSpc>
                <a:spcPct val="100000"/>
              </a:lnSpc>
              <a:defRPr>
                <a:solidFill>
                  <a:srgbClr val="747474"/>
                </a:solidFill>
              </a:defRPr>
            </a:lvl4pPr>
            <a:lvl5pPr>
              <a:lnSpc>
                <a:spcPct val="100000"/>
              </a:lnSpc>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a:r>
              <a:t>Title Text</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67" name="Shape 67"/>
          <p:cNvSpPr/>
          <p:nvPr>
            <p:ph type="title"/>
          </p:nvPr>
        </p:nvSpPr>
        <p:spPr>
          <a:xfrm>
            <a:off x="571500" y="3708400"/>
            <a:ext cx="11861800" cy="2336800"/>
          </a:xfrm>
          <a:prstGeom prst="rect">
            <a:avLst/>
          </a:prstGeom>
        </p:spPr>
        <p:txBody>
          <a:bodyPr anchor="ctr"/>
          <a:lstStyle>
            <a:lvl1pPr>
              <a:defRPr sz="7200"/>
            </a:lvl1pPr>
          </a:lstStyle>
          <a:p>
            <a:pPr/>
            <a:r>
              <a:t>Title Text</a:t>
            </a:r>
          </a:p>
        </p:txBody>
      </p:sp>
      <p:sp>
        <p:nvSpPr>
          <p:cNvPr id="68" name="Shape 68"/>
          <p:cNvSpPr/>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75" name="Shape 75"/>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6" name="Shape 76"/>
          <p:cNvSpPr/>
          <p:nvPr>
            <p:ph type="pic" idx="13"/>
          </p:nvPr>
        </p:nvSpPr>
        <p:spPr>
          <a:xfrm>
            <a:off x="0" y="0"/>
            <a:ext cx="13004800" cy="7581900"/>
          </a:xfrm>
          <a:prstGeom prst="rect">
            <a:avLst/>
          </a:prstGeom>
        </p:spPr>
        <p:txBody>
          <a:bodyPr lIns="91439" tIns="45719" rIns="91439" bIns="45719"/>
          <a:lstStyle/>
          <a:p>
            <a:pPr/>
          </a:p>
        </p:txBody>
      </p:sp>
      <p:sp>
        <p:nvSpPr>
          <p:cNvPr id="77" name="Shape 77"/>
          <p:cNvSpPr/>
          <p:nvPr>
            <p:ph type="title"/>
          </p:nvPr>
        </p:nvSpPr>
        <p:spPr>
          <a:xfrm>
            <a:off x="1409700" y="7785100"/>
            <a:ext cx="5791200" cy="1701800"/>
          </a:xfrm>
          <a:prstGeom prst="rect">
            <a:avLst/>
          </a:prstGeom>
        </p:spPr>
        <p:txBody>
          <a:bodyPr anchor="ctr"/>
          <a:lstStyle/>
          <a:p>
            <a:pPr/>
            <a:r>
              <a:t>Title Text</a:t>
            </a:r>
          </a:p>
        </p:txBody>
      </p:sp>
      <p:sp>
        <p:nvSpPr>
          <p:cNvPr id="78" name="Shape 78"/>
          <p:cNvSpPr/>
          <p:nvPr>
            <p:ph type="body" sz="quarter" idx="1"/>
          </p:nvPr>
        </p:nvSpPr>
        <p:spPr>
          <a:xfrm>
            <a:off x="7848600" y="8470900"/>
            <a:ext cx="4953000" cy="508000"/>
          </a:xfrm>
          <a:prstGeom prst="rect">
            <a:avLst/>
          </a:prstGeom>
        </p:spPr>
        <p:txBody>
          <a:bodyPr/>
          <a:lstStyle>
            <a:lvl1pPr marL="0" indent="0">
              <a:lnSpc>
                <a:spcPct val="100000"/>
              </a:lnSpc>
              <a:buSzTx/>
              <a:buNone/>
            </a:lvl1pPr>
            <a:lvl2pPr marL="0" indent="0">
              <a:lnSpc>
                <a:spcPct val="100000"/>
              </a:lnSpc>
              <a:buSzTx/>
              <a:buNone/>
              <a:defRPr>
                <a:solidFill>
                  <a:srgbClr val="A9A9A9"/>
                </a:solidFill>
                <a:latin typeface="Helvetica Neue"/>
                <a:ea typeface="Helvetica Neue"/>
                <a:cs typeface="Helvetica Neue"/>
                <a:sym typeface="Helvetica Neue"/>
              </a:defRPr>
            </a:lvl2pPr>
            <a:lvl3pPr marL="0" indent="0">
              <a:lnSpc>
                <a:spcPct val="100000"/>
              </a:lnSpc>
              <a:buSzTx/>
              <a:buNone/>
              <a:defRPr>
                <a:solidFill>
                  <a:srgbClr val="A9A9A9"/>
                </a:solidFill>
                <a:latin typeface="Helvetica Neue"/>
                <a:ea typeface="Helvetica Neue"/>
                <a:cs typeface="Helvetica Neue"/>
                <a:sym typeface="Helvetica Neue"/>
              </a:defRPr>
            </a:lvl3pPr>
            <a:lvl4pPr marL="0" indent="0">
              <a:lnSpc>
                <a:spcPct val="100000"/>
              </a:lnSpc>
              <a:buSzTx/>
              <a:buNone/>
              <a:defRPr>
                <a:solidFill>
                  <a:srgbClr val="A9A9A9"/>
                </a:solidFill>
                <a:latin typeface="Helvetica Neue"/>
                <a:ea typeface="Helvetica Neue"/>
                <a:cs typeface="Helvetica Neue"/>
                <a:sym typeface="Helvetica Neue"/>
              </a:defRPr>
            </a:lvl4pPr>
            <a:lvl5pPr marL="0" indent="0">
              <a:lnSpc>
                <a:spcPct val="100000"/>
              </a:lnSpc>
              <a:buSzTx/>
              <a:buNone/>
              <a:defRPr>
                <a:solidFill>
                  <a:srgbClr val="A9A9A9"/>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9" name="Shape 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6" name="Shape 86"/>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7" name="Shape 87"/>
          <p:cNvSpPr/>
          <p:nvPr>
            <p:ph type="pic" idx="13"/>
          </p:nvPr>
        </p:nvSpPr>
        <p:spPr>
          <a:xfrm>
            <a:off x="6502400" y="0"/>
            <a:ext cx="6502400" cy="9842500"/>
          </a:xfrm>
          <a:prstGeom prst="rect">
            <a:avLst/>
          </a:prstGeom>
        </p:spPr>
        <p:txBody>
          <a:bodyPr lIns="91439" tIns="45719" rIns="91439" bIns="45719"/>
          <a:lstStyle/>
          <a:p>
            <a:pPr/>
          </a:p>
        </p:txBody>
      </p:sp>
      <p:sp>
        <p:nvSpPr>
          <p:cNvPr id="88" name="Shape 88"/>
          <p:cNvSpPr/>
          <p:nvPr>
            <p:ph type="title"/>
          </p:nvPr>
        </p:nvSpPr>
        <p:spPr>
          <a:xfrm>
            <a:off x="571500" y="1320800"/>
            <a:ext cx="5080000" cy="3175000"/>
          </a:xfrm>
          <a:prstGeom prst="rect">
            <a:avLst/>
          </a:prstGeom>
        </p:spPr>
        <p:txBody>
          <a:bodyPr/>
          <a:lstStyle/>
          <a:p>
            <a:pPr/>
            <a:r>
              <a:t>Title Text</a:t>
            </a:r>
          </a:p>
        </p:txBody>
      </p:sp>
      <p:sp>
        <p:nvSpPr>
          <p:cNvPr id="89" name="Shape 89"/>
          <p:cNvSpPr/>
          <p:nvPr>
            <p:ph type="body" sz="quarter" idx="1"/>
          </p:nvPr>
        </p:nvSpPr>
        <p:spPr>
          <a:xfrm>
            <a:off x="571500" y="5016500"/>
            <a:ext cx="5080000" cy="3175000"/>
          </a:xfrm>
          <a:prstGeom prst="rect">
            <a:avLst/>
          </a:prstGeom>
        </p:spPr>
        <p:txBody>
          <a:bodyPr/>
          <a:lstStyle>
            <a:lvl1pPr marL="0" indent="0">
              <a:lnSpc>
                <a:spcPct val="100000"/>
              </a:lnSpc>
              <a:buSzTx/>
              <a:buNone/>
            </a:lvl1pPr>
            <a:lvl2pPr marL="0" indent="0">
              <a:lnSpc>
                <a:spcPct val="100000"/>
              </a:lnSpc>
              <a:buSzTx/>
              <a:buNone/>
            </a:lvl2pPr>
            <a:lvl3pPr marL="0" indent="0">
              <a:lnSpc>
                <a:spcPct val="100000"/>
              </a:lnSpc>
              <a:buSzTx/>
              <a:buNone/>
            </a:lvl3pPr>
            <a:lvl4pPr marL="0" indent="0">
              <a:lnSpc>
                <a:spcPct val="100000"/>
              </a:lnSpc>
              <a:buSzTx/>
              <a:buNone/>
            </a:lvl4pPr>
            <a:lvl5pPr marL="0" indent="0">
              <a:lnSpc>
                <a:spcPct val="100000"/>
              </a:lnSpc>
              <a:buSzTx/>
              <a:buNone/>
            </a:lvl5p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sldNum" sz="quarter" idx="2"/>
          </p:nvPr>
        </p:nvSpPr>
        <p:spPr>
          <a:xfrm>
            <a:off x="5080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pPr/>
            <a:r>
              <a:t>Title Text</a:t>
            </a:r>
          </a:p>
        </p:txBody>
      </p:sp>
      <p:sp>
        <p:nvSpPr>
          <p:cNvPr id="4" name="Shape 4"/>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5E5E5E"/>
          </a:solidFill>
          <a:uFillTx/>
          <a:latin typeface="+mn-lt"/>
          <a:ea typeface="+mn-ea"/>
          <a:cs typeface="+mn-cs"/>
          <a:sym typeface="Arial"/>
        </a:defRPr>
      </a:lvl9pPr>
    </p:titleStyle>
    <p:bodyStyle>
      <a:lvl1pPr marL="2667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1pPr>
      <a:lvl2pPr marL="7112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2pPr>
      <a:lvl3pPr marL="11557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3pPr>
      <a:lvl4pPr marL="16002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4pPr>
      <a:lvl5pPr marL="20447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5pPr>
      <a:lvl6pPr marL="24892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6pPr>
      <a:lvl7pPr marL="29337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7pPr>
      <a:lvl8pPr marL="33782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8pPr>
      <a:lvl9pPr marL="3822700" marR="0" indent="-266700" algn="l" defTabSz="584200" rtl="0" latinLnBrk="0">
        <a:lnSpc>
          <a:spcPct val="120000"/>
        </a:lnSpc>
        <a:spcBef>
          <a:spcPts val="0"/>
        </a:spcBef>
        <a:spcAft>
          <a:spcPts val="0"/>
        </a:spcAft>
        <a:buClrTx/>
        <a:buSzPct val="100000"/>
        <a:buFontTx/>
        <a:buChar char="•"/>
        <a:tabLst/>
        <a:defRPr b="0" baseline="0" cap="none" i="0" spc="0" strike="noStrike" sz="2600" u="none">
          <a:ln>
            <a:noFill/>
          </a:ln>
          <a:solidFill>
            <a:srgbClr val="5E5E5E"/>
          </a:solidFill>
          <a:uFillTx/>
          <a:latin typeface="+mn-lt"/>
          <a:ea typeface="+mn-ea"/>
          <a:cs typeface="+mn-cs"/>
          <a:sym typeface="Arial"/>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tif"/><Relationship Id="rId4"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ctrTitle"/>
          </p:nvPr>
        </p:nvSpPr>
        <p:spPr>
          <a:xfrm>
            <a:off x="394725" y="3994150"/>
            <a:ext cx="12192001" cy="1765300"/>
          </a:xfrm>
          <a:prstGeom prst="rect">
            <a:avLst/>
          </a:prstGeom>
        </p:spPr>
        <p:txBody>
          <a:bodyPr/>
          <a:lstStyle>
            <a:lvl1pPr>
              <a:defRPr sz="5000"/>
            </a:lvl1pPr>
          </a:lstStyle>
          <a:p>
            <a:pPr/>
            <a:r>
              <a:t>Static Site Generators: what they are and when they are useful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pPr/>
            <a:r>
              <a:t>deployment options</a:t>
            </a:r>
          </a:p>
        </p:txBody>
      </p:sp>
      <p:sp>
        <p:nvSpPr>
          <p:cNvPr id="254" name="Shape 254"/>
          <p:cNvSpPr/>
          <p:nvPr>
            <p:ph type="body" idx="1"/>
          </p:nvPr>
        </p:nvSpPr>
        <p:spPr>
          <a:prstGeom prst="rect">
            <a:avLst/>
          </a:prstGeom>
        </p:spPr>
        <p:txBody>
          <a:bodyPr/>
          <a:lstStyle/>
          <a:p>
            <a:pPr/>
            <a:r>
              <a:t>SFTP (no one uses FTP anymore, right....?)</a:t>
            </a:r>
          </a:p>
          <a:p>
            <a:pPr/>
          </a:p>
          <a:p>
            <a:pPr/>
            <a:r>
              <a:t>Rsync (over SSH)</a:t>
            </a:r>
          </a:p>
          <a:p>
            <a:pPr/>
          </a:p>
          <a:p>
            <a:pPr/>
            <a:r>
              <a:t>git commit hooks (or GitHub webhooks)</a:t>
            </a:r>
          </a:p>
          <a:p>
            <a:pPr lvl="1"/>
            <a:r>
              <a:t>requires the site to be built on the server, so more infrastructure required</a:t>
            </a:r>
          </a:p>
          <a:p>
            <a:pPr lvl="1"/>
          </a:p>
          <a:p>
            <a:pPr/>
            <a:r>
              <a:t>Dropbox</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p>
            <a:pPr/>
            <a:r>
              <a:t>example: rioxx site deployment</a:t>
            </a:r>
          </a:p>
        </p:txBody>
      </p:sp>
      <p:pic>
        <p:nvPicPr>
          <p:cNvPr id="257" name="pasted-image.tiff"/>
          <p:cNvPicPr>
            <a:picLocks noChangeAspect="1"/>
          </p:cNvPicPr>
          <p:nvPr/>
        </p:nvPicPr>
        <p:blipFill>
          <a:blip r:embed="rId2">
            <a:extLst/>
          </a:blip>
          <a:stretch>
            <a:fillRect/>
          </a:stretch>
        </p:blipFill>
        <p:spPr>
          <a:xfrm>
            <a:off x="1100909" y="2385566"/>
            <a:ext cx="10802982" cy="6888858"/>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436 known generators</a:t>
            </a:r>
          </a:p>
        </p:txBody>
      </p:sp>
      <p:pic>
        <p:nvPicPr>
          <p:cNvPr id="260" name="pasted-image.tiff"/>
          <p:cNvPicPr>
            <a:picLocks noChangeAspect="1"/>
          </p:cNvPicPr>
          <p:nvPr/>
        </p:nvPicPr>
        <p:blipFill>
          <a:blip r:embed="rId3">
            <a:extLst/>
          </a:blip>
          <a:stretch>
            <a:fillRect/>
          </a:stretch>
        </p:blipFill>
        <p:spPr>
          <a:xfrm>
            <a:off x="1063972" y="2209926"/>
            <a:ext cx="10876856" cy="6873777"/>
          </a:xfrm>
          <a:prstGeom prst="rect">
            <a:avLst/>
          </a:prstGeom>
          <a:ln w="12700">
            <a:miter lim="400000"/>
          </a:ln>
        </p:spPr>
      </p:pic>
      <p:sp>
        <p:nvSpPr>
          <p:cNvPr id="261" name="Shape 261"/>
          <p:cNvSpPr/>
          <p:nvPr/>
        </p:nvSpPr>
        <p:spPr>
          <a:xfrm>
            <a:off x="906878" y="4993334"/>
            <a:ext cx="915491" cy="465404"/>
          </a:xfrm>
          <a:prstGeom prst="ellipse">
            <a:avLst/>
          </a:prstGeom>
          <a:solidFill>
            <a:srgbClr val="941100">
              <a:alpha val="25000"/>
            </a:srgbClr>
          </a:solidFill>
          <a:ln w="25400">
            <a:solidFill>
              <a:srgbClr val="000000"/>
            </a:solidFill>
            <a:miter lim="400000"/>
          </a:ln>
        </p:spPr>
        <p:txBody>
          <a:bodyPr lIns="50800" tIns="50800" rIns="50800" bIns="50800" anchor="ctr"/>
          <a:lstStyle/>
          <a:p>
            <a:pPr>
              <a:defRPr sz="3600"/>
            </a:pPr>
          </a:p>
        </p:txBody>
      </p:sp>
      <p:sp>
        <p:nvSpPr>
          <p:cNvPr id="262" name="Shape 262"/>
          <p:cNvSpPr/>
          <p:nvPr/>
        </p:nvSpPr>
        <p:spPr>
          <a:xfrm>
            <a:off x="1012947" y="6041275"/>
            <a:ext cx="1107381" cy="557302"/>
          </a:xfrm>
          <a:prstGeom prst="ellipse">
            <a:avLst/>
          </a:prstGeom>
          <a:solidFill>
            <a:srgbClr val="941100">
              <a:alpha val="25000"/>
            </a:srgbClr>
          </a:solidFill>
          <a:ln w="25400">
            <a:solidFill>
              <a:srgbClr val="000000"/>
            </a:solidFill>
            <a:miter lim="400000"/>
          </a:ln>
        </p:spPr>
        <p:txBody>
          <a:bodyPr lIns="50800" tIns="50800" rIns="50800" bIns="50800" anchor="ctr"/>
          <a:lstStyle/>
          <a:p>
            <a:pPr>
              <a:defRPr sz="3600"/>
            </a:pPr>
          </a:p>
        </p:txBody>
      </p:sp>
      <p:sp>
        <p:nvSpPr>
          <p:cNvPr id="263" name="Shape 263"/>
          <p:cNvSpPr/>
          <p:nvPr/>
        </p:nvSpPr>
        <p:spPr>
          <a:xfrm>
            <a:off x="9169925" y="9318652"/>
            <a:ext cx="2785974" cy="3243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a:r>
              <a:t>https://staticsitegenerators.net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lvl1pPr>
              <a:defRPr sz="9000"/>
            </a:lvl1pPr>
          </a:lstStyle>
          <a:p>
            <a:pPr/>
            <a:r>
              <a:t>why should you care?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prstGeom prst="rect">
            <a:avLst/>
          </a:prstGeom>
        </p:spPr>
        <p:txBody>
          <a:bodyPr/>
          <a:lstStyle>
            <a:lvl1pPr>
              <a:defRPr sz="4100"/>
            </a:lvl1pPr>
          </a:lstStyle>
          <a:p>
            <a:pPr/>
            <a:r>
              <a:t>the case against big CMS (Wordpress, Drupal etc.)</a:t>
            </a:r>
          </a:p>
        </p:txBody>
      </p:sp>
      <p:sp>
        <p:nvSpPr>
          <p:cNvPr id="270" name="Shape 270"/>
          <p:cNvSpPr/>
          <p:nvPr>
            <p:ph type="body" idx="1"/>
          </p:nvPr>
        </p:nvSpPr>
        <p:spPr>
          <a:prstGeom prst="rect">
            <a:avLst/>
          </a:prstGeom>
        </p:spPr>
        <p:txBody>
          <a:bodyPr/>
          <a:lstStyle/>
          <a:p>
            <a:pPr/>
            <a:r>
              <a:rPr b="1"/>
              <a:t>complexity</a:t>
            </a:r>
            <a:r>
              <a:t> (require infrastructure - notably a database)</a:t>
            </a:r>
          </a:p>
          <a:p>
            <a:pPr lvl="1"/>
            <a:r>
              <a:t>more points of failure</a:t>
            </a:r>
          </a:p>
          <a:p>
            <a:pPr lvl="1"/>
            <a:r>
              <a:t>overkill for small websites</a:t>
            </a:r>
          </a:p>
          <a:p>
            <a:pPr lvl="1"/>
          </a:p>
          <a:p>
            <a:pPr/>
            <a:r>
              <a:t>require </a:t>
            </a:r>
            <a:r>
              <a:rPr b="1"/>
              <a:t>frequent maintenance</a:t>
            </a:r>
            <a:r>
              <a:t> for security and resilience</a:t>
            </a:r>
          </a:p>
          <a:p>
            <a:pPr lvl="1"/>
            <a:r>
              <a:t>even when the website is in 'legacy' mode</a:t>
            </a:r>
          </a:p>
          <a:p>
            <a:pPr lvl="1"/>
          </a:p>
          <a:p>
            <a:pPr/>
            <a:r>
              <a:t>replication for resilience and/or scaling is non-trivial</a:t>
            </a:r>
          </a:p>
          <a:p>
            <a:pPr/>
          </a:p>
          <a:p>
            <a:pPr/>
            <a:r>
              <a:t>responding to sudden peaks in demand is difficult</a:t>
            </a:r>
          </a:p>
          <a:p>
            <a:pPr/>
          </a:p>
          <a:p>
            <a:pPr/>
            <a:r>
              <a:t>backup and </a:t>
            </a:r>
            <a:r>
              <a:rPr b="1"/>
              <a:t>long-term preservation is very difficult</a:t>
            </a:r>
            <a:endParaRPr b="1"/>
          </a:p>
          <a:p>
            <a:pPr lvl="1"/>
            <a:r>
              <a:t>typically need to preserve complex software &amp; a database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a:r>
              <a:t>Pros and cons</a:t>
            </a:r>
          </a:p>
        </p:txBody>
      </p:sp>
      <p:sp>
        <p:nvSpPr>
          <p:cNvPr id="275" name="Shape 275"/>
          <p:cNvSpPr/>
          <p:nvPr>
            <p:ph type="body" sz="half" idx="1"/>
          </p:nvPr>
        </p:nvSpPr>
        <p:spPr>
          <a:xfrm>
            <a:off x="571500" y="3054350"/>
            <a:ext cx="5684375" cy="5835650"/>
          </a:xfrm>
          <a:prstGeom prst="rect">
            <a:avLst/>
          </a:prstGeom>
        </p:spPr>
        <p:txBody>
          <a:bodyPr/>
          <a:lstStyle/>
          <a:p>
            <a:pPr>
              <a:defRPr b="1"/>
            </a:pPr>
            <a:r>
              <a:t>Pros</a:t>
            </a:r>
          </a:p>
          <a:p>
            <a:pPr lvl="1"/>
            <a:r>
              <a:t>can manage many contributors, with different levels of access</a:t>
            </a:r>
          </a:p>
          <a:p>
            <a:pPr lvl="1"/>
            <a:r>
              <a:t>(non-tech) user-friendly authoring env.</a:t>
            </a:r>
          </a:p>
          <a:p>
            <a:pPr/>
          </a:p>
          <a:p>
            <a:pPr>
              <a:defRPr b="1"/>
            </a:pPr>
            <a:r>
              <a:t>Cons</a:t>
            </a:r>
          </a:p>
          <a:p>
            <a:pPr lvl="1"/>
            <a:r>
              <a:t>significant sysadmin burden</a:t>
            </a:r>
          </a:p>
          <a:p>
            <a:pPr lvl="2"/>
            <a:r>
              <a:t>infrastructural reqs</a:t>
            </a:r>
          </a:p>
          <a:p>
            <a:pPr lvl="2"/>
            <a:r>
              <a:t>plugins make this worse</a:t>
            </a:r>
          </a:p>
          <a:p>
            <a:pPr lvl="1"/>
            <a:r>
              <a:t>content preservation challenge</a:t>
            </a:r>
          </a:p>
        </p:txBody>
      </p:sp>
      <p:sp>
        <p:nvSpPr>
          <p:cNvPr id="276" name="Shape 276"/>
          <p:cNvSpPr/>
          <p:nvPr/>
        </p:nvSpPr>
        <p:spPr>
          <a:xfrm>
            <a:off x="6506104" y="3054350"/>
            <a:ext cx="5915423" cy="58356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266700" indent="-266700" algn="l">
              <a:lnSpc>
                <a:spcPct val="120000"/>
              </a:lnSpc>
              <a:buSzPct val="100000"/>
              <a:buChar char="•"/>
              <a:defRPr b="1" sz="2600">
                <a:solidFill>
                  <a:srgbClr val="5E5E5E"/>
                </a:solidFill>
                <a:latin typeface="+mn-lt"/>
                <a:ea typeface="+mn-ea"/>
                <a:cs typeface="+mn-cs"/>
                <a:sym typeface="Arial"/>
              </a:defRPr>
            </a:pPr>
            <a:r>
              <a:t>Pros</a:t>
            </a:r>
          </a:p>
          <a:p>
            <a:pPr lvl="1" marL="711200" indent="-266700" algn="l">
              <a:lnSpc>
                <a:spcPct val="120000"/>
              </a:lnSpc>
              <a:buSzPct val="100000"/>
              <a:buChar char="•"/>
              <a:defRPr sz="2600">
                <a:solidFill>
                  <a:srgbClr val="5E5E5E"/>
                </a:solidFill>
                <a:latin typeface="+mn-lt"/>
                <a:ea typeface="+mn-ea"/>
                <a:cs typeface="+mn-cs"/>
                <a:sym typeface="Arial"/>
              </a:defRPr>
            </a:pPr>
            <a:r>
              <a:t>developer-friendly authoring env</a:t>
            </a:r>
          </a:p>
          <a:p>
            <a:pPr lvl="1" marL="711200" indent="-266700" algn="l">
              <a:lnSpc>
                <a:spcPct val="120000"/>
              </a:lnSpc>
              <a:buSzPct val="100000"/>
              <a:buChar char="•"/>
              <a:defRPr sz="2600">
                <a:solidFill>
                  <a:srgbClr val="5E5E5E"/>
                </a:solidFill>
                <a:latin typeface="+mn-lt"/>
                <a:ea typeface="+mn-ea"/>
                <a:cs typeface="+mn-cs"/>
                <a:sym typeface="Arial"/>
              </a:defRPr>
            </a:pPr>
            <a:r>
              <a:t>minimal sysadmin burden</a:t>
            </a:r>
          </a:p>
          <a:p>
            <a:pPr lvl="2" marL="1155700" indent="-266700" algn="l">
              <a:lnSpc>
                <a:spcPct val="120000"/>
              </a:lnSpc>
              <a:buSzPct val="100000"/>
              <a:buChar char="•"/>
              <a:defRPr sz="2600">
                <a:solidFill>
                  <a:srgbClr val="5E5E5E"/>
                </a:solidFill>
                <a:latin typeface="+mn-lt"/>
                <a:ea typeface="+mn-ea"/>
                <a:cs typeface="+mn-cs"/>
                <a:sym typeface="Arial"/>
              </a:defRPr>
            </a:pPr>
            <a:r>
              <a:t>minimal infrastructural reqs</a:t>
            </a:r>
          </a:p>
          <a:p>
            <a:pPr lvl="1" marL="711200" indent="-266700" algn="l">
              <a:lnSpc>
                <a:spcPct val="120000"/>
              </a:lnSpc>
              <a:buSzPct val="100000"/>
              <a:buChar char="•"/>
              <a:defRPr sz="2600">
                <a:solidFill>
                  <a:srgbClr val="5E5E5E"/>
                </a:solidFill>
                <a:latin typeface="+mn-lt"/>
                <a:ea typeface="+mn-ea"/>
                <a:cs typeface="+mn-cs"/>
                <a:sym typeface="Arial"/>
              </a:defRPr>
            </a:pPr>
            <a:r>
              <a:t>supports content preservation</a:t>
            </a:r>
          </a:p>
          <a:p>
            <a:pPr lvl="1" marL="711200" indent="-266700" algn="l">
              <a:lnSpc>
                <a:spcPct val="120000"/>
              </a:lnSpc>
              <a:buSzPct val="100000"/>
              <a:buChar char="•"/>
              <a:defRPr sz="2600">
                <a:solidFill>
                  <a:srgbClr val="5E5E5E"/>
                </a:solidFill>
                <a:latin typeface="+mn-lt"/>
                <a:ea typeface="+mn-ea"/>
                <a:cs typeface="+mn-cs"/>
                <a:sym typeface="Arial"/>
              </a:defRPr>
            </a:pPr>
            <a:r>
              <a:t>very responsive websites</a:t>
            </a:r>
          </a:p>
          <a:p>
            <a:pPr marL="266700" indent="-266700" algn="l">
              <a:lnSpc>
                <a:spcPct val="120000"/>
              </a:lnSpc>
              <a:buSzPct val="100000"/>
              <a:buChar char="•"/>
              <a:defRPr sz="2600">
                <a:solidFill>
                  <a:srgbClr val="5E5E5E"/>
                </a:solidFill>
                <a:latin typeface="+mn-lt"/>
                <a:ea typeface="+mn-ea"/>
                <a:cs typeface="+mn-cs"/>
                <a:sym typeface="Arial"/>
              </a:defRPr>
            </a:pPr>
          </a:p>
          <a:p>
            <a:pPr marL="266700" indent="-266700" algn="l">
              <a:lnSpc>
                <a:spcPct val="120000"/>
              </a:lnSpc>
              <a:buSzPct val="100000"/>
              <a:buChar char="•"/>
              <a:defRPr b="1" sz="2600">
                <a:solidFill>
                  <a:srgbClr val="5E5E5E"/>
                </a:solidFill>
                <a:latin typeface="+mn-lt"/>
                <a:ea typeface="+mn-ea"/>
                <a:cs typeface="+mn-cs"/>
                <a:sym typeface="Arial"/>
              </a:defRPr>
            </a:pPr>
            <a:r>
              <a:t>Cons</a:t>
            </a:r>
          </a:p>
          <a:p>
            <a:pPr lvl="1" marL="711200" indent="-266700" algn="l">
              <a:lnSpc>
                <a:spcPct val="120000"/>
              </a:lnSpc>
              <a:buSzPct val="100000"/>
              <a:buChar char="•"/>
              <a:defRPr sz="2600">
                <a:solidFill>
                  <a:srgbClr val="5E5E5E"/>
                </a:solidFill>
                <a:latin typeface="+mn-lt"/>
                <a:ea typeface="+mn-ea"/>
                <a:cs typeface="+mn-cs"/>
                <a:sym typeface="Arial"/>
              </a:defRPr>
            </a:pPr>
            <a:r>
              <a:t>basic access control (e.g. git repo)</a:t>
            </a:r>
          </a:p>
          <a:p>
            <a:pPr lvl="1" marL="711200" indent="-266700" algn="l">
              <a:lnSpc>
                <a:spcPct val="120000"/>
              </a:lnSpc>
              <a:buSzPct val="100000"/>
              <a:buChar char="•"/>
              <a:defRPr sz="2600">
                <a:solidFill>
                  <a:srgbClr val="5E5E5E"/>
                </a:solidFill>
                <a:latin typeface="+mn-lt"/>
                <a:ea typeface="+mn-ea"/>
                <a:cs typeface="+mn-cs"/>
                <a:sym typeface="Arial"/>
              </a:defRPr>
            </a:pPr>
            <a:r>
              <a:t>(non-tech) user-friendly authoring env.</a:t>
            </a:r>
          </a:p>
        </p:txBody>
      </p:sp>
      <p:sp>
        <p:nvSpPr>
          <p:cNvPr id="277" name="Shape 277"/>
          <p:cNvSpPr/>
          <p:nvPr/>
        </p:nvSpPr>
        <p:spPr>
          <a:xfrm>
            <a:off x="563333" y="2272414"/>
            <a:ext cx="4737907"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600">
                <a:solidFill>
                  <a:srgbClr val="5E5E5E"/>
                </a:solidFill>
                <a:latin typeface="+mn-lt"/>
                <a:ea typeface="+mn-ea"/>
                <a:cs typeface="+mn-cs"/>
                <a:sym typeface="Arial"/>
              </a:defRPr>
            </a:lvl1pPr>
          </a:lstStyle>
          <a:p>
            <a:pPr/>
            <a:r>
              <a:t>Content Management System</a:t>
            </a:r>
          </a:p>
        </p:txBody>
      </p:sp>
      <p:sp>
        <p:nvSpPr>
          <p:cNvPr id="278" name="Shape 278"/>
          <p:cNvSpPr/>
          <p:nvPr/>
        </p:nvSpPr>
        <p:spPr>
          <a:xfrm>
            <a:off x="6535459" y="2272414"/>
            <a:ext cx="3931110"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600">
                <a:solidFill>
                  <a:srgbClr val="5E5E5E"/>
                </a:solidFill>
                <a:latin typeface="+mn-lt"/>
                <a:ea typeface="+mn-ea"/>
                <a:cs typeface="+mn-cs"/>
                <a:sym typeface="Arial"/>
              </a:defRPr>
            </a:lvl1pPr>
          </a:lstStyle>
          <a:p>
            <a:pPr/>
            <a:r>
              <a:t>Static website generator</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xfrm>
            <a:off x="571500" y="3414392"/>
            <a:ext cx="11861800" cy="2924816"/>
          </a:xfrm>
          <a:prstGeom prst="rect">
            <a:avLst/>
          </a:prstGeom>
        </p:spPr>
        <p:txBody>
          <a:bodyPr/>
          <a:lstStyle>
            <a:lvl1pPr>
              <a:defRPr sz="9000"/>
            </a:lvl1pPr>
          </a:lstStyle>
          <a:p>
            <a:pPr/>
            <a:r>
              <a:t>what do you need to use them?</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authoring tools</a:t>
            </a:r>
          </a:p>
        </p:txBody>
      </p:sp>
      <p:sp>
        <p:nvSpPr>
          <p:cNvPr id="285" name="Shape 285"/>
          <p:cNvSpPr/>
          <p:nvPr>
            <p:ph type="body" idx="1"/>
          </p:nvPr>
        </p:nvSpPr>
        <p:spPr>
          <a:prstGeom prst="rect">
            <a:avLst/>
          </a:prstGeom>
        </p:spPr>
        <p:txBody>
          <a:bodyPr/>
          <a:lstStyle/>
          <a:p>
            <a:pPr/>
            <a:r>
              <a:t>a good Markdown-friendly editor with 'preview' support</a:t>
            </a:r>
          </a:p>
          <a:p>
            <a:pPr lvl="1"/>
            <a:r>
              <a:rPr i="1"/>
              <a:t>any</a:t>
            </a:r>
            <a:r>
              <a:t> old text editor at a pinch....</a:t>
            </a:r>
          </a:p>
          <a:p>
            <a:pPr/>
          </a:p>
          <a:p>
            <a:pPr/>
            <a:r>
              <a:t>access to command line tool such as SFTP or Rsync for deployment</a:t>
            </a:r>
          </a:p>
          <a:p>
            <a:pPr/>
          </a:p>
          <a:p>
            <a:pPr/>
            <a:r>
              <a:t>web browser</a:t>
            </a:r>
          </a:p>
          <a:p>
            <a:pPr/>
          </a:p>
          <a:p>
            <a:pPr/>
            <a:r>
              <a:t>that's it :-)</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prstGeom prst="rect">
            <a:avLst/>
          </a:prstGeom>
        </p:spPr>
        <p:txBody>
          <a:bodyPr/>
          <a:lstStyle/>
          <a:p>
            <a:pPr/>
            <a:r>
              <a:t>when to consider using them</a:t>
            </a:r>
          </a:p>
        </p:txBody>
      </p:sp>
      <p:sp>
        <p:nvSpPr>
          <p:cNvPr id="290" name="Shape 290"/>
          <p:cNvSpPr/>
          <p:nvPr>
            <p:ph type="body" idx="1"/>
          </p:nvPr>
        </p:nvSpPr>
        <p:spPr>
          <a:prstGeom prst="rect">
            <a:avLst/>
          </a:prstGeom>
        </p:spPr>
        <p:txBody>
          <a:bodyPr/>
          <a:lstStyle/>
          <a:p>
            <a:pPr/>
            <a:r>
              <a:t>if you need to build &amp; manage a website which:</a:t>
            </a:r>
          </a:p>
          <a:p>
            <a:pPr lvl="1"/>
            <a:r>
              <a:t>will have one, or a small number, of users</a:t>
            </a:r>
          </a:p>
          <a:p>
            <a:pPr lvl="1"/>
            <a:r>
              <a:t>will be relatively simple</a:t>
            </a:r>
          </a:p>
          <a:p>
            <a:pPr lvl="1"/>
            <a:r>
              <a:t>won't have major 'dynamic' requirements</a:t>
            </a:r>
          </a:p>
          <a:p>
            <a:pPr lvl="1"/>
            <a:r>
              <a:t>will need to be preserved, even after it is no longer a live site</a:t>
            </a:r>
          </a:p>
          <a:p>
            <a:pPr lvl="1"/>
          </a:p>
          <a:p>
            <a:pPr lvl="1"/>
            <a:r>
              <a:t>in short - a </a:t>
            </a:r>
            <a:r>
              <a:rPr b="1"/>
              <a:t>project website</a:t>
            </a:r>
            <a:r>
              <a:t> is a good candidate!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contents</a:t>
            </a:r>
          </a:p>
        </p:txBody>
      </p:sp>
      <p:sp>
        <p:nvSpPr>
          <p:cNvPr id="214" name="Shape 214"/>
          <p:cNvSpPr/>
          <p:nvPr>
            <p:ph type="body" idx="1"/>
          </p:nvPr>
        </p:nvSpPr>
        <p:spPr>
          <a:prstGeom prst="rect">
            <a:avLst/>
          </a:prstGeom>
        </p:spPr>
        <p:txBody>
          <a:bodyPr/>
          <a:lstStyle/>
          <a:p>
            <a:pPr/>
            <a:r>
              <a:t>what are static-site generators?</a:t>
            </a:r>
          </a:p>
          <a:p>
            <a:pPr/>
          </a:p>
          <a:p>
            <a:pPr/>
            <a:r>
              <a:t>why should you care?</a:t>
            </a:r>
          </a:p>
          <a:p>
            <a:pPr/>
          </a:p>
          <a:p>
            <a:pPr/>
            <a:r>
              <a:t>what do you need to use them?</a:t>
            </a:r>
          </a:p>
          <a:p>
            <a:pPr/>
          </a:p>
          <a:p>
            <a:pPr/>
          </a:p>
          <a:p>
            <a:pPr/>
          </a:p>
          <a:p>
            <a:pPr/>
            <a:r>
              <a:t>(I will use the example of the RIOXX website, which is built with an application called Hugo)</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lvl1pPr>
              <a:defRPr sz="9000"/>
            </a:lvl1pPr>
          </a:lstStyle>
          <a:p>
            <a:pPr/>
            <a:r>
              <a:t>what are they?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what </a:t>
            </a:r>
            <a:r>
              <a:t>are</a:t>
            </a:r>
            <a:r>
              <a:t> static site generators?</a:t>
            </a:r>
          </a:p>
        </p:txBody>
      </p:sp>
      <p:sp>
        <p:nvSpPr>
          <p:cNvPr id="219" name="Shape 219"/>
          <p:cNvSpPr/>
          <p:nvPr>
            <p:ph type="body" idx="1"/>
          </p:nvPr>
        </p:nvSpPr>
        <p:spPr>
          <a:prstGeom prst="rect">
            <a:avLst/>
          </a:prstGeom>
        </p:spPr>
        <p:txBody>
          <a:bodyPr/>
          <a:lstStyle/>
          <a:p>
            <a:pPr/>
            <a:r>
              <a:t>a different kind of web-content management system, designed to publish content as </a:t>
            </a:r>
            <a:r>
              <a:rPr b="1"/>
              <a:t>static</a:t>
            </a:r>
            <a:r>
              <a:t> content to a </a:t>
            </a:r>
            <a:r>
              <a:rPr b="1"/>
              <a:t>bog-standard web-server</a:t>
            </a:r>
            <a:r>
              <a:t>.</a:t>
            </a:r>
          </a:p>
          <a:p>
            <a:pPr/>
          </a:p>
          <a:p>
            <a:pPr/>
            <a:r>
              <a:t>content is processed during the </a:t>
            </a:r>
            <a:r>
              <a:rPr i="1"/>
              <a:t>publishing</a:t>
            </a:r>
            <a:r>
              <a:t> operation, rather than when the user requests content (although client-side Javascript still supported)</a:t>
            </a:r>
          </a:p>
          <a:p>
            <a:pPr/>
          </a:p>
          <a:p>
            <a:pPr/>
            <a:r>
              <a:t>simple </a:t>
            </a:r>
            <a:r>
              <a:rPr b="1"/>
              <a:t>command-line</a:t>
            </a:r>
            <a:r>
              <a:t> application to generate content and serve pages</a:t>
            </a:r>
          </a:p>
          <a:p>
            <a:pPr/>
          </a:p>
          <a:p>
            <a:pPr/>
            <a:r>
              <a:rPr b="1"/>
              <a:t>no database</a:t>
            </a:r>
            <a:r>
              <a:t> - content in semi-structured text files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components - standard to most systems</a:t>
            </a:r>
          </a:p>
        </p:txBody>
      </p:sp>
      <p:sp>
        <p:nvSpPr>
          <p:cNvPr id="224" name="Shape 224"/>
          <p:cNvSpPr/>
          <p:nvPr>
            <p:ph type="body" idx="1"/>
          </p:nvPr>
        </p:nvSpPr>
        <p:spPr>
          <a:prstGeom prst="rect">
            <a:avLst/>
          </a:prstGeom>
        </p:spPr>
        <p:txBody>
          <a:bodyPr/>
          <a:lstStyle/>
          <a:p>
            <a:pPr marL="458611" indent="-458611">
              <a:buAutoNum type="arabicPeriod" startAt="1"/>
              <a:defRPr b="1"/>
            </a:pPr>
            <a:r>
              <a:t>content-model</a:t>
            </a:r>
          </a:p>
          <a:p>
            <a:pPr lvl="1"/>
            <a:r>
              <a:t>folder hierarchy, text files</a:t>
            </a:r>
          </a:p>
          <a:p>
            <a:pPr marL="458611" indent="-458611">
              <a:buAutoNum type="arabicPeriod" startAt="1"/>
              <a:defRPr b="1"/>
            </a:pPr>
            <a:r>
              <a:t>content pages</a:t>
            </a:r>
          </a:p>
          <a:p>
            <a:pPr lvl="1"/>
            <a:r>
              <a:t>(markdown, front-matter)</a:t>
            </a:r>
          </a:p>
          <a:p>
            <a:pPr lvl="1"/>
            <a:r>
              <a:t>blog type content is also often supported</a:t>
            </a:r>
          </a:p>
          <a:p>
            <a:pPr marL="458611" indent="-458611">
              <a:buAutoNum type="arabicPeriod" startAt="1"/>
              <a:defRPr b="1"/>
            </a:pPr>
            <a:r>
              <a:t>templates (&amp; themes)</a:t>
            </a:r>
          </a:p>
          <a:p>
            <a:pPr lvl="1"/>
            <a:r>
              <a:t>(with some level of basic scripting)</a:t>
            </a:r>
          </a:p>
          <a:p>
            <a:pPr marL="458611" indent="-458611">
              <a:buAutoNum type="arabicPeriod" startAt="1"/>
              <a:defRPr b="1"/>
            </a:pPr>
            <a:r>
              <a:t>generator software</a:t>
            </a:r>
          </a:p>
          <a:p>
            <a:pPr lvl="1"/>
            <a:r>
              <a:t>typically a command-line script or application</a:t>
            </a:r>
          </a:p>
          <a:p>
            <a:pPr marL="458611" indent="-458611">
              <a:buAutoNum type="arabicPeriod" startAt="1"/>
              <a:defRPr b="1"/>
            </a:pPr>
            <a:r>
              <a:t>configuration file</a:t>
            </a:r>
          </a:p>
          <a:p>
            <a:pPr marL="458611" indent="-458611">
              <a:buAutoNum type="arabicPeriod" startAt="1"/>
              <a:defRPr b="1"/>
            </a:pPr>
            <a:r>
              <a:t>other non-core features</a:t>
            </a:r>
          </a:p>
          <a:p>
            <a:pPr lvl="1"/>
            <a:r>
              <a:t>'shortcodes'</a:t>
            </a:r>
          </a:p>
          <a:p>
            <a:pPr lvl="1"/>
            <a:r>
              <a:t>data as content (i.e. data in structured files such as JSON or YAML)</a:t>
            </a:r>
          </a:p>
          <a:p>
            <a:pPr lvl="1"/>
            <a:r>
              <a:t>plugins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1. content-model</a:t>
            </a:r>
          </a:p>
        </p:txBody>
      </p:sp>
      <p:sp>
        <p:nvSpPr>
          <p:cNvPr id="227" name="Shape 227"/>
          <p:cNvSpPr/>
          <p:nvPr>
            <p:ph type="body" sz="half" idx="1"/>
          </p:nvPr>
        </p:nvSpPr>
        <p:spPr>
          <a:xfrm>
            <a:off x="6771334" y="2324100"/>
            <a:ext cx="5661966" cy="6565900"/>
          </a:xfrm>
          <a:prstGeom prst="rect">
            <a:avLst/>
          </a:prstGeom>
        </p:spPr>
        <p:txBody>
          <a:bodyPr/>
          <a:lstStyle/>
          <a:p>
            <a:pPr/>
            <a:r>
              <a:t>text files arranged in folder hierarchy</a:t>
            </a:r>
          </a:p>
          <a:p>
            <a:pPr/>
          </a:p>
          <a:p>
            <a:pPr/>
            <a:r>
              <a:t>folder hierarchy relates to URL path structure</a:t>
            </a:r>
          </a:p>
          <a:p>
            <a:pPr/>
          </a:p>
          <a:p>
            <a:pPr/>
            <a:r>
              <a:t>filename relates to URL</a:t>
            </a:r>
          </a:p>
        </p:txBody>
      </p:sp>
      <p:pic>
        <p:nvPicPr>
          <p:cNvPr id="228" name="pasted-image.tiff"/>
          <p:cNvPicPr>
            <a:picLocks noChangeAspect="1"/>
          </p:cNvPicPr>
          <p:nvPr/>
        </p:nvPicPr>
        <p:blipFill>
          <a:blip r:embed="rId3">
            <a:extLst/>
          </a:blip>
          <a:stretch>
            <a:fillRect/>
          </a:stretch>
        </p:blipFill>
        <p:spPr>
          <a:xfrm>
            <a:off x="519172" y="2209926"/>
            <a:ext cx="5967996" cy="6811059"/>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2. content pages</a:t>
            </a:r>
          </a:p>
        </p:txBody>
      </p:sp>
      <p:sp>
        <p:nvSpPr>
          <p:cNvPr id="233" name="Shape 233"/>
          <p:cNvSpPr/>
          <p:nvPr>
            <p:ph type="body" sz="half" idx="1"/>
          </p:nvPr>
        </p:nvSpPr>
        <p:spPr>
          <a:xfrm>
            <a:off x="6408076" y="2324100"/>
            <a:ext cx="6025224" cy="6565900"/>
          </a:xfrm>
          <a:prstGeom prst="rect">
            <a:avLst/>
          </a:prstGeom>
        </p:spPr>
        <p:txBody>
          <a:bodyPr/>
          <a:lstStyle/>
          <a:p>
            <a:pPr/>
            <a:r>
              <a:t>"front-matter" metadata</a:t>
            </a:r>
          </a:p>
          <a:p>
            <a:pPr lvl="1"/>
            <a:r>
              <a:t>often in YAML format like here</a:t>
            </a:r>
          </a:p>
          <a:p>
            <a:pPr/>
          </a:p>
          <a:p>
            <a:pPr/>
            <a:r>
              <a:t>main body in Markdown, arbitrary HTML also accepted where necessary</a:t>
            </a:r>
          </a:p>
        </p:txBody>
      </p:sp>
      <p:sp>
        <p:nvSpPr>
          <p:cNvPr id="234" name="Shape 234"/>
          <p:cNvSpPr/>
          <p:nvPr/>
        </p:nvSpPr>
        <p:spPr>
          <a:xfrm>
            <a:off x="683728" y="2203577"/>
            <a:ext cx="5511414" cy="11127098"/>
          </a:xfrm>
          <a:prstGeom prst="rect">
            <a:avLst/>
          </a:prstGeom>
          <a:ln w="12700">
            <a:solidFill>
              <a:srgbClr val="5E5E5E"/>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solidFill>
                  <a:srgbClr val="5E5E5E"/>
                </a:solidFill>
                <a:latin typeface="+mn-lt"/>
                <a:ea typeface="+mn-ea"/>
                <a:cs typeface="+mn-cs"/>
                <a:sym typeface="Arial"/>
              </a:defRPr>
            </a:pPr>
            <a:r>
              <a:t>---</a:t>
            </a:r>
          </a:p>
          <a:p>
            <a:pPr algn="l">
              <a:defRPr sz="2600">
                <a:solidFill>
                  <a:srgbClr val="5E5E5E"/>
                </a:solidFill>
                <a:latin typeface="+mn-lt"/>
                <a:ea typeface="+mn-ea"/>
                <a:cs typeface="+mn-cs"/>
                <a:sym typeface="Arial"/>
              </a:defRPr>
            </a:pPr>
            <a:r>
              <a:t>author: Paul Walk</a:t>
            </a:r>
          </a:p>
          <a:p>
            <a:pPr algn="l">
              <a:defRPr sz="2600">
                <a:solidFill>
                  <a:srgbClr val="5E5E5E"/>
                </a:solidFill>
                <a:latin typeface="+mn-lt"/>
                <a:ea typeface="+mn-ea"/>
                <a:cs typeface="+mn-cs"/>
                <a:sym typeface="Arial"/>
              </a:defRPr>
            </a:pPr>
            <a:r>
              <a:t>categories: []</a:t>
            </a:r>
          </a:p>
          <a:p>
            <a:pPr algn="l">
              <a:defRPr sz="2600">
                <a:solidFill>
                  <a:srgbClr val="5E5E5E"/>
                </a:solidFill>
                <a:latin typeface="+mn-lt"/>
                <a:ea typeface="+mn-ea"/>
                <a:cs typeface="+mn-cs"/>
                <a:sym typeface="Arial"/>
              </a:defRPr>
            </a:pPr>
            <a:r>
              <a:t>date: 2016-03-29T17:18:13+01:00</a:t>
            </a:r>
          </a:p>
          <a:p>
            <a:pPr algn="l">
              <a:defRPr sz="2600">
                <a:solidFill>
                  <a:srgbClr val="5E5E5E"/>
                </a:solidFill>
                <a:latin typeface="+mn-lt"/>
                <a:ea typeface="+mn-ea"/>
                <a:cs typeface="+mn-cs"/>
                <a:sym typeface="Arial"/>
              </a:defRPr>
            </a:pPr>
            <a:r>
              <a:t>description: ""</a:t>
            </a:r>
          </a:p>
          <a:p>
            <a:pPr algn="l">
              <a:defRPr sz="2600">
                <a:solidFill>
                  <a:srgbClr val="5E5E5E"/>
                </a:solidFill>
                <a:latin typeface="+mn-lt"/>
                <a:ea typeface="+mn-ea"/>
                <a:cs typeface="+mn-cs"/>
                <a:sym typeface="Arial"/>
              </a:defRPr>
            </a:pPr>
            <a:r>
              <a:t>draft: false</a:t>
            </a:r>
          </a:p>
          <a:p>
            <a:pPr algn="l">
              <a:defRPr sz="2600">
                <a:solidFill>
                  <a:srgbClr val="5E5E5E"/>
                </a:solidFill>
                <a:latin typeface="+mn-lt"/>
                <a:ea typeface="+mn-ea"/>
                <a:cs typeface="+mn-cs"/>
                <a:sym typeface="Arial"/>
              </a:defRPr>
            </a:pPr>
            <a:r>
              <a:t>tags: ["eprints","oai-pmh"]</a:t>
            </a:r>
          </a:p>
          <a:p>
            <a:pPr algn="l">
              <a:defRPr sz="2600">
                <a:solidFill>
                  <a:srgbClr val="5E5E5E"/>
                </a:solidFill>
                <a:latin typeface="+mn-lt"/>
                <a:ea typeface="+mn-ea"/>
                <a:cs typeface="+mn-cs"/>
                <a:sym typeface="Arial"/>
              </a:defRPr>
            </a:pPr>
            <a:r>
              <a:t>title: RIOXX and metadata only records</a:t>
            </a:r>
          </a:p>
          <a:p>
            <a:pPr algn="l">
              <a:defRPr sz="2600">
                <a:solidFill>
                  <a:srgbClr val="5E5E5E"/>
                </a:solidFill>
                <a:latin typeface="+mn-lt"/>
                <a:ea typeface="+mn-ea"/>
                <a:cs typeface="+mn-cs"/>
                <a:sym typeface="Arial"/>
              </a:defRPr>
            </a:pPr>
            <a:r>
              <a:t>topics: []</a:t>
            </a:r>
          </a:p>
          <a:p>
            <a:pPr algn="l">
              <a:defRPr sz="2600">
                <a:solidFill>
                  <a:srgbClr val="5E5E5E"/>
                </a:solidFill>
                <a:latin typeface="+mn-lt"/>
                <a:ea typeface="+mn-ea"/>
                <a:cs typeface="+mn-cs"/>
                <a:sym typeface="Arial"/>
              </a:defRPr>
            </a:pPr>
            <a:r>
              <a:t>---</a:t>
            </a:r>
          </a:p>
          <a:p>
            <a:pPr algn="l">
              <a:defRPr sz="2600">
                <a:solidFill>
                  <a:srgbClr val="5E5E5E"/>
                </a:solidFill>
                <a:latin typeface="+mn-lt"/>
                <a:ea typeface="+mn-ea"/>
                <a:cs typeface="+mn-cs"/>
                <a:sym typeface="Arial"/>
              </a:defRPr>
            </a:pPr>
            <a:r>
              <a:t>I received the following query from Emma Sansby, Head of Library Services at Bishop Grosseteste University:</a:t>
            </a:r>
          </a:p>
          <a:p>
            <a:pPr algn="l">
              <a:defRPr sz="2600">
                <a:solidFill>
                  <a:srgbClr val="5E5E5E"/>
                </a:solidFill>
                <a:latin typeface="+mn-lt"/>
                <a:ea typeface="+mn-ea"/>
                <a:cs typeface="+mn-cs"/>
                <a:sym typeface="Arial"/>
              </a:defRPr>
            </a:pPr>
          </a:p>
          <a:p>
            <a:pPr algn="l">
              <a:defRPr sz="2600">
                <a:solidFill>
                  <a:srgbClr val="5E5E5E"/>
                </a:solidFill>
                <a:latin typeface="+mn-lt"/>
                <a:ea typeface="+mn-ea"/>
                <a:cs typeface="+mn-cs"/>
                <a:sym typeface="Arial"/>
              </a:defRPr>
            </a:pPr>
            <a:r>
              <a:t>&gt; I am currently leading a project to implement Eprints (hosted and supported by ULCC) at my institution.  We have the RIOXX plugin installed and I have a question about the licence_ref attribute.</a:t>
            </a:r>
          </a:p>
          <a:p>
            <a:pPr algn="l">
              <a:defRPr sz="2600">
                <a:solidFill>
                  <a:srgbClr val="5E5E5E"/>
                </a:solidFill>
                <a:latin typeface="+mn-lt"/>
                <a:ea typeface="+mn-ea"/>
                <a:cs typeface="+mn-cs"/>
                <a:sym typeface="Arial"/>
              </a:defRPr>
            </a:pPr>
            <a:r>
              <a:t>&gt; </a:t>
            </a:r>
          </a:p>
          <a:p>
            <a:pPr algn="l">
              <a:defRPr sz="2600">
                <a:solidFill>
                  <a:srgbClr val="5E5E5E"/>
                </a:solidFill>
                <a:latin typeface="+mn-lt"/>
                <a:ea typeface="+mn-ea"/>
                <a:cs typeface="+mn-cs"/>
                <a:sym typeface="Arial"/>
              </a:defRPr>
            </a:pPr>
            <a:r>
              <a:t>&gt; I am creating a metadata-only journal article record into our repository which includes a DOI link to the </a:t>
            </a:r>
          </a:p>
        </p:txBody>
      </p:sp>
      <p:pic>
        <p:nvPicPr>
          <p:cNvPr id="235" name=""/>
          <p:cNvPicPr>
            <a:picLocks noChangeAspect="0"/>
          </p:cNvPicPr>
          <p:nvPr/>
        </p:nvPicPr>
        <p:blipFill>
          <a:blip r:embed="rId2">
            <a:extLst/>
          </a:blip>
          <a:stretch>
            <a:fillRect/>
          </a:stretch>
        </p:blipFill>
        <p:spPr>
          <a:xfrm rot="10390838">
            <a:off x="2885660" y="3365919"/>
            <a:ext cx="5606503" cy="352234"/>
          </a:xfrm>
          <a:prstGeom prst="rect">
            <a:avLst/>
          </a:prstGeom>
        </p:spPr>
      </p:pic>
      <p:pic>
        <p:nvPicPr>
          <p:cNvPr id="237" name=""/>
          <p:cNvPicPr>
            <a:picLocks noChangeAspect="0"/>
          </p:cNvPicPr>
          <p:nvPr/>
        </p:nvPicPr>
        <p:blipFill>
          <a:blip r:embed="rId3">
            <a:extLst/>
          </a:blip>
          <a:stretch>
            <a:fillRect/>
          </a:stretch>
        </p:blipFill>
        <p:spPr>
          <a:xfrm rot="9664999">
            <a:off x="2340986" y="5707653"/>
            <a:ext cx="7113599" cy="352235"/>
          </a:xfrm>
          <a:prstGeom prst="rect">
            <a:avLst/>
          </a:prstGeom>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a:r>
              <a:t>3. templates</a:t>
            </a:r>
          </a:p>
        </p:txBody>
      </p:sp>
      <p:sp>
        <p:nvSpPr>
          <p:cNvPr id="241" name="Shape 241"/>
          <p:cNvSpPr/>
          <p:nvPr>
            <p:ph type="body" sz="half" idx="1"/>
          </p:nvPr>
        </p:nvSpPr>
        <p:spPr>
          <a:xfrm>
            <a:off x="571500" y="2324100"/>
            <a:ext cx="11895322" cy="3885165"/>
          </a:xfrm>
          <a:prstGeom prst="rect">
            <a:avLst/>
          </a:prstGeom>
        </p:spPr>
        <p:txBody>
          <a:bodyPr/>
          <a:lstStyle/>
          <a:p>
            <a:pPr/>
            <a:r>
              <a:t>can reference metadata (e.g. 'page title') from content page</a:t>
            </a:r>
          </a:p>
          <a:p>
            <a:pPr/>
          </a:p>
          <a:p>
            <a:pPr/>
            <a:r>
              <a:t>can re-use 'partial' templates (e.g. a common 'header' &amp; 'footer')</a:t>
            </a:r>
          </a:p>
          <a:p>
            <a:pPr/>
          </a:p>
          <a:p>
            <a:pPr/>
            <a:r>
              <a:t>often in a common templating language such as HAML</a:t>
            </a:r>
          </a:p>
          <a:p>
            <a:pPr lvl="1"/>
            <a:r>
              <a:t>(example  below is in Go's templating syntax)</a:t>
            </a:r>
          </a:p>
        </p:txBody>
      </p:sp>
      <p:sp>
        <p:nvSpPr>
          <p:cNvPr id="242" name="Shape 242"/>
          <p:cNvSpPr/>
          <p:nvPr/>
        </p:nvSpPr>
        <p:spPr>
          <a:xfrm>
            <a:off x="844901" y="6246138"/>
            <a:ext cx="11650316" cy="3289301"/>
          </a:xfrm>
          <a:prstGeom prst="rect">
            <a:avLst/>
          </a:prstGeom>
          <a:ln w="12700">
            <a:solidFill>
              <a:srgbClr val="5E5E5E"/>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solidFill>
                  <a:srgbClr val="5E5E5E"/>
                </a:solidFill>
                <a:latin typeface="Courier"/>
                <a:ea typeface="Courier"/>
                <a:cs typeface="Courier"/>
                <a:sym typeface="Courier"/>
              </a:defRPr>
            </a:pPr>
            <a:r>
              <a:t>= include partials/header.html .</a:t>
            </a:r>
          </a:p>
          <a:p>
            <a:pPr algn="l">
              <a:defRPr sz="2100">
                <a:solidFill>
                  <a:srgbClr val="5E5E5E"/>
                </a:solidFill>
                <a:latin typeface="Courier"/>
                <a:ea typeface="Courier"/>
                <a:cs typeface="Courier"/>
                <a:sym typeface="Courier"/>
              </a:defRPr>
            </a:pPr>
            <a:r>
              <a:t>div.row-fluid</a:t>
            </a:r>
          </a:p>
          <a:p>
            <a:pPr algn="l">
              <a:defRPr sz="2100">
                <a:solidFill>
                  <a:srgbClr val="5E5E5E"/>
                </a:solidFill>
                <a:latin typeface="Courier"/>
                <a:ea typeface="Courier"/>
                <a:cs typeface="Courier"/>
                <a:sym typeface="Courier"/>
              </a:defRPr>
            </a:pPr>
            <a:r>
              <a:t>  div class="col-xs-12"</a:t>
            </a:r>
          </a:p>
          <a:p>
            <a:pPr algn="l">
              <a:defRPr sz="2100">
                <a:solidFill>
                  <a:srgbClr val="5E5E5E"/>
                </a:solidFill>
                <a:latin typeface="Courier"/>
                <a:ea typeface="Courier"/>
                <a:cs typeface="Courier"/>
                <a:sym typeface="Courier"/>
              </a:defRPr>
            </a:pPr>
            <a:r>
              <a:t>    h1.page-title {{if .Draft}}[**draft**]{{end}}{{.Title}}</a:t>
            </a:r>
          </a:p>
          <a:p>
            <a:pPr algn="l">
              <a:defRPr sz="2100">
                <a:solidFill>
                  <a:srgbClr val="5E5E5E"/>
                </a:solidFill>
                <a:latin typeface="Courier"/>
                <a:ea typeface="Courier"/>
                <a:cs typeface="Courier"/>
                <a:sym typeface="Courier"/>
              </a:defRPr>
            </a:pPr>
            <a:r>
              <a:t>    h2.page-title</a:t>
            </a:r>
          </a:p>
          <a:p>
            <a:pPr algn="l">
              <a:defRPr sz="2100">
                <a:solidFill>
                  <a:srgbClr val="5E5E5E"/>
                </a:solidFill>
                <a:latin typeface="Courier"/>
                <a:ea typeface="Courier"/>
                <a:cs typeface="Courier"/>
                <a:sym typeface="Courier"/>
              </a:defRPr>
            </a:pPr>
            <a:r>
              <a:t>      i {{.Params.author}}, {{.Date.Format "Monday, January 02, 2006"}}</a:t>
            </a:r>
          </a:p>
          <a:p>
            <a:pPr algn="l">
              <a:defRPr sz="2100">
                <a:solidFill>
                  <a:srgbClr val="5E5E5E"/>
                </a:solidFill>
                <a:latin typeface="Courier"/>
                <a:ea typeface="Courier"/>
                <a:cs typeface="Courier"/>
                <a:sym typeface="Courier"/>
              </a:defRPr>
            </a:pPr>
            <a:r>
              <a:t>    {{.Content}}</a:t>
            </a:r>
          </a:p>
          <a:p>
            <a:pPr algn="l">
              <a:defRPr sz="2100">
                <a:solidFill>
                  <a:srgbClr val="5E5E5E"/>
                </a:solidFill>
                <a:latin typeface="Courier"/>
                <a:ea typeface="Courier"/>
                <a:cs typeface="Courier"/>
                <a:sym typeface="Courier"/>
              </a:defRPr>
            </a:pPr>
            <a:r>
              <a:t>    = include partials/share_buttons.html .</a:t>
            </a:r>
          </a:p>
          <a:p>
            <a:pPr algn="l">
              <a:defRPr sz="2100">
                <a:solidFill>
                  <a:srgbClr val="5E5E5E"/>
                </a:solidFill>
                <a:latin typeface="Courier"/>
                <a:ea typeface="Courier"/>
                <a:cs typeface="Courier"/>
                <a:sym typeface="Courier"/>
              </a:defRPr>
            </a:pPr>
            <a:r>
              <a:t>    = include _internal/disqus.html .</a:t>
            </a:r>
          </a:p>
          <a:p>
            <a:pPr algn="l">
              <a:defRPr sz="2100">
                <a:solidFill>
                  <a:srgbClr val="5E5E5E"/>
                </a:solidFill>
                <a:latin typeface="Courier"/>
                <a:ea typeface="Courier"/>
                <a:cs typeface="Courier"/>
                <a:sym typeface="Courier"/>
              </a:defRPr>
            </a:pPr>
            <a:r>
              <a:t>= include partials/footer.html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4. generator software</a:t>
            </a:r>
          </a:p>
        </p:txBody>
      </p:sp>
      <p:sp>
        <p:nvSpPr>
          <p:cNvPr id="247" name="Shape 247"/>
          <p:cNvSpPr/>
          <p:nvPr>
            <p:ph type="body" idx="1"/>
          </p:nvPr>
        </p:nvSpPr>
        <p:spPr>
          <a:prstGeom prst="rect">
            <a:avLst/>
          </a:prstGeom>
        </p:spPr>
        <p:txBody>
          <a:bodyPr/>
          <a:lstStyle/>
          <a:p>
            <a:pPr/>
            <a:r>
              <a:t>used to generate new content:</a:t>
            </a:r>
          </a:p>
          <a:p>
            <a:pPr/>
          </a:p>
          <a:p>
            <a:pPr lvl="1"/>
          </a:p>
          <a:p>
            <a:pPr lvl="1"/>
          </a:p>
          <a:p>
            <a:pPr lvl="1"/>
          </a:p>
          <a:p>
            <a:pPr lvl="1"/>
          </a:p>
          <a:p>
            <a:pPr lvl="1"/>
          </a:p>
          <a:p>
            <a:pPr/>
            <a:r>
              <a:t>also used to run a local sever to see how the site will look</a:t>
            </a:r>
          </a:p>
        </p:txBody>
      </p:sp>
      <p:pic>
        <p:nvPicPr>
          <p:cNvPr id="248" name="pasted-image.tiff"/>
          <p:cNvPicPr>
            <a:picLocks noChangeAspect="1"/>
          </p:cNvPicPr>
          <p:nvPr/>
        </p:nvPicPr>
        <p:blipFill>
          <a:blip r:embed="rId3">
            <a:extLst/>
          </a:blip>
          <a:stretch>
            <a:fillRect/>
          </a:stretch>
        </p:blipFill>
        <p:spPr>
          <a:xfrm>
            <a:off x="562424" y="3130078"/>
            <a:ext cx="11709401" cy="2070172"/>
          </a:xfrm>
          <a:prstGeom prst="rect">
            <a:avLst/>
          </a:prstGeom>
          <a:ln w="12700">
            <a:miter lim="400000"/>
          </a:ln>
        </p:spPr>
      </p:pic>
      <p:pic>
        <p:nvPicPr>
          <p:cNvPr id="249" name="pasted-image.tiff"/>
          <p:cNvPicPr>
            <a:picLocks noChangeAspect="1"/>
          </p:cNvPicPr>
          <p:nvPr/>
        </p:nvPicPr>
        <p:blipFill>
          <a:blip r:embed="rId4">
            <a:extLst/>
          </a:blip>
          <a:stretch>
            <a:fillRect/>
          </a:stretch>
        </p:blipFill>
        <p:spPr>
          <a:xfrm>
            <a:off x="586053" y="6164790"/>
            <a:ext cx="11709401" cy="3334292"/>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