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96" r:id="rId1"/>
  </p:sldMasterIdLst>
  <p:notesMasterIdLst>
    <p:notesMasterId r:id="rId23"/>
  </p:notesMasterIdLst>
  <p:handoutMasterIdLst>
    <p:handoutMasterId r:id="rId24"/>
  </p:handoutMasterIdLst>
  <p:sldIdLst>
    <p:sldId id="256" r:id="rId2"/>
    <p:sldId id="257" r:id="rId3"/>
    <p:sldId id="275" r:id="rId4"/>
    <p:sldId id="264" r:id="rId5"/>
    <p:sldId id="259" r:id="rId6"/>
    <p:sldId id="263" r:id="rId7"/>
    <p:sldId id="262" r:id="rId8"/>
    <p:sldId id="265" r:id="rId9"/>
    <p:sldId id="266" r:id="rId10"/>
    <p:sldId id="268" r:id="rId11"/>
    <p:sldId id="271" r:id="rId12"/>
    <p:sldId id="272" r:id="rId13"/>
    <p:sldId id="261" r:id="rId14"/>
    <p:sldId id="260" r:id="rId15"/>
    <p:sldId id="269" r:id="rId16"/>
    <p:sldId id="270" r:id="rId17"/>
    <p:sldId id="258" r:id="rId18"/>
    <p:sldId id="267" r:id="rId19"/>
    <p:sldId id="273" r:id="rId20"/>
    <p:sldId id="276" r:id="rId21"/>
    <p:sldId id="274" r:id="rId22"/>
  </p:sldIdLst>
  <p:sldSz cx="9144000" cy="5143500" type="screen16x9"/>
  <p:notesSz cx="6858000" cy="9144000"/>
  <p:embeddedFontLst>
    <p:embeddedFont>
      <p:font typeface="Calibri" pitchFamily="34" charset="0"/>
      <p:regular r:id="rId25"/>
      <p:bold r:id="rId26"/>
      <p:italic r:id="rId27"/>
      <p:boldItalic r:id="rId28"/>
    </p:embeddedFont>
    <p:embeddedFont>
      <p:font typeface="Lucida Console" pitchFamily="49" charset="0"/>
      <p:regular r:id="rId2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91" autoAdjust="0"/>
    <p:restoredTop sz="84390" autoAdjust="0"/>
  </p:normalViewPr>
  <p:slideViewPr>
    <p:cSldViewPr>
      <p:cViewPr varScale="1">
        <p:scale>
          <a:sx n="88" d="100"/>
          <a:sy n="88" d="100"/>
        </p:scale>
        <p:origin x="-876" y="-108"/>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444"/>
    </p:cViewPr>
  </p:sorterViewPr>
  <p:notesViewPr>
    <p:cSldViewPr>
      <p:cViewPr>
        <p:scale>
          <a:sx n="140" d="100"/>
          <a:sy n="140" d="100"/>
        </p:scale>
        <p:origin x="-1248" y="43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715DA08-164A-4740-AAB8-CD1CDA10E44E}" type="datetimeFigureOut">
              <a:rPr lang="en-GB" smtClean="0"/>
              <a:pPr/>
              <a:t>17/02/2012</a:t>
            </a:fld>
            <a:endParaRPr lang="en-GB"/>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A7D8C29-9EAD-43A1-A5EE-D5F8A60269C9}" type="slidenum">
              <a:rPr lang="en-GB" smtClean="0"/>
              <a:pPr/>
              <a:t>‹#›</a:t>
            </a:fld>
            <a:endParaRPr lang="en-GB"/>
          </a:p>
        </p:txBody>
      </p:sp>
    </p:spTree>
    <p:extLst>
      <p:ext uri="{BB962C8B-B14F-4D97-AF65-F5344CB8AC3E}">
        <p14:creationId xmlns:p14="http://schemas.microsoft.com/office/powerpoint/2010/main" val="41867403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5C8DCE1-0FF3-41F9-B3BA-BEE951A9C5A3}" type="datetimeFigureOut">
              <a:rPr lang="en-GB" smtClean="0"/>
              <a:pPr/>
              <a:t>17/02/2012</a:t>
            </a:fld>
            <a:endParaRPr lang="en-GB"/>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DA07436-8E82-454C-94F1-F9E8A1A39A67}" type="slidenum">
              <a:rPr lang="en-GB" smtClean="0"/>
              <a:pPr/>
              <a:t>‹#›</a:t>
            </a:fld>
            <a:endParaRPr lang="en-GB"/>
          </a:p>
        </p:txBody>
      </p:sp>
    </p:spTree>
    <p:extLst>
      <p:ext uri="{BB962C8B-B14F-4D97-AF65-F5344CB8AC3E}">
        <p14:creationId xmlns:p14="http://schemas.microsoft.com/office/powerpoint/2010/main" val="39513495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NAME</a:t>
            </a:r>
          </a:p>
          <a:p>
            <a:endParaRPr lang="en-GB" dirty="0" smtClean="0"/>
          </a:p>
          <a:p>
            <a:r>
              <a:rPr lang="en-GB" dirty="0" smtClean="0"/>
              <a:t>WORK FOR</a:t>
            </a:r>
          </a:p>
          <a:p>
            <a:endParaRPr lang="en-GB" dirty="0" smtClean="0"/>
          </a:p>
          <a:p>
            <a:r>
              <a:rPr lang="en-GB" dirty="0" smtClean="0"/>
              <a:t>INFO ON JISC</a:t>
            </a:r>
            <a:r>
              <a:rPr lang="en-GB" baseline="0" dirty="0" smtClean="0"/>
              <a:t> MEDIAHUB</a:t>
            </a:r>
            <a:endParaRPr lang="en-GB" dirty="0"/>
          </a:p>
        </p:txBody>
      </p:sp>
      <p:sp>
        <p:nvSpPr>
          <p:cNvPr id="4" name="Slide Number Placeholder 3"/>
          <p:cNvSpPr>
            <a:spLocks noGrp="1"/>
          </p:cNvSpPr>
          <p:nvPr>
            <p:ph type="sldNum" sz="quarter" idx="10"/>
          </p:nvPr>
        </p:nvSpPr>
        <p:spPr/>
        <p:txBody>
          <a:bodyPr/>
          <a:lstStyle/>
          <a:p>
            <a:fld id="{DDA07436-8E82-454C-94F1-F9E8A1A39A67}" type="slidenum">
              <a:rPr lang="en-GB" smtClean="0"/>
              <a:pPr/>
              <a:t>1</a:t>
            </a:fld>
            <a:endParaRPr lang="en-GB"/>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b="1" dirty="0" smtClean="0"/>
              <a:t>MP4</a:t>
            </a:r>
          </a:p>
        </p:txBody>
      </p:sp>
      <p:sp>
        <p:nvSpPr>
          <p:cNvPr id="4" name="Slide Number Placeholder 3"/>
          <p:cNvSpPr>
            <a:spLocks noGrp="1"/>
          </p:cNvSpPr>
          <p:nvPr>
            <p:ph type="sldNum" sz="quarter" idx="10"/>
          </p:nvPr>
        </p:nvSpPr>
        <p:spPr/>
        <p:txBody>
          <a:bodyPr/>
          <a:lstStyle/>
          <a:p>
            <a:fld id="{DDA07436-8E82-454C-94F1-F9E8A1A39A67}" type="slidenum">
              <a:rPr lang="en-GB" smtClean="0"/>
              <a:pPr/>
              <a:t>10</a:t>
            </a:fld>
            <a:endParaRPr lang="en-GB"/>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b="1" dirty="0" smtClean="0"/>
              <a:t>MP4</a:t>
            </a:r>
          </a:p>
        </p:txBody>
      </p:sp>
      <p:sp>
        <p:nvSpPr>
          <p:cNvPr id="4" name="Slide Number Placeholder 3"/>
          <p:cNvSpPr>
            <a:spLocks noGrp="1"/>
          </p:cNvSpPr>
          <p:nvPr>
            <p:ph type="sldNum" sz="quarter" idx="10"/>
          </p:nvPr>
        </p:nvSpPr>
        <p:spPr/>
        <p:txBody>
          <a:bodyPr/>
          <a:lstStyle/>
          <a:p>
            <a:fld id="{DDA07436-8E82-454C-94F1-F9E8A1A39A67}" type="slidenum">
              <a:rPr lang="en-GB" smtClean="0"/>
              <a:pPr/>
              <a:t>11</a:t>
            </a:fld>
            <a:endParaRPr lang="en-GB"/>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b="1" dirty="0" smtClean="0"/>
              <a:t>RTSP</a:t>
            </a:r>
          </a:p>
          <a:p>
            <a:r>
              <a:rPr lang="en-GB" b="0" dirty="0" smtClean="0"/>
              <a:t>Real Time Streaming Protocol</a:t>
            </a:r>
          </a:p>
          <a:p>
            <a:endParaRPr lang="en-GB" dirty="0" smtClean="0"/>
          </a:p>
          <a:p>
            <a:r>
              <a:rPr lang="en-GB" b="1" dirty="0" smtClean="0"/>
              <a:t>Pseudo-streaming</a:t>
            </a:r>
          </a:p>
          <a:p>
            <a:r>
              <a:rPr lang="en-GB" dirty="0" smtClean="0"/>
              <a:t>Client requests offset specified in seconds via URL parameter.</a:t>
            </a:r>
            <a:endParaRPr lang="en-GB" b="0" dirty="0" smtClean="0"/>
          </a:p>
          <a:p>
            <a:endParaRPr lang="en-GB" b="0" dirty="0" smtClean="0"/>
          </a:p>
          <a:p>
            <a:r>
              <a:rPr lang="en-GB" b="0" dirty="0" smtClean="0"/>
              <a:t>There are two methods of streaming being implemented in this section, "Byte-range" requests and the "H264 Streaming Module" for Apache. Both methods are known as "pseudo-streaming" as we are not using the time offset to seek the stream, rather the byte offset.</a:t>
            </a:r>
          </a:p>
          <a:p>
            <a:r>
              <a:rPr lang="en-GB" b="0" dirty="0" smtClean="0"/>
              <a:t>Byte-range serving</a:t>
            </a:r>
          </a:p>
          <a:p>
            <a:endParaRPr lang="en-GB" b="0" dirty="0" smtClean="0"/>
          </a:p>
          <a:p>
            <a:r>
              <a:rPr lang="en-GB" b="0" dirty="0" smtClean="0"/>
              <a:t>The good news is that "Byte-range" requests work out of the box on most web servers, this functionality is mainly used to provide partial content download support which is used when resuming downloads of files. This technique is a hack on that original functionality to provide pseudo-streaming of video files that have been encoded at a constant </a:t>
            </a:r>
            <a:r>
              <a:rPr lang="en-GB" b="0" dirty="0" err="1" smtClean="0"/>
              <a:t>bitrate</a:t>
            </a:r>
            <a:r>
              <a:rPr lang="en-GB" b="0" dirty="0" smtClean="0"/>
              <a:t>. The stream </a:t>
            </a:r>
            <a:r>
              <a:rPr lang="en-GB" b="0" dirty="0" err="1" smtClean="0"/>
              <a:t>bitrate</a:t>
            </a:r>
            <a:r>
              <a:rPr lang="en-GB" b="0" dirty="0" smtClean="0"/>
              <a:t> is used along with the play position to work the byte offset to serve, essentially providing seek capabilities in your stream.</a:t>
            </a:r>
          </a:p>
          <a:p>
            <a:endParaRPr lang="en-GB" b="0" dirty="0" smtClean="0"/>
          </a:p>
          <a:p>
            <a:r>
              <a:rPr lang="en-GB" b="0" dirty="0" smtClean="0"/>
              <a:t>This is all provided without the need to change any of the default Apache HTTP server configuration files.</a:t>
            </a:r>
          </a:p>
        </p:txBody>
      </p:sp>
      <p:sp>
        <p:nvSpPr>
          <p:cNvPr id="4" name="Slide Number Placeholder 3"/>
          <p:cNvSpPr>
            <a:spLocks noGrp="1"/>
          </p:cNvSpPr>
          <p:nvPr>
            <p:ph type="sldNum" sz="quarter" idx="10"/>
          </p:nvPr>
        </p:nvSpPr>
        <p:spPr/>
        <p:txBody>
          <a:bodyPr/>
          <a:lstStyle/>
          <a:p>
            <a:fld id="{DDA07436-8E82-454C-94F1-F9E8A1A39A67}" type="slidenum">
              <a:rPr lang="en-GB" smtClean="0"/>
              <a:pPr/>
              <a:t>12</a:t>
            </a:fld>
            <a:endParaRPr lang="en-GB"/>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b="1" dirty="0" smtClean="0"/>
              <a:t>RTSP</a:t>
            </a:r>
          </a:p>
          <a:p>
            <a:r>
              <a:rPr lang="en-GB" b="0" dirty="0" smtClean="0"/>
              <a:t>Real Time Streaming Protocol</a:t>
            </a:r>
          </a:p>
          <a:p>
            <a:endParaRPr lang="en-GB" dirty="0" smtClean="0"/>
          </a:p>
          <a:p>
            <a:r>
              <a:rPr lang="en-GB" b="1" dirty="0" smtClean="0"/>
              <a:t>Pseudo-streaming</a:t>
            </a:r>
          </a:p>
          <a:p>
            <a:r>
              <a:rPr lang="en-GB" dirty="0" smtClean="0"/>
              <a:t>Client requests offset specified in seconds via URL parameter.</a:t>
            </a:r>
            <a:endParaRPr lang="en-GB" b="0" dirty="0" smtClean="0"/>
          </a:p>
          <a:p>
            <a:endParaRPr lang="en-GB" b="0" dirty="0" smtClean="0"/>
          </a:p>
          <a:p>
            <a:r>
              <a:rPr lang="en-GB" b="0" dirty="0" smtClean="0"/>
              <a:t>There are two methods of streaming being implemented in this section, "Byte-range" requests and the "H264 Streaming Module" for Apache. Both methods are known as "pseudo-streaming" as we are not using the time offset to seek the stream, rather the byte offset.</a:t>
            </a:r>
          </a:p>
          <a:p>
            <a:r>
              <a:rPr lang="en-GB" b="0" dirty="0" smtClean="0"/>
              <a:t>Byte-range serving</a:t>
            </a:r>
          </a:p>
          <a:p>
            <a:endParaRPr lang="en-GB" b="0" dirty="0" smtClean="0"/>
          </a:p>
          <a:p>
            <a:r>
              <a:rPr lang="en-GB" b="0" dirty="0" smtClean="0"/>
              <a:t>The good news is that "Byte-range" requests work out of the box on most web servers, this functionality is mainly used to provide partial content download support which is used when resuming downloads of files. This technique is a hack on that original functionality to provide pseudo-streaming of video files that have been encoded at a constant </a:t>
            </a:r>
            <a:r>
              <a:rPr lang="en-GB" b="0" dirty="0" err="1" smtClean="0"/>
              <a:t>bitrate</a:t>
            </a:r>
            <a:r>
              <a:rPr lang="en-GB" b="0" dirty="0" smtClean="0"/>
              <a:t>. The stream </a:t>
            </a:r>
            <a:r>
              <a:rPr lang="en-GB" b="0" dirty="0" err="1" smtClean="0"/>
              <a:t>bitrate</a:t>
            </a:r>
            <a:r>
              <a:rPr lang="en-GB" b="0" dirty="0" smtClean="0"/>
              <a:t> is used along with the play position to work the byte offset to serve, essentially providing seek capabilities in your stream.</a:t>
            </a:r>
          </a:p>
          <a:p>
            <a:endParaRPr lang="en-GB" b="0" dirty="0" smtClean="0"/>
          </a:p>
          <a:p>
            <a:r>
              <a:rPr lang="en-GB" b="0" dirty="0" smtClean="0"/>
              <a:t>This is all provided without the need to change any of the default Apache HTTP server configuration files.</a:t>
            </a:r>
          </a:p>
        </p:txBody>
      </p:sp>
      <p:sp>
        <p:nvSpPr>
          <p:cNvPr id="4" name="Slide Number Placeholder 3"/>
          <p:cNvSpPr>
            <a:spLocks noGrp="1"/>
          </p:cNvSpPr>
          <p:nvPr>
            <p:ph type="sldNum" sz="quarter" idx="10"/>
          </p:nvPr>
        </p:nvSpPr>
        <p:spPr/>
        <p:txBody>
          <a:bodyPr/>
          <a:lstStyle/>
          <a:p>
            <a:fld id="{DDA07436-8E82-454C-94F1-F9E8A1A39A67}" type="slidenum">
              <a:rPr lang="en-GB" smtClean="0"/>
              <a:pPr/>
              <a:t>13</a:t>
            </a:fld>
            <a:endParaRPr lang="en-GB"/>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b="1" dirty="0" smtClean="0"/>
              <a:t>RTSP</a:t>
            </a:r>
          </a:p>
          <a:p>
            <a:r>
              <a:rPr lang="en-GB" b="0" dirty="0" smtClean="0"/>
              <a:t>Real Time Streaming Protocol</a:t>
            </a:r>
          </a:p>
          <a:p>
            <a:endParaRPr lang="en-GB" dirty="0" smtClean="0"/>
          </a:p>
          <a:p>
            <a:r>
              <a:rPr lang="en-GB" b="1" dirty="0" smtClean="0"/>
              <a:t>Pseudo-streaming</a:t>
            </a:r>
          </a:p>
          <a:p>
            <a:r>
              <a:rPr lang="en-GB" dirty="0" smtClean="0"/>
              <a:t>Client requests offset specified in seconds via URL parameter.</a:t>
            </a:r>
            <a:endParaRPr lang="en-GB" b="0" dirty="0" smtClean="0"/>
          </a:p>
          <a:p>
            <a:endParaRPr lang="en-GB" b="0" dirty="0" smtClean="0"/>
          </a:p>
          <a:p>
            <a:endParaRPr lang="en-GB" b="0" dirty="0"/>
          </a:p>
        </p:txBody>
      </p:sp>
      <p:sp>
        <p:nvSpPr>
          <p:cNvPr id="4" name="Slide Number Placeholder 3"/>
          <p:cNvSpPr>
            <a:spLocks noGrp="1"/>
          </p:cNvSpPr>
          <p:nvPr>
            <p:ph type="sldNum" sz="quarter" idx="10"/>
          </p:nvPr>
        </p:nvSpPr>
        <p:spPr/>
        <p:txBody>
          <a:bodyPr/>
          <a:lstStyle/>
          <a:p>
            <a:fld id="{DDA07436-8E82-454C-94F1-F9E8A1A39A67}" type="slidenum">
              <a:rPr lang="en-GB" smtClean="0"/>
              <a:pPr/>
              <a:t>14</a:t>
            </a:fld>
            <a:endParaRPr lang="en-GB"/>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b="1" dirty="0" smtClean="0"/>
              <a:t>RTSP</a:t>
            </a:r>
          </a:p>
          <a:p>
            <a:r>
              <a:rPr lang="en-GB" b="0" dirty="0" smtClean="0"/>
              <a:t>Real Time Streaming Protocol</a:t>
            </a:r>
          </a:p>
          <a:p>
            <a:endParaRPr lang="en-GB" dirty="0" smtClean="0"/>
          </a:p>
          <a:p>
            <a:r>
              <a:rPr lang="en-GB" b="1" dirty="0" smtClean="0"/>
              <a:t>Pseudo-streaming</a:t>
            </a:r>
          </a:p>
          <a:p>
            <a:r>
              <a:rPr lang="en-GB" dirty="0" smtClean="0"/>
              <a:t>Client requests offset specified in seconds via URL parameter.</a:t>
            </a:r>
            <a:endParaRPr lang="en-GB" b="0" dirty="0" smtClean="0"/>
          </a:p>
          <a:p>
            <a:endParaRPr lang="en-GB" b="0" dirty="0" smtClean="0"/>
          </a:p>
          <a:p>
            <a:endParaRPr lang="en-GB" b="0" dirty="0"/>
          </a:p>
        </p:txBody>
      </p:sp>
      <p:sp>
        <p:nvSpPr>
          <p:cNvPr id="4" name="Slide Number Placeholder 3"/>
          <p:cNvSpPr>
            <a:spLocks noGrp="1"/>
          </p:cNvSpPr>
          <p:nvPr>
            <p:ph type="sldNum" sz="quarter" idx="10"/>
          </p:nvPr>
        </p:nvSpPr>
        <p:spPr/>
        <p:txBody>
          <a:bodyPr/>
          <a:lstStyle/>
          <a:p>
            <a:fld id="{DDA07436-8E82-454C-94F1-F9E8A1A39A67}" type="slidenum">
              <a:rPr lang="en-GB" smtClean="0"/>
              <a:pPr/>
              <a:t>15</a:t>
            </a:fld>
            <a:endParaRPr lang="en-GB"/>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b="1" dirty="0" smtClean="0"/>
              <a:t>H264 Streaming Module</a:t>
            </a:r>
          </a:p>
          <a:p>
            <a:endParaRPr lang="en-GB" b="0" dirty="0" smtClean="0"/>
          </a:p>
          <a:p>
            <a:r>
              <a:rPr lang="en-GB" b="0" dirty="0" smtClean="0"/>
              <a:t>This module is required in order to provide seek support in our video streams that are served to a client using the alternative Flash based player, specifically </a:t>
            </a:r>
            <a:r>
              <a:rPr lang="en-GB" b="0" dirty="0" err="1" smtClean="0"/>
              <a:t>Flowplayer</a:t>
            </a:r>
            <a:r>
              <a:rPr lang="en-GB" b="0" dirty="0" smtClean="0"/>
              <a:t> which supports this module via its own </a:t>
            </a:r>
            <a:r>
              <a:rPr lang="en-GB" b="0" dirty="0" err="1" smtClean="0"/>
              <a:t>plugin</a:t>
            </a:r>
            <a:r>
              <a:rPr lang="en-GB" b="0" dirty="0" smtClean="0"/>
              <a:t>. Versions of Flash earlier than 10.0 do not support byte-range requests so we need this module to serve up a "virtual" stream where the seek point is taken from a query parameter and served to the player as a new stream each time the video is </a:t>
            </a:r>
            <a:r>
              <a:rPr lang="en-GB" b="0" dirty="0" err="1" smtClean="0"/>
              <a:t>seeked</a:t>
            </a:r>
            <a:r>
              <a:rPr lang="en-GB" b="0" dirty="0" smtClean="0"/>
              <a:t>.</a:t>
            </a:r>
          </a:p>
          <a:p>
            <a:endParaRPr lang="en-GB" b="0" dirty="0" smtClean="0"/>
          </a:p>
          <a:p>
            <a:r>
              <a:rPr lang="en-GB" b="0" dirty="0" smtClean="0"/>
              <a:t>In order to download and install this module, please follow their instructions for Apache here.</a:t>
            </a:r>
          </a:p>
          <a:p>
            <a:endParaRPr lang="en-GB" b="0" dirty="0" smtClean="0"/>
          </a:p>
          <a:p>
            <a:r>
              <a:rPr lang="en-GB" b="0" dirty="0" smtClean="0"/>
              <a:t>After completing the previous instructions you should now be ready to serve up H.264 video streams to your clients.</a:t>
            </a:r>
            <a:endParaRPr lang="en-GB" b="0" dirty="0"/>
          </a:p>
        </p:txBody>
      </p:sp>
      <p:sp>
        <p:nvSpPr>
          <p:cNvPr id="4" name="Slide Number Placeholder 3"/>
          <p:cNvSpPr>
            <a:spLocks noGrp="1"/>
          </p:cNvSpPr>
          <p:nvPr>
            <p:ph type="sldNum" sz="quarter" idx="10"/>
          </p:nvPr>
        </p:nvSpPr>
        <p:spPr/>
        <p:txBody>
          <a:bodyPr/>
          <a:lstStyle/>
          <a:p>
            <a:fld id="{DDA07436-8E82-454C-94F1-F9E8A1A39A67}" type="slidenum">
              <a:rPr lang="en-GB" smtClean="0"/>
              <a:pPr/>
              <a:t>16</a:t>
            </a:fld>
            <a:endParaRPr lang="en-GB"/>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b="1" dirty="0" err="1" smtClean="0"/>
              <a:t>Nginx</a:t>
            </a:r>
            <a:endParaRPr lang="en-GB" b="1" dirty="0" smtClean="0"/>
          </a:p>
          <a:p>
            <a:pPr>
              <a:buFont typeface="Arial" pitchFamily="34" charset="0"/>
              <a:buChar char="•"/>
            </a:pPr>
            <a:r>
              <a:rPr lang="en-GB" dirty="0" smtClean="0"/>
              <a:t>High </a:t>
            </a:r>
            <a:r>
              <a:rPr lang="en-GB" dirty="0" err="1" smtClean="0"/>
              <a:t>performace</a:t>
            </a:r>
            <a:r>
              <a:rPr lang="en-GB" dirty="0" smtClean="0"/>
              <a:t>, small memory footprint (~2.5Mb per 10k inactive HTTP connections)</a:t>
            </a:r>
          </a:p>
          <a:p>
            <a:pPr>
              <a:buFont typeface="Arial" pitchFamily="34" charset="0"/>
              <a:buChar char="•"/>
            </a:pPr>
            <a:r>
              <a:rPr lang="en-GB" dirty="0" smtClean="0"/>
              <a:t>Serves just over 11% of all domains including: </a:t>
            </a:r>
            <a:r>
              <a:rPr lang="en-GB" dirty="0" err="1" smtClean="0"/>
              <a:t>WordPress</a:t>
            </a:r>
            <a:r>
              <a:rPr lang="en-GB" dirty="0" smtClean="0"/>
              <a:t>, </a:t>
            </a:r>
            <a:r>
              <a:rPr lang="en-GB" dirty="0" err="1" smtClean="0"/>
              <a:t>Github</a:t>
            </a:r>
            <a:r>
              <a:rPr lang="en-GB" dirty="0" smtClean="0"/>
              <a:t>, </a:t>
            </a:r>
            <a:r>
              <a:rPr lang="en-GB" dirty="0" err="1" smtClean="0"/>
              <a:t>SourceForge</a:t>
            </a:r>
            <a:r>
              <a:rPr lang="en-GB" dirty="0" smtClean="0"/>
              <a:t> etc.</a:t>
            </a:r>
          </a:p>
          <a:p>
            <a:pPr>
              <a:buFont typeface="Arial" pitchFamily="34" charset="0"/>
              <a:buChar char="•"/>
            </a:pPr>
            <a:r>
              <a:rPr lang="en-GB" dirty="0" smtClean="0"/>
              <a:t>asynchronous event-driven approach</a:t>
            </a:r>
          </a:p>
          <a:p>
            <a:endParaRPr lang="en-GB" b="1" dirty="0" smtClean="0"/>
          </a:p>
          <a:p>
            <a:r>
              <a:rPr lang="en-GB" b="1" dirty="0" smtClean="0"/>
              <a:t>C10K problem</a:t>
            </a:r>
            <a:endParaRPr lang="en-GB" dirty="0" smtClean="0"/>
          </a:p>
          <a:p>
            <a:r>
              <a:rPr lang="en-GB" dirty="0" smtClean="0"/>
              <a:t>Software architecture becomes the bottleneck,</a:t>
            </a:r>
            <a:r>
              <a:rPr lang="en-GB" baseline="0" dirty="0" smtClean="0"/>
              <a:t> spawning a new thread for each connection no longer scales.  </a:t>
            </a:r>
          </a:p>
          <a:p>
            <a:endParaRPr lang="en-GB" baseline="0" dirty="0" smtClean="0"/>
          </a:p>
          <a:p>
            <a:r>
              <a:rPr lang="en-GB" baseline="0" dirty="0" err="1" smtClean="0"/>
              <a:t>Nginx</a:t>
            </a:r>
            <a:endParaRPr lang="en-GB" dirty="0" smtClean="0"/>
          </a:p>
        </p:txBody>
      </p:sp>
      <p:sp>
        <p:nvSpPr>
          <p:cNvPr id="4" name="Slide Number Placeholder 3"/>
          <p:cNvSpPr>
            <a:spLocks noGrp="1"/>
          </p:cNvSpPr>
          <p:nvPr>
            <p:ph type="sldNum" sz="quarter" idx="10"/>
          </p:nvPr>
        </p:nvSpPr>
        <p:spPr/>
        <p:txBody>
          <a:bodyPr/>
          <a:lstStyle/>
          <a:p>
            <a:fld id="{DDA07436-8E82-454C-94F1-F9E8A1A39A67}" type="slidenum">
              <a:rPr lang="en-GB" smtClean="0"/>
              <a:pPr/>
              <a:t>17</a:t>
            </a:fld>
            <a:endParaRPr lang="en-GB"/>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b="1" dirty="0" err="1" smtClean="0"/>
              <a:t>Nginx</a:t>
            </a:r>
            <a:endParaRPr lang="en-GB" b="1" dirty="0" smtClean="0"/>
          </a:p>
          <a:p>
            <a:pPr>
              <a:buFont typeface="Arial" pitchFamily="34" charset="0"/>
              <a:buChar char="•"/>
            </a:pPr>
            <a:r>
              <a:rPr lang="en-GB" dirty="0" smtClean="0"/>
              <a:t>High </a:t>
            </a:r>
            <a:r>
              <a:rPr lang="en-GB" dirty="0" err="1" smtClean="0"/>
              <a:t>performace</a:t>
            </a:r>
            <a:r>
              <a:rPr lang="en-GB" dirty="0" smtClean="0"/>
              <a:t>, small memory footprint (~2.5Mb per 10k inactive HTTP connections)</a:t>
            </a:r>
          </a:p>
          <a:p>
            <a:pPr>
              <a:buFont typeface="Arial" pitchFamily="34" charset="0"/>
              <a:buChar char="•"/>
            </a:pPr>
            <a:r>
              <a:rPr lang="en-GB" dirty="0" smtClean="0"/>
              <a:t>Serves just over 11% of all domains including: </a:t>
            </a:r>
            <a:r>
              <a:rPr lang="en-GB" dirty="0" err="1" smtClean="0"/>
              <a:t>WordPress</a:t>
            </a:r>
            <a:r>
              <a:rPr lang="en-GB" dirty="0" smtClean="0"/>
              <a:t>, </a:t>
            </a:r>
            <a:r>
              <a:rPr lang="en-GB" dirty="0" err="1" smtClean="0"/>
              <a:t>Github</a:t>
            </a:r>
            <a:r>
              <a:rPr lang="en-GB" dirty="0" smtClean="0"/>
              <a:t>, </a:t>
            </a:r>
            <a:r>
              <a:rPr lang="en-GB" dirty="0" err="1" smtClean="0"/>
              <a:t>SourceForge</a:t>
            </a:r>
            <a:r>
              <a:rPr lang="en-GB" dirty="0" smtClean="0"/>
              <a:t> etc.</a:t>
            </a:r>
          </a:p>
          <a:p>
            <a:pPr>
              <a:buFont typeface="Arial" pitchFamily="34" charset="0"/>
              <a:buChar char="•"/>
            </a:pPr>
            <a:r>
              <a:rPr lang="en-GB" dirty="0" smtClean="0"/>
              <a:t>asynchronous event-driven approach</a:t>
            </a:r>
          </a:p>
          <a:p>
            <a:endParaRPr lang="en-GB" b="1" dirty="0" smtClean="0"/>
          </a:p>
          <a:p>
            <a:r>
              <a:rPr lang="en-GB" b="1" dirty="0" smtClean="0"/>
              <a:t>C10K problem</a:t>
            </a:r>
            <a:endParaRPr lang="en-GB" dirty="0" smtClean="0"/>
          </a:p>
          <a:p>
            <a:r>
              <a:rPr lang="en-GB" dirty="0" smtClean="0"/>
              <a:t>Software architecture becomes the bottleneck,</a:t>
            </a:r>
            <a:r>
              <a:rPr lang="en-GB" baseline="0" dirty="0" smtClean="0"/>
              <a:t> spawning a new thread for each connection no longer scales.  </a:t>
            </a:r>
          </a:p>
          <a:p>
            <a:endParaRPr lang="en-GB" baseline="0" dirty="0" smtClean="0"/>
          </a:p>
          <a:p>
            <a:r>
              <a:rPr lang="en-GB" baseline="0" dirty="0" err="1" smtClean="0"/>
              <a:t>Nginx</a:t>
            </a:r>
            <a:endParaRPr lang="en-GB" dirty="0" smtClean="0"/>
          </a:p>
        </p:txBody>
      </p:sp>
      <p:sp>
        <p:nvSpPr>
          <p:cNvPr id="4" name="Slide Number Placeholder 3"/>
          <p:cNvSpPr>
            <a:spLocks noGrp="1"/>
          </p:cNvSpPr>
          <p:nvPr>
            <p:ph type="sldNum" sz="quarter" idx="10"/>
          </p:nvPr>
        </p:nvSpPr>
        <p:spPr/>
        <p:txBody>
          <a:bodyPr/>
          <a:lstStyle/>
          <a:p>
            <a:fld id="{DDA07436-8E82-454C-94F1-F9E8A1A39A67}" type="slidenum">
              <a:rPr lang="en-GB" smtClean="0"/>
              <a:pPr/>
              <a:t>18</a:t>
            </a:fld>
            <a:endParaRPr lang="en-GB"/>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As you can see, we have additional “internal” location /files there. This keyword “internal” allow us to have some locations, that will be available for user only in internal redirects and X-</a:t>
            </a:r>
            <a:r>
              <a:rPr lang="en-GB" dirty="0" err="1" smtClean="0"/>
              <a:t>Accel</a:t>
            </a:r>
            <a:r>
              <a:rPr lang="en-GB" dirty="0" smtClean="0"/>
              <a:t>-Redirect responses from backend scripts. So, we can use simple PHP script or Rails code on backend server to implement controlled downloads that will support Ranges header and all other features supported by direct static downloads from </a:t>
            </a:r>
            <a:r>
              <a:rPr lang="en-GB" dirty="0" err="1" smtClean="0"/>
              <a:t>nginx</a:t>
            </a:r>
            <a:r>
              <a:rPr lang="en-GB" dirty="0" smtClean="0"/>
              <a:t> servers.</a:t>
            </a:r>
          </a:p>
        </p:txBody>
      </p:sp>
      <p:sp>
        <p:nvSpPr>
          <p:cNvPr id="4" name="Slide Number Placeholder 3"/>
          <p:cNvSpPr>
            <a:spLocks noGrp="1"/>
          </p:cNvSpPr>
          <p:nvPr>
            <p:ph type="sldNum" sz="quarter" idx="10"/>
          </p:nvPr>
        </p:nvSpPr>
        <p:spPr/>
        <p:txBody>
          <a:bodyPr/>
          <a:lstStyle/>
          <a:p>
            <a:fld id="{DDA07436-8E82-454C-94F1-F9E8A1A39A67}" type="slidenum">
              <a:rPr lang="en-GB" smtClean="0"/>
              <a:pPr/>
              <a:t>19</a:t>
            </a:fld>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Amalgamation</a:t>
            </a:r>
            <a:r>
              <a:rPr lang="en-GB" baseline="0" dirty="0" smtClean="0"/>
              <a:t> of older services: EIG, NFO, FSOL</a:t>
            </a:r>
          </a:p>
          <a:p>
            <a:endParaRPr lang="en-GB" baseline="0" dirty="0" smtClean="0"/>
          </a:p>
          <a:p>
            <a:r>
              <a:rPr lang="en-GB" baseline="0" dirty="0" smtClean="0"/>
              <a:t>Getty Still Moving/still images</a:t>
            </a:r>
          </a:p>
          <a:p>
            <a:r>
              <a:rPr lang="en-GB" baseline="0" dirty="0" smtClean="0"/>
              <a:t>Films of Scotland</a:t>
            </a:r>
          </a:p>
          <a:p>
            <a:r>
              <a:rPr lang="en-GB" dirty="0" smtClean="0"/>
              <a:t>Associated Press (unedited 9/11 footage)</a:t>
            </a:r>
          </a:p>
          <a:p>
            <a:r>
              <a:rPr lang="en-GB" dirty="0" smtClean="0"/>
              <a:t>ITN Source</a:t>
            </a:r>
          </a:p>
          <a:p>
            <a:r>
              <a:rPr lang="en-GB" dirty="0" err="1" smtClean="0"/>
              <a:t>Gaumont</a:t>
            </a:r>
            <a:r>
              <a:rPr lang="en-GB" dirty="0" smtClean="0"/>
              <a:t> British News</a:t>
            </a:r>
            <a:endParaRPr lang="en-GB" dirty="0"/>
          </a:p>
        </p:txBody>
      </p:sp>
      <p:sp>
        <p:nvSpPr>
          <p:cNvPr id="4" name="Slide Number Placeholder 3"/>
          <p:cNvSpPr>
            <a:spLocks noGrp="1"/>
          </p:cNvSpPr>
          <p:nvPr>
            <p:ph type="sldNum" sz="quarter" idx="10"/>
          </p:nvPr>
        </p:nvSpPr>
        <p:spPr/>
        <p:txBody>
          <a:bodyPr/>
          <a:lstStyle/>
          <a:p>
            <a:fld id="{DDA07436-8E82-454C-94F1-F9E8A1A39A67}" type="slidenum">
              <a:rPr lang="en-GB" smtClean="0"/>
              <a:pPr/>
              <a:t>2</a:t>
            </a:fld>
            <a:endParaRPr lang="en-GB"/>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b="1" dirty="0" smtClean="0"/>
              <a:t>MP4</a:t>
            </a:r>
          </a:p>
        </p:txBody>
      </p:sp>
      <p:sp>
        <p:nvSpPr>
          <p:cNvPr id="4" name="Slide Number Placeholder 3"/>
          <p:cNvSpPr>
            <a:spLocks noGrp="1"/>
          </p:cNvSpPr>
          <p:nvPr>
            <p:ph type="sldNum" sz="quarter" idx="10"/>
          </p:nvPr>
        </p:nvSpPr>
        <p:spPr/>
        <p:txBody>
          <a:bodyPr/>
          <a:lstStyle/>
          <a:p>
            <a:fld id="{DDA07436-8E82-454C-94F1-F9E8A1A39A67}" type="slidenum">
              <a:rPr lang="en-GB" smtClean="0"/>
              <a:pPr/>
              <a:t>20</a:t>
            </a:fld>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Chrome </a:t>
            </a:r>
            <a:r>
              <a:rPr lang="en-GB" dirty="0" err="1" smtClean="0"/>
              <a:t>Theora</a:t>
            </a:r>
            <a:r>
              <a:rPr lang="en-GB" dirty="0" smtClean="0"/>
              <a:t> support buggy</a:t>
            </a:r>
            <a:endParaRPr lang="en-GB" dirty="0"/>
          </a:p>
        </p:txBody>
      </p:sp>
      <p:sp>
        <p:nvSpPr>
          <p:cNvPr id="4" name="Slide Number Placeholder 3"/>
          <p:cNvSpPr>
            <a:spLocks noGrp="1"/>
          </p:cNvSpPr>
          <p:nvPr>
            <p:ph type="sldNum" sz="quarter" idx="10"/>
          </p:nvPr>
        </p:nvSpPr>
        <p:spPr/>
        <p:txBody>
          <a:bodyPr/>
          <a:lstStyle/>
          <a:p>
            <a:fld id="{DDA07436-8E82-454C-94F1-F9E8A1A39A67}" type="slidenum">
              <a:rPr lang="en-GB" smtClean="0"/>
              <a:pPr/>
              <a:t>3</a:t>
            </a:fld>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b="1" dirty="0" smtClean="0"/>
              <a:t>AAC</a:t>
            </a:r>
          </a:p>
          <a:p>
            <a:r>
              <a:rPr lang="en-GB" dirty="0" smtClean="0"/>
              <a:t>Default audio compression</a:t>
            </a:r>
            <a:r>
              <a:rPr lang="en-GB" baseline="0" dirty="0" smtClean="0"/>
              <a:t> for </a:t>
            </a:r>
            <a:r>
              <a:rPr lang="en-GB" dirty="0" err="1" smtClean="0"/>
              <a:t>iPhone</a:t>
            </a:r>
            <a:r>
              <a:rPr lang="en-GB" dirty="0" smtClean="0"/>
              <a:t>, iPod, </a:t>
            </a:r>
            <a:r>
              <a:rPr lang="en-GB" dirty="0" err="1" smtClean="0"/>
              <a:t>iPad</a:t>
            </a:r>
            <a:r>
              <a:rPr lang="en-GB" dirty="0" smtClean="0"/>
              <a:t>, iTunes and PlayStation 3</a:t>
            </a:r>
          </a:p>
          <a:p>
            <a:endParaRPr lang="en-GB" b="0" dirty="0" smtClean="0"/>
          </a:p>
          <a:p>
            <a:r>
              <a:rPr lang="en-GB" b="0" dirty="0" smtClean="0"/>
              <a:t>Manufacturers or developers of AAC </a:t>
            </a:r>
            <a:r>
              <a:rPr lang="en-GB" b="0" dirty="0" err="1" smtClean="0"/>
              <a:t>codecs</a:t>
            </a:r>
            <a:r>
              <a:rPr lang="en-GB" b="0" dirty="0" smtClean="0"/>
              <a:t> require a license, FFMPEG &amp; FAAC </a:t>
            </a:r>
            <a:r>
              <a:rPr lang="en-GB" b="0" smtClean="0"/>
              <a:t>(Free </a:t>
            </a:r>
            <a:r>
              <a:rPr lang="en-GB" b="0" dirty="0" smtClean="0"/>
              <a:t>Advanced...)</a:t>
            </a:r>
            <a:r>
              <a:rPr lang="en-GB" b="0" baseline="0" dirty="0" smtClean="0"/>
              <a:t> </a:t>
            </a:r>
            <a:r>
              <a:rPr lang="en-GB" b="0" dirty="0" smtClean="0"/>
              <a:t>only distributable in source form only</a:t>
            </a:r>
          </a:p>
          <a:p>
            <a:endParaRPr lang="en-GB" b="0" dirty="0"/>
          </a:p>
        </p:txBody>
      </p:sp>
      <p:sp>
        <p:nvSpPr>
          <p:cNvPr id="4" name="Slide Number Placeholder 3"/>
          <p:cNvSpPr>
            <a:spLocks noGrp="1"/>
          </p:cNvSpPr>
          <p:nvPr>
            <p:ph type="sldNum" sz="quarter" idx="10"/>
          </p:nvPr>
        </p:nvSpPr>
        <p:spPr/>
        <p:txBody>
          <a:bodyPr/>
          <a:lstStyle/>
          <a:p>
            <a:fld id="{DDA07436-8E82-454C-94F1-F9E8A1A39A67}" type="slidenum">
              <a:rPr lang="en-GB" smtClean="0"/>
              <a:pPr/>
              <a:t>4</a:t>
            </a:fld>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GB" b="1" dirty="0" smtClean="0"/>
              <a:t>h.264</a:t>
            </a:r>
          </a:p>
          <a:p>
            <a:r>
              <a:rPr lang="en-GB" b="0" dirty="0" smtClean="0"/>
              <a:t>H.264 is a patent encumbered video codec that has an almost ubiquitous presence in online video streaming services and has widespread adoption on mobile platforms. The codec was designed to meet a range of criteria such as the delivery of high quality video content at lower bitrates and being accessible across a wide variety of platforms.</a:t>
            </a:r>
          </a:p>
          <a:p>
            <a:endParaRPr lang="en-GB" b="0" dirty="0" smtClean="0"/>
          </a:p>
          <a:p>
            <a:r>
              <a:rPr lang="en-GB" b="0" dirty="0" smtClean="0"/>
              <a:t>MPEG-LA, nothing to do with MPEG standardisation organisation, </a:t>
            </a:r>
            <a:r>
              <a:rPr lang="en-GB" dirty="0" smtClean="0"/>
              <a:t>administers the licenses for patents applying to this standard, as well as various other patent pools related to the MPEG standard.</a:t>
            </a:r>
          </a:p>
          <a:p>
            <a:endParaRPr lang="en-GB" b="0" dirty="0" smtClean="0"/>
          </a:p>
          <a:p>
            <a:r>
              <a:rPr lang="en-GB" b="0" dirty="0" smtClean="0"/>
              <a:t>Group includes: Apple, Hitachi, Microsoft, Mitsubishi, Panasonic, Samsung, Sharp, Sony, Toshiba etc.</a:t>
            </a:r>
          </a:p>
          <a:p>
            <a:endParaRPr lang="en-GB" dirty="0" smtClean="0"/>
          </a:p>
          <a:p>
            <a:r>
              <a:rPr lang="en-GB" b="0" dirty="0" smtClean="0"/>
              <a:t>Aggressive industry calls to find patent owners who may be infringed upon by </a:t>
            </a:r>
            <a:r>
              <a:rPr lang="en-GB" b="0" dirty="0" err="1" smtClean="0"/>
              <a:t>Theora</a:t>
            </a:r>
            <a:r>
              <a:rPr lang="en-GB" b="0" dirty="0" smtClean="0"/>
              <a:t> and </a:t>
            </a:r>
            <a:r>
              <a:rPr lang="en-GB" b="0" dirty="0" err="1" smtClean="0"/>
              <a:t>WebM</a:t>
            </a:r>
            <a:r>
              <a:rPr lang="en-GB" b="0" dirty="0" smtClean="0"/>
              <a:t> </a:t>
            </a:r>
            <a:r>
              <a:rPr lang="en-GB" b="0" dirty="0" err="1" smtClean="0"/>
              <a:t>codecs</a:t>
            </a:r>
            <a:r>
              <a:rPr lang="en-GB" dirty="0" smtClean="0"/>
              <a:t>.</a:t>
            </a:r>
          </a:p>
          <a:p>
            <a:endParaRPr lang="en-GB" b="0" dirty="0" smtClean="0"/>
          </a:p>
          <a:p>
            <a:r>
              <a:rPr lang="en-GB" b="1" dirty="0" err="1" smtClean="0"/>
              <a:t>Theora</a:t>
            </a:r>
            <a:endParaRPr lang="en-GB" b="1" dirty="0" smtClean="0"/>
          </a:p>
          <a:p>
            <a:r>
              <a:rPr lang="en-GB" b="0" dirty="0" err="1" smtClean="0"/>
              <a:t>Cortado</a:t>
            </a:r>
            <a:r>
              <a:rPr lang="en-GB" b="0" dirty="0" smtClean="0"/>
              <a:t>, streaming</a:t>
            </a:r>
            <a:r>
              <a:rPr lang="en-GB" b="0" baseline="0" dirty="0" smtClean="0"/>
              <a:t> Java </a:t>
            </a:r>
            <a:r>
              <a:rPr lang="en-GB" b="0" baseline="0" dirty="0" err="1" smtClean="0"/>
              <a:t>apploet</a:t>
            </a:r>
            <a:r>
              <a:rPr lang="en-GB" b="0" baseline="0" dirty="0" smtClean="0"/>
              <a:t> for </a:t>
            </a:r>
            <a:r>
              <a:rPr lang="en-GB" b="0" baseline="0" dirty="0" err="1" smtClean="0"/>
              <a:t>Ogg</a:t>
            </a:r>
            <a:r>
              <a:rPr lang="en-GB" b="0" baseline="0" dirty="0" smtClean="0"/>
              <a:t> </a:t>
            </a:r>
            <a:r>
              <a:rPr lang="en-GB" b="0" baseline="0" dirty="0" err="1" smtClean="0"/>
              <a:t>Vorbis</a:t>
            </a:r>
            <a:r>
              <a:rPr lang="en-GB" b="0" baseline="0" dirty="0" smtClean="0"/>
              <a:t>, </a:t>
            </a:r>
            <a:r>
              <a:rPr lang="en-GB" b="0" baseline="0" dirty="0" err="1" smtClean="0"/>
              <a:t>Theora</a:t>
            </a:r>
            <a:r>
              <a:rPr lang="en-GB" b="0" baseline="0" dirty="0" smtClean="0"/>
              <a:t> &amp; Kate (speech?)</a:t>
            </a:r>
            <a:endParaRPr lang="en-GB" b="0" dirty="0" smtClean="0"/>
          </a:p>
          <a:p>
            <a:endParaRPr lang="en-GB" b="1" dirty="0" smtClean="0"/>
          </a:p>
          <a:p>
            <a:r>
              <a:rPr lang="en-GB" b="1" dirty="0" smtClean="0"/>
              <a:t>VP8</a:t>
            </a:r>
          </a:p>
          <a:p>
            <a:r>
              <a:rPr lang="en-GB" dirty="0" smtClean="0"/>
              <a:t>Google approached MPEG LA in order</a:t>
            </a:r>
            <a:r>
              <a:rPr lang="en-GB" baseline="0" dirty="0" smtClean="0"/>
              <a:t> to allow royalty free use of H.264, offered to pay huge one off lump sum, they refused</a:t>
            </a:r>
          </a:p>
          <a:p>
            <a:endParaRPr lang="en-GB" baseline="0" dirty="0" smtClean="0"/>
          </a:p>
          <a:p>
            <a:r>
              <a:rPr lang="en-GB" b="0" dirty="0" smtClean="0"/>
              <a:t>In response Google bought On2 Technologies,</a:t>
            </a:r>
            <a:r>
              <a:rPr lang="en-GB" b="0" baseline="0" dirty="0" smtClean="0"/>
              <a:t> creators of </a:t>
            </a:r>
            <a:r>
              <a:rPr lang="en-GB" b="0" baseline="0" dirty="0" err="1" smtClean="0"/>
              <a:t>Theora</a:t>
            </a:r>
            <a:r>
              <a:rPr lang="en-GB" b="0" baseline="0" dirty="0" smtClean="0"/>
              <a:t> &amp; </a:t>
            </a:r>
            <a:r>
              <a:rPr lang="en-GB" b="0" baseline="0" dirty="0" err="1" smtClean="0"/>
              <a:t>Vorbis</a:t>
            </a:r>
            <a:r>
              <a:rPr lang="en-GB" b="0" baseline="0" dirty="0" smtClean="0"/>
              <a:t>, attempted to resolve lingering </a:t>
            </a:r>
            <a:r>
              <a:rPr lang="en-GB" b="0" baseline="0" dirty="0" err="1" smtClean="0"/>
              <a:t>pattent</a:t>
            </a:r>
            <a:r>
              <a:rPr lang="en-GB" b="0" baseline="0" dirty="0" smtClean="0"/>
              <a:t> issues before open sourcing the code</a:t>
            </a:r>
            <a:endParaRPr lang="en-GB" b="0" dirty="0"/>
          </a:p>
        </p:txBody>
      </p:sp>
      <p:sp>
        <p:nvSpPr>
          <p:cNvPr id="4" name="Slide Number Placeholder 3"/>
          <p:cNvSpPr>
            <a:spLocks noGrp="1"/>
          </p:cNvSpPr>
          <p:nvPr>
            <p:ph type="sldNum" sz="quarter" idx="10"/>
          </p:nvPr>
        </p:nvSpPr>
        <p:spPr/>
        <p:txBody>
          <a:bodyPr/>
          <a:lstStyle/>
          <a:p>
            <a:fld id="{DDA07436-8E82-454C-94F1-F9E8A1A39A67}" type="slidenum">
              <a:rPr lang="en-GB" smtClean="0"/>
              <a:pPr/>
              <a:t>5</a:t>
            </a:fld>
            <a:endParaRPr lang="en-GB"/>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b="1" dirty="0" smtClean="0"/>
              <a:t>AAC</a:t>
            </a:r>
          </a:p>
          <a:p>
            <a:r>
              <a:rPr lang="en-GB" dirty="0" smtClean="0"/>
              <a:t>Default audio compression</a:t>
            </a:r>
            <a:r>
              <a:rPr lang="en-GB" baseline="0" dirty="0" smtClean="0"/>
              <a:t> for </a:t>
            </a:r>
            <a:r>
              <a:rPr lang="en-GB" dirty="0" err="1" smtClean="0"/>
              <a:t>iPhone</a:t>
            </a:r>
            <a:r>
              <a:rPr lang="en-GB" dirty="0" smtClean="0"/>
              <a:t>, iPod, </a:t>
            </a:r>
            <a:r>
              <a:rPr lang="en-GB" dirty="0" err="1" smtClean="0"/>
              <a:t>iPad</a:t>
            </a:r>
            <a:r>
              <a:rPr lang="en-GB" dirty="0" smtClean="0"/>
              <a:t>, iTunes and PlayStation 3</a:t>
            </a:r>
          </a:p>
          <a:p>
            <a:endParaRPr lang="en-GB" b="0" dirty="0" smtClean="0"/>
          </a:p>
          <a:p>
            <a:r>
              <a:rPr lang="en-GB" b="0" dirty="0" smtClean="0"/>
              <a:t>Manufacturers or developers of AAC </a:t>
            </a:r>
            <a:r>
              <a:rPr lang="en-GB" b="0" dirty="0" err="1" smtClean="0"/>
              <a:t>codecs</a:t>
            </a:r>
            <a:r>
              <a:rPr lang="en-GB" b="0" dirty="0" smtClean="0"/>
              <a:t> require a license, FFMPEG &amp; FAAC (Free Advanced...)</a:t>
            </a:r>
            <a:r>
              <a:rPr lang="en-GB" b="0" baseline="0" dirty="0" smtClean="0"/>
              <a:t> </a:t>
            </a:r>
            <a:r>
              <a:rPr lang="en-GB" b="0" dirty="0" smtClean="0"/>
              <a:t>only distributable in source form only</a:t>
            </a:r>
          </a:p>
          <a:p>
            <a:endParaRPr lang="en-GB" b="0" dirty="0"/>
          </a:p>
        </p:txBody>
      </p:sp>
      <p:sp>
        <p:nvSpPr>
          <p:cNvPr id="4" name="Slide Number Placeholder 3"/>
          <p:cNvSpPr>
            <a:spLocks noGrp="1"/>
          </p:cNvSpPr>
          <p:nvPr>
            <p:ph type="sldNum" sz="quarter" idx="10"/>
          </p:nvPr>
        </p:nvSpPr>
        <p:spPr/>
        <p:txBody>
          <a:bodyPr/>
          <a:lstStyle/>
          <a:p>
            <a:fld id="{DDA07436-8E82-454C-94F1-F9E8A1A39A67}" type="slidenum">
              <a:rPr lang="en-GB" smtClean="0"/>
              <a:pPr/>
              <a:t>6</a:t>
            </a:fld>
            <a:endParaRPr lang="en-GB"/>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b="1" dirty="0" smtClean="0"/>
              <a:t>RTSP</a:t>
            </a:r>
          </a:p>
          <a:p>
            <a:r>
              <a:rPr lang="en-GB" b="0" dirty="0" smtClean="0"/>
              <a:t>Real Time Streaming Protocol</a:t>
            </a:r>
          </a:p>
          <a:p>
            <a:endParaRPr lang="en-GB" dirty="0" smtClean="0"/>
          </a:p>
          <a:p>
            <a:r>
              <a:rPr lang="en-GB" b="1" dirty="0" smtClean="0"/>
              <a:t>Pseudo-streaming</a:t>
            </a:r>
          </a:p>
          <a:p>
            <a:r>
              <a:rPr lang="en-GB" dirty="0" smtClean="0"/>
              <a:t>Client requests offset specified in seconds via URL parameter.</a:t>
            </a:r>
            <a:endParaRPr lang="en-GB" b="0" dirty="0" smtClean="0"/>
          </a:p>
          <a:p>
            <a:endParaRPr lang="en-GB" b="0" dirty="0" smtClean="0"/>
          </a:p>
          <a:p>
            <a:endParaRPr lang="en-GB" b="0" dirty="0"/>
          </a:p>
        </p:txBody>
      </p:sp>
      <p:sp>
        <p:nvSpPr>
          <p:cNvPr id="4" name="Slide Number Placeholder 3"/>
          <p:cNvSpPr>
            <a:spLocks noGrp="1"/>
          </p:cNvSpPr>
          <p:nvPr>
            <p:ph type="sldNum" sz="quarter" idx="10"/>
          </p:nvPr>
        </p:nvSpPr>
        <p:spPr/>
        <p:txBody>
          <a:bodyPr/>
          <a:lstStyle/>
          <a:p>
            <a:fld id="{DDA07436-8E82-454C-94F1-F9E8A1A39A67}" type="slidenum">
              <a:rPr lang="en-GB" smtClean="0"/>
              <a:pPr/>
              <a:t>7</a:t>
            </a:fld>
            <a:endParaRPr lang="en-GB"/>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b="1" dirty="0" smtClean="0"/>
              <a:t>MP4</a:t>
            </a:r>
          </a:p>
          <a:p>
            <a:r>
              <a:rPr lang="en-GB" b="0" dirty="0" smtClean="0"/>
              <a:t>-g </a:t>
            </a:r>
            <a:r>
              <a:rPr lang="en-GB" b="0" baseline="0" dirty="0" smtClean="0"/>
              <a:t> = keyframe every 10 seconds</a:t>
            </a:r>
            <a:endParaRPr lang="en-GB" b="0" dirty="0"/>
          </a:p>
        </p:txBody>
      </p:sp>
      <p:sp>
        <p:nvSpPr>
          <p:cNvPr id="4" name="Slide Number Placeholder 3"/>
          <p:cNvSpPr>
            <a:spLocks noGrp="1"/>
          </p:cNvSpPr>
          <p:nvPr>
            <p:ph type="sldNum" sz="quarter" idx="10"/>
          </p:nvPr>
        </p:nvSpPr>
        <p:spPr/>
        <p:txBody>
          <a:bodyPr/>
          <a:lstStyle/>
          <a:p>
            <a:fld id="{DDA07436-8E82-454C-94F1-F9E8A1A39A67}" type="slidenum">
              <a:rPr lang="en-GB" smtClean="0"/>
              <a:pPr/>
              <a:t>8</a:t>
            </a:fld>
            <a:endParaRPr lang="en-GB"/>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b="1" dirty="0" smtClean="0"/>
              <a:t>Poster</a:t>
            </a:r>
          </a:p>
          <a:p>
            <a:endParaRPr lang="en-GB" b="1" dirty="0" smtClean="0"/>
          </a:p>
          <a:p>
            <a:r>
              <a:rPr lang="en-GB" b="1" dirty="0" smtClean="0"/>
              <a:t>“</a:t>
            </a:r>
            <a:r>
              <a:rPr lang="en-GB" b="1" dirty="0" err="1" smtClean="0"/>
              <a:t>Tabindex</a:t>
            </a:r>
            <a:r>
              <a:rPr lang="en-GB" b="1" dirty="0" smtClean="0"/>
              <a:t>=0”</a:t>
            </a:r>
            <a:r>
              <a:rPr lang="en-GB" b="0" dirty="0" smtClean="0"/>
              <a:t>, allows keyboard</a:t>
            </a:r>
            <a:r>
              <a:rPr lang="en-GB" b="0" baseline="0" dirty="0" smtClean="0"/>
              <a:t> control of media element, space &amp; arrows (left, right)</a:t>
            </a:r>
          </a:p>
          <a:p>
            <a:endParaRPr lang="en-GB" b="0" dirty="0" smtClean="0"/>
          </a:p>
          <a:p>
            <a:r>
              <a:rPr lang="en-GB" b="1" dirty="0" smtClean="0"/>
              <a:t>Controls</a:t>
            </a:r>
            <a:r>
              <a:rPr lang="en-GB" b="0" dirty="0" smtClean="0"/>
              <a:t>, use native browser controls</a:t>
            </a:r>
          </a:p>
          <a:p>
            <a:endParaRPr lang="en-GB" b="0" dirty="0" smtClean="0"/>
          </a:p>
          <a:p>
            <a:r>
              <a:rPr lang="en-GB" b="1" dirty="0" smtClean="0"/>
              <a:t>Preload</a:t>
            </a:r>
            <a:r>
              <a:rPr lang="en-GB" b="0" dirty="0" smtClean="0"/>
              <a:t>, if none specified 1</a:t>
            </a:r>
            <a:r>
              <a:rPr lang="en-GB" b="0" baseline="30000" dirty="0" smtClean="0"/>
              <a:t>st</a:t>
            </a:r>
            <a:r>
              <a:rPr lang="en-GB" b="0" dirty="0" smtClean="0"/>
              <a:t> frame</a:t>
            </a:r>
            <a:r>
              <a:rPr lang="en-GB" b="0" baseline="0" dirty="0" smtClean="0"/>
              <a:t> is loaded</a:t>
            </a:r>
          </a:p>
          <a:p>
            <a:endParaRPr lang="en-GB" b="0" baseline="0" dirty="0" smtClean="0"/>
          </a:p>
          <a:p>
            <a:r>
              <a:rPr lang="en-GB" b="1" baseline="0" dirty="0" err="1" smtClean="0"/>
              <a:t>Codecs</a:t>
            </a:r>
            <a:r>
              <a:rPr lang="en-GB" b="0" baseline="0" dirty="0" smtClean="0"/>
              <a:t>, optional, formats don’t differ enough just now, supposed to prevent browser fetching the info from file header requests</a:t>
            </a:r>
          </a:p>
        </p:txBody>
      </p:sp>
      <p:sp>
        <p:nvSpPr>
          <p:cNvPr id="4" name="Slide Number Placeholder 3"/>
          <p:cNvSpPr>
            <a:spLocks noGrp="1"/>
          </p:cNvSpPr>
          <p:nvPr>
            <p:ph type="sldNum" sz="quarter" idx="10"/>
          </p:nvPr>
        </p:nvSpPr>
        <p:spPr/>
        <p:txBody>
          <a:bodyPr/>
          <a:lstStyle/>
          <a:p>
            <a:fld id="{DDA07436-8E82-454C-94F1-F9E8A1A39A67}" type="slidenum">
              <a:rPr lang="en-GB" smtClean="0"/>
              <a:pPr/>
              <a:t>9</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C95656E1-318F-4294-AF49-4EE683A0830A}" type="datetimeFigureOut">
              <a:rPr lang="en-GB" smtClean="0"/>
              <a:pPr/>
              <a:t>17/02/2012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D29345E-6880-4A45-9532-7C3BDCD9939F}"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C95656E1-318F-4294-AF49-4EE683A0830A}" type="datetimeFigureOut">
              <a:rPr lang="en-GB" smtClean="0"/>
              <a:pPr/>
              <a:t>17/02/2012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D29345E-6880-4A45-9532-7C3BDCD9939F}"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C95656E1-318F-4294-AF49-4EE683A0830A}" type="datetimeFigureOut">
              <a:rPr lang="en-GB" smtClean="0"/>
              <a:pPr/>
              <a:t>17/02/2012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D29345E-6880-4A45-9532-7C3BDCD9939F}"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GB"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Date Placeholder 3"/>
          <p:cNvSpPr>
            <a:spLocks noGrp="1"/>
          </p:cNvSpPr>
          <p:nvPr>
            <p:ph type="dt" sz="half" idx="10"/>
          </p:nvPr>
        </p:nvSpPr>
        <p:spPr/>
        <p:txBody>
          <a:bodyPr/>
          <a:lstStyle/>
          <a:p>
            <a:fld id="{C95656E1-318F-4294-AF49-4EE683A0830A}" type="datetimeFigureOut">
              <a:rPr lang="en-GB" smtClean="0"/>
              <a:pPr/>
              <a:t>17/02/2012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D29345E-6880-4A45-9532-7C3BDCD9939F}"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95656E1-318F-4294-AF49-4EE683A0830A}" type="datetimeFigureOut">
              <a:rPr lang="en-GB" smtClean="0"/>
              <a:pPr/>
              <a:t>17/02/2012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D29345E-6880-4A45-9532-7C3BDCD9939F}"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C95656E1-318F-4294-AF49-4EE683A0830A}" type="datetimeFigureOut">
              <a:rPr lang="en-GB" smtClean="0"/>
              <a:pPr/>
              <a:t>17/02/2012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D29345E-6880-4A45-9532-7C3BDCD9939F}"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C95656E1-318F-4294-AF49-4EE683A0830A}" type="datetimeFigureOut">
              <a:rPr lang="en-GB" smtClean="0"/>
              <a:pPr/>
              <a:t>17/02/2012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8D29345E-6880-4A45-9532-7C3BDCD9939F}"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C95656E1-318F-4294-AF49-4EE683A0830A}" type="datetimeFigureOut">
              <a:rPr lang="en-GB" smtClean="0"/>
              <a:pPr/>
              <a:t>17/02/2012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D29345E-6880-4A45-9532-7C3BDCD9939F}"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5656E1-318F-4294-AF49-4EE683A0830A}" type="datetimeFigureOut">
              <a:rPr lang="en-GB" smtClean="0"/>
              <a:pPr/>
              <a:t>17/02/2012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8D29345E-6880-4A45-9532-7C3BDCD9939F}"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5656E1-318F-4294-AF49-4EE683A0830A}" type="datetimeFigureOut">
              <a:rPr lang="en-GB" smtClean="0"/>
              <a:pPr/>
              <a:t>17/02/2012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D29345E-6880-4A45-9532-7C3BDCD9939F}"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5656E1-318F-4294-AF49-4EE683A0830A}" type="datetimeFigureOut">
              <a:rPr lang="en-GB" smtClean="0"/>
              <a:pPr/>
              <a:t>17/02/2012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D29345E-6880-4A45-9532-7C3BDCD9939F}"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C95656E1-318F-4294-AF49-4EE683A0830A}" type="datetimeFigureOut">
              <a:rPr lang="en-GB" smtClean="0"/>
              <a:pPr/>
              <a:t>17/02/2012</a:t>
            </a:fld>
            <a:endParaRPr lang="en-GB"/>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8D29345E-6880-4A45-9532-7C3BDCD9939F}"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mailto:niall.munro@ed.ac.uk"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hyperlink" Target="http://journal.paul.querna.org/articles/2006/07/11/mod_flvx/" TargetMode="External"/><Relationship Id="rId5" Type="http://schemas.openxmlformats.org/officeDocument/2006/relationships/hyperlink" Target="http://h264.code-shop.com/trac" TargetMode="Externa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hyperlink" Target="mailto:niall.munro@ed.ac.uk"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3.png"/><Relationship Id="rId9"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html5-topper.png"/>
          <p:cNvPicPr>
            <a:picLocks noChangeAspect="1"/>
          </p:cNvPicPr>
          <p:nvPr/>
        </p:nvPicPr>
        <p:blipFill>
          <a:blip r:embed="rId3" cstate="print"/>
          <a:stretch>
            <a:fillRect/>
          </a:stretch>
        </p:blipFill>
        <p:spPr>
          <a:xfrm>
            <a:off x="-2268760" y="0"/>
            <a:ext cx="7608728" cy="5143500"/>
          </a:xfrm>
          <a:prstGeom prst="rect">
            <a:avLst/>
          </a:prstGeom>
        </p:spPr>
      </p:pic>
      <p:sp>
        <p:nvSpPr>
          <p:cNvPr id="2" name="Title 1"/>
          <p:cNvSpPr>
            <a:spLocks noGrp="1"/>
          </p:cNvSpPr>
          <p:nvPr>
            <p:ph type="ctrTitle"/>
          </p:nvPr>
        </p:nvSpPr>
        <p:spPr>
          <a:xfrm>
            <a:off x="5508104" y="84485"/>
            <a:ext cx="3456384" cy="1695177"/>
          </a:xfrm>
          <a:solidFill>
            <a:schemeClr val="bg1"/>
          </a:solidFill>
        </p:spPr>
        <p:txBody>
          <a:bodyPr>
            <a:normAutofit fontScale="90000"/>
          </a:bodyPr>
          <a:lstStyle/>
          <a:p>
            <a:pPr algn="l"/>
            <a:r>
              <a:rPr lang="en-GB" dirty="0" smtClean="0"/>
              <a:t>HTML5 Multimedia Streaming</a:t>
            </a:r>
            <a:endParaRPr lang="en-GB" dirty="0"/>
          </a:p>
        </p:txBody>
      </p:sp>
      <p:sp>
        <p:nvSpPr>
          <p:cNvPr id="3" name="Subtitle 2"/>
          <p:cNvSpPr>
            <a:spLocks noGrp="1"/>
          </p:cNvSpPr>
          <p:nvPr>
            <p:ph type="subTitle" idx="1"/>
          </p:nvPr>
        </p:nvSpPr>
        <p:spPr>
          <a:xfrm>
            <a:off x="5508446" y="3147814"/>
            <a:ext cx="3456042" cy="1800200"/>
          </a:xfrm>
          <a:solidFill>
            <a:schemeClr val="bg1"/>
          </a:solidFill>
        </p:spPr>
        <p:txBody>
          <a:bodyPr>
            <a:normAutofit fontScale="85000" lnSpcReduction="20000"/>
          </a:bodyPr>
          <a:lstStyle/>
          <a:p>
            <a:pPr algn="l"/>
            <a:r>
              <a:rPr lang="en-GB" dirty="0" smtClean="0"/>
              <a:t>Niall Munro</a:t>
            </a:r>
          </a:p>
          <a:p>
            <a:pPr algn="l"/>
            <a:r>
              <a:rPr lang="en-GB" dirty="0" smtClean="0"/>
              <a:t>EDINA</a:t>
            </a:r>
          </a:p>
          <a:p>
            <a:pPr algn="l"/>
            <a:endParaRPr lang="en-GB" dirty="0" smtClean="0"/>
          </a:p>
          <a:p>
            <a:pPr algn="l"/>
            <a:r>
              <a:rPr lang="en-GB" sz="2100" dirty="0" smtClean="0">
                <a:hlinkClick r:id="rId4"/>
              </a:rPr>
              <a:t>niall.munro@ed.ac.uk</a:t>
            </a:r>
            <a:endParaRPr lang="en-GB" sz="2100" dirty="0" smtClean="0"/>
          </a:p>
          <a:p>
            <a:pPr algn="l"/>
            <a:r>
              <a:rPr lang="en-GB" sz="2100" dirty="0" smtClean="0"/>
              <a:t>@</a:t>
            </a:r>
            <a:r>
              <a:rPr lang="en-GB" sz="2100" dirty="0" err="1" smtClean="0"/>
              <a:t>DevNiall</a:t>
            </a:r>
            <a:endParaRPr lang="en-GB" sz="2100" dirty="0"/>
          </a:p>
        </p:txBody>
      </p:sp>
    </p:spTree>
  </p:cSld>
  <p:clrMapOvr>
    <a:masterClrMapping/>
  </p:clrMapOvr>
  <p:transition spd="slow">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6"/>
          <p:cNvGrpSpPr/>
          <p:nvPr/>
        </p:nvGrpSpPr>
        <p:grpSpPr>
          <a:xfrm>
            <a:off x="0" y="0"/>
            <a:ext cx="9144000" cy="859536"/>
            <a:chOff x="0" y="0"/>
            <a:chExt cx="9144000" cy="859536"/>
          </a:xfrm>
        </p:grpSpPr>
        <p:pic>
          <p:nvPicPr>
            <p:cNvPr id="5" name="Picture 4" descr="banner.png"/>
            <p:cNvPicPr>
              <a:picLocks noChangeAspect="1"/>
            </p:cNvPicPr>
            <p:nvPr/>
          </p:nvPicPr>
          <p:blipFill>
            <a:blip r:embed="rId3" cstate="print"/>
            <a:stretch>
              <a:fillRect/>
            </a:stretch>
          </p:blipFill>
          <p:spPr>
            <a:xfrm>
              <a:off x="0" y="0"/>
              <a:ext cx="9144000" cy="859536"/>
            </a:xfrm>
            <a:prstGeom prst="rect">
              <a:avLst/>
            </a:prstGeom>
          </p:spPr>
        </p:pic>
        <p:pic>
          <p:nvPicPr>
            <p:cNvPr id="15" name="Picture 14" descr="html5-multimedia.png"/>
            <p:cNvPicPr>
              <a:picLocks noChangeAspect="1"/>
            </p:cNvPicPr>
            <p:nvPr/>
          </p:nvPicPr>
          <p:blipFill>
            <a:blip r:embed="rId4" cstate="print"/>
            <a:stretch>
              <a:fillRect/>
            </a:stretch>
          </p:blipFill>
          <p:spPr>
            <a:xfrm>
              <a:off x="107504" y="51470"/>
              <a:ext cx="1080119" cy="772804"/>
            </a:xfrm>
            <a:prstGeom prst="rect">
              <a:avLst/>
            </a:prstGeom>
            <a:ln>
              <a:noFill/>
            </a:ln>
            <a:effectLst>
              <a:outerShdw blurRad="50800" dist="38100" dir="2700000" algn="tl" rotWithShape="0">
                <a:prstClr val="black">
                  <a:alpha val="40000"/>
                </a:prstClr>
              </a:outerShdw>
            </a:effectLst>
          </p:spPr>
        </p:pic>
      </p:grpSp>
      <p:sp>
        <p:nvSpPr>
          <p:cNvPr id="2" name="Title 1"/>
          <p:cNvSpPr>
            <a:spLocks noGrp="1"/>
          </p:cNvSpPr>
          <p:nvPr>
            <p:ph type="title"/>
          </p:nvPr>
        </p:nvSpPr>
        <p:spPr>
          <a:xfrm>
            <a:off x="0" y="0"/>
            <a:ext cx="9144000" cy="836712"/>
          </a:xfrm>
        </p:spPr>
        <p:txBody>
          <a:bodyPr>
            <a:normAutofit/>
          </a:bodyPr>
          <a:lstStyle/>
          <a:p>
            <a:r>
              <a:rPr lang="en-GB" sz="4000" cap="all" dirty="0" smtClean="0">
                <a:ln w="12700">
                  <a:solidFill>
                    <a:schemeClr val="bg1"/>
                  </a:solidFill>
                </a:ln>
                <a:solidFill>
                  <a:schemeClr val="tx1">
                    <a:lumMod val="65000"/>
                    <a:lumOff val="35000"/>
                  </a:schemeClr>
                </a:solidFill>
              </a:rPr>
              <a:t>Html Flash Video Example</a:t>
            </a:r>
            <a:endParaRPr lang="en-GB" sz="4000" cap="all" dirty="0">
              <a:ln w="12700">
                <a:solidFill>
                  <a:schemeClr val="bg1"/>
                </a:solidFill>
              </a:ln>
              <a:solidFill>
                <a:schemeClr val="tx1">
                  <a:lumMod val="65000"/>
                  <a:lumOff val="35000"/>
                </a:schemeClr>
              </a:solidFill>
            </a:endParaRPr>
          </a:p>
        </p:txBody>
      </p:sp>
      <p:sp>
        <p:nvSpPr>
          <p:cNvPr id="12" name="Content Placeholder 11"/>
          <p:cNvSpPr>
            <a:spLocks noGrp="1"/>
          </p:cNvSpPr>
          <p:nvPr>
            <p:ph idx="1"/>
          </p:nvPr>
        </p:nvSpPr>
        <p:spPr>
          <a:xfrm>
            <a:off x="0" y="1200150"/>
            <a:ext cx="9144000" cy="3943349"/>
          </a:xfrm>
        </p:spPr>
        <p:txBody>
          <a:bodyPr>
            <a:noAutofit/>
          </a:bodyPr>
          <a:lstStyle/>
          <a:p>
            <a:pPr>
              <a:lnSpc>
                <a:spcPct val="200000"/>
              </a:lnSpc>
              <a:buNone/>
            </a:pPr>
            <a:r>
              <a:rPr lang="en-GB" sz="1100" dirty="0" smtClean="0">
                <a:latin typeface="Lucida Console" pitchFamily="49" charset="0"/>
              </a:rPr>
              <a:t>&lt;video id=“</a:t>
            </a:r>
            <a:r>
              <a:rPr lang="en-GB" sz="1100" dirty="0" err="1" smtClean="0">
                <a:latin typeface="Lucida Console" pitchFamily="49" charset="0"/>
              </a:rPr>
              <a:t>videoplayer</a:t>
            </a:r>
            <a:r>
              <a:rPr lang="en-GB" sz="1100" dirty="0" smtClean="0">
                <a:latin typeface="Lucida Console" pitchFamily="49" charset="0"/>
              </a:rPr>
              <a:t>” poster=“poster.png“ </a:t>
            </a:r>
            <a:r>
              <a:rPr lang="en-GB" sz="1100" dirty="0" err="1" smtClean="0">
                <a:latin typeface="Lucida Console" pitchFamily="49" charset="0"/>
              </a:rPr>
              <a:t>tabindex</a:t>
            </a:r>
            <a:r>
              <a:rPr lang="en-GB" sz="1100" dirty="0" smtClean="0">
                <a:latin typeface="Lucida Console" pitchFamily="49" charset="0"/>
              </a:rPr>
              <a:t>="0“ controls=“controls” preload="none"&gt;</a:t>
            </a:r>
          </a:p>
          <a:p>
            <a:pPr>
              <a:lnSpc>
                <a:spcPct val="200000"/>
              </a:lnSpc>
              <a:buNone/>
            </a:pPr>
            <a:r>
              <a:rPr lang="en-GB" sz="1100" dirty="0" smtClean="0">
                <a:latin typeface="Lucida Console" pitchFamily="49" charset="0"/>
              </a:rPr>
              <a:t>	&lt;!-- INCLUDE SOURCES FROM PREVIOUS SLIDE --&gt;</a:t>
            </a:r>
          </a:p>
          <a:p>
            <a:pPr>
              <a:lnSpc>
                <a:spcPct val="200000"/>
              </a:lnSpc>
              <a:buNone/>
            </a:pPr>
            <a:r>
              <a:rPr lang="en-GB" sz="1100" dirty="0" smtClean="0">
                <a:latin typeface="Lucida Console" pitchFamily="49" charset="0"/>
              </a:rPr>
              <a:t>	&lt;object width="640" height=“360" type="application/x-shockwave-flash” data=“flowplayer-3.2.7.swf"&gt;</a:t>
            </a:r>
          </a:p>
          <a:p>
            <a:pPr>
              <a:lnSpc>
                <a:spcPct val="200000"/>
              </a:lnSpc>
              <a:buNone/>
            </a:pPr>
            <a:r>
              <a:rPr lang="en-GB" sz="1100" dirty="0" smtClean="0">
                <a:latin typeface="Lucida Console" pitchFamily="49" charset="0"/>
              </a:rPr>
              <a:t>		&lt;</a:t>
            </a:r>
            <a:r>
              <a:rPr lang="en-GB" sz="1100" dirty="0" err="1" smtClean="0">
                <a:latin typeface="Lucida Console" pitchFamily="49" charset="0"/>
              </a:rPr>
              <a:t>param</a:t>
            </a:r>
            <a:r>
              <a:rPr lang="en-GB" sz="1100" dirty="0" smtClean="0">
                <a:latin typeface="Lucida Console" pitchFamily="49" charset="0"/>
              </a:rPr>
              <a:t> name="movie" value="flowplayer-3.2.7.swf" /&gt;</a:t>
            </a:r>
          </a:p>
          <a:p>
            <a:pPr>
              <a:lnSpc>
                <a:spcPct val="200000"/>
              </a:lnSpc>
              <a:buNone/>
            </a:pPr>
            <a:r>
              <a:rPr lang="en-GB" sz="1100" dirty="0" smtClean="0">
                <a:latin typeface="Lucida Console" pitchFamily="49" charset="0"/>
              </a:rPr>
              <a:t>		&lt;</a:t>
            </a:r>
            <a:r>
              <a:rPr lang="en-GB" sz="1100" dirty="0" err="1" smtClean="0">
                <a:latin typeface="Lucida Console" pitchFamily="49" charset="0"/>
              </a:rPr>
              <a:t>param</a:t>
            </a:r>
            <a:r>
              <a:rPr lang="en-GB" sz="1100" dirty="0" smtClean="0">
                <a:latin typeface="Lucida Console" pitchFamily="49" charset="0"/>
              </a:rPr>
              <a:t> name="</a:t>
            </a:r>
            <a:r>
              <a:rPr lang="en-GB" sz="1100" dirty="0" err="1" smtClean="0">
                <a:latin typeface="Lucida Console" pitchFamily="49" charset="0"/>
              </a:rPr>
              <a:t>allowfullscreen</a:t>
            </a:r>
            <a:r>
              <a:rPr lang="en-GB" sz="1100" dirty="0" smtClean="0">
                <a:latin typeface="Lucida Console" pitchFamily="49" charset="0"/>
              </a:rPr>
              <a:t>" value="true" /&gt;</a:t>
            </a:r>
          </a:p>
          <a:p>
            <a:pPr>
              <a:lnSpc>
                <a:spcPct val="200000"/>
              </a:lnSpc>
              <a:buNone/>
            </a:pPr>
            <a:r>
              <a:rPr lang="en-GB" sz="1100" dirty="0" smtClean="0">
                <a:latin typeface="Lucida Console" pitchFamily="49" charset="0"/>
              </a:rPr>
              <a:t>		&lt;</a:t>
            </a:r>
            <a:r>
              <a:rPr lang="en-GB" sz="1100" dirty="0" err="1" smtClean="0">
                <a:latin typeface="Lucida Console" pitchFamily="49" charset="0"/>
              </a:rPr>
              <a:t>param</a:t>
            </a:r>
            <a:r>
              <a:rPr lang="en-GB" sz="1100" dirty="0" smtClean="0">
                <a:latin typeface="Lucida Console" pitchFamily="49" charset="0"/>
              </a:rPr>
              <a:t> name="</a:t>
            </a:r>
            <a:r>
              <a:rPr lang="en-GB" sz="1100" dirty="0" err="1" smtClean="0">
                <a:latin typeface="Lucida Console" pitchFamily="49" charset="0"/>
              </a:rPr>
              <a:t>flashvars</a:t>
            </a:r>
            <a:r>
              <a:rPr lang="en-GB" sz="1100" dirty="0" smtClean="0">
                <a:latin typeface="Lucida Console" pitchFamily="49" charset="0"/>
              </a:rPr>
              <a:t>" value='</a:t>
            </a:r>
            <a:r>
              <a:rPr lang="en-GB" sz="1100" dirty="0" err="1" smtClean="0">
                <a:latin typeface="Lucida Console" pitchFamily="49" charset="0"/>
              </a:rPr>
              <a:t>config</a:t>
            </a:r>
            <a:r>
              <a:rPr lang="en-GB" sz="1100" dirty="0" smtClean="0">
                <a:latin typeface="Lucida Console" pitchFamily="49" charset="0"/>
              </a:rPr>
              <a:t>={"playlist":[“poster.png",</a:t>
            </a:r>
          </a:p>
          <a:p>
            <a:pPr>
              <a:lnSpc>
                <a:spcPct val="200000"/>
              </a:lnSpc>
              <a:buNone/>
            </a:pPr>
            <a:r>
              <a:rPr lang="en-GB" sz="1100" dirty="0" smtClean="0">
                <a:latin typeface="Lucida Console" pitchFamily="49" charset="0"/>
              </a:rPr>
              <a:t>		{"</a:t>
            </a:r>
            <a:r>
              <a:rPr lang="en-GB" sz="1100" dirty="0" err="1" smtClean="0">
                <a:latin typeface="Lucida Console" pitchFamily="49" charset="0"/>
              </a:rPr>
              <a:t>url</a:t>
            </a:r>
            <a:r>
              <a:rPr lang="en-GB" sz="1100" dirty="0" smtClean="0">
                <a:latin typeface="Lucida Console" pitchFamily="49" charset="0"/>
              </a:rPr>
              <a:t>": “video.mp4","autoPlay":false,"autoBuffering":true}]}' /&gt;</a:t>
            </a:r>
          </a:p>
          <a:p>
            <a:pPr>
              <a:lnSpc>
                <a:spcPct val="200000"/>
              </a:lnSpc>
              <a:buNone/>
            </a:pPr>
            <a:r>
              <a:rPr lang="en-GB" sz="1100" dirty="0" smtClean="0">
                <a:latin typeface="Lucida Console" pitchFamily="49" charset="0"/>
              </a:rPr>
              <a:t>	&lt;/object&gt;</a:t>
            </a:r>
          </a:p>
          <a:p>
            <a:pPr>
              <a:lnSpc>
                <a:spcPct val="200000"/>
              </a:lnSpc>
              <a:buNone/>
            </a:pPr>
            <a:r>
              <a:rPr lang="en-GB" sz="1100" dirty="0" smtClean="0">
                <a:latin typeface="Lucida Console" pitchFamily="49" charset="0"/>
              </a:rPr>
              <a:t>&lt;/video&gt;</a:t>
            </a:r>
            <a:endParaRPr lang="en-GB" sz="1050" dirty="0" smtClean="0"/>
          </a:p>
        </p:txBody>
      </p:sp>
    </p:spTree>
  </p:cSld>
  <p:clrMapOvr>
    <a:masterClrMapping/>
  </p:clrMapOvr>
  <p:transition>
    <p:push/>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6"/>
          <p:cNvGrpSpPr/>
          <p:nvPr/>
        </p:nvGrpSpPr>
        <p:grpSpPr>
          <a:xfrm>
            <a:off x="0" y="0"/>
            <a:ext cx="9144000" cy="859536"/>
            <a:chOff x="0" y="0"/>
            <a:chExt cx="9144000" cy="859536"/>
          </a:xfrm>
        </p:grpSpPr>
        <p:pic>
          <p:nvPicPr>
            <p:cNvPr id="5" name="Picture 4" descr="banner.png"/>
            <p:cNvPicPr>
              <a:picLocks noChangeAspect="1"/>
            </p:cNvPicPr>
            <p:nvPr/>
          </p:nvPicPr>
          <p:blipFill>
            <a:blip r:embed="rId3" cstate="print"/>
            <a:stretch>
              <a:fillRect/>
            </a:stretch>
          </p:blipFill>
          <p:spPr>
            <a:xfrm>
              <a:off x="0" y="0"/>
              <a:ext cx="9144000" cy="859536"/>
            </a:xfrm>
            <a:prstGeom prst="rect">
              <a:avLst/>
            </a:prstGeom>
          </p:spPr>
        </p:pic>
        <p:pic>
          <p:nvPicPr>
            <p:cNvPr id="15" name="Picture 14" descr="html5-multimedia.png"/>
            <p:cNvPicPr>
              <a:picLocks noChangeAspect="1"/>
            </p:cNvPicPr>
            <p:nvPr/>
          </p:nvPicPr>
          <p:blipFill>
            <a:blip r:embed="rId4" cstate="print"/>
            <a:stretch>
              <a:fillRect/>
            </a:stretch>
          </p:blipFill>
          <p:spPr>
            <a:xfrm>
              <a:off x="107504" y="51470"/>
              <a:ext cx="1080119" cy="772804"/>
            </a:xfrm>
            <a:prstGeom prst="rect">
              <a:avLst/>
            </a:prstGeom>
            <a:ln>
              <a:noFill/>
            </a:ln>
            <a:effectLst>
              <a:outerShdw blurRad="50800" dist="38100" dir="2700000" algn="tl" rotWithShape="0">
                <a:prstClr val="black">
                  <a:alpha val="40000"/>
                </a:prstClr>
              </a:outerShdw>
            </a:effectLst>
          </p:spPr>
        </p:pic>
      </p:grpSp>
      <p:sp>
        <p:nvSpPr>
          <p:cNvPr id="2" name="Title 1"/>
          <p:cNvSpPr>
            <a:spLocks noGrp="1"/>
          </p:cNvSpPr>
          <p:nvPr>
            <p:ph type="title"/>
          </p:nvPr>
        </p:nvSpPr>
        <p:spPr>
          <a:xfrm>
            <a:off x="0" y="0"/>
            <a:ext cx="9144000" cy="836712"/>
          </a:xfrm>
        </p:spPr>
        <p:txBody>
          <a:bodyPr>
            <a:normAutofit/>
          </a:bodyPr>
          <a:lstStyle/>
          <a:p>
            <a:r>
              <a:rPr lang="en-GB" sz="4000" cap="all" dirty="0" smtClean="0">
                <a:ln w="12700">
                  <a:solidFill>
                    <a:schemeClr val="bg1"/>
                  </a:solidFill>
                </a:ln>
                <a:solidFill>
                  <a:schemeClr val="tx1">
                    <a:lumMod val="65000"/>
                    <a:lumOff val="35000"/>
                  </a:schemeClr>
                </a:solidFill>
              </a:rPr>
              <a:t>Html Audio Example</a:t>
            </a:r>
            <a:endParaRPr lang="en-GB" sz="4000" cap="all" dirty="0">
              <a:ln w="12700">
                <a:solidFill>
                  <a:schemeClr val="bg1"/>
                </a:solidFill>
              </a:ln>
              <a:solidFill>
                <a:schemeClr val="tx1">
                  <a:lumMod val="65000"/>
                  <a:lumOff val="35000"/>
                </a:schemeClr>
              </a:solidFill>
            </a:endParaRPr>
          </a:p>
        </p:txBody>
      </p:sp>
      <p:sp>
        <p:nvSpPr>
          <p:cNvPr id="12" name="Content Placeholder 11"/>
          <p:cNvSpPr>
            <a:spLocks noGrp="1"/>
          </p:cNvSpPr>
          <p:nvPr>
            <p:ph idx="1"/>
          </p:nvPr>
        </p:nvSpPr>
        <p:spPr>
          <a:xfrm>
            <a:off x="0" y="1200150"/>
            <a:ext cx="9144000" cy="3943349"/>
          </a:xfrm>
        </p:spPr>
        <p:txBody>
          <a:bodyPr>
            <a:noAutofit/>
          </a:bodyPr>
          <a:lstStyle/>
          <a:p>
            <a:pPr>
              <a:lnSpc>
                <a:spcPct val="200000"/>
              </a:lnSpc>
              <a:buNone/>
            </a:pPr>
            <a:r>
              <a:rPr lang="en-GB" sz="1100" dirty="0" smtClean="0">
                <a:latin typeface="Lucida Console" pitchFamily="49" charset="0"/>
              </a:rPr>
              <a:t>&lt;audio id="</a:t>
            </a:r>
            <a:r>
              <a:rPr lang="en-GB" sz="1100" dirty="0" err="1" smtClean="0">
                <a:latin typeface="Lucida Console" pitchFamily="49" charset="0"/>
              </a:rPr>
              <a:t>audioplayer</a:t>
            </a:r>
            <a:r>
              <a:rPr lang="en-GB" sz="1100" dirty="0" smtClean="0">
                <a:latin typeface="Lucida Console" pitchFamily="49" charset="0"/>
              </a:rPr>
              <a:t>" </a:t>
            </a:r>
            <a:r>
              <a:rPr lang="en-GB" sz="1100" dirty="0" err="1" smtClean="0">
                <a:latin typeface="Lucida Console" pitchFamily="49" charset="0"/>
              </a:rPr>
              <a:t>tabindex</a:t>
            </a:r>
            <a:r>
              <a:rPr lang="en-GB" sz="1100" dirty="0" smtClean="0">
                <a:latin typeface="Lucida Console" pitchFamily="49" charset="0"/>
              </a:rPr>
              <a:t>="0" controls="controls" preload="none"&gt;</a:t>
            </a:r>
          </a:p>
          <a:p>
            <a:pPr>
              <a:lnSpc>
                <a:spcPct val="200000"/>
              </a:lnSpc>
              <a:buNone/>
            </a:pPr>
            <a:r>
              <a:rPr lang="en-GB" sz="1100" dirty="0" smtClean="0">
                <a:latin typeface="Lucida Console" pitchFamily="49" charset="0"/>
              </a:rPr>
              <a:t>	&lt;source </a:t>
            </a:r>
            <a:r>
              <a:rPr lang="en-GB" sz="1100" dirty="0" err="1" smtClean="0">
                <a:latin typeface="Lucida Console" pitchFamily="49" charset="0"/>
              </a:rPr>
              <a:t>src</a:t>
            </a:r>
            <a:r>
              <a:rPr lang="en-GB" sz="1100" dirty="0" smtClean="0">
                <a:latin typeface="Lucida Console" pitchFamily="49" charset="0"/>
              </a:rPr>
              <a:t>="audio.m4a" type="audio/mp4" /&gt;</a:t>
            </a:r>
          </a:p>
          <a:p>
            <a:pPr>
              <a:lnSpc>
                <a:spcPct val="200000"/>
              </a:lnSpc>
              <a:buNone/>
            </a:pPr>
            <a:r>
              <a:rPr lang="en-GB" sz="1100" dirty="0" smtClean="0">
                <a:latin typeface="Lucida Console" pitchFamily="49" charset="0"/>
              </a:rPr>
              <a:t>	&lt;source </a:t>
            </a:r>
            <a:r>
              <a:rPr lang="en-GB" sz="1100" dirty="0" err="1" smtClean="0">
                <a:latin typeface="Lucida Console" pitchFamily="49" charset="0"/>
              </a:rPr>
              <a:t>src</a:t>
            </a:r>
            <a:r>
              <a:rPr lang="en-GB" sz="1100" dirty="0" smtClean="0">
                <a:latin typeface="Lucida Console" pitchFamily="49" charset="0"/>
              </a:rPr>
              <a:t>="autiod.oga" type="audio/</a:t>
            </a:r>
            <a:r>
              <a:rPr lang="en-GB" sz="1100" dirty="0" err="1" smtClean="0">
                <a:latin typeface="Lucida Console" pitchFamily="49" charset="0"/>
              </a:rPr>
              <a:t>ogg</a:t>
            </a:r>
            <a:r>
              <a:rPr lang="en-GB" sz="1100" dirty="0" smtClean="0">
                <a:latin typeface="Lucida Console" pitchFamily="49" charset="0"/>
              </a:rPr>
              <a:t>" /&gt;</a:t>
            </a:r>
          </a:p>
          <a:p>
            <a:pPr>
              <a:lnSpc>
                <a:spcPct val="200000"/>
              </a:lnSpc>
              <a:buNone/>
            </a:pPr>
            <a:r>
              <a:rPr lang="en-GB" sz="1100" dirty="0" smtClean="0">
                <a:latin typeface="Lucida Console" pitchFamily="49" charset="0"/>
              </a:rPr>
              <a:t>	&lt;object width=“30" height=“360" type="application/x-shockwave-flash” data=“flowplayer-3.2.7.swf"&gt;</a:t>
            </a:r>
          </a:p>
          <a:p>
            <a:pPr>
              <a:lnSpc>
                <a:spcPct val="200000"/>
              </a:lnSpc>
              <a:buNone/>
            </a:pPr>
            <a:r>
              <a:rPr lang="en-GB" sz="1100" dirty="0" smtClean="0">
                <a:latin typeface="Lucida Console" pitchFamily="49" charset="0"/>
              </a:rPr>
              <a:t>		&lt;</a:t>
            </a:r>
            <a:r>
              <a:rPr lang="en-GB" sz="1100" dirty="0" err="1" smtClean="0">
                <a:latin typeface="Lucida Console" pitchFamily="49" charset="0"/>
              </a:rPr>
              <a:t>param</a:t>
            </a:r>
            <a:r>
              <a:rPr lang="en-GB" sz="1100" dirty="0" smtClean="0">
                <a:latin typeface="Lucida Console" pitchFamily="49" charset="0"/>
              </a:rPr>
              <a:t> name="movie" value="flowplayer-3.2.7.swf" /&gt;</a:t>
            </a:r>
          </a:p>
          <a:p>
            <a:pPr>
              <a:lnSpc>
                <a:spcPct val="200000"/>
              </a:lnSpc>
              <a:buNone/>
            </a:pPr>
            <a:r>
              <a:rPr lang="en-GB" sz="1100" dirty="0" smtClean="0">
                <a:latin typeface="Lucida Console" pitchFamily="49" charset="0"/>
              </a:rPr>
              <a:t>		&lt;</a:t>
            </a:r>
            <a:r>
              <a:rPr lang="en-GB" sz="1100" dirty="0" err="1" smtClean="0">
                <a:latin typeface="Lucida Console" pitchFamily="49" charset="0"/>
              </a:rPr>
              <a:t>param</a:t>
            </a:r>
            <a:r>
              <a:rPr lang="en-GB" sz="1100" dirty="0" smtClean="0">
                <a:latin typeface="Lucida Console" pitchFamily="49" charset="0"/>
              </a:rPr>
              <a:t> name="</a:t>
            </a:r>
            <a:r>
              <a:rPr lang="en-GB" sz="1100" dirty="0" err="1" smtClean="0">
                <a:latin typeface="Lucida Console" pitchFamily="49" charset="0"/>
              </a:rPr>
              <a:t>allowfullscreen</a:t>
            </a:r>
            <a:r>
              <a:rPr lang="en-GB" sz="1100" dirty="0" smtClean="0">
                <a:latin typeface="Lucida Console" pitchFamily="49" charset="0"/>
              </a:rPr>
              <a:t>" value="true" /&gt;</a:t>
            </a:r>
          </a:p>
          <a:p>
            <a:pPr>
              <a:lnSpc>
                <a:spcPct val="200000"/>
              </a:lnSpc>
              <a:buNone/>
            </a:pPr>
            <a:r>
              <a:rPr lang="en-GB" sz="1100" dirty="0" smtClean="0">
                <a:latin typeface="Lucida Console" pitchFamily="49" charset="0"/>
              </a:rPr>
              <a:t>		&lt;</a:t>
            </a:r>
            <a:r>
              <a:rPr lang="en-GB" sz="1100" dirty="0" err="1" smtClean="0">
                <a:latin typeface="Lucida Console" pitchFamily="49" charset="0"/>
              </a:rPr>
              <a:t>param</a:t>
            </a:r>
            <a:r>
              <a:rPr lang="en-GB" sz="1100" dirty="0" smtClean="0">
                <a:latin typeface="Lucida Console" pitchFamily="49" charset="0"/>
              </a:rPr>
              <a:t> name="</a:t>
            </a:r>
            <a:r>
              <a:rPr lang="en-GB" sz="1100" dirty="0" err="1" smtClean="0">
                <a:latin typeface="Lucida Console" pitchFamily="49" charset="0"/>
              </a:rPr>
              <a:t>flashvars</a:t>
            </a:r>
            <a:r>
              <a:rPr lang="en-GB" sz="1100" dirty="0" smtClean="0">
                <a:latin typeface="Lucida Console" pitchFamily="49" charset="0"/>
              </a:rPr>
              <a:t>" value='</a:t>
            </a:r>
            <a:r>
              <a:rPr lang="en-GB" sz="1100" dirty="0" err="1" smtClean="0">
                <a:latin typeface="Lucida Console" pitchFamily="49" charset="0"/>
              </a:rPr>
              <a:t>config</a:t>
            </a:r>
            <a:r>
              <a:rPr lang="en-GB" sz="1100" dirty="0" smtClean="0">
                <a:latin typeface="Lucida Console" pitchFamily="49" charset="0"/>
              </a:rPr>
              <a:t>={"playlist":[“poster.png",</a:t>
            </a:r>
          </a:p>
          <a:p>
            <a:pPr>
              <a:lnSpc>
                <a:spcPct val="200000"/>
              </a:lnSpc>
              <a:buNone/>
            </a:pPr>
            <a:r>
              <a:rPr lang="en-GB" sz="1100" dirty="0" smtClean="0">
                <a:latin typeface="Lucida Console" pitchFamily="49" charset="0"/>
              </a:rPr>
              <a:t>		{"</a:t>
            </a:r>
            <a:r>
              <a:rPr lang="en-GB" sz="1100" dirty="0" err="1" smtClean="0">
                <a:latin typeface="Lucida Console" pitchFamily="49" charset="0"/>
              </a:rPr>
              <a:t>url</a:t>
            </a:r>
            <a:r>
              <a:rPr lang="en-GB" sz="1100" dirty="0" smtClean="0">
                <a:latin typeface="Lucida Console" pitchFamily="49" charset="0"/>
              </a:rPr>
              <a:t>": “audio.m4a","autoPlay":</a:t>
            </a:r>
            <a:r>
              <a:rPr lang="en-GB" sz="1100" dirty="0" err="1" smtClean="0">
                <a:latin typeface="Lucida Console" pitchFamily="49" charset="0"/>
              </a:rPr>
              <a:t>false,"autoBuffering</a:t>
            </a:r>
            <a:r>
              <a:rPr lang="en-GB" sz="1100" dirty="0" smtClean="0">
                <a:latin typeface="Lucida Console" pitchFamily="49" charset="0"/>
              </a:rPr>
              <a:t>":true}]}' /&gt;</a:t>
            </a:r>
          </a:p>
          <a:p>
            <a:pPr>
              <a:lnSpc>
                <a:spcPct val="200000"/>
              </a:lnSpc>
              <a:buNone/>
            </a:pPr>
            <a:r>
              <a:rPr lang="en-GB" sz="1100" dirty="0" smtClean="0">
                <a:latin typeface="Lucida Console" pitchFamily="49" charset="0"/>
              </a:rPr>
              <a:t>	&lt;/object&gt;</a:t>
            </a:r>
          </a:p>
          <a:p>
            <a:pPr>
              <a:lnSpc>
                <a:spcPct val="200000"/>
              </a:lnSpc>
              <a:buNone/>
            </a:pPr>
            <a:r>
              <a:rPr lang="en-GB" sz="1100" dirty="0" smtClean="0">
                <a:latin typeface="Lucida Console" pitchFamily="49" charset="0"/>
              </a:rPr>
              <a:t>&lt;/audio&gt;</a:t>
            </a:r>
            <a:endParaRPr lang="en-GB" sz="1100" dirty="0" smtClean="0"/>
          </a:p>
        </p:txBody>
      </p:sp>
    </p:spTree>
  </p:cSld>
  <p:clrMapOvr>
    <a:masterClrMapping/>
  </p:clrMapOvr>
  <p:transition>
    <p:push/>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6"/>
          <p:cNvGrpSpPr/>
          <p:nvPr/>
        </p:nvGrpSpPr>
        <p:grpSpPr>
          <a:xfrm>
            <a:off x="0" y="0"/>
            <a:ext cx="9144000" cy="859536"/>
            <a:chOff x="0" y="0"/>
            <a:chExt cx="9144000" cy="859536"/>
          </a:xfrm>
        </p:grpSpPr>
        <p:pic>
          <p:nvPicPr>
            <p:cNvPr id="5" name="Picture 4" descr="banner.png"/>
            <p:cNvPicPr>
              <a:picLocks noChangeAspect="1"/>
            </p:cNvPicPr>
            <p:nvPr/>
          </p:nvPicPr>
          <p:blipFill>
            <a:blip r:embed="rId3" cstate="print"/>
            <a:stretch>
              <a:fillRect/>
            </a:stretch>
          </p:blipFill>
          <p:spPr>
            <a:xfrm>
              <a:off x="0" y="0"/>
              <a:ext cx="9144000" cy="859536"/>
            </a:xfrm>
            <a:prstGeom prst="rect">
              <a:avLst/>
            </a:prstGeom>
          </p:spPr>
        </p:pic>
        <p:pic>
          <p:nvPicPr>
            <p:cNvPr id="15" name="Picture 14" descr="html5-multimedia.png"/>
            <p:cNvPicPr>
              <a:picLocks noChangeAspect="1"/>
            </p:cNvPicPr>
            <p:nvPr/>
          </p:nvPicPr>
          <p:blipFill>
            <a:blip r:embed="rId4" cstate="print"/>
            <a:stretch>
              <a:fillRect/>
            </a:stretch>
          </p:blipFill>
          <p:spPr>
            <a:xfrm>
              <a:off x="107504" y="51470"/>
              <a:ext cx="1080119" cy="772804"/>
            </a:xfrm>
            <a:prstGeom prst="rect">
              <a:avLst/>
            </a:prstGeom>
            <a:ln>
              <a:noFill/>
            </a:ln>
            <a:effectLst>
              <a:outerShdw blurRad="50800" dist="38100" dir="2700000" algn="tl" rotWithShape="0">
                <a:prstClr val="black">
                  <a:alpha val="40000"/>
                </a:prstClr>
              </a:outerShdw>
            </a:effectLst>
          </p:spPr>
        </p:pic>
      </p:grpSp>
      <p:sp>
        <p:nvSpPr>
          <p:cNvPr id="2" name="Title 1"/>
          <p:cNvSpPr>
            <a:spLocks noGrp="1"/>
          </p:cNvSpPr>
          <p:nvPr>
            <p:ph type="title"/>
          </p:nvPr>
        </p:nvSpPr>
        <p:spPr>
          <a:xfrm>
            <a:off x="0" y="0"/>
            <a:ext cx="9144000" cy="836712"/>
          </a:xfrm>
        </p:spPr>
        <p:txBody>
          <a:bodyPr>
            <a:noAutofit/>
          </a:bodyPr>
          <a:lstStyle/>
          <a:p>
            <a:r>
              <a:rPr lang="en-GB" sz="3200" cap="all" dirty="0" smtClean="0">
                <a:ln w="12700">
                  <a:solidFill>
                    <a:schemeClr val="bg1"/>
                  </a:solidFill>
                </a:ln>
                <a:solidFill>
                  <a:schemeClr val="tx1">
                    <a:lumMod val="65000"/>
                    <a:lumOff val="35000"/>
                  </a:schemeClr>
                </a:solidFill>
              </a:rPr>
              <a:t>HTML5 (Pseudo-)streaming</a:t>
            </a:r>
            <a:endParaRPr lang="en-GB" sz="3200" cap="all" dirty="0">
              <a:ln w="12700">
                <a:solidFill>
                  <a:schemeClr val="bg1"/>
                </a:solidFill>
              </a:ln>
              <a:solidFill>
                <a:schemeClr val="tx1">
                  <a:lumMod val="65000"/>
                  <a:lumOff val="35000"/>
                </a:schemeClr>
              </a:solidFill>
            </a:endParaRPr>
          </a:p>
        </p:txBody>
      </p:sp>
      <p:sp>
        <p:nvSpPr>
          <p:cNvPr id="12" name="Content Placeholder 11"/>
          <p:cNvSpPr>
            <a:spLocks noGrp="1"/>
          </p:cNvSpPr>
          <p:nvPr>
            <p:ph idx="1"/>
          </p:nvPr>
        </p:nvSpPr>
        <p:spPr/>
        <p:txBody>
          <a:bodyPr>
            <a:normAutofit fontScale="92500" lnSpcReduction="20000"/>
          </a:bodyPr>
          <a:lstStyle/>
          <a:p>
            <a:r>
              <a:rPr lang="en-GB" dirty="0" smtClean="0"/>
              <a:t>HTTP based delivery solution, no special control protocol required </a:t>
            </a:r>
            <a:r>
              <a:rPr lang="en-GB" i="1" dirty="0" smtClean="0"/>
              <a:t>e.g. RTSP</a:t>
            </a:r>
          </a:p>
          <a:p>
            <a:r>
              <a:rPr lang="en-GB" i="1" dirty="0" smtClean="0"/>
              <a:t>Byte-range</a:t>
            </a:r>
            <a:r>
              <a:rPr lang="en-GB" dirty="0" smtClean="0"/>
              <a:t> requests work out of the box on most web servers, same functionality is used to resume downloads</a:t>
            </a:r>
          </a:p>
          <a:p>
            <a:r>
              <a:rPr lang="en-GB" dirty="0" smtClean="0"/>
              <a:t>Seek points are calculated from the file header metadata where keyframes are mapped to byte offsets rather than time based offsets</a:t>
            </a:r>
          </a:p>
        </p:txBody>
      </p:sp>
    </p:spTree>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6"/>
          <p:cNvGrpSpPr/>
          <p:nvPr/>
        </p:nvGrpSpPr>
        <p:grpSpPr>
          <a:xfrm>
            <a:off x="0" y="0"/>
            <a:ext cx="9144000" cy="859536"/>
            <a:chOff x="0" y="0"/>
            <a:chExt cx="9144000" cy="859536"/>
          </a:xfrm>
        </p:grpSpPr>
        <p:pic>
          <p:nvPicPr>
            <p:cNvPr id="5" name="Picture 4" descr="banner.png"/>
            <p:cNvPicPr>
              <a:picLocks noChangeAspect="1"/>
            </p:cNvPicPr>
            <p:nvPr/>
          </p:nvPicPr>
          <p:blipFill>
            <a:blip r:embed="rId3" cstate="print"/>
            <a:stretch>
              <a:fillRect/>
            </a:stretch>
          </p:blipFill>
          <p:spPr>
            <a:xfrm>
              <a:off x="0" y="0"/>
              <a:ext cx="9144000" cy="859536"/>
            </a:xfrm>
            <a:prstGeom prst="rect">
              <a:avLst/>
            </a:prstGeom>
          </p:spPr>
        </p:pic>
        <p:pic>
          <p:nvPicPr>
            <p:cNvPr id="15" name="Picture 14" descr="html5-multimedia.png"/>
            <p:cNvPicPr>
              <a:picLocks noChangeAspect="1"/>
            </p:cNvPicPr>
            <p:nvPr/>
          </p:nvPicPr>
          <p:blipFill>
            <a:blip r:embed="rId4" cstate="print"/>
            <a:stretch>
              <a:fillRect/>
            </a:stretch>
          </p:blipFill>
          <p:spPr>
            <a:xfrm>
              <a:off x="107504" y="51470"/>
              <a:ext cx="1080119" cy="772804"/>
            </a:xfrm>
            <a:prstGeom prst="rect">
              <a:avLst/>
            </a:prstGeom>
            <a:ln>
              <a:noFill/>
            </a:ln>
            <a:effectLst>
              <a:outerShdw blurRad="50800" dist="38100" dir="2700000" algn="tl" rotWithShape="0">
                <a:prstClr val="black">
                  <a:alpha val="40000"/>
                </a:prstClr>
              </a:outerShdw>
            </a:effectLst>
          </p:spPr>
        </p:pic>
      </p:grpSp>
      <p:sp>
        <p:nvSpPr>
          <p:cNvPr id="2" name="Title 1"/>
          <p:cNvSpPr>
            <a:spLocks noGrp="1"/>
          </p:cNvSpPr>
          <p:nvPr>
            <p:ph type="title"/>
          </p:nvPr>
        </p:nvSpPr>
        <p:spPr>
          <a:xfrm>
            <a:off x="0" y="0"/>
            <a:ext cx="9144000" cy="836712"/>
          </a:xfrm>
        </p:spPr>
        <p:txBody>
          <a:bodyPr>
            <a:noAutofit/>
          </a:bodyPr>
          <a:lstStyle/>
          <a:p>
            <a:r>
              <a:rPr lang="en-GB" sz="3200" cap="all" dirty="0" smtClean="0">
                <a:ln w="12700">
                  <a:solidFill>
                    <a:schemeClr val="bg1"/>
                  </a:solidFill>
                </a:ln>
                <a:solidFill>
                  <a:schemeClr val="tx1">
                    <a:lumMod val="65000"/>
                    <a:lumOff val="35000"/>
                  </a:schemeClr>
                </a:solidFill>
              </a:rPr>
              <a:t>Flash (Pseudo)-streaming</a:t>
            </a:r>
            <a:endParaRPr lang="en-GB" sz="3200" cap="all" dirty="0">
              <a:ln w="12700">
                <a:solidFill>
                  <a:schemeClr val="bg1"/>
                </a:solidFill>
              </a:ln>
              <a:solidFill>
                <a:schemeClr val="tx1">
                  <a:lumMod val="65000"/>
                  <a:lumOff val="35000"/>
                </a:schemeClr>
              </a:solidFill>
            </a:endParaRPr>
          </a:p>
        </p:txBody>
      </p:sp>
      <p:sp>
        <p:nvSpPr>
          <p:cNvPr id="12" name="Content Placeholder 11"/>
          <p:cNvSpPr>
            <a:spLocks noGrp="1"/>
          </p:cNvSpPr>
          <p:nvPr>
            <p:ph idx="1"/>
          </p:nvPr>
        </p:nvSpPr>
        <p:spPr/>
        <p:txBody>
          <a:bodyPr>
            <a:normAutofit/>
          </a:bodyPr>
          <a:lstStyle/>
          <a:p>
            <a:r>
              <a:rPr lang="en-GB" i="1" dirty="0" smtClean="0"/>
              <a:t>Flash pseudo-streaming </a:t>
            </a:r>
            <a:r>
              <a:rPr lang="en-GB" dirty="0" smtClean="0"/>
              <a:t>enabled via server modules, YouTube uses this method to deliver their videos</a:t>
            </a:r>
          </a:p>
          <a:p>
            <a:r>
              <a:rPr lang="en-GB" dirty="0" smtClean="0"/>
              <a:t>Supporting clients requests playback offset via a URL parameter</a:t>
            </a:r>
            <a:br>
              <a:rPr lang="en-GB" dirty="0" smtClean="0"/>
            </a:br>
            <a:r>
              <a:rPr lang="en-GB" sz="2400" i="1" dirty="0" smtClean="0"/>
              <a:t>e.g. http://example.com/media/video.mp4?start=120</a:t>
            </a:r>
            <a:endParaRPr lang="en-GB" i="1" dirty="0" smtClean="0"/>
          </a:p>
        </p:txBody>
      </p:sp>
    </p:spTree>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6"/>
          <p:cNvGrpSpPr/>
          <p:nvPr/>
        </p:nvGrpSpPr>
        <p:grpSpPr>
          <a:xfrm>
            <a:off x="0" y="0"/>
            <a:ext cx="9144000" cy="859536"/>
            <a:chOff x="0" y="0"/>
            <a:chExt cx="9144000" cy="859536"/>
          </a:xfrm>
        </p:grpSpPr>
        <p:pic>
          <p:nvPicPr>
            <p:cNvPr id="5" name="Picture 4" descr="banner.png"/>
            <p:cNvPicPr>
              <a:picLocks noChangeAspect="1"/>
            </p:cNvPicPr>
            <p:nvPr/>
          </p:nvPicPr>
          <p:blipFill>
            <a:blip r:embed="rId3" cstate="print"/>
            <a:stretch>
              <a:fillRect/>
            </a:stretch>
          </p:blipFill>
          <p:spPr>
            <a:xfrm>
              <a:off x="0" y="0"/>
              <a:ext cx="9144000" cy="859536"/>
            </a:xfrm>
            <a:prstGeom prst="rect">
              <a:avLst/>
            </a:prstGeom>
          </p:spPr>
        </p:pic>
        <p:pic>
          <p:nvPicPr>
            <p:cNvPr id="15" name="Picture 14" descr="html5-multimedia.png"/>
            <p:cNvPicPr>
              <a:picLocks noChangeAspect="1"/>
            </p:cNvPicPr>
            <p:nvPr/>
          </p:nvPicPr>
          <p:blipFill>
            <a:blip r:embed="rId4" cstate="print"/>
            <a:stretch>
              <a:fillRect/>
            </a:stretch>
          </p:blipFill>
          <p:spPr>
            <a:xfrm>
              <a:off x="107504" y="51470"/>
              <a:ext cx="1080119" cy="772804"/>
            </a:xfrm>
            <a:prstGeom prst="rect">
              <a:avLst/>
            </a:prstGeom>
            <a:ln>
              <a:noFill/>
            </a:ln>
            <a:effectLst>
              <a:outerShdw blurRad="50800" dist="38100" dir="2700000" algn="tl" rotWithShape="0">
                <a:prstClr val="black">
                  <a:alpha val="40000"/>
                </a:prstClr>
              </a:outerShdw>
            </a:effectLst>
          </p:spPr>
        </p:pic>
      </p:grpSp>
      <p:sp>
        <p:nvSpPr>
          <p:cNvPr id="2" name="Title 1"/>
          <p:cNvSpPr>
            <a:spLocks noGrp="1"/>
          </p:cNvSpPr>
          <p:nvPr>
            <p:ph type="title"/>
          </p:nvPr>
        </p:nvSpPr>
        <p:spPr>
          <a:xfrm>
            <a:off x="0" y="0"/>
            <a:ext cx="9144000" cy="836712"/>
          </a:xfrm>
        </p:spPr>
        <p:txBody>
          <a:bodyPr>
            <a:normAutofit/>
          </a:bodyPr>
          <a:lstStyle/>
          <a:p>
            <a:r>
              <a:rPr lang="en-GB" sz="3200" cap="all" dirty="0" smtClean="0">
                <a:ln w="12700">
                  <a:solidFill>
                    <a:schemeClr val="bg1"/>
                  </a:solidFill>
                </a:ln>
                <a:solidFill>
                  <a:schemeClr val="tx1">
                    <a:lumMod val="65000"/>
                    <a:lumOff val="35000"/>
                  </a:schemeClr>
                </a:solidFill>
              </a:rPr>
              <a:t>Flash (Pseudo)-streaming (Cont.)</a:t>
            </a:r>
            <a:endParaRPr lang="en-GB" sz="3200" cap="all" dirty="0">
              <a:ln w="12700">
                <a:solidFill>
                  <a:schemeClr val="bg1"/>
                </a:solidFill>
              </a:ln>
              <a:solidFill>
                <a:schemeClr val="tx1">
                  <a:lumMod val="65000"/>
                  <a:lumOff val="35000"/>
                </a:schemeClr>
              </a:solidFill>
            </a:endParaRPr>
          </a:p>
        </p:txBody>
      </p:sp>
      <p:sp>
        <p:nvSpPr>
          <p:cNvPr id="12" name="Content Placeholder 11"/>
          <p:cNvSpPr>
            <a:spLocks noGrp="1"/>
          </p:cNvSpPr>
          <p:nvPr>
            <p:ph idx="1"/>
          </p:nvPr>
        </p:nvSpPr>
        <p:spPr/>
        <p:txBody>
          <a:bodyPr>
            <a:normAutofit fontScale="85000" lnSpcReduction="20000"/>
          </a:bodyPr>
          <a:lstStyle/>
          <a:p>
            <a:r>
              <a:rPr lang="en-GB" dirty="0" smtClean="0"/>
              <a:t>Server reads keyframe metadata information from resource file header to determine the byte-range request</a:t>
            </a:r>
          </a:p>
          <a:p>
            <a:r>
              <a:rPr lang="en-GB" dirty="0" smtClean="0"/>
              <a:t>Server modules available for </a:t>
            </a:r>
            <a:r>
              <a:rPr lang="en-GB" i="1" dirty="0" smtClean="0"/>
              <a:t>Apache HTTP</a:t>
            </a:r>
            <a:r>
              <a:rPr lang="en-GB" dirty="0" smtClean="0"/>
              <a:t>, </a:t>
            </a:r>
            <a:r>
              <a:rPr lang="en-GB" i="1" dirty="0" err="1" smtClean="0"/>
              <a:t>Lighthttpd</a:t>
            </a:r>
            <a:r>
              <a:rPr lang="en-GB" i="1" dirty="0" smtClean="0"/>
              <a:t> </a:t>
            </a:r>
            <a:r>
              <a:rPr lang="en-GB" dirty="0" smtClean="0"/>
              <a:t>&amp; </a:t>
            </a:r>
            <a:r>
              <a:rPr lang="en-GB" i="1" dirty="0" err="1" smtClean="0"/>
              <a:t>Nginx</a:t>
            </a:r>
            <a:r>
              <a:rPr lang="en-GB" i="1" dirty="0" smtClean="0"/>
              <a:t>, </a:t>
            </a:r>
            <a:r>
              <a:rPr lang="en-GB" dirty="0" smtClean="0"/>
              <a:t>IIS </a:t>
            </a:r>
            <a:r>
              <a:rPr lang="en-GB" dirty="0" smtClean="0"/>
              <a:t>solutions available too</a:t>
            </a:r>
            <a:endParaRPr lang="en-GB" dirty="0" smtClean="0"/>
          </a:p>
          <a:p>
            <a:r>
              <a:rPr lang="en-GB" dirty="0" smtClean="0"/>
              <a:t>PHP script implementations are also available, resource </a:t>
            </a:r>
            <a:r>
              <a:rPr lang="en-GB" dirty="0" smtClean="0"/>
              <a:t>heavy!</a:t>
            </a:r>
            <a:endParaRPr lang="en-GB" dirty="0" smtClean="0"/>
          </a:p>
          <a:p>
            <a:r>
              <a:rPr lang="en-GB" dirty="0" smtClean="0"/>
              <a:t>Supporting Flash players include </a:t>
            </a:r>
            <a:r>
              <a:rPr lang="en-GB" i="1" dirty="0" err="1" smtClean="0"/>
              <a:t>Flowplayer</a:t>
            </a:r>
            <a:r>
              <a:rPr lang="en-GB" i="1" dirty="0" smtClean="0"/>
              <a:t> &amp; JW Player</a:t>
            </a:r>
            <a:endParaRPr lang="en-GB" dirty="0" smtClean="0"/>
          </a:p>
        </p:txBody>
      </p:sp>
    </p:spTree>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6"/>
          <p:cNvGrpSpPr/>
          <p:nvPr/>
        </p:nvGrpSpPr>
        <p:grpSpPr>
          <a:xfrm>
            <a:off x="0" y="0"/>
            <a:ext cx="9144000" cy="859536"/>
            <a:chOff x="0" y="0"/>
            <a:chExt cx="9144000" cy="859536"/>
          </a:xfrm>
        </p:grpSpPr>
        <p:pic>
          <p:nvPicPr>
            <p:cNvPr id="5" name="Picture 4" descr="banner.png"/>
            <p:cNvPicPr>
              <a:picLocks noChangeAspect="1"/>
            </p:cNvPicPr>
            <p:nvPr/>
          </p:nvPicPr>
          <p:blipFill>
            <a:blip r:embed="rId3" cstate="print"/>
            <a:stretch>
              <a:fillRect/>
            </a:stretch>
          </p:blipFill>
          <p:spPr>
            <a:xfrm>
              <a:off x="0" y="0"/>
              <a:ext cx="9144000" cy="859536"/>
            </a:xfrm>
            <a:prstGeom prst="rect">
              <a:avLst/>
            </a:prstGeom>
          </p:spPr>
        </p:pic>
        <p:pic>
          <p:nvPicPr>
            <p:cNvPr id="15" name="Picture 14" descr="html5-multimedia.png"/>
            <p:cNvPicPr>
              <a:picLocks noChangeAspect="1"/>
            </p:cNvPicPr>
            <p:nvPr/>
          </p:nvPicPr>
          <p:blipFill>
            <a:blip r:embed="rId4" cstate="print"/>
            <a:stretch>
              <a:fillRect/>
            </a:stretch>
          </p:blipFill>
          <p:spPr>
            <a:xfrm>
              <a:off x="107504" y="51470"/>
              <a:ext cx="1080119" cy="772804"/>
            </a:xfrm>
            <a:prstGeom prst="rect">
              <a:avLst/>
            </a:prstGeom>
            <a:ln>
              <a:noFill/>
            </a:ln>
            <a:effectLst>
              <a:outerShdw blurRad="50800" dist="38100" dir="2700000" algn="tl" rotWithShape="0">
                <a:prstClr val="black">
                  <a:alpha val="40000"/>
                </a:prstClr>
              </a:outerShdw>
            </a:effectLst>
          </p:spPr>
        </p:pic>
      </p:grpSp>
      <p:sp>
        <p:nvSpPr>
          <p:cNvPr id="2" name="Title 1"/>
          <p:cNvSpPr>
            <a:spLocks noGrp="1"/>
          </p:cNvSpPr>
          <p:nvPr>
            <p:ph type="title"/>
          </p:nvPr>
        </p:nvSpPr>
        <p:spPr>
          <a:xfrm>
            <a:off x="0" y="0"/>
            <a:ext cx="9144000" cy="836712"/>
          </a:xfrm>
        </p:spPr>
        <p:txBody>
          <a:bodyPr>
            <a:normAutofit/>
          </a:bodyPr>
          <a:lstStyle/>
          <a:p>
            <a:r>
              <a:rPr lang="en-GB" sz="3200" cap="all" dirty="0" smtClean="0">
                <a:ln w="12700">
                  <a:solidFill>
                    <a:schemeClr val="bg1"/>
                  </a:solidFill>
                </a:ln>
                <a:solidFill>
                  <a:schemeClr val="tx1">
                    <a:lumMod val="65000"/>
                    <a:lumOff val="35000"/>
                  </a:schemeClr>
                </a:solidFill>
              </a:rPr>
              <a:t>Flash (Pseudo)-streaming (Cont.)</a:t>
            </a:r>
            <a:endParaRPr lang="en-GB" sz="3200" cap="all" dirty="0">
              <a:ln w="12700">
                <a:solidFill>
                  <a:schemeClr val="bg1"/>
                </a:solidFill>
              </a:ln>
              <a:solidFill>
                <a:schemeClr val="tx1">
                  <a:lumMod val="65000"/>
                  <a:lumOff val="35000"/>
                </a:schemeClr>
              </a:solidFill>
            </a:endParaRPr>
          </a:p>
        </p:txBody>
      </p:sp>
      <p:sp>
        <p:nvSpPr>
          <p:cNvPr id="12" name="Content Placeholder 11"/>
          <p:cNvSpPr>
            <a:spLocks noGrp="1"/>
          </p:cNvSpPr>
          <p:nvPr>
            <p:ph idx="1"/>
          </p:nvPr>
        </p:nvSpPr>
        <p:spPr/>
        <p:txBody>
          <a:bodyPr>
            <a:normAutofit/>
          </a:bodyPr>
          <a:lstStyle/>
          <a:p>
            <a:r>
              <a:rPr lang="en-GB" dirty="0" smtClean="0"/>
              <a:t>H264 Streaming Module – includes support for virtual video clips &amp; adaptive streaming</a:t>
            </a:r>
            <a:br>
              <a:rPr lang="en-GB" dirty="0" smtClean="0"/>
            </a:br>
            <a:r>
              <a:rPr lang="en-GB" sz="2000" i="1" dirty="0" smtClean="0">
                <a:hlinkClick r:id="rId5"/>
              </a:rPr>
              <a:t>http://h264.code-shop.com/trac</a:t>
            </a:r>
            <a:endParaRPr lang="en-GB" i="1" dirty="0" smtClean="0"/>
          </a:p>
          <a:p>
            <a:r>
              <a:rPr lang="en-GB" dirty="0" err="1" smtClean="0"/>
              <a:t>mod_flvx</a:t>
            </a:r>
            <a:r>
              <a:rPr lang="en-GB" dirty="0" smtClean="0"/>
              <a:t/>
            </a:r>
            <a:br>
              <a:rPr lang="en-GB" dirty="0" smtClean="0"/>
            </a:br>
            <a:r>
              <a:rPr lang="en-GB" sz="2000" i="1" dirty="0" smtClean="0">
                <a:hlinkClick r:id="rId6"/>
              </a:rPr>
              <a:t>http://journal.paul.querna.org/articles/2006/07/11/mod_flvx</a:t>
            </a:r>
            <a:r>
              <a:rPr lang="en-GB" sz="2000" i="1" dirty="0" smtClean="0">
                <a:hlinkClick r:id="rId6"/>
              </a:rPr>
              <a:t>/</a:t>
            </a:r>
            <a:endParaRPr lang="en-GB" sz="2000" i="1" dirty="0" smtClean="0"/>
          </a:p>
          <a:p>
            <a:pPr marL="0" indent="0">
              <a:buNone/>
            </a:pPr>
            <a:endParaRPr lang="en-GB" i="1" dirty="0" smtClean="0"/>
          </a:p>
        </p:txBody>
      </p:sp>
    </p:spTree>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6"/>
          <p:cNvGrpSpPr/>
          <p:nvPr/>
        </p:nvGrpSpPr>
        <p:grpSpPr>
          <a:xfrm>
            <a:off x="0" y="0"/>
            <a:ext cx="9144000" cy="859536"/>
            <a:chOff x="0" y="0"/>
            <a:chExt cx="9144000" cy="859536"/>
          </a:xfrm>
        </p:grpSpPr>
        <p:pic>
          <p:nvPicPr>
            <p:cNvPr id="5" name="Picture 4" descr="banner.png"/>
            <p:cNvPicPr>
              <a:picLocks noChangeAspect="1"/>
            </p:cNvPicPr>
            <p:nvPr/>
          </p:nvPicPr>
          <p:blipFill>
            <a:blip r:embed="rId3" cstate="print"/>
            <a:stretch>
              <a:fillRect/>
            </a:stretch>
          </p:blipFill>
          <p:spPr>
            <a:xfrm>
              <a:off x="0" y="0"/>
              <a:ext cx="9144000" cy="859536"/>
            </a:xfrm>
            <a:prstGeom prst="rect">
              <a:avLst/>
            </a:prstGeom>
          </p:spPr>
        </p:pic>
        <p:pic>
          <p:nvPicPr>
            <p:cNvPr id="15" name="Picture 14" descr="html5-multimedia.png"/>
            <p:cNvPicPr>
              <a:picLocks noChangeAspect="1"/>
            </p:cNvPicPr>
            <p:nvPr/>
          </p:nvPicPr>
          <p:blipFill>
            <a:blip r:embed="rId4" cstate="print"/>
            <a:stretch>
              <a:fillRect/>
            </a:stretch>
          </p:blipFill>
          <p:spPr>
            <a:xfrm>
              <a:off x="107504" y="51470"/>
              <a:ext cx="1080119" cy="772804"/>
            </a:xfrm>
            <a:prstGeom prst="rect">
              <a:avLst/>
            </a:prstGeom>
            <a:ln>
              <a:noFill/>
            </a:ln>
            <a:effectLst>
              <a:outerShdw blurRad="50800" dist="38100" dir="2700000" algn="tl" rotWithShape="0">
                <a:prstClr val="black">
                  <a:alpha val="40000"/>
                </a:prstClr>
              </a:outerShdw>
            </a:effectLst>
          </p:spPr>
        </p:pic>
      </p:grpSp>
      <p:sp>
        <p:nvSpPr>
          <p:cNvPr id="2" name="Title 1"/>
          <p:cNvSpPr>
            <a:spLocks noGrp="1"/>
          </p:cNvSpPr>
          <p:nvPr>
            <p:ph type="title"/>
          </p:nvPr>
        </p:nvSpPr>
        <p:spPr>
          <a:xfrm>
            <a:off x="0" y="0"/>
            <a:ext cx="9144000" cy="836712"/>
          </a:xfrm>
        </p:spPr>
        <p:txBody>
          <a:bodyPr>
            <a:normAutofit/>
          </a:bodyPr>
          <a:lstStyle/>
          <a:p>
            <a:r>
              <a:rPr lang="en-GB" sz="3200" cap="all" dirty="0" smtClean="0">
                <a:ln w="12700">
                  <a:solidFill>
                    <a:schemeClr val="bg1"/>
                  </a:solidFill>
                </a:ln>
                <a:solidFill>
                  <a:schemeClr val="tx1">
                    <a:lumMod val="65000"/>
                    <a:lumOff val="35000"/>
                  </a:schemeClr>
                </a:solidFill>
              </a:rPr>
              <a:t>Apache Server configuration</a:t>
            </a:r>
            <a:endParaRPr lang="en-GB" sz="3200" cap="all" dirty="0">
              <a:ln w="12700">
                <a:solidFill>
                  <a:schemeClr val="bg1"/>
                </a:solidFill>
              </a:ln>
              <a:solidFill>
                <a:schemeClr val="tx1">
                  <a:lumMod val="65000"/>
                  <a:lumOff val="35000"/>
                </a:schemeClr>
              </a:solidFill>
            </a:endParaRPr>
          </a:p>
        </p:txBody>
      </p:sp>
      <p:sp>
        <p:nvSpPr>
          <p:cNvPr id="12" name="Content Placeholder 11"/>
          <p:cNvSpPr>
            <a:spLocks noGrp="1"/>
          </p:cNvSpPr>
          <p:nvPr>
            <p:ph idx="1"/>
          </p:nvPr>
        </p:nvSpPr>
        <p:spPr>
          <a:xfrm>
            <a:off x="457200" y="1200150"/>
            <a:ext cx="8229600" cy="3819871"/>
          </a:xfrm>
        </p:spPr>
        <p:txBody>
          <a:bodyPr>
            <a:noAutofit/>
          </a:bodyPr>
          <a:lstStyle/>
          <a:p>
            <a:pPr lvl="1">
              <a:buNone/>
            </a:pPr>
            <a:r>
              <a:rPr lang="en-GB" sz="1400" dirty="0" err="1" smtClean="0">
                <a:latin typeface="Lucida Console" pitchFamily="49" charset="0"/>
              </a:rPr>
              <a:t>LoadModule</a:t>
            </a:r>
            <a:r>
              <a:rPr lang="en-GB" sz="1400" dirty="0" smtClean="0">
                <a:latin typeface="Lucida Console" pitchFamily="49" charset="0"/>
              </a:rPr>
              <a:t> h264_streaming_module modules/mod_h264_streaming.so</a:t>
            </a:r>
          </a:p>
          <a:p>
            <a:pPr lvl="1">
              <a:buNone/>
            </a:pPr>
            <a:r>
              <a:rPr lang="en-GB" sz="1400" dirty="0" err="1" smtClean="0">
                <a:latin typeface="Lucida Console" pitchFamily="49" charset="0"/>
              </a:rPr>
              <a:t>AddHandler</a:t>
            </a:r>
            <a:r>
              <a:rPr lang="en-GB" sz="1400" dirty="0" smtClean="0">
                <a:latin typeface="Lucida Console" pitchFamily="49" charset="0"/>
              </a:rPr>
              <a:t> h264-streaming.extensions .mp4 .m4a</a:t>
            </a:r>
          </a:p>
          <a:p>
            <a:pPr lvl="1">
              <a:buNone/>
            </a:pPr>
            <a:endParaRPr lang="en-GB" sz="1400" dirty="0" smtClean="0">
              <a:latin typeface="Lucida Console" pitchFamily="49" charset="0"/>
            </a:endParaRPr>
          </a:p>
          <a:p>
            <a:pPr lvl="1">
              <a:buNone/>
            </a:pPr>
            <a:r>
              <a:rPr lang="en-GB" sz="1400" dirty="0" err="1" smtClean="0">
                <a:latin typeface="Lucida Console" pitchFamily="49" charset="0"/>
              </a:rPr>
              <a:t>LoadModule</a:t>
            </a:r>
            <a:r>
              <a:rPr lang="en-GB" sz="1400" dirty="0" smtClean="0">
                <a:latin typeface="Lucida Console" pitchFamily="49" charset="0"/>
              </a:rPr>
              <a:t> </a:t>
            </a:r>
            <a:r>
              <a:rPr lang="en-GB" sz="1400" dirty="0" err="1" smtClean="0">
                <a:latin typeface="Lucida Console" pitchFamily="49" charset="0"/>
              </a:rPr>
              <a:t>flvx_module</a:t>
            </a:r>
            <a:r>
              <a:rPr lang="en-GB" sz="1400" dirty="0" smtClean="0">
                <a:latin typeface="Lucida Console" pitchFamily="49" charset="0"/>
              </a:rPr>
              <a:t> modules/mod_flvx.so</a:t>
            </a:r>
          </a:p>
          <a:p>
            <a:pPr lvl="1">
              <a:buNone/>
            </a:pPr>
            <a:r>
              <a:rPr lang="en-GB" sz="1400" dirty="0" err="1" smtClean="0">
                <a:latin typeface="Lucida Console" pitchFamily="49" charset="0"/>
              </a:rPr>
              <a:t>AddHandler</a:t>
            </a:r>
            <a:r>
              <a:rPr lang="en-GB" sz="1400" dirty="0" smtClean="0">
                <a:latin typeface="Lucida Console" pitchFamily="49" charset="0"/>
              </a:rPr>
              <a:t> </a:t>
            </a:r>
            <a:r>
              <a:rPr lang="en-GB" sz="1400" dirty="0" err="1" smtClean="0">
                <a:latin typeface="Lucida Console" pitchFamily="49" charset="0"/>
              </a:rPr>
              <a:t>flv</a:t>
            </a:r>
            <a:r>
              <a:rPr lang="en-GB" sz="1400" dirty="0" smtClean="0">
                <a:latin typeface="Lucida Console" pitchFamily="49" charset="0"/>
              </a:rPr>
              <a:t>-stream .</a:t>
            </a:r>
            <a:r>
              <a:rPr lang="en-GB" sz="1400" dirty="0" err="1" smtClean="0">
                <a:latin typeface="Lucida Console" pitchFamily="49" charset="0"/>
              </a:rPr>
              <a:t>flv</a:t>
            </a:r>
            <a:endParaRPr lang="en-GB" sz="1400" dirty="0" smtClean="0">
              <a:latin typeface="Lucida Console" pitchFamily="49" charset="0"/>
            </a:endParaRPr>
          </a:p>
          <a:p>
            <a:pPr lvl="1">
              <a:buNone/>
            </a:pPr>
            <a:endParaRPr lang="en-GB" sz="1400" dirty="0" smtClean="0">
              <a:latin typeface="Lucida Console" pitchFamily="49" charset="0"/>
            </a:endParaRPr>
          </a:p>
          <a:p>
            <a:pPr lvl="1">
              <a:buNone/>
            </a:pPr>
            <a:r>
              <a:rPr lang="en-GB" sz="1400" dirty="0" smtClean="0">
                <a:latin typeface="Lucida Console" pitchFamily="49" charset="0"/>
              </a:rPr>
              <a:t>&lt;!-- VIDEO MIMETYPES --&gt;</a:t>
            </a:r>
          </a:p>
          <a:p>
            <a:pPr lvl="1">
              <a:buNone/>
            </a:pPr>
            <a:r>
              <a:rPr lang="en-GB" sz="1400" dirty="0" err="1" smtClean="0">
                <a:latin typeface="Lucida Console" pitchFamily="49" charset="0"/>
              </a:rPr>
              <a:t>AddType</a:t>
            </a:r>
            <a:r>
              <a:rPr lang="en-GB" sz="1400" dirty="0" smtClean="0">
                <a:latin typeface="Lucida Console" pitchFamily="49" charset="0"/>
              </a:rPr>
              <a:t> video/mp4 .mp4</a:t>
            </a:r>
          </a:p>
          <a:p>
            <a:pPr lvl="1">
              <a:buNone/>
            </a:pPr>
            <a:r>
              <a:rPr lang="en-GB" sz="1400" dirty="0" err="1" smtClean="0">
                <a:latin typeface="Lucida Console" pitchFamily="49" charset="0"/>
              </a:rPr>
              <a:t>AddType</a:t>
            </a:r>
            <a:r>
              <a:rPr lang="en-GB" sz="1400" dirty="0" smtClean="0">
                <a:latin typeface="Lucida Console" pitchFamily="49" charset="0"/>
              </a:rPr>
              <a:t> video/</a:t>
            </a:r>
            <a:r>
              <a:rPr lang="en-GB" sz="1400" dirty="0" err="1" smtClean="0">
                <a:latin typeface="Lucida Console" pitchFamily="49" charset="0"/>
              </a:rPr>
              <a:t>ogg</a:t>
            </a:r>
            <a:r>
              <a:rPr lang="en-GB" sz="1400" dirty="0" smtClean="0">
                <a:latin typeface="Lucida Console" pitchFamily="49" charset="0"/>
              </a:rPr>
              <a:t> .</a:t>
            </a:r>
            <a:r>
              <a:rPr lang="en-GB" sz="1400" dirty="0" err="1" smtClean="0">
                <a:latin typeface="Lucida Console" pitchFamily="49" charset="0"/>
              </a:rPr>
              <a:t>ogv</a:t>
            </a:r>
            <a:endParaRPr lang="en-GB" sz="1400" dirty="0" smtClean="0">
              <a:latin typeface="Lucida Console" pitchFamily="49" charset="0"/>
            </a:endParaRPr>
          </a:p>
          <a:p>
            <a:pPr lvl="1">
              <a:buNone/>
            </a:pPr>
            <a:r>
              <a:rPr lang="en-GB" sz="1400" dirty="0" err="1" smtClean="0">
                <a:latin typeface="Lucida Console" pitchFamily="49" charset="0"/>
              </a:rPr>
              <a:t>AddType</a:t>
            </a:r>
            <a:r>
              <a:rPr lang="en-GB" sz="1400" dirty="0" smtClean="0">
                <a:latin typeface="Lucida Console" pitchFamily="49" charset="0"/>
              </a:rPr>
              <a:t> video/</a:t>
            </a:r>
            <a:r>
              <a:rPr lang="en-GB" sz="1400" dirty="0" err="1" smtClean="0">
                <a:latin typeface="Lucida Console" pitchFamily="49" charset="0"/>
              </a:rPr>
              <a:t>webm</a:t>
            </a:r>
            <a:r>
              <a:rPr lang="en-GB" sz="1400" dirty="0" smtClean="0">
                <a:latin typeface="Lucida Console" pitchFamily="49" charset="0"/>
              </a:rPr>
              <a:t> .</a:t>
            </a:r>
            <a:r>
              <a:rPr lang="en-GB" sz="1400" dirty="0" err="1" smtClean="0">
                <a:latin typeface="Lucida Console" pitchFamily="49" charset="0"/>
              </a:rPr>
              <a:t>webm</a:t>
            </a:r>
            <a:endParaRPr lang="en-GB" sz="1400" dirty="0" smtClean="0">
              <a:latin typeface="Lucida Console" pitchFamily="49" charset="0"/>
            </a:endParaRPr>
          </a:p>
          <a:p>
            <a:pPr lvl="1">
              <a:buNone/>
            </a:pPr>
            <a:endParaRPr lang="en-GB" sz="1400" dirty="0" smtClean="0">
              <a:latin typeface="Lucida Console" pitchFamily="49" charset="0"/>
            </a:endParaRPr>
          </a:p>
          <a:p>
            <a:pPr lvl="1">
              <a:buNone/>
            </a:pPr>
            <a:r>
              <a:rPr lang="en-GB" sz="1400" dirty="0" smtClean="0">
                <a:latin typeface="Lucida Console" pitchFamily="49" charset="0"/>
              </a:rPr>
              <a:t>&lt;!-- AUDIO MIMETYPES --&gt;</a:t>
            </a:r>
          </a:p>
          <a:p>
            <a:pPr lvl="1">
              <a:buNone/>
            </a:pPr>
            <a:r>
              <a:rPr lang="en-GB" sz="1400" dirty="0" err="1" smtClean="0">
                <a:latin typeface="Lucida Console" pitchFamily="49" charset="0"/>
              </a:rPr>
              <a:t>AddType</a:t>
            </a:r>
            <a:r>
              <a:rPr lang="en-GB" sz="1400" dirty="0" smtClean="0">
                <a:latin typeface="Lucida Console" pitchFamily="49" charset="0"/>
              </a:rPr>
              <a:t> audio/mp4 .m4a</a:t>
            </a:r>
          </a:p>
          <a:p>
            <a:pPr lvl="1">
              <a:buNone/>
            </a:pPr>
            <a:r>
              <a:rPr lang="en-GB" sz="1400" dirty="0" err="1" smtClean="0">
                <a:latin typeface="Lucida Console" pitchFamily="49" charset="0"/>
              </a:rPr>
              <a:t>AddType</a:t>
            </a:r>
            <a:r>
              <a:rPr lang="en-GB" sz="1400" dirty="0" smtClean="0">
                <a:latin typeface="Lucida Console" pitchFamily="49" charset="0"/>
              </a:rPr>
              <a:t> audio/</a:t>
            </a:r>
            <a:r>
              <a:rPr lang="en-GB" sz="1400" dirty="0" err="1" smtClean="0">
                <a:latin typeface="Lucida Console" pitchFamily="49" charset="0"/>
              </a:rPr>
              <a:t>ogg</a:t>
            </a:r>
            <a:r>
              <a:rPr lang="en-GB" sz="1400" dirty="0" smtClean="0">
                <a:latin typeface="Lucida Console" pitchFamily="49" charset="0"/>
              </a:rPr>
              <a:t> .</a:t>
            </a:r>
            <a:r>
              <a:rPr lang="en-GB" sz="1400" dirty="0" err="1" smtClean="0">
                <a:latin typeface="Lucida Console" pitchFamily="49" charset="0"/>
              </a:rPr>
              <a:t>oga</a:t>
            </a:r>
            <a:endParaRPr lang="en-GB" sz="1400" dirty="0" smtClean="0">
              <a:latin typeface="Lucida Console" pitchFamily="49" charset="0"/>
            </a:endParaRPr>
          </a:p>
          <a:p>
            <a:pPr lvl="1">
              <a:buNone/>
            </a:pPr>
            <a:endParaRPr lang="en-GB" sz="1400" dirty="0" smtClean="0">
              <a:latin typeface="Lucida Console" pitchFamily="49" charset="0"/>
            </a:endParaRPr>
          </a:p>
        </p:txBody>
      </p:sp>
    </p:spTree>
  </p:cSld>
  <p:clrMapOvr>
    <a:masterClrMapping/>
  </p:clrMapOvr>
  <p:transition>
    <p:push/>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6"/>
          <p:cNvGrpSpPr/>
          <p:nvPr/>
        </p:nvGrpSpPr>
        <p:grpSpPr>
          <a:xfrm>
            <a:off x="0" y="0"/>
            <a:ext cx="9144000" cy="859536"/>
            <a:chOff x="0" y="0"/>
            <a:chExt cx="9144000" cy="859536"/>
          </a:xfrm>
        </p:grpSpPr>
        <p:pic>
          <p:nvPicPr>
            <p:cNvPr id="5" name="Picture 4" descr="banner.png"/>
            <p:cNvPicPr>
              <a:picLocks noChangeAspect="1"/>
            </p:cNvPicPr>
            <p:nvPr/>
          </p:nvPicPr>
          <p:blipFill>
            <a:blip r:embed="rId3" cstate="print"/>
            <a:stretch>
              <a:fillRect/>
            </a:stretch>
          </p:blipFill>
          <p:spPr>
            <a:xfrm>
              <a:off x="0" y="0"/>
              <a:ext cx="9144000" cy="859536"/>
            </a:xfrm>
            <a:prstGeom prst="rect">
              <a:avLst/>
            </a:prstGeom>
          </p:spPr>
        </p:pic>
        <p:pic>
          <p:nvPicPr>
            <p:cNvPr id="15" name="Picture 14" descr="html5-multimedia.png"/>
            <p:cNvPicPr>
              <a:picLocks noChangeAspect="1"/>
            </p:cNvPicPr>
            <p:nvPr/>
          </p:nvPicPr>
          <p:blipFill>
            <a:blip r:embed="rId4" cstate="print"/>
            <a:stretch>
              <a:fillRect/>
            </a:stretch>
          </p:blipFill>
          <p:spPr>
            <a:xfrm>
              <a:off x="107504" y="51470"/>
              <a:ext cx="1080119" cy="772804"/>
            </a:xfrm>
            <a:prstGeom prst="rect">
              <a:avLst/>
            </a:prstGeom>
            <a:ln>
              <a:noFill/>
            </a:ln>
            <a:effectLst>
              <a:outerShdw blurRad="50800" dist="38100" dir="2700000" algn="tl" rotWithShape="0">
                <a:prstClr val="black">
                  <a:alpha val="40000"/>
                </a:prstClr>
              </a:outerShdw>
            </a:effectLst>
          </p:spPr>
        </p:pic>
      </p:grpSp>
      <p:sp>
        <p:nvSpPr>
          <p:cNvPr id="12" name="Content Placeholder 11"/>
          <p:cNvSpPr>
            <a:spLocks noGrp="1"/>
          </p:cNvSpPr>
          <p:nvPr>
            <p:ph idx="1"/>
          </p:nvPr>
        </p:nvSpPr>
        <p:spPr/>
        <p:txBody>
          <a:bodyPr>
            <a:normAutofit fontScale="92500" lnSpcReduction="20000"/>
          </a:bodyPr>
          <a:lstStyle/>
          <a:p>
            <a:r>
              <a:rPr lang="en-GB" dirty="0" err="1" smtClean="0"/>
              <a:t>Nginx</a:t>
            </a:r>
            <a:r>
              <a:rPr lang="en-GB" dirty="0" smtClean="0"/>
              <a:t> – high performance HTTP server developed by Igor </a:t>
            </a:r>
            <a:r>
              <a:rPr lang="en-GB" dirty="0" err="1" smtClean="0"/>
              <a:t>Sysoev</a:t>
            </a:r>
            <a:endParaRPr lang="en-GB" dirty="0" smtClean="0"/>
          </a:p>
          <a:p>
            <a:r>
              <a:rPr lang="en-GB" dirty="0" smtClean="0"/>
              <a:t>Publicly available since 2004</a:t>
            </a:r>
          </a:p>
          <a:p>
            <a:r>
              <a:rPr lang="en-GB" dirty="0" smtClean="0"/>
              <a:t>Event based architecture rather than traditional thread based architecture</a:t>
            </a:r>
          </a:p>
          <a:p>
            <a:r>
              <a:rPr lang="en-GB" dirty="0" smtClean="0"/>
              <a:t>Solves C10K problem</a:t>
            </a:r>
          </a:p>
          <a:p>
            <a:r>
              <a:rPr lang="en-GB" dirty="0" smtClean="0"/>
              <a:t>Supports MP4 (</a:t>
            </a:r>
            <a:r>
              <a:rPr lang="en-GB" i="1" dirty="0" smtClean="0"/>
              <a:t>module</a:t>
            </a:r>
            <a:r>
              <a:rPr lang="en-GB" dirty="0" smtClean="0"/>
              <a:t>) &amp; FLV (</a:t>
            </a:r>
            <a:r>
              <a:rPr lang="en-GB" i="1" dirty="0" smtClean="0"/>
              <a:t>native</a:t>
            </a:r>
            <a:r>
              <a:rPr lang="en-GB" dirty="0" smtClean="0"/>
              <a:t>) pseudo-streaming</a:t>
            </a:r>
          </a:p>
          <a:p>
            <a:endParaRPr lang="en-GB" dirty="0" smtClean="0"/>
          </a:p>
        </p:txBody>
      </p:sp>
      <p:pic>
        <p:nvPicPr>
          <p:cNvPr id="9" name="Picture 8" descr="nginx.png"/>
          <p:cNvPicPr>
            <a:picLocks noChangeAspect="1"/>
          </p:cNvPicPr>
          <p:nvPr/>
        </p:nvPicPr>
        <p:blipFill>
          <a:blip r:embed="rId5" cstate="print"/>
          <a:stretch>
            <a:fillRect/>
          </a:stretch>
        </p:blipFill>
        <p:spPr>
          <a:xfrm>
            <a:off x="3059832" y="0"/>
            <a:ext cx="2952328" cy="861807"/>
          </a:xfrm>
          <a:prstGeom prst="rect">
            <a:avLst/>
          </a:prstGeom>
        </p:spPr>
      </p:pic>
    </p:spTree>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
          <p:cNvGrpSpPr/>
          <p:nvPr/>
        </p:nvGrpSpPr>
        <p:grpSpPr>
          <a:xfrm>
            <a:off x="0" y="0"/>
            <a:ext cx="9144000" cy="859536"/>
            <a:chOff x="0" y="0"/>
            <a:chExt cx="9144000" cy="859536"/>
          </a:xfrm>
        </p:grpSpPr>
        <p:pic>
          <p:nvPicPr>
            <p:cNvPr id="5" name="Picture 4" descr="banner.png"/>
            <p:cNvPicPr>
              <a:picLocks noChangeAspect="1"/>
            </p:cNvPicPr>
            <p:nvPr/>
          </p:nvPicPr>
          <p:blipFill>
            <a:blip r:embed="rId3" cstate="print"/>
            <a:stretch>
              <a:fillRect/>
            </a:stretch>
          </p:blipFill>
          <p:spPr>
            <a:xfrm>
              <a:off x="0" y="0"/>
              <a:ext cx="9144000" cy="859536"/>
            </a:xfrm>
            <a:prstGeom prst="rect">
              <a:avLst/>
            </a:prstGeom>
          </p:spPr>
        </p:pic>
        <p:pic>
          <p:nvPicPr>
            <p:cNvPr id="15" name="Picture 14" descr="html5-multimedia.png"/>
            <p:cNvPicPr>
              <a:picLocks noChangeAspect="1"/>
            </p:cNvPicPr>
            <p:nvPr/>
          </p:nvPicPr>
          <p:blipFill>
            <a:blip r:embed="rId4" cstate="print"/>
            <a:stretch>
              <a:fillRect/>
            </a:stretch>
          </p:blipFill>
          <p:spPr>
            <a:xfrm>
              <a:off x="107504" y="51470"/>
              <a:ext cx="1080119" cy="772804"/>
            </a:xfrm>
            <a:prstGeom prst="rect">
              <a:avLst/>
            </a:prstGeom>
            <a:ln>
              <a:noFill/>
            </a:ln>
            <a:effectLst>
              <a:outerShdw blurRad="50800" dist="38100" dir="2700000" algn="tl" rotWithShape="0">
                <a:prstClr val="black">
                  <a:alpha val="40000"/>
                </a:prstClr>
              </a:outerShdw>
            </a:effectLst>
          </p:spPr>
        </p:pic>
      </p:grpSp>
      <p:sp>
        <p:nvSpPr>
          <p:cNvPr id="12" name="Content Placeholder 11"/>
          <p:cNvSpPr>
            <a:spLocks noGrp="1"/>
          </p:cNvSpPr>
          <p:nvPr>
            <p:ph idx="1"/>
          </p:nvPr>
        </p:nvSpPr>
        <p:spPr>
          <a:xfrm>
            <a:off x="457200" y="1200150"/>
            <a:ext cx="8229600" cy="3819871"/>
          </a:xfrm>
        </p:spPr>
        <p:txBody>
          <a:bodyPr>
            <a:normAutofit fontScale="25000" lnSpcReduction="20000"/>
          </a:bodyPr>
          <a:lstStyle/>
          <a:p>
            <a:pPr>
              <a:buNone/>
            </a:pPr>
            <a:r>
              <a:rPr lang="en-GB" sz="11100" dirty="0" smtClean="0"/>
              <a:t>Example configuration file:</a:t>
            </a:r>
          </a:p>
          <a:p>
            <a:pPr>
              <a:buNone/>
            </a:pPr>
            <a:endParaRPr lang="en-GB" sz="4800" dirty="0" smtClean="0">
              <a:latin typeface="Lucida Console" pitchFamily="49" charset="0"/>
            </a:endParaRPr>
          </a:p>
          <a:p>
            <a:pPr lvl="1">
              <a:buNone/>
            </a:pPr>
            <a:r>
              <a:rPr lang="en-GB" sz="4400" dirty="0" smtClean="0">
                <a:latin typeface="Lucida Console" pitchFamily="49" charset="0"/>
              </a:rPr>
              <a:t>location /demo {</a:t>
            </a:r>
          </a:p>
          <a:p>
            <a:pPr lvl="1">
              <a:buNone/>
            </a:pPr>
            <a:r>
              <a:rPr lang="en-GB" sz="4400" dirty="0" smtClean="0">
                <a:latin typeface="Lucida Console" pitchFamily="49" charset="0"/>
              </a:rPr>
              <a:t>	</a:t>
            </a:r>
          </a:p>
          <a:p>
            <a:pPr lvl="1">
              <a:buNone/>
            </a:pPr>
            <a:r>
              <a:rPr lang="en-GB" sz="4400" dirty="0" smtClean="0">
                <a:latin typeface="Lucida Console" pitchFamily="49" charset="0"/>
              </a:rPr>
              <a:t>	</a:t>
            </a:r>
            <a:r>
              <a:rPr lang="en-GB" sz="4400" dirty="0" err="1" smtClean="0">
                <a:latin typeface="Lucida Console" pitchFamily="49" charset="0"/>
              </a:rPr>
              <a:t>limit_rate</a:t>
            </a:r>
            <a:r>
              <a:rPr lang="en-GB" sz="4400" dirty="0" smtClean="0">
                <a:latin typeface="Lucida Console" pitchFamily="49" charset="0"/>
              </a:rPr>
              <a:t> 1500k;</a:t>
            </a:r>
          </a:p>
          <a:p>
            <a:pPr lvl="1">
              <a:buNone/>
            </a:pPr>
            <a:r>
              <a:rPr lang="en-GB" sz="4400" dirty="0" smtClean="0">
                <a:latin typeface="Lucida Console" pitchFamily="49" charset="0"/>
              </a:rPr>
              <a:t>	</a:t>
            </a:r>
            <a:r>
              <a:rPr lang="en-GB" sz="4400" dirty="0" err="1" smtClean="0">
                <a:latin typeface="Lucida Console" pitchFamily="49" charset="0"/>
              </a:rPr>
              <a:t>limit_rate_after</a:t>
            </a:r>
            <a:r>
              <a:rPr lang="en-GB" sz="4400" dirty="0" smtClean="0">
                <a:latin typeface="Lucida Console" pitchFamily="49" charset="0"/>
              </a:rPr>
              <a:t> 500k;</a:t>
            </a:r>
          </a:p>
          <a:p>
            <a:pPr lvl="1">
              <a:buNone/>
            </a:pPr>
            <a:r>
              <a:rPr lang="en-GB" sz="4400" dirty="0" smtClean="0">
                <a:latin typeface="Lucida Console" pitchFamily="49" charset="0"/>
              </a:rPr>
              <a:t>	</a:t>
            </a:r>
          </a:p>
          <a:p>
            <a:pPr lvl="1">
              <a:buNone/>
            </a:pPr>
            <a:r>
              <a:rPr lang="en-GB" sz="4400" dirty="0" smtClean="0">
                <a:latin typeface="Lucida Console" pitchFamily="49" charset="0"/>
              </a:rPr>
              <a:t>	alias /path/to/media;</a:t>
            </a:r>
          </a:p>
          <a:p>
            <a:pPr lvl="1">
              <a:buNone/>
            </a:pPr>
            <a:endParaRPr lang="en-GB" sz="4400" dirty="0" smtClean="0">
              <a:latin typeface="Lucida Console" pitchFamily="49" charset="0"/>
            </a:endParaRPr>
          </a:p>
          <a:p>
            <a:pPr lvl="1">
              <a:buNone/>
            </a:pPr>
            <a:r>
              <a:rPr lang="en-GB" sz="4400" dirty="0" smtClean="0">
                <a:latin typeface="Lucida Console" pitchFamily="49" charset="0"/>
              </a:rPr>
              <a:t>	location ~ \.</a:t>
            </a:r>
            <a:r>
              <a:rPr lang="en-GB" sz="4400" dirty="0" err="1" smtClean="0">
                <a:latin typeface="Lucida Console" pitchFamily="49" charset="0"/>
              </a:rPr>
              <a:t>flv</a:t>
            </a:r>
            <a:r>
              <a:rPr lang="en-GB" sz="4400" dirty="0" smtClean="0">
                <a:latin typeface="Lucida Console" pitchFamily="49" charset="0"/>
              </a:rPr>
              <a:t>$ {</a:t>
            </a:r>
          </a:p>
          <a:p>
            <a:pPr lvl="1">
              <a:buNone/>
            </a:pPr>
            <a:r>
              <a:rPr lang="en-GB" sz="4000" dirty="0" smtClean="0">
                <a:latin typeface="Lucida Console" pitchFamily="49" charset="0"/>
              </a:rPr>
              <a:t>		</a:t>
            </a:r>
            <a:r>
              <a:rPr lang="en-GB" sz="4000" dirty="0" err="1" smtClean="0">
                <a:latin typeface="Lucida Console" pitchFamily="49" charset="0"/>
              </a:rPr>
              <a:t>flv</a:t>
            </a:r>
            <a:r>
              <a:rPr lang="en-GB" sz="4000" dirty="0" smtClean="0">
                <a:latin typeface="Lucida Console" pitchFamily="49" charset="0"/>
              </a:rPr>
              <a:t>;</a:t>
            </a:r>
          </a:p>
          <a:p>
            <a:pPr lvl="1">
              <a:buNone/>
            </a:pPr>
            <a:r>
              <a:rPr lang="en-GB" sz="4400" dirty="0" smtClean="0">
                <a:latin typeface="Lucida Console" pitchFamily="49" charset="0"/>
              </a:rPr>
              <a:t>	}</a:t>
            </a:r>
          </a:p>
          <a:p>
            <a:pPr lvl="1">
              <a:buNone/>
            </a:pPr>
            <a:endParaRPr lang="en-GB" sz="4400" dirty="0" smtClean="0">
              <a:latin typeface="Lucida Console" pitchFamily="49" charset="0"/>
            </a:endParaRPr>
          </a:p>
          <a:p>
            <a:pPr lvl="1">
              <a:buNone/>
            </a:pPr>
            <a:r>
              <a:rPr lang="en-GB" sz="4400" dirty="0" smtClean="0">
                <a:latin typeface="Lucida Console" pitchFamily="49" charset="0"/>
              </a:rPr>
              <a:t>	location ~ \.mp4$ {</a:t>
            </a:r>
          </a:p>
          <a:p>
            <a:pPr lvl="1">
              <a:buNone/>
            </a:pPr>
            <a:r>
              <a:rPr lang="en-GB" sz="4400" dirty="0" smtClean="0">
                <a:latin typeface="Lucida Console" pitchFamily="49" charset="0"/>
              </a:rPr>
              <a:t>		mp4;</a:t>
            </a:r>
          </a:p>
          <a:p>
            <a:pPr lvl="1">
              <a:buNone/>
            </a:pPr>
            <a:r>
              <a:rPr lang="en-GB" sz="4400" dirty="0" smtClean="0">
                <a:latin typeface="Lucida Console" pitchFamily="49" charset="0"/>
              </a:rPr>
              <a:t>	</a:t>
            </a:r>
            <a:r>
              <a:rPr lang="en-GB" sz="4000" dirty="0" smtClean="0">
                <a:latin typeface="Lucida Console" pitchFamily="49" charset="0"/>
              </a:rPr>
              <a:t>}</a:t>
            </a:r>
          </a:p>
          <a:p>
            <a:pPr lvl="1">
              <a:buNone/>
            </a:pPr>
            <a:endParaRPr lang="en-GB" sz="4400" dirty="0" smtClean="0">
              <a:latin typeface="Lucida Console" pitchFamily="49" charset="0"/>
            </a:endParaRPr>
          </a:p>
          <a:p>
            <a:pPr lvl="1">
              <a:buNone/>
            </a:pPr>
            <a:r>
              <a:rPr lang="en-GB" sz="4400" dirty="0" smtClean="0">
                <a:latin typeface="Lucida Console" pitchFamily="49" charset="0"/>
              </a:rPr>
              <a:t>	location ~ \.m4a$ {</a:t>
            </a:r>
          </a:p>
          <a:p>
            <a:pPr lvl="1">
              <a:buNone/>
            </a:pPr>
            <a:r>
              <a:rPr lang="en-GB" sz="4400" dirty="0" smtClean="0">
                <a:latin typeface="Lucida Console" pitchFamily="49" charset="0"/>
              </a:rPr>
              <a:t>		mp4;</a:t>
            </a:r>
          </a:p>
          <a:p>
            <a:pPr lvl="1">
              <a:buNone/>
            </a:pPr>
            <a:r>
              <a:rPr lang="en-GB" sz="4400" dirty="0" smtClean="0">
                <a:latin typeface="Lucida Console" pitchFamily="49" charset="0"/>
              </a:rPr>
              <a:t>	}</a:t>
            </a:r>
          </a:p>
          <a:p>
            <a:pPr lvl="1">
              <a:buNone/>
            </a:pPr>
            <a:r>
              <a:rPr lang="en-GB" sz="4400" dirty="0" smtClean="0">
                <a:latin typeface="Lucida Console" pitchFamily="49" charset="0"/>
              </a:rPr>
              <a:t>}</a:t>
            </a:r>
          </a:p>
        </p:txBody>
      </p:sp>
      <p:pic>
        <p:nvPicPr>
          <p:cNvPr id="9" name="Picture 8" descr="nginx.png"/>
          <p:cNvPicPr>
            <a:picLocks noChangeAspect="1"/>
          </p:cNvPicPr>
          <p:nvPr/>
        </p:nvPicPr>
        <p:blipFill>
          <a:blip r:embed="rId5" cstate="print"/>
          <a:stretch>
            <a:fillRect/>
          </a:stretch>
        </p:blipFill>
        <p:spPr>
          <a:xfrm>
            <a:off x="3059832" y="0"/>
            <a:ext cx="2952328" cy="861807"/>
          </a:xfrm>
          <a:prstGeom prst="rect">
            <a:avLst/>
          </a:prstGeom>
        </p:spPr>
      </p:pic>
    </p:spTree>
  </p:cSld>
  <p:clrMapOvr>
    <a:masterClrMapping/>
  </p:clrMapOvr>
  <p:transition>
    <p:push/>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
          <p:cNvGrpSpPr/>
          <p:nvPr/>
        </p:nvGrpSpPr>
        <p:grpSpPr>
          <a:xfrm>
            <a:off x="0" y="0"/>
            <a:ext cx="9144000" cy="859536"/>
            <a:chOff x="0" y="0"/>
            <a:chExt cx="9144000" cy="859536"/>
          </a:xfrm>
        </p:grpSpPr>
        <p:pic>
          <p:nvPicPr>
            <p:cNvPr id="5" name="Picture 4" descr="banner.png"/>
            <p:cNvPicPr>
              <a:picLocks noChangeAspect="1"/>
            </p:cNvPicPr>
            <p:nvPr/>
          </p:nvPicPr>
          <p:blipFill>
            <a:blip r:embed="rId3" cstate="print"/>
            <a:stretch>
              <a:fillRect/>
            </a:stretch>
          </p:blipFill>
          <p:spPr>
            <a:xfrm>
              <a:off x="0" y="0"/>
              <a:ext cx="9144000" cy="859536"/>
            </a:xfrm>
            <a:prstGeom prst="rect">
              <a:avLst/>
            </a:prstGeom>
          </p:spPr>
        </p:pic>
        <p:pic>
          <p:nvPicPr>
            <p:cNvPr id="15" name="Picture 14" descr="html5-multimedia.png"/>
            <p:cNvPicPr>
              <a:picLocks noChangeAspect="1"/>
            </p:cNvPicPr>
            <p:nvPr/>
          </p:nvPicPr>
          <p:blipFill>
            <a:blip r:embed="rId4" cstate="print"/>
            <a:stretch>
              <a:fillRect/>
            </a:stretch>
          </p:blipFill>
          <p:spPr>
            <a:xfrm>
              <a:off x="107504" y="51470"/>
              <a:ext cx="1080119" cy="772804"/>
            </a:xfrm>
            <a:prstGeom prst="rect">
              <a:avLst/>
            </a:prstGeom>
            <a:ln>
              <a:noFill/>
            </a:ln>
            <a:effectLst>
              <a:outerShdw blurRad="50800" dist="38100" dir="2700000" algn="tl" rotWithShape="0">
                <a:prstClr val="black">
                  <a:alpha val="40000"/>
                </a:prstClr>
              </a:outerShdw>
            </a:effectLst>
          </p:spPr>
        </p:pic>
      </p:grpSp>
      <p:sp>
        <p:nvSpPr>
          <p:cNvPr id="12" name="Content Placeholder 11"/>
          <p:cNvSpPr>
            <a:spLocks noGrp="1"/>
          </p:cNvSpPr>
          <p:nvPr>
            <p:ph idx="1"/>
          </p:nvPr>
        </p:nvSpPr>
        <p:spPr>
          <a:xfrm>
            <a:off x="457200" y="1200150"/>
            <a:ext cx="8229600" cy="3819871"/>
          </a:xfrm>
        </p:spPr>
        <p:txBody>
          <a:bodyPr>
            <a:normAutofit fontScale="25000" lnSpcReduction="20000"/>
          </a:bodyPr>
          <a:lstStyle/>
          <a:p>
            <a:pPr>
              <a:buNone/>
            </a:pPr>
            <a:r>
              <a:rPr lang="en-GB" sz="9600" dirty="0" smtClean="0"/>
              <a:t>Securing Media with </a:t>
            </a:r>
            <a:r>
              <a:rPr lang="en-GB" sz="9600" i="1" dirty="0" smtClean="0"/>
              <a:t>X-</a:t>
            </a:r>
            <a:r>
              <a:rPr lang="en-GB" sz="9600" i="1" dirty="0" err="1" smtClean="0"/>
              <a:t>Accel</a:t>
            </a:r>
            <a:r>
              <a:rPr lang="en-GB" sz="9600" i="1" dirty="0" smtClean="0"/>
              <a:t>-Redirect</a:t>
            </a:r>
            <a:r>
              <a:rPr lang="en-GB" sz="9600" dirty="0" smtClean="0"/>
              <a:t>:</a:t>
            </a:r>
            <a:endParaRPr lang="en-GB" sz="9600" dirty="0" smtClean="0">
              <a:latin typeface="Lucida Console" pitchFamily="49" charset="0"/>
            </a:endParaRPr>
          </a:p>
          <a:p>
            <a:pPr lvl="1">
              <a:lnSpc>
                <a:spcPct val="170000"/>
              </a:lnSpc>
              <a:buNone/>
            </a:pPr>
            <a:r>
              <a:rPr lang="en-GB" sz="4400" dirty="0" smtClean="0">
                <a:latin typeface="Lucida Console" pitchFamily="49" charset="0"/>
              </a:rPr>
              <a:t>location /protected/ { </a:t>
            </a:r>
            <a:r>
              <a:rPr lang="en-GB" sz="4400" dirty="0" smtClean="0">
                <a:solidFill>
                  <a:schemeClr val="tx2"/>
                </a:solidFill>
                <a:latin typeface="Lucida Console" pitchFamily="49" charset="0"/>
              </a:rPr>
              <a:t>#/protected, only available to internal redirects</a:t>
            </a:r>
          </a:p>
          <a:p>
            <a:pPr lvl="1">
              <a:lnSpc>
                <a:spcPct val="170000"/>
              </a:lnSpc>
              <a:buNone/>
            </a:pPr>
            <a:r>
              <a:rPr lang="en-GB" sz="4400" dirty="0" smtClean="0">
                <a:latin typeface="Lucida Console" pitchFamily="49" charset="0"/>
              </a:rPr>
              <a:t>	internal;</a:t>
            </a:r>
          </a:p>
          <a:p>
            <a:pPr lvl="1">
              <a:lnSpc>
                <a:spcPct val="170000"/>
              </a:lnSpc>
              <a:buNone/>
            </a:pPr>
            <a:r>
              <a:rPr lang="en-GB" sz="4400" dirty="0" smtClean="0">
                <a:latin typeface="Lucida Console" pitchFamily="49" charset="0"/>
              </a:rPr>
              <a:t>	root /hidden/path/to/media/;</a:t>
            </a:r>
          </a:p>
          <a:p>
            <a:pPr lvl="1">
              <a:lnSpc>
                <a:spcPct val="170000"/>
              </a:lnSpc>
              <a:buNone/>
            </a:pPr>
            <a:r>
              <a:rPr lang="en-GB" sz="4400" dirty="0" smtClean="0">
                <a:latin typeface="Lucida Console" pitchFamily="49" charset="0"/>
              </a:rPr>
              <a:t>}</a:t>
            </a:r>
          </a:p>
          <a:p>
            <a:pPr lvl="1">
              <a:buNone/>
            </a:pPr>
            <a:endParaRPr lang="en-GB" sz="4400" dirty="0" smtClean="0">
              <a:latin typeface="Lucida Console" pitchFamily="49" charset="0"/>
            </a:endParaRPr>
          </a:p>
          <a:p>
            <a:pPr>
              <a:buNone/>
            </a:pPr>
            <a:r>
              <a:rPr lang="en-GB" sz="9600" dirty="0" smtClean="0"/>
              <a:t>PHP example:</a:t>
            </a:r>
          </a:p>
          <a:p>
            <a:pPr lvl="1">
              <a:lnSpc>
                <a:spcPct val="170000"/>
              </a:lnSpc>
              <a:buNone/>
            </a:pPr>
            <a:r>
              <a:rPr lang="en-GB" sz="4400" dirty="0" smtClean="0">
                <a:latin typeface="Lucida Console" pitchFamily="49" charset="0"/>
              </a:rPr>
              <a:t>$file = </a:t>
            </a:r>
            <a:r>
              <a:rPr lang="en-GB" sz="4400" dirty="0" smtClean="0">
                <a:latin typeface="Lucida Console" pitchFamily="49" charset="0"/>
              </a:rPr>
              <a:t>$_GET</a:t>
            </a:r>
            <a:r>
              <a:rPr lang="en-GB" sz="4400" dirty="0" smtClean="0">
                <a:latin typeface="Lucida Console" pitchFamily="49" charset="0"/>
              </a:rPr>
              <a:t>[‘file’];</a:t>
            </a:r>
            <a:endParaRPr lang="en-GB" sz="4400" dirty="0" smtClean="0">
              <a:latin typeface="Lucida Console" pitchFamily="49" charset="0"/>
            </a:endParaRPr>
          </a:p>
          <a:p>
            <a:pPr lvl="1">
              <a:lnSpc>
                <a:spcPct val="170000"/>
              </a:lnSpc>
              <a:buNone/>
            </a:pPr>
            <a:r>
              <a:rPr lang="en-GB" sz="4400" dirty="0" smtClean="0">
                <a:latin typeface="Lucida Console" pitchFamily="49" charset="0"/>
              </a:rPr>
              <a:t>if( authenticated )</a:t>
            </a:r>
          </a:p>
          <a:p>
            <a:pPr lvl="1">
              <a:lnSpc>
                <a:spcPct val="170000"/>
              </a:lnSpc>
              <a:buNone/>
            </a:pPr>
            <a:r>
              <a:rPr lang="en-GB" sz="4400" dirty="0" smtClean="0">
                <a:latin typeface="Lucida Console" pitchFamily="49" charset="0"/>
              </a:rPr>
              <a:t>	header("X-</a:t>
            </a:r>
            <a:r>
              <a:rPr lang="en-GB" sz="4400" dirty="0" err="1" smtClean="0">
                <a:latin typeface="Lucida Console" pitchFamily="49" charset="0"/>
              </a:rPr>
              <a:t>Accel</a:t>
            </a:r>
            <a:r>
              <a:rPr lang="en-GB" sz="4400" dirty="0" smtClean="0">
                <a:latin typeface="Lucida Console" pitchFamily="49" charset="0"/>
              </a:rPr>
              <a:t>-Redirect: /protected/" . </a:t>
            </a:r>
            <a:r>
              <a:rPr lang="en-GB" sz="4400" dirty="0" smtClean="0">
                <a:latin typeface="Lucida Console" pitchFamily="49" charset="0"/>
              </a:rPr>
              <a:t>$file); </a:t>
            </a:r>
            <a:r>
              <a:rPr lang="en-GB" sz="4400" dirty="0" smtClean="0">
                <a:solidFill>
                  <a:schemeClr val="tx2"/>
                </a:solidFill>
                <a:latin typeface="Lucida Console" pitchFamily="49" charset="0"/>
              </a:rPr>
              <a:t>//serves /hidden/path/to/media</a:t>
            </a:r>
            <a:r>
              <a:rPr lang="en-GB" sz="4400" dirty="0" smtClean="0">
                <a:solidFill>
                  <a:schemeClr val="tx2"/>
                </a:solidFill>
                <a:latin typeface="Lucida Console" pitchFamily="49" charset="0"/>
              </a:rPr>
              <a:t>/$file</a:t>
            </a:r>
            <a:endParaRPr lang="en-GB" sz="4400" dirty="0" smtClean="0">
              <a:solidFill>
                <a:schemeClr val="tx2"/>
              </a:solidFill>
              <a:latin typeface="Lucida Console" pitchFamily="49" charset="0"/>
            </a:endParaRPr>
          </a:p>
          <a:p>
            <a:pPr lvl="1">
              <a:lnSpc>
                <a:spcPct val="170000"/>
              </a:lnSpc>
              <a:buNone/>
            </a:pPr>
            <a:r>
              <a:rPr lang="en-GB" sz="4400" dirty="0" smtClean="0">
                <a:latin typeface="Lucida Console" pitchFamily="49" charset="0"/>
              </a:rPr>
              <a:t>else</a:t>
            </a:r>
          </a:p>
          <a:p>
            <a:pPr lvl="1">
              <a:lnSpc>
                <a:spcPct val="170000"/>
              </a:lnSpc>
              <a:buNone/>
            </a:pPr>
            <a:r>
              <a:rPr lang="en-GB" sz="4400" dirty="0" smtClean="0">
                <a:latin typeface="Lucida Console" pitchFamily="49" charset="0"/>
              </a:rPr>
              <a:t>	print </a:t>
            </a:r>
            <a:r>
              <a:rPr lang="en-GB" sz="4400" dirty="0" smtClean="0">
                <a:latin typeface="Lucida Console" pitchFamily="49" charset="0"/>
              </a:rPr>
              <a:t>‘&lt;p&gt;Cheeky </a:t>
            </a:r>
            <a:r>
              <a:rPr lang="en-GB" sz="4400" dirty="0" smtClean="0">
                <a:latin typeface="Lucida Console" pitchFamily="49" charset="0"/>
              </a:rPr>
              <a:t>unauthenticated fool</a:t>
            </a:r>
            <a:r>
              <a:rPr lang="en-GB" sz="4400" dirty="0" smtClean="0">
                <a:latin typeface="Lucida Console" pitchFamily="49" charset="0"/>
              </a:rPr>
              <a:t>!&lt;/p&gt;’;</a:t>
            </a:r>
            <a:endParaRPr lang="en-GB" sz="4400" dirty="0" smtClean="0">
              <a:latin typeface="Lucida Console" pitchFamily="49" charset="0"/>
            </a:endParaRPr>
          </a:p>
          <a:p>
            <a:pPr lvl="1">
              <a:buNone/>
            </a:pPr>
            <a:endParaRPr lang="en-GB" sz="4400" dirty="0" smtClean="0">
              <a:latin typeface="Lucida Console" pitchFamily="49" charset="0"/>
            </a:endParaRPr>
          </a:p>
        </p:txBody>
      </p:sp>
      <p:pic>
        <p:nvPicPr>
          <p:cNvPr id="9" name="Picture 8" descr="nginx.png"/>
          <p:cNvPicPr>
            <a:picLocks noChangeAspect="1"/>
          </p:cNvPicPr>
          <p:nvPr/>
        </p:nvPicPr>
        <p:blipFill>
          <a:blip r:embed="rId5" cstate="print"/>
          <a:stretch>
            <a:fillRect/>
          </a:stretch>
        </p:blipFill>
        <p:spPr>
          <a:xfrm>
            <a:off x="3059832" y="0"/>
            <a:ext cx="2952328" cy="861807"/>
          </a:xfrm>
          <a:prstGeom prst="rect">
            <a:avLst/>
          </a:prstGeom>
        </p:spPr>
      </p:pic>
    </p:spTree>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0" y="0"/>
            <a:ext cx="9144000" cy="859536"/>
            <a:chOff x="0" y="0"/>
            <a:chExt cx="9144000" cy="859536"/>
          </a:xfrm>
        </p:grpSpPr>
        <p:pic>
          <p:nvPicPr>
            <p:cNvPr id="5" name="Picture 4" descr="banner.png"/>
            <p:cNvPicPr>
              <a:picLocks noChangeAspect="1"/>
            </p:cNvPicPr>
            <p:nvPr/>
          </p:nvPicPr>
          <p:blipFill>
            <a:blip r:embed="rId3" cstate="print"/>
            <a:stretch>
              <a:fillRect/>
            </a:stretch>
          </p:blipFill>
          <p:spPr>
            <a:xfrm>
              <a:off x="0" y="0"/>
              <a:ext cx="9144000" cy="859536"/>
            </a:xfrm>
            <a:prstGeom prst="rect">
              <a:avLst/>
            </a:prstGeom>
          </p:spPr>
        </p:pic>
        <p:pic>
          <p:nvPicPr>
            <p:cNvPr id="15" name="Picture 14" descr="html5-multimedia.png"/>
            <p:cNvPicPr>
              <a:picLocks noChangeAspect="1"/>
            </p:cNvPicPr>
            <p:nvPr/>
          </p:nvPicPr>
          <p:blipFill>
            <a:blip r:embed="rId4" cstate="print"/>
            <a:stretch>
              <a:fillRect/>
            </a:stretch>
          </p:blipFill>
          <p:spPr>
            <a:xfrm>
              <a:off x="107504" y="51470"/>
              <a:ext cx="1080119" cy="772804"/>
            </a:xfrm>
            <a:prstGeom prst="rect">
              <a:avLst/>
            </a:prstGeom>
            <a:ln>
              <a:noFill/>
            </a:ln>
            <a:effectLst>
              <a:outerShdw blurRad="50800" dist="38100" dir="2700000" algn="tl" rotWithShape="0">
                <a:prstClr val="black">
                  <a:alpha val="40000"/>
                </a:prstClr>
              </a:outerShdw>
            </a:effectLst>
          </p:spPr>
        </p:pic>
      </p:grpSp>
      <p:sp>
        <p:nvSpPr>
          <p:cNvPr id="2" name="Title 1"/>
          <p:cNvSpPr>
            <a:spLocks noGrp="1"/>
          </p:cNvSpPr>
          <p:nvPr>
            <p:ph type="title"/>
          </p:nvPr>
        </p:nvSpPr>
        <p:spPr>
          <a:xfrm>
            <a:off x="0" y="0"/>
            <a:ext cx="9144000" cy="836712"/>
          </a:xfrm>
        </p:spPr>
        <p:txBody>
          <a:bodyPr>
            <a:noAutofit/>
          </a:bodyPr>
          <a:lstStyle/>
          <a:p>
            <a:r>
              <a:rPr lang="en-GB" sz="3200" dirty="0" smtClean="0">
                <a:ln w="12700">
                  <a:solidFill>
                    <a:schemeClr val="bg1"/>
                  </a:solidFill>
                </a:ln>
                <a:solidFill>
                  <a:schemeClr val="tx1">
                    <a:lumMod val="65000"/>
                    <a:lumOff val="35000"/>
                  </a:schemeClr>
                </a:solidFill>
              </a:rPr>
              <a:t>jiscmediahub.ac.uk</a:t>
            </a:r>
            <a:endParaRPr lang="en-GB" sz="3200" dirty="0">
              <a:ln w="12700">
                <a:solidFill>
                  <a:schemeClr val="bg1"/>
                </a:solidFill>
              </a:ln>
              <a:solidFill>
                <a:schemeClr val="tx1">
                  <a:lumMod val="65000"/>
                  <a:lumOff val="35000"/>
                </a:schemeClr>
              </a:solidFill>
            </a:endParaRPr>
          </a:p>
        </p:txBody>
      </p:sp>
      <p:pic>
        <p:nvPicPr>
          <p:cNvPr id="17" name="Content Placeholder 16" descr="mediahub.png"/>
          <p:cNvPicPr>
            <a:picLocks noGrp="1" noChangeAspect="1"/>
          </p:cNvPicPr>
          <p:nvPr>
            <p:ph idx="1"/>
          </p:nvPr>
        </p:nvPicPr>
        <p:blipFill>
          <a:blip r:embed="rId5" cstate="print"/>
          <a:stretch>
            <a:fillRect/>
          </a:stretch>
        </p:blipFill>
        <p:spPr>
          <a:xfrm>
            <a:off x="985445" y="909315"/>
            <a:ext cx="6106835" cy="3438351"/>
          </a:xfrm>
        </p:spPr>
      </p:pic>
    </p:spTree>
  </p:cSld>
  <p:clrMapOvr>
    <a:masterClrMapping/>
  </p:clrMapOvr>
  <p:transition>
    <p:push/>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6"/>
          <p:cNvGrpSpPr/>
          <p:nvPr/>
        </p:nvGrpSpPr>
        <p:grpSpPr>
          <a:xfrm>
            <a:off x="0" y="0"/>
            <a:ext cx="9144000" cy="859536"/>
            <a:chOff x="0" y="0"/>
            <a:chExt cx="9144000" cy="859536"/>
          </a:xfrm>
        </p:grpSpPr>
        <p:pic>
          <p:nvPicPr>
            <p:cNvPr id="5" name="Picture 4" descr="banner.png"/>
            <p:cNvPicPr>
              <a:picLocks noChangeAspect="1"/>
            </p:cNvPicPr>
            <p:nvPr/>
          </p:nvPicPr>
          <p:blipFill>
            <a:blip r:embed="rId3" cstate="print"/>
            <a:stretch>
              <a:fillRect/>
            </a:stretch>
          </p:blipFill>
          <p:spPr>
            <a:xfrm>
              <a:off x="0" y="0"/>
              <a:ext cx="9144000" cy="859536"/>
            </a:xfrm>
            <a:prstGeom prst="rect">
              <a:avLst/>
            </a:prstGeom>
          </p:spPr>
        </p:pic>
        <p:pic>
          <p:nvPicPr>
            <p:cNvPr id="15" name="Picture 14" descr="html5-multimedia.png"/>
            <p:cNvPicPr>
              <a:picLocks noChangeAspect="1"/>
            </p:cNvPicPr>
            <p:nvPr/>
          </p:nvPicPr>
          <p:blipFill>
            <a:blip r:embed="rId4" cstate="print"/>
            <a:stretch>
              <a:fillRect/>
            </a:stretch>
          </p:blipFill>
          <p:spPr>
            <a:xfrm>
              <a:off x="107504" y="51470"/>
              <a:ext cx="1080119" cy="772804"/>
            </a:xfrm>
            <a:prstGeom prst="rect">
              <a:avLst/>
            </a:prstGeom>
            <a:ln>
              <a:noFill/>
            </a:ln>
            <a:effectLst>
              <a:outerShdw blurRad="50800" dist="38100" dir="2700000" algn="tl" rotWithShape="0">
                <a:prstClr val="black">
                  <a:alpha val="40000"/>
                </a:prstClr>
              </a:outerShdw>
            </a:effectLst>
          </p:spPr>
        </p:pic>
      </p:grpSp>
      <p:sp>
        <p:nvSpPr>
          <p:cNvPr id="2" name="Title 1"/>
          <p:cNvSpPr>
            <a:spLocks noGrp="1"/>
          </p:cNvSpPr>
          <p:nvPr>
            <p:ph type="title"/>
          </p:nvPr>
        </p:nvSpPr>
        <p:spPr>
          <a:xfrm>
            <a:off x="0" y="0"/>
            <a:ext cx="9144000" cy="836712"/>
          </a:xfrm>
        </p:spPr>
        <p:txBody>
          <a:bodyPr>
            <a:normAutofit/>
          </a:bodyPr>
          <a:lstStyle/>
          <a:p>
            <a:r>
              <a:rPr lang="en-GB" sz="4000" cap="all" dirty="0" smtClean="0">
                <a:ln w="12700">
                  <a:solidFill>
                    <a:schemeClr val="bg1"/>
                  </a:solidFill>
                </a:ln>
                <a:solidFill>
                  <a:schemeClr val="tx1">
                    <a:lumMod val="65000"/>
                    <a:lumOff val="35000"/>
                  </a:schemeClr>
                </a:solidFill>
              </a:rPr>
              <a:t>HTML5 Media JavaScript API </a:t>
            </a:r>
            <a:endParaRPr lang="en-GB" sz="4000" cap="all" dirty="0">
              <a:ln w="12700">
                <a:solidFill>
                  <a:schemeClr val="bg1"/>
                </a:solidFill>
              </a:ln>
              <a:solidFill>
                <a:schemeClr val="tx1">
                  <a:lumMod val="65000"/>
                  <a:lumOff val="35000"/>
                </a:schemeClr>
              </a:solidFill>
            </a:endParaRPr>
          </a:p>
        </p:txBody>
      </p:sp>
      <p:sp>
        <p:nvSpPr>
          <p:cNvPr id="7" name="Content Placeholder 6"/>
          <p:cNvSpPr>
            <a:spLocks noGrp="1"/>
          </p:cNvSpPr>
          <p:nvPr>
            <p:ph idx="1"/>
          </p:nvPr>
        </p:nvSpPr>
        <p:spPr>
          <a:xfrm>
            <a:off x="457200" y="1200150"/>
            <a:ext cx="8229600" cy="3675855"/>
          </a:xfrm>
        </p:spPr>
        <p:txBody>
          <a:bodyPr>
            <a:normAutofit fontScale="55000" lnSpcReduction="20000"/>
          </a:bodyPr>
          <a:lstStyle/>
          <a:p>
            <a:pPr>
              <a:lnSpc>
                <a:spcPct val="150000"/>
              </a:lnSpc>
              <a:buNone/>
            </a:pPr>
            <a:r>
              <a:rPr lang="en-GB" sz="2000" dirty="0" err="1" smtClean="0">
                <a:latin typeface="Lucida Console" pitchFamily="49" charset="0"/>
              </a:rPr>
              <a:t>var</a:t>
            </a:r>
            <a:r>
              <a:rPr lang="en-GB" sz="2000" dirty="0" smtClean="0">
                <a:latin typeface="Lucida Console" pitchFamily="49" charset="0"/>
              </a:rPr>
              <a:t> v = </a:t>
            </a:r>
            <a:r>
              <a:rPr lang="en-GB" sz="2000" dirty="0" err="1" smtClean="0">
                <a:latin typeface="Lucida Console" pitchFamily="49" charset="0"/>
              </a:rPr>
              <a:t>document.getElementsByTagName</a:t>
            </a:r>
            <a:r>
              <a:rPr lang="en-GB" sz="2000" dirty="0" smtClean="0">
                <a:latin typeface="Lucida Console" pitchFamily="49" charset="0"/>
              </a:rPr>
              <a:t>("video")[0</a:t>
            </a:r>
            <a:r>
              <a:rPr lang="en-GB" sz="2000" dirty="0" smtClean="0">
                <a:latin typeface="Lucida Console" pitchFamily="49" charset="0"/>
              </a:rPr>
              <a:t>];</a:t>
            </a:r>
            <a:endParaRPr lang="en-GB" sz="2000" dirty="0" smtClean="0">
              <a:latin typeface="Lucida Console" pitchFamily="49" charset="0"/>
            </a:endParaRPr>
          </a:p>
          <a:p>
            <a:pPr>
              <a:lnSpc>
                <a:spcPct val="150000"/>
              </a:lnSpc>
              <a:buNone/>
            </a:pPr>
            <a:r>
              <a:rPr lang="en-GB" sz="2000" dirty="0" err="1" smtClean="0">
                <a:latin typeface="Lucida Console" pitchFamily="49" charset="0"/>
              </a:rPr>
              <a:t>v.play</a:t>
            </a:r>
            <a:r>
              <a:rPr lang="en-GB" sz="2000" dirty="0" smtClean="0">
                <a:latin typeface="Lucida Console" pitchFamily="49" charset="0"/>
              </a:rPr>
              <a:t>();</a:t>
            </a:r>
          </a:p>
          <a:p>
            <a:pPr>
              <a:lnSpc>
                <a:spcPct val="150000"/>
              </a:lnSpc>
              <a:buNone/>
            </a:pPr>
            <a:r>
              <a:rPr lang="en-GB" sz="2000" dirty="0" err="1" smtClean="0">
                <a:latin typeface="Lucida Console" pitchFamily="49" charset="0"/>
              </a:rPr>
              <a:t>v.pause</a:t>
            </a:r>
            <a:r>
              <a:rPr lang="en-GB" sz="2000" dirty="0" smtClean="0">
                <a:latin typeface="Lucida Console" pitchFamily="49" charset="0"/>
              </a:rPr>
              <a:t>();</a:t>
            </a:r>
          </a:p>
          <a:p>
            <a:pPr>
              <a:lnSpc>
                <a:spcPct val="150000"/>
              </a:lnSpc>
              <a:buNone/>
            </a:pPr>
            <a:r>
              <a:rPr lang="en-GB" sz="2000" dirty="0" err="1" smtClean="0">
                <a:latin typeface="Lucida Console" pitchFamily="49" charset="0"/>
              </a:rPr>
              <a:t>v.currentTime</a:t>
            </a:r>
            <a:r>
              <a:rPr lang="en-GB" sz="2000" dirty="0" smtClean="0">
                <a:latin typeface="Lucida Console" pitchFamily="49" charset="0"/>
              </a:rPr>
              <a:t> = 120; //seek to 120 seconds</a:t>
            </a:r>
          </a:p>
          <a:p>
            <a:pPr>
              <a:lnSpc>
                <a:spcPct val="150000"/>
              </a:lnSpc>
              <a:buNone/>
            </a:pPr>
            <a:endParaRPr lang="en-GB" sz="2000" dirty="0" smtClean="0">
              <a:latin typeface="Lucida Console" pitchFamily="49" charset="0"/>
            </a:endParaRPr>
          </a:p>
          <a:p>
            <a:pPr>
              <a:lnSpc>
                <a:spcPct val="150000"/>
              </a:lnSpc>
              <a:buNone/>
            </a:pPr>
            <a:r>
              <a:rPr lang="en-GB" sz="2000" dirty="0" smtClean="0">
                <a:latin typeface="Lucida Console" pitchFamily="49" charset="0"/>
              </a:rPr>
              <a:t>//Seek attempt before media initialisation</a:t>
            </a:r>
          </a:p>
          <a:p>
            <a:pPr>
              <a:lnSpc>
                <a:spcPct val="150000"/>
              </a:lnSpc>
              <a:buNone/>
            </a:pPr>
            <a:r>
              <a:rPr lang="en-GB" sz="2000" dirty="0" smtClean="0">
                <a:latin typeface="Lucida Console" pitchFamily="49" charset="0"/>
              </a:rPr>
              <a:t>if( </a:t>
            </a:r>
            <a:r>
              <a:rPr lang="en-GB" sz="2000" dirty="0" err="1" smtClean="0">
                <a:latin typeface="Lucida Console" pitchFamily="49" charset="0"/>
              </a:rPr>
              <a:t>v.readyState</a:t>
            </a:r>
            <a:r>
              <a:rPr lang="en-GB" sz="2000" dirty="0" smtClean="0">
                <a:latin typeface="Lucida Console" pitchFamily="49" charset="0"/>
              </a:rPr>
              <a:t> &gt; = </a:t>
            </a:r>
            <a:r>
              <a:rPr lang="en-GB" sz="2000" dirty="0" err="1" smtClean="0">
                <a:latin typeface="Lucida Console" pitchFamily="49" charset="0"/>
              </a:rPr>
              <a:t>v.HAVE_FUTURE_DATA</a:t>
            </a:r>
            <a:r>
              <a:rPr lang="en-GB" sz="2000" dirty="0" smtClean="0">
                <a:latin typeface="Lucida Console" pitchFamily="49" charset="0"/>
              </a:rPr>
              <a:t> </a:t>
            </a:r>
            <a:r>
              <a:rPr lang="en-GB" sz="2000" dirty="0" smtClean="0">
                <a:latin typeface="Lucida Console" pitchFamily="49" charset="0"/>
              </a:rPr>
              <a:t>) {</a:t>
            </a:r>
          </a:p>
          <a:p>
            <a:pPr>
              <a:lnSpc>
                <a:spcPct val="150000"/>
              </a:lnSpc>
              <a:buNone/>
            </a:pPr>
            <a:r>
              <a:rPr lang="en-GB" sz="2000" dirty="0">
                <a:latin typeface="Lucida Console" pitchFamily="49" charset="0"/>
              </a:rPr>
              <a:t>	</a:t>
            </a:r>
            <a:r>
              <a:rPr lang="en-GB" sz="2000" dirty="0" smtClean="0">
                <a:latin typeface="Lucida Console" pitchFamily="49" charset="0"/>
              </a:rPr>
              <a:t> </a:t>
            </a:r>
            <a:r>
              <a:rPr lang="en-GB" sz="2000" dirty="0" err="1" smtClean="0">
                <a:latin typeface="Lucida Console" pitchFamily="49" charset="0"/>
              </a:rPr>
              <a:t>v.currentTime</a:t>
            </a:r>
            <a:r>
              <a:rPr lang="en-GB" sz="2000" dirty="0" smtClean="0">
                <a:latin typeface="Lucida Console" pitchFamily="49" charset="0"/>
              </a:rPr>
              <a:t> </a:t>
            </a:r>
            <a:r>
              <a:rPr lang="en-GB" sz="2000" dirty="0">
                <a:latin typeface="Lucida Console" pitchFamily="49" charset="0"/>
              </a:rPr>
              <a:t>= 120</a:t>
            </a:r>
            <a:r>
              <a:rPr lang="en-GB" sz="2000" dirty="0" smtClean="0">
                <a:latin typeface="Lucida Console" pitchFamily="49" charset="0"/>
              </a:rPr>
              <a:t>;</a:t>
            </a:r>
          </a:p>
          <a:p>
            <a:pPr>
              <a:lnSpc>
                <a:spcPct val="150000"/>
              </a:lnSpc>
              <a:buNone/>
            </a:pPr>
            <a:r>
              <a:rPr lang="en-GB" sz="2000" dirty="0" smtClean="0">
                <a:latin typeface="Lucida Console" pitchFamily="49" charset="0"/>
              </a:rPr>
              <a:t>} else {</a:t>
            </a:r>
          </a:p>
          <a:p>
            <a:pPr>
              <a:lnSpc>
                <a:spcPct val="150000"/>
              </a:lnSpc>
              <a:buNone/>
            </a:pPr>
            <a:r>
              <a:rPr lang="en-GB" sz="2000" dirty="0" smtClean="0">
                <a:latin typeface="Lucida Console" pitchFamily="49" charset="0"/>
              </a:rPr>
              <a:t>	</a:t>
            </a:r>
            <a:r>
              <a:rPr lang="en-GB" sz="2000" dirty="0" err="1" smtClean="0">
                <a:latin typeface="Lucida Console" pitchFamily="49" charset="0"/>
              </a:rPr>
              <a:t>v.play</a:t>
            </a:r>
            <a:r>
              <a:rPr lang="en-GB" sz="2000" dirty="0" smtClean="0">
                <a:latin typeface="Lucida Console" pitchFamily="49" charset="0"/>
              </a:rPr>
              <a:t>();</a:t>
            </a:r>
          </a:p>
          <a:p>
            <a:pPr>
              <a:lnSpc>
                <a:spcPct val="150000"/>
              </a:lnSpc>
              <a:buNone/>
            </a:pPr>
            <a:r>
              <a:rPr lang="en-GB" sz="2000" dirty="0" smtClean="0">
                <a:latin typeface="Lucida Console" pitchFamily="49" charset="0"/>
              </a:rPr>
              <a:t>	</a:t>
            </a:r>
            <a:r>
              <a:rPr lang="en-GB" sz="2000" dirty="0" err="1" smtClean="0">
                <a:latin typeface="Lucida Console" pitchFamily="49" charset="0"/>
              </a:rPr>
              <a:t>v.onloadedmetadata</a:t>
            </a:r>
            <a:r>
              <a:rPr lang="en-GB" sz="2000" dirty="0" smtClean="0">
                <a:latin typeface="Lucida Console" pitchFamily="49" charset="0"/>
              </a:rPr>
              <a:t> = function() { //event</a:t>
            </a:r>
          </a:p>
          <a:p>
            <a:pPr>
              <a:lnSpc>
                <a:spcPct val="150000"/>
              </a:lnSpc>
              <a:buNone/>
            </a:pPr>
            <a:r>
              <a:rPr lang="en-GB" sz="2000" dirty="0" smtClean="0">
                <a:latin typeface="Lucida Console" pitchFamily="49" charset="0"/>
              </a:rPr>
              <a:t>		</a:t>
            </a:r>
            <a:r>
              <a:rPr lang="en-GB" sz="2000" dirty="0" err="1" smtClean="0">
                <a:latin typeface="Lucida Console" pitchFamily="49" charset="0"/>
              </a:rPr>
              <a:t>v.currentTime</a:t>
            </a:r>
            <a:r>
              <a:rPr lang="en-GB" sz="2000" dirty="0" smtClean="0">
                <a:latin typeface="Lucida Console" pitchFamily="49" charset="0"/>
              </a:rPr>
              <a:t> = 120;</a:t>
            </a:r>
          </a:p>
          <a:p>
            <a:pPr>
              <a:lnSpc>
                <a:spcPct val="150000"/>
              </a:lnSpc>
              <a:buNone/>
            </a:pPr>
            <a:r>
              <a:rPr lang="en-GB" sz="2000" dirty="0" smtClean="0">
                <a:latin typeface="Lucida Console" pitchFamily="49" charset="0"/>
              </a:rPr>
              <a:t>	}</a:t>
            </a:r>
          </a:p>
          <a:p>
            <a:pPr>
              <a:lnSpc>
                <a:spcPct val="150000"/>
              </a:lnSpc>
              <a:buNone/>
            </a:pPr>
            <a:r>
              <a:rPr lang="en-GB" sz="2000" dirty="0" smtClean="0">
                <a:latin typeface="Lucida Console" pitchFamily="49" charset="0"/>
              </a:rPr>
              <a:t>}</a:t>
            </a:r>
            <a:endParaRPr lang="en-GB" sz="2000" dirty="0">
              <a:latin typeface="Lucida Console" pitchFamily="49" charset="0"/>
            </a:endParaRPr>
          </a:p>
        </p:txBody>
      </p:sp>
    </p:spTree>
  </p:cSld>
  <p:clrMapOvr>
    <a:masterClrMapping/>
  </p:clrMapOvr>
  <p:transition>
    <p:push/>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html5-topper.png"/>
          <p:cNvPicPr>
            <a:picLocks noChangeAspect="1"/>
          </p:cNvPicPr>
          <p:nvPr/>
        </p:nvPicPr>
        <p:blipFill>
          <a:blip r:embed="rId2" cstate="print"/>
          <a:stretch>
            <a:fillRect/>
          </a:stretch>
        </p:blipFill>
        <p:spPr>
          <a:xfrm>
            <a:off x="-2268760" y="0"/>
            <a:ext cx="7608728" cy="5143500"/>
          </a:xfrm>
          <a:prstGeom prst="rect">
            <a:avLst/>
          </a:prstGeom>
        </p:spPr>
      </p:pic>
      <p:sp>
        <p:nvSpPr>
          <p:cNvPr id="2" name="Title 1"/>
          <p:cNvSpPr>
            <a:spLocks noGrp="1"/>
          </p:cNvSpPr>
          <p:nvPr>
            <p:ph type="ctrTitle"/>
          </p:nvPr>
        </p:nvSpPr>
        <p:spPr>
          <a:xfrm>
            <a:off x="5508104" y="84485"/>
            <a:ext cx="3456384" cy="1695177"/>
          </a:xfrm>
          <a:solidFill>
            <a:schemeClr val="bg1"/>
          </a:solidFill>
        </p:spPr>
        <p:txBody>
          <a:bodyPr>
            <a:normAutofit fontScale="90000"/>
          </a:bodyPr>
          <a:lstStyle/>
          <a:p>
            <a:pPr algn="l"/>
            <a:r>
              <a:rPr lang="en-GB" dirty="0" smtClean="0"/>
              <a:t>HTML5 Multimedia Streaming</a:t>
            </a:r>
            <a:endParaRPr lang="en-GB" dirty="0"/>
          </a:p>
        </p:txBody>
      </p:sp>
      <p:sp>
        <p:nvSpPr>
          <p:cNvPr id="3" name="Subtitle 2"/>
          <p:cNvSpPr>
            <a:spLocks noGrp="1"/>
          </p:cNvSpPr>
          <p:nvPr>
            <p:ph type="subTitle" idx="1"/>
          </p:nvPr>
        </p:nvSpPr>
        <p:spPr>
          <a:xfrm>
            <a:off x="5508446" y="3147814"/>
            <a:ext cx="3456042" cy="1800200"/>
          </a:xfrm>
          <a:solidFill>
            <a:schemeClr val="bg1"/>
          </a:solidFill>
        </p:spPr>
        <p:txBody>
          <a:bodyPr>
            <a:normAutofit fontScale="85000" lnSpcReduction="20000"/>
          </a:bodyPr>
          <a:lstStyle/>
          <a:p>
            <a:pPr algn="l"/>
            <a:r>
              <a:rPr lang="en-GB" dirty="0" smtClean="0"/>
              <a:t>Niall Munro</a:t>
            </a:r>
          </a:p>
          <a:p>
            <a:pPr algn="l"/>
            <a:r>
              <a:rPr lang="en-GB" dirty="0" smtClean="0"/>
              <a:t>EDINA</a:t>
            </a:r>
          </a:p>
          <a:p>
            <a:pPr algn="l"/>
            <a:endParaRPr lang="en-GB" dirty="0" smtClean="0"/>
          </a:p>
          <a:p>
            <a:pPr algn="l"/>
            <a:r>
              <a:rPr lang="en-GB" sz="2100" dirty="0" smtClean="0">
                <a:hlinkClick r:id="rId3"/>
              </a:rPr>
              <a:t>niall.munro@ed.ac.uk</a:t>
            </a:r>
            <a:endParaRPr lang="en-GB" sz="2100" dirty="0" smtClean="0"/>
          </a:p>
          <a:p>
            <a:pPr algn="l"/>
            <a:r>
              <a:rPr lang="en-GB" sz="2100" dirty="0" smtClean="0"/>
              <a:t>@</a:t>
            </a:r>
            <a:r>
              <a:rPr lang="en-GB" sz="2100" dirty="0" err="1" smtClean="0"/>
              <a:t>DevNiall</a:t>
            </a:r>
            <a:endParaRPr lang="en-GB" sz="2100" dirty="0"/>
          </a:p>
        </p:txBody>
      </p:sp>
    </p:spTree>
  </p:cSld>
  <p:clrMapOvr>
    <a:masterClrMapping/>
  </p:clrMapOvr>
  <p:transition spd="slow">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6"/>
          <p:cNvGrpSpPr/>
          <p:nvPr/>
        </p:nvGrpSpPr>
        <p:grpSpPr>
          <a:xfrm>
            <a:off x="0" y="0"/>
            <a:ext cx="9144000" cy="859536"/>
            <a:chOff x="0" y="0"/>
            <a:chExt cx="9144000" cy="859536"/>
          </a:xfrm>
        </p:grpSpPr>
        <p:pic>
          <p:nvPicPr>
            <p:cNvPr id="5" name="Picture 4" descr="banner.png"/>
            <p:cNvPicPr>
              <a:picLocks noChangeAspect="1"/>
            </p:cNvPicPr>
            <p:nvPr/>
          </p:nvPicPr>
          <p:blipFill>
            <a:blip r:embed="rId3" cstate="print"/>
            <a:stretch>
              <a:fillRect/>
            </a:stretch>
          </p:blipFill>
          <p:spPr>
            <a:xfrm>
              <a:off x="0" y="0"/>
              <a:ext cx="9144000" cy="859536"/>
            </a:xfrm>
            <a:prstGeom prst="rect">
              <a:avLst/>
            </a:prstGeom>
          </p:spPr>
        </p:pic>
        <p:pic>
          <p:nvPicPr>
            <p:cNvPr id="15" name="Picture 14" descr="html5-multimedia.png"/>
            <p:cNvPicPr>
              <a:picLocks noChangeAspect="1"/>
            </p:cNvPicPr>
            <p:nvPr/>
          </p:nvPicPr>
          <p:blipFill>
            <a:blip r:embed="rId4" cstate="print"/>
            <a:stretch>
              <a:fillRect/>
            </a:stretch>
          </p:blipFill>
          <p:spPr>
            <a:xfrm>
              <a:off x="107504" y="51470"/>
              <a:ext cx="1080119" cy="772804"/>
            </a:xfrm>
            <a:prstGeom prst="rect">
              <a:avLst/>
            </a:prstGeom>
            <a:ln>
              <a:noFill/>
            </a:ln>
            <a:effectLst>
              <a:outerShdw blurRad="50800" dist="38100" dir="2700000" algn="tl" rotWithShape="0">
                <a:prstClr val="black">
                  <a:alpha val="40000"/>
                </a:prstClr>
              </a:outerShdw>
            </a:effectLst>
          </p:spPr>
        </p:pic>
      </p:grpSp>
      <p:sp>
        <p:nvSpPr>
          <p:cNvPr id="2" name="Title 1"/>
          <p:cNvSpPr>
            <a:spLocks noGrp="1"/>
          </p:cNvSpPr>
          <p:nvPr>
            <p:ph type="title"/>
          </p:nvPr>
        </p:nvSpPr>
        <p:spPr>
          <a:xfrm>
            <a:off x="0" y="0"/>
            <a:ext cx="9144000" cy="836712"/>
          </a:xfrm>
        </p:spPr>
        <p:txBody>
          <a:bodyPr>
            <a:noAutofit/>
          </a:bodyPr>
          <a:lstStyle/>
          <a:p>
            <a:r>
              <a:rPr lang="en-GB" sz="3200" cap="all" dirty="0" smtClean="0">
                <a:ln w="12700">
                  <a:solidFill>
                    <a:schemeClr val="bg1"/>
                  </a:solidFill>
                </a:ln>
                <a:solidFill>
                  <a:schemeClr val="tx1">
                    <a:lumMod val="65000"/>
                    <a:lumOff val="35000"/>
                  </a:schemeClr>
                </a:solidFill>
              </a:rPr>
              <a:t>HTML5 Video Browser support</a:t>
            </a:r>
            <a:endParaRPr lang="en-GB" sz="3200" cap="all" dirty="0">
              <a:ln w="12700">
                <a:solidFill>
                  <a:schemeClr val="bg1"/>
                </a:solidFill>
              </a:ln>
              <a:solidFill>
                <a:schemeClr val="tx1">
                  <a:lumMod val="65000"/>
                  <a:lumOff val="35000"/>
                </a:schemeClr>
              </a:solidFill>
            </a:endParaRPr>
          </a:p>
        </p:txBody>
      </p:sp>
      <p:graphicFrame>
        <p:nvGraphicFramePr>
          <p:cNvPr id="8" name="Content Placeholder 7"/>
          <p:cNvGraphicFramePr>
            <a:graphicFrameLocks noGrp="1"/>
          </p:cNvGraphicFramePr>
          <p:nvPr>
            <p:ph idx="1"/>
          </p:nvPr>
        </p:nvGraphicFramePr>
        <p:xfrm>
          <a:off x="251520" y="1203598"/>
          <a:ext cx="8601456" cy="1980064"/>
        </p:xfrm>
        <a:graphic>
          <a:graphicData uri="http://schemas.openxmlformats.org/drawingml/2006/table">
            <a:tbl>
              <a:tblPr firstCol="1" bandCol="1">
                <a:tableStyleId>{5C22544A-7EE6-4342-B048-85BDC9FD1C3A}</a:tableStyleId>
              </a:tblPr>
              <a:tblGrid>
                <a:gridCol w="886206"/>
                <a:gridCol w="1543050"/>
                <a:gridCol w="1543050"/>
                <a:gridCol w="1543050"/>
                <a:gridCol w="1543050"/>
                <a:gridCol w="1543050"/>
              </a:tblGrid>
              <a:tr h="867544">
                <a:tc>
                  <a:txBody>
                    <a:bodyPr/>
                    <a:lstStyle/>
                    <a:p>
                      <a:pPr algn="ctr"/>
                      <a:endParaRPr lang="en-GB" dirty="0"/>
                    </a:p>
                  </a:txBody>
                  <a:tcPr/>
                </a:tc>
                <a:tc>
                  <a:txBody>
                    <a:bodyPr/>
                    <a:lstStyle/>
                    <a:p>
                      <a:pPr algn="ctr"/>
                      <a:endParaRPr lang="en-GB" dirty="0"/>
                    </a:p>
                  </a:txBody>
                  <a:tcPr/>
                </a:tc>
                <a:tc>
                  <a:txBody>
                    <a:bodyPr/>
                    <a:lstStyle/>
                    <a:p>
                      <a:pPr algn="ctr"/>
                      <a:endParaRPr lang="en-GB" dirty="0"/>
                    </a:p>
                  </a:txBody>
                  <a:tcPr/>
                </a:tc>
                <a:tc>
                  <a:txBody>
                    <a:bodyPr/>
                    <a:lstStyle/>
                    <a:p>
                      <a:pPr algn="ctr"/>
                      <a:endParaRPr lang="en-GB" dirty="0"/>
                    </a:p>
                  </a:txBody>
                  <a:tcPr/>
                </a:tc>
                <a:tc>
                  <a:txBody>
                    <a:bodyPr/>
                    <a:lstStyle/>
                    <a:p>
                      <a:pPr algn="ctr"/>
                      <a:endParaRPr lang="en-GB" dirty="0"/>
                    </a:p>
                  </a:txBody>
                  <a:tcPr/>
                </a:tc>
                <a:tc>
                  <a:txBody>
                    <a:bodyPr/>
                    <a:lstStyle/>
                    <a:p>
                      <a:pPr algn="ctr"/>
                      <a:endParaRPr lang="en-GB" dirty="0"/>
                    </a:p>
                  </a:txBody>
                  <a:tcPr/>
                </a:tc>
              </a:tr>
              <a:tr h="370840">
                <a:tc>
                  <a:txBody>
                    <a:bodyPr/>
                    <a:lstStyle/>
                    <a:p>
                      <a:r>
                        <a:rPr lang="en-GB" dirty="0" smtClean="0"/>
                        <a:t>H.264</a:t>
                      </a:r>
                      <a:endParaRPr lang="en-GB" dirty="0"/>
                    </a:p>
                  </a:txBody>
                  <a:tcPr/>
                </a:tc>
                <a:tc>
                  <a:txBody>
                    <a:bodyPr/>
                    <a:lstStyle/>
                    <a:p>
                      <a:pPr algn="ctr"/>
                      <a:r>
                        <a:rPr lang="en-GB" dirty="0" smtClean="0">
                          <a:solidFill>
                            <a:schemeClr val="tx1"/>
                          </a:solidFill>
                        </a:rPr>
                        <a:t>9+</a:t>
                      </a:r>
                      <a:endParaRPr lang="en-GB" dirty="0">
                        <a:solidFill>
                          <a:schemeClr val="tx1"/>
                        </a:solidFill>
                      </a:endParaRPr>
                    </a:p>
                  </a:txBody>
                  <a:tcPr/>
                </a:tc>
                <a:tc>
                  <a:txBody>
                    <a:bodyPr/>
                    <a:lstStyle/>
                    <a:p>
                      <a:pPr algn="ctr"/>
                      <a:r>
                        <a:rPr lang="en-GB" dirty="0" smtClean="0">
                          <a:solidFill>
                            <a:schemeClr val="tx1">
                              <a:lumMod val="50000"/>
                              <a:lumOff val="50000"/>
                            </a:schemeClr>
                          </a:solidFill>
                        </a:rPr>
                        <a:t>-</a:t>
                      </a:r>
                      <a:endParaRPr lang="en-GB" dirty="0">
                        <a:solidFill>
                          <a:schemeClr val="tx1">
                            <a:lumMod val="50000"/>
                            <a:lumOff val="50000"/>
                          </a:schemeClr>
                        </a:solidFill>
                      </a:endParaRPr>
                    </a:p>
                  </a:txBody>
                  <a:tcPr/>
                </a:tc>
                <a:tc>
                  <a:txBody>
                    <a:bodyPr/>
                    <a:lstStyle/>
                    <a:p>
                      <a:pPr algn="ctr"/>
                      <a:r>
                        <a:rPr lang="en-GB" dirty="0" smtClean="0">
                          <a:solidFill>
                            <a:schemeClr val="tx1"/>
                          </a:solidFill>
                        </a:rPr>
                        <a:t>3.0+ </a:t>
                      </a:r>
                      <a:r>
                        <a:rPr lang="en-GB" sz="1800" i="1" baseline="30000" dirty="0" smtClean="0">
                          <a:solidFill>
                            <a:schemeClr val="tx1"/>
                          </a:solidFill>
                        </a:rPr>
                        <a:t>2</a:t>
                      </a:r>
                      <a:endParaRPr lang="en-GB" i="1" dirty="0">
                        <a:solidFill>
                          <a:schemeClr val="tx1"/>
                        </a:solidFill>
                      </a:endParaRPr>
                    </a:p>
                  </a:txBody>
                  <a:tcPr/>
                </a:tc>
                <a:tc>
                  <a:txBody>
                    <a:bodyPr/>
                    <a:lstStyle/>
                    <a:p>
                      <a:pPr algn="ctr"/>
                      <a:r>
                        <a:rPr lang="en-GB" dirty="0" smtClean="0">
                          <a:solidFill>
                            <a:schemeClr val="tx1"/>
                          </a:solidFill>
                        </a:rPr>
                        <a:t>3.1+</a:t>
                      </a:r>
                      <a:endParaRPr lang="en-GB" dirty="0">
                        <a:solidFill>
                          <a:schemeClr val="tx1"/>
                        </a:solidFill>
                      </a:endParaRPr>
                    </a:p>
                  </a:txBody>
                  <a:tcPr/>
                </a:tc>
                <a:tc>
                  <a:txBody>
                    <a:bodyPr/>
                    <a:lstStyle/>
                    <a:p>
                      <a:pPr algn="ctr"/>
                      <a:r>
                        <a:rPr lang="en-GB" dirty="0" smtClean="0">
                          <a:solidFill>
                            <a:schemeClr val="tx1">
                              <a:lumMod val="50000"/>
                              <a:lumOff val="50000"/>
                            </a:schemeClr>
                          </a:solidFill>
                        </a:rPr>
                        <a:t>-</a:t>
                      </a:r>
                      <a:endParaRPr lang="en-GB" dirty="0">
                        <a:solidFill>
                          <a:schemeClr val="tx1">
                            <a:lumMod val="50000"/>
                            <a:lumOff val="50000"/>
                          </a:schemeClr>
                        </a:solidFill>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err="1" smtClean="0"/>
                        <a:t>Theora</a:t>
                      </a:r>
                      <a:endParaRPr lang="en-GB" dirty="0" smtClean="0"/>
                    </a:p>
                  </a:txBody>
                  <a:tcPr/>
                </a:tc>
                <a:tc>
                  <a:txBody>
                    <a:bodyPr/>
                    <a:lstStyle/>
                    <a:p>
                      <a:pPr algn="ctr"/>
                      <a:r>
                        <a:rPr lang="en-GB" dirty="0" smtClean="0">
                          <a:solidFill>
                            <a:schemeClr val="tx1">
                              <a:lumMod val="50000"/>
                              <a:lumOff val="50000"/>
                            </a:schemeClr>
                          </a:solidFill>
                        </a:rPr>
                        <a:t>-</a:t>
                      </a:r>
                      <a:endParaRPr lang="en-GB" dirty="0">
                        <a:solidFill>
                          <a:schemeClr val="tx1">
                            <a:lumMod val="50000"/>
                            <a:lumOff val="50000"/>
                          </a:schemeClr>
                        </a:solidFill>
                      </a:endParaRPr>
                    </a:p>
                  </a:txBody>
                  <a:tcPr/>
                </a:tc>
                <a:tc>
                  <a:txBody>
                    <a:bodyPr/>
                    <a:lstStyle/>
                    <a:p>
                      <a:pPr algn="ctr"/>
                      <a:r>
                        <a:rPr lang="en-GB" dirty="0" smtClean="0"/>
                        <a:t>3.5+</a:t>
                      </a:r>
                      <a:endParaRPr lang="en-GB" dirty="0">
                        <a:solidFill>
                          <a:schemeClr val="tx1">
                            <a:lumMod val="50000"/>
                            <a:lumOff val="50000"/>
                          </a:schemeClr>
                        </a:solidFill>
                      </a:endParaRPr>
                    </a:p>
                  </a:txBody>
                  <a:tcPr/>
                </a:tc>
                <a:tc>
                  <a:txBody>
                    <a:bodyPr/>
                    <a:lstStyle/>
                    <a:p>
                      <a:pPr algn="ctr"/>
                      <a:r>
                        <a:rPr lang="en-GB" dirty="0" smtClean="0">
                          <a:solidFill>
                            <a:schemeClr val="tx1"/>
                          </a:solidFill>
                        </a:rPr>
                        <a:t>3.0+</a:t>
                      </a:r>
                      <a:endParaRPr lang="en-GB" dirty="0">
                        <a:solidFill>
                          <a:schemeClr val="tx1"/>
                        </a:solidFill>
                      </a:endParaRPr>
                    </a:p>
                  </a:txBody>
                  <a:tcPr/>
                </a:tc>
                <a:tc>
                  <a:txBody>
                    <a:bodyPr/>
                    <a:lstStyle/>
                    <a:p>
                      <a:pPr algn="ctr"/>
                      <a:r>
                        <a:rPr lang="en-GB" dirty="0" smtClean="0">
                          <a:solidFill>
                            <a:schemeClr val="tx1">
                              <a:lumMod val="50000"/>
                              <a:lumOff val="50000"/>
                            </a:schemeClr>
                          </a:solidFill>
                        </a:rPr>
                        <a:t>-</a:t>
                      </a:r>
                      <a:endParaRPr lang="en-GB" dirty="0">
                        <a:solidFill>
                          <a:schemeClr val="tx1">
                            <a:lumMod val="50000"/>
                            <a:lumOff val="50000"/>
                          </a:schemeClr>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dirty="0" smtClean="0"/>
                        <a:t>10.5+</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err="1" smtClean="0"/>
                        <a:t>WebM</a:t>
                      </a:r>
                      <a:endParaRPr lang="en-GB" dirty="0" smtClean="0"/>
                    </a:p>
                  </a:txBody>
                  <a:tcPr/>
                </a:tc>
                <a:tc>
                  <a:txBody>
                    <a:bodyPr/>
                    <a:lstStyle/>
                    <a:p>
                      <a:pPr algn="ctr"/>
                      <a:r>
                        <a:rPr lang="en-GB" dirty="0" smtClean="0">
                          <a:solidFill>
                            <a:schemeClr val="tx1"/>
                          </a:solidFill>
                        </a:rPr>
                        <a:t>9+ </a:t>
                      </a:r>
                      <a:r>
                        <a:rPr lang="en-GB" sz="1800" i="1" baseline="30000" dirty="0" smtClean="0">
                          <a:solidFill>
                            <a:schemeClr val="tx1"/>
                          </a:solidFill>
                        </a:rPr>
                        <a:t>1</a:t>
                      </a:r>
                      <a:endParaRPr lang="en-GB" i="1" baseline="30000" dirty="0">
                        <a:solidFill>
                          <a:schemeClr val="tx1"/>
                        </a:solidFill>
                      </a:endParaRPr>
                    </a:p>
                  </a:txBody>
                  <a:tcPr/>
                </a:tc>
                <a:tc>
                  <a:txBody>
                    <a:bodyPr/>
                    <a:lstStyle/>
                    <a:p>
                      <a:pPr algn="ctr"/>
                      <a:r>
                        <a:rPr lang="en-GB" dirty="0" smtClean="0">
                          <a:solidFill>
                            <a:schemeClr val="tx1"/>
                          </a:solidFill>
                        </a:rPr>
                        <a:t>4.0+</a:t>
                      </a:r>
                      <a:endParaRPr lang="en-GB" dirty="0">
                        <a:solidFill>
                          <a:schemeClr val="tx1"/>
                        </a:solidFill>
                      </a:endParaRPr>
                    </a:p>
                  </a:txBody>
                  <a:tcPr/>
                </a:tc>
                <a:tc>
                  <a:txBody>
                    <a:bodyPr/>
                    <a:lstStyle/>
                    <a:p>
                      <a:pPr algn="ctr"/>
                      <a:r>
                        <a:rPr lang="en-GB" dirty="0" smtClean="0">
                          <a:solidFill>
                            <a:schemeClr val="tx1"/>
                          </a:solidFill>
                        </a:rPr>
                        <a:t>6.0+</a:t>
                      </a:r>
                      <a:endParaRPr lang="en-GB" dirty="0">
                        <a:solidFill>
                          <a:schemeClr val="tx1"/>
                        </a:solidFill>
                      </a:endParaRPr>
                    </a:p>
                  </a:txBody>
                  <a:tcPr/>
                </a:tc>
                <a:tc>
                  <a:txBody>
                    <a:bodyPr/>
                    <a:lstStyle/>
                    <a:p>
                      <a:pPr algn="ctr"/>
                      <a:r>
                        <a:rPr lang="en-GB" sz="1800" i="1" baseline="30000" dirty="0" smtClean="0">
                          <a:solidFill>
                            <a:schemeClr val="tx1"/>
                          </a:solidFill>
                        </a:rPr>
                        <a:t>3</a:t>
                      </a:r>
                      <a:endParaRPr lang="en-GB" i="1" dirty="0">
                        <a:solidFill>
                          <a:schemeClr val="tx1">
                            <a:lumMod val="50000"/>
                            <a:lumOff val="50000"/>
                          </a:schemeClr>
                        </a:solidFill>
                      </a:endParaRPr>
                    </a:p>
                  </a:txBody>
                  <a:tcPr/>
                </a:tc>
                <a:tc>
                  <a:txBody>
                    <a:bodyPr/>
                    <a:lstStyle/>
                    <a:p>
                      <a:pPr algn="ctr"/>
                      <a:r>
                        <a:rPr lang="en-GB" dirty="0" smtClean="0">
                          <a:solidFill>
                            <a:schemeClr val="tx1"/>
                          </a:solidFill>
                        </a:rPr>
                        <a:t>10.6+</a:t>
                      </a:r>
                      <a:endParaRPr lang="en-GB" dirty="0">
                        <a:solidFill>
                          <a:schemeClr val="tx1"/>
                        </a:solidFill>
                      </a:endParaRPr>
                    </a:p>
                  </a:txBody>
                  <a:tcPr/>
                </a:tc>
              </a:tr>
            </a:tbl>
          </a:graphicData>
        </a:graphic>
      </p:graphicFrame>
      <p:pic>
        <p:nvPicPr>
          <p:cNvPr id="9" name="Picture 8" descr="ie9.png"/>
          <p:cNvPicPr>
            <a:picLocks noChangeAspect="1"/>
          </p:cNvPicPr>
          <p:nvPr/>
        </p:nvPicPr>
        <p:blipFill>
          <a:blip r:embed="rId5" cstate="print"/>
          <a:stretch>
            <a:fillRect/>
          </a:stretch>
        </p:blipFill>
        <p:spPr>
          <a:xfrm>
            <a:off x="1475656" y="1275606"/>
            <a:ext cx="720000" cy="720000"/>
          </a:xfrm>
          <a:prstGeom prst="rect">
            <a:avLst/>
          </a:prstGeom>
          <a:effectLst>
            <a:outerShdw blurRad="50800" dist="38100" dir="5400000" algn="t" rotWithShape="0">
              <a:prstClr val="black">
                <a:alpha val="40000"/>
              </a:prstClr>
            </a:outerShdw>
          </a:effectLst>
        </p:spPr>
      </p:pic>
      <p:pic>
        <p:nvPicPr>
          <p:cNvPr id="10" name="Picture 9" descr="Apple_Safari.png"/>
          <p:cNvPicPr>
            <a:picLocks noChangeAspect="1"/>
          </p:cNvPicPr>
          <p:nvPr/>
        </p:nvPicPr>
        <p:blipFill>
          <a:blip r:embed="rId6" cstate="print"/>
          <a:stretch>
            <a:fillRect/>
          </a:stretch>
        </p:blipFill>
        <p:spPr>
          <a:xfrm>
            <a:off x="6156176" y="1275606"/>
            <a:ext cx="720000" cy="720000"/>
          </a:xfrm>
          <a:prstGeom prst="rect">
            <a:avLst/>
          </a:prstGeom>
          <a:effectLst>
            <a:outerShdw blurRad="50800" dist="38100" dir="5400000" algn="t" rotWithShape="0">
              <a:prstClr val="black">
                <a:alpha val="40000"/>
              </a:prstClr>
            </a:outerShdw>
          </a:effectLst>
        </p:spPr>
      </p:pic>
      <p:pic>
        <p:nvPicPr>
          <p:cNvPr id="11" name="Picture 10" descr="firefox.png"/>
          <p:cNvPicPr>
            <a:picLocks noChangeAspect="1"/>
          </p:cNvPicPr>
          <p:nvPr/>
        </p:nvPicPr>
        <p:blipFill>
          <a:blip r:embed="rId7" cstate="print"/>
          <a:stretch>
            <a:fillRect/>
          </a:stretch>
        </p:blipFill>
        <p:spPr>
          <a:xfrm>
            <a:off x="3059832" y="1275606"/>
            <a:ext cx="720000" cy="720000"/>
          </a:xfrm>
          <a:prstGeom prst="rect">
            <a:avLst/>
          </a:prstGeom>
          <a:effectLst>
            <a:outerShdw blurRad="50800" dist="38100" dir="5400000" algn="t" rotWithShape="0">
              <a:prstClr val="black">
                <a:alpha val="40000"/>
              </a:prstClr>
            </a:outerShdw>
          </a:effectLst>
        </p:spPr>
      </p:pic>
      <p:pic>
        <p:nvPicPr>
          <p:cNvPr id="13" name="Picture 12" descr="Opera.png"/>
          <p:cNvPicPr>
            <a:picLocks noChangeAspect="1"/>
          </p:cNvPicPr>
          <p:nvPr/>
        </p:nvPicPr>
        <p:blipFill>
          <a:blip r:embed="rId8" cstate="print"/>
          <a:stretch>
            <a:fillRect/>
          </a:stretch>
        </p:blipFill>
        <p:spPr>
          <a:xfrm>
            <a:off x="7668344" y="1275606"/>
            <a:ext cx="720080" cy="720080"/>
          </a:xfrm>
          <a:prstGeom prst="rect">
            <a:avLst/>
          </a:prstGeom>
        </p:spPr>
      </p:pic>
      <p:pic>
        <p:nvPicPr>
          <p:cNvPr id="14" name="Picture 13" descr="Chrome-New-Logo-3.png"/>
          <p:cNvPicPr>
            <a:picLocks noChangeAspect="1"/>
          </p:cNvPicPr>
          <p:nvPr/>
        </p:nvPicPr>
        <p:blipFill>
          <a:blip r:embed="rId9" cstate="print"/>
          <a:stretch>
            <a:fillRect/>
          </a:stretch>
        </p:blipFill>
        <p:spPr>
          <a:xfrm>
            <a:off x="4572000" y="1275606"/>
            <a:ext cx="720000" cy="720000"/>
          </a:xfrm>
          <a:prstGeom prst="rect">
            <a:avLst/>
          </a:prstGeom>
          <a:effectLst>
            <a:outerShdw blurRad="50800" dist="38100" dir="5400000" algn="t" rotWithShape="0">
              <a:prstClr val="black">
                <a:alpha val="40000"/>
              </a:prstClr>
            </a:outerShdw>
          </a:effectLst>
        </p:spPr>
      </p:pic>
      <p:sp>
        <p:nvSpPr>
          <p:cNvPr id="12" name="TextBox 11"/>
          <p:cNvSpPr txBox="1"/>
          <p:nvPr/>
        </p:nvSpPr>
        <p:spPr>
          <a:xfrm>
            <a:off x="251520" y="3756977"/>
            <a:ext cx="6071277" cy="830997"/>
          </a:xfrm>
          <a:prstGeom prst="rect">
            <a:avLst/>
          </a:prstGeom>
          <a:noFill/>
        </p:spPr>
        <p:txBody>
          <a:bodyPr wrap="none" rtlCol="0">
            <a:spAutoFit/>
          </a:bodyPr>
          <a:lstStyle/>
          <a:p>
            <a:pPr marL="342900" indent="-342900">
              <a:buFont typeface="+mj-lt"/>
              <a:buAutoNum type="arabicPeriod"/>
            </a:pPr>
            <a:r>
              <a:rPr lang="en-GB" sz="1600" i="1" dirty="0" err="1" smtClean="0"/>
              <a:t>WebM</a:t>
            </a:r>
            <a:r>
              <a:rPr lang="en-GB" sz="1600" i="1" dirty="0" smtClean="0"/>
              <a:t> support via video element if </a:t>
            </a:r>
            <a:r>
              <a:rPr lang="en-GB" sz="1600" i="1" dirty="0" smtClean="0"/>
              <a:t>codec is installed </a:t>
            </a:r>
            <a:r>
              <a:rPr lang="en-GB" sz="1600" i="1" dirty="0" smtClean="0"/>
              <a:t>on the system</a:t>
            </a:r>
          </a:p>
          <a:p>
            <a:pPr marL="342900" indent="-342900">
              <a:buFont typeface="+mj-lt"/>
              <a:buAutoNum type="arabicPeriod"/>
            </a:pPr>
            <a:r>
              <a:rPr lang="en-GB" sz="1600" i="1" dirty="0" smtClean="0"/>
              <a:t>H.264 to be dropped in order to further open standards</a:t>
            </a:r>
          </a:p>
          <a:p>
            <a:pPr marL="342900" indent="-342900">
              <a:buFont typeface="+mj-lt"/>
              <a:buAutoNum type="arabicPeriod"/>
            </a:pPr>
            <a:r>
              <a:rPr lang="en-GB" sz="1600" i="1" dirty="0" err="1" smtClean="0"/>
              <a:t>WebM</a:t>
            </a:r>
            <a:r>
              <a:rPr lang="en-GB" sz="1600" i="1" dirty="0" smtClean="0"/>
              <a:t> QuickTime </a:t>
            </a:r>
            <a:r>
              <a:rPr lang="en-GB" sz="1600" i="1" dirty="0" err="1" smtClean="0"/>
              <a:t>plugin</a:t>
            </a:r>
            <a:r>
              <a:rPr lang="en-GB" sz="1600" i="1" dirty="0" smtClean="0"/>
              <a:t> available</a:t>
            </a:r>
            <a:endParaRPr lang="en-GB" sz="1600" i="1" dirty="0"/>
          </a:p>
        </p:txBody>
      </p:sp>
    </p:spTree>
  </p:cSld>
  <p:clrMapOvr>
    <a:masterClrMapping/>
  </p:clrMapOvr>
  <p:transition>
    <p:push/>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6"/>
          <p:cNvGrpSpPr/>
          <p:nvPr/>
        </p:nvGrpSpPr>
        <p:grpSpPr>
          <a:xfrm>
            <a:off x="0" y="0"/>
            <a:ext cx="9144000" cy="859536"/>
            <a:chOff x="0" y="0"/>
            <a:chExt cx="9144000" cy="859536"/>
          </a:xfrm>
        </p:grpSpPr>
        <p:pic>
          <p:nvPicPr>
            <p:cNvPr id="5" name="Picture 4" descr="banner.png"/>
            <p:cNvPicPr>
              <a:picLocks noChangeAspect="1"/>
            </p:cNvPicPr>
            <p:nvPr/>
          </p:nvPicPr>
          <p:blipFill>
            <a:blip r:embed="rId3" cstate="print"/>
            <a:stretch>
              <a:fillRect/>
            </a:stretch>
          </p:blipFill>
          <p:spPr>
            <a:xfrm>
              <a:off x="0" y="0"/>
              <a:ext cx="9144000" cy="859536"/>
            </a:xfrm>
            <a:prstGeom prst="rect">
              <a:avLst/>
            </a:prstGeom>
          </p:spPr>
        </p:pic>
        <p:pic>
          <p:nvPicPr>
            <p:cNvPr id="15" name="Picture 14" descr="html5-multimedia.png"/>
            <p:cNvPicPr>
              <a:picLocks noChangeAspect="1"/>
            </p:cNvPicPr>
            <p:nvPr/>
          </p:nvPicPr>
          <p:blipFill>
            <a:blip r:embed="rId4" cstate="print"/>
            <a:stretch>
              <a:fillRect/>
            </a:stretch>
          </p:blipFill>
          <p:spPr>
            <a:xfrm>
              <a:off x="107504" y="51470"/>
              <a:ext cx="1080119" cy="772804"/>
            </a:xfrm>
            <a:prstGeom prst="rect">
              <a:avLst/>
            </a:prstGeom>
            <a:ln>
              <a:noFill/>
            </a:ln>
            <a:effectLst>
              <a:outerShdw blurRad="50800" dist="38100" dir="2700000" algn="tl" rotWithShape="0">
                <a:prstClr val="black">
                  <a:alpha val="40000"/>
                </a:prstClr>
              </a:outerShdw>
            </a:effectLst>
          </p:spPr>
        </p:pic>
      </p:grpSp>
      <p:sp>
        <p:nvSpPr>
          <p:cNvPr id="2" name="Title 1"/>
          <p:cNvSpPr>
            <a:spLocks noGrp="1"/>
          </p:cNvSpPr>
          <p:nvPr>
            <p:ph type="title"/>
          </p:nvPr>
        </p:nvSpPr>
        <p:spPr>
          <a:xfrm>
            <a:off x="0" y="0"/>
            <a:ext cx="9144000" cy="836712"/>
          </a:xfrm>
        </p:spPr>
        <p:txBody>
          <a:bodyPr>
            <a:noAutofit/>
          </a:bodyPr>
          <a:lstStyle/>
          <a:p>
            <a:r>
              <a:rPr lang="en-GB" sz="3200" cap="all" dirty="0" smtClean="0">
                <a:ln w="12700">
                  <a:solidFill>
                    <a:schemeClr val="bg1"/>
                  </a:solidFill>
                </a:ln>
                <a:solidFill>
                  <a:schemeClr val="tx1">
                    <a:lumMod val="65000"/>
                    <a:lumOff val="35000"/>
                  </a:schemeClr>
                </a:solidFill>
              </a:rPr>
              <a:t>HTML5 media formats</a:t>
            </a:r>
            <a:endParaRPr lang="en-GB" sz="3200" cap="all" dirty="0">
              <a:ln w="12700">
                <a:solidFill>
                  <a:schemeClr val="bg1"/>
                </a:solidFill>
              </a:ln>
              <a:solidFill>
                <a:schemeClr val="tx1">
                  <a:lumMod val="65000"/>
                  <a:lumOff val="35000"/>
                </a:schemeClr>
              </a:solidFill>
            </a:endParaRPr>
          </a:p>
        </p:txBody>
      </p:sp>
      <p:graphicFrame>
        <p:nvGraphicFramePr>
          <p:cNvPr id="7" name="Content Placeholder 6"/>
          <p:cNvGraphicFramePr>
            <a:graphicFrameLocks noGrp="1"/>
          </p:cNvGraphicFramePr>
          <p:nvPr>
            <p:ph idx="1"/>
          </p:nvPr>
        </p:nvGraphicFramePr>
        <p:xfrm>
          <a:off x="457200" y="1200150"/>
          <a:ext cx="8229600" cy="3603847"/>
        </p:xfrm>
        <a:graphic>
          <a:graphicData uri="http://schemas.openxmlformats.org/drawingml/2006/table">
            <a:tbl>
              <a:tblPr firstRow="1" bandRow="1">
                <a:tableStyleId>{5C22544A-7EE6-4342-B048-85BDC9FD1C3A}</a:tableStyleId>
              </a:tblPr>
              <a:tblGrid>
                <a:gridCol w="2743200"/>
                <a:gridCol w="2743200"/>
                <a:gridCol w="2743200"/>
              </a:tblGrid>
              <a:tr h="458788">
                <a:tc>
                  <a:txBody>
                    <a:bodyPr/>
                    <a:lstStyle/>
                    <a:p>
                      <a:pPr algn="ctr"/>
                      <a:r>
                        <a:rPr lang="en-GB" dirty="0" smtClean="0"/>
                        <a:t>File Format</a:t>
                      </a:r>
                      <a:endParaRPr lang="en-GB" dirty="0"/>
                    </a:p>
                  </a:txBody>
                  <a:tcPr/>
                </a:tc>
                <a:tc>
                  <a:txBody>
                    <a:bodyPr/>
                    <a:lstStyle/>
                    <a:p>
                      <a:pPr algn="ctr"/>
                      <a:r>
                        <a:rPr lang="en-GB" dirty="0" smtClean="0"/>
                        <a:t>Video Codec</a:t>
                      </a:r>
                      <a:endParaRPr lang="en-GB" dirty="0"/>
                    </a:p>
                  </a:txBody>
                  <a:tcPr/>
                </a:tc>
                <a:tc>
                  <a:txBody>
                    <a:bodyPr/>
                    <a:lstStyle/>
                    <a:p>
                      <a:pPr algn="ctr"/>
                      <a:r>
                        <a:rPr lang="en-GB" dirty="0" smtClean="0"/>
                        <a:t>Audio Codec</a:t>
                      </a:r>
                      <a:endParaRPr lang="en-GB" dirty="0"/>
                    </a:p>
                  </a:txBody>
                  <a:tcPr/>
                </a:tc>
              </a:tr>
              <a:tr h="1048353">
                <a:tc>
                  <a:txBody>
                    <a:bodyPr/>
                    <a:lstStyle/>
                    <a:p>
                      <a:pPr algn="r"/>
                      <a:endParaRPr lang="en-GB" b="1" dirty="0"/>
                    </a:p>
                  </a:txBody>
                  <a:tcPr/>
                </a:tc>
                <a:tc>
                  <a:txBody>
                    <a:bodyPr/>
                    <a:lstStyle/>
                    <a:p>
                      <a:pPr algn="ctr"/>
                      <a:r>
                        <a:rPr lang="en-GB" sz="1800" i="1" dirty="0" smtClean="0"/>
                        <a:t>H.264</a:t>
                      </a:r>
                      <a:endParaRPr lang="en-GB" sz="1800" i="1" dirty="0"/>
                    </a:p>
                  </a:txBody>
                  <a:tcPr anchor="ctr"/>
                </a:tc>
                <a:tc>
                  <a:txBody>
                    <a:bodyPr/>
                    <a:lstStyle/>
                    <a:p>
                      <a:pPr algn="ctr"/>
                      <a:r>
                        <a:rPr lang="en-GB" sz="1800" i="1" dirty="0" smtClean="0"/>
                        <a:t>AAC</a:t>
                      </a:r>
                      <a:endParaRPr lang="en-GB" sz="1800" i="1" dirty="0"/>
                    </a:p>
                  </a:txBody>
                  <a:tcPr anchor="ctr"/>
                </a:tc>
              </a:tr>
              <a:tr h="1048353">
                <a:tc>
                  <a:txBody>
                    <a:bodyPr/>
                    <a:lstStyle/>
                    <a:p>
                      <a:pPr algn="r"/>
                      <a:endParaRPr lang="en-GB" b="1" dirty="0"/>
                    </a:p>
                  </a:txBody>
                  <a:tcPr/>
                </a:tc>
                <a:tc>
                  <a:txBody>
                    <a:bodyPr/>
                    <a:lstStyle/>
                    <a:p>
                      <a:pPr algn="ctr"/>
                      <a:r>
                        <a:rPr lang="en-GB" sz="1800" i="1" dirty="0" err="1" smtClean="0"/>
                        <a:t>Theora</a:t>
                      </a:r>
                      <a:endParaRPr lang="en-GB" sz="1800" i="1" dirty="0"/>
                    </a:p>
                  </a:txBody>
                  <a:tcPr anchor="ctr"/>
                </a:tc>
                <a:tc>
                  <a:txBody>
                    <a:bodyPr/>
                    <a:lstStyle/>
                    <a:p>
                      <a:pPr algn="ctr"/>
                      <a:r>
                        <a:rPr lang="en-GB" sz="1800" i="1" dirty="0" err="1" smtClean="0"/>
                        <a:t>Vorbis</a:t>
                      </a:r>
                      <a:endParaRPr lang="en-GB" sz="1800" i="1" dirty="0"/>
                    </a:p>
                  </a:txBody>
                  <a:tcPr anchor="ctr"/>
                </a:tc>
              </a:tr>
              <a:tr h="1048353">
                <a:tc>
                  <a:txBody>
                    <a:bodyPr/>
                    <a:lstStyle/>
                    <a:p>
                      <a:pPr algn="r"/>
                      <a:endParaRPr lang="en-GB" b="1" dirty="0"/>
                    </a:p>
                  </a:txBody>
                  <a:tcPr/>
                </a:tc>
                <a:tc>
                  <a:txBody>
                    <a:bodyPr/>
                    <a:lstStyle/>
                    <a:p>
                      <a:pPr algn="ctr"/>
                      <a:r>
                        <a:rPr lang="en-GB" sz="1800" i="1" dirty="0" smtClean="0"/>
                        <a:t>VP8</a:t>
                      </a:r>
                      <a:endParaRPr lang="en-GB" sz="1800" i="1" dirty="0"/>
                    </a:p>
                  </a:txBody>
                  <a:tcPr anchor="ctr"/>
                </a:tc>
                <a:tc>
                  <a:txBody>
                    <a:bodyPr/>
                    <a:lstStyle/>
                    <a:p>
                      <a:pPr algn="ctr"/>
                      <a:r>
                        <a:rPr lang="en-GB" sz="1800" i="1" dirty="0" err="1" smtClean="0"/>
                        <a:t>Vorbis</a:t>
                      </a:r>
                      <a:endParaRPr lang="en-GB" sz="1800" i="1" dirty="0"/>
                    </a:p>
                  </a:txBody>
                  <a:tcPr anchor="ctr"/>
                </a:tc>
              </a:tr>
            </a:tbl>
          </a:graphicData>
        </a:graphic>
      </p:graphicFrame>
      <p:pic>
        <p:nvPicPr>
          <p:cNvPr id="1026" name="Picture 2" descr="Z:\Pictures\Resources\logos\h264logo.png"/>
          <p:cNvPicPr>
            <a:picLocks noChangeAspect="1" noChangeArrowheads="1"/>
          </p:cNvPicPr>
          <p:nvPr/>
        </p:nvPicPr>
        <p:blipFill>
          <a:blip r:embed="rId5" cstate="print"/>
          <a:srcRect/>
          <a:stretch>
            <a:fillRect/>
          </a:stretch>
        </p:blipFill>
        <p:spPr bwMode="auto">
          <a:xfrm>
            <a:off x="1259632" y="1743758"/>
            <a:ext cx="1191429" cy="900000"/>
          </a:xfrm>
          <a:prstGeom prst="rect">
            <a:avLst/>
          </a:prstGeom>
          <a:noFill/>
        </p:spPr>
      </p:pic>
      <p:pic>
        <p:nvPicPr>
          <p:cNvPr id="1027" name="Picture 3" descr="Z:\Pictures\Resources\logos\Ogg-Theora.png"/>
          <p:cNvPicPr>
            <a:picLocks noChangeAspect="1" noChangeArrowheads="1"/>
          </p:cNvPicPr>
          <p:nvPr/>
        </p:nvPicPr>
        <p:blipFill>
          <a:blip r:embed="rId6" cstate="print"/>
          <a:srcRect/>
          <a:stretch>
            <a:fillRect/>
          </a:stretch>
        </p:blipFill>
        <p:spPr bwMode="auto">
          <a:xfrm>
            <a:off x="1187624" y="2787774"/>
            <a:ext cx="1350000" cy="900000"/>
          </a:xfrm>
          <a:prstGeom prst="rect">
            <a:avLst/>
          </a:prstGeom>
          <a:noFill/>
        </p:spPr>
      </p:pic>
      <p:pic>
        <p:nvPicPr>
          <p:cNvPr id="1028" name="Picture 4" descr="Z:\Pictures\Resources\logos\Webm_logo.png"/>
          <p:cNvPicPr>
            <a:picLocks noChangeAspect="1" noChangeArrowheads="1"/>
          </p:cNvPicPr>
          <p:nvPr/>
        </p:nvPicPr>
        <p:blipFill>
          <a:blip r:embed="rId7" cstate="print"/>
          <a:srcRect/>
          <a:stretch>
            <a:fillRect/>
          </a:stretch>
        </p:blipFill>
        <p:spPr bwMode="auto">
          <a:xfrm>
            <a:off x="539552" y="3987899"/>
            <a:ext cx="2590800" cy="600075"/>
          </a:xfrm>
          <a:prstGeom prst="rect">
            <a:avLst/>
          </a:prstGeom>
          <a:noFill/>
        </p:spPr>
      </p:pic>
    </p:spTree>
  </p:cSld>
  <p:clrMapOvr>
    <a:masterClrMapping/>
  </p:clrMapOvr>
  <p:transition>
    <p:push/>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6"/>
          <p:cNvGrpSpPr/>
          <p:nvPr/>
        </p:nvGrpSpPr>
        <p:grpSpPr>
          <a:xfrm>
            <a:off x="0" y="0"/>
            <a:ext cx="9144000" cy="859536"/>
            <a:chOff x="0" y="0"/>
            <a:chExt cx="9144000" cy="859536"/>
          </a:xfrm>
        </p:grpSpPr>
        <p:pic>
          <p:nvPicPr>
            <p:cNvPr id="5" name="Picture 4" descr="banner.png"/>
            <p:cNvPicPr>
              <a:picLocks noChangeAspect="1"/>
            </p:cNvPicPr>
            <p:nvPr/>
          </p:nvPicPr>
          <p:blipFill>
            <a:blip r:embed="rId3" cstate="print"/>
            <a:stretch>
              <a:fillRect/>
            </a:stretch>
          </p:blipFill>
          <p:spPr>
            <a:xfrm>
              <a:off x="0" y="0"/>
              <a:ext cx="9144000" cy="859536"/>
            </a:xfrm>
            <a:prstGeom prst="rect">
              <a:avLst/>
            </a:prstGeom>
          </p:spPr>
        </p:pic>
        <p:pic>
          <p:nvPicPr>
            <p:cNvPr id="15" name="Picture 14" descr="html5-multimedia.png"/>
            <p:cNvPicPr>
              <a:picLocks noChangeAspect="1"/>
            </p:cNvPicPr>
            <p:nvPr/>
          </p:nvPicPr>
          <p:blipFill>
            <a:blip r:embed="rId4" cstate="print"/>
            <a:stretch>
              <a:fillRect/>
            </a:stretch>
          </p:blipFill>
          <p:spPr>
            <a:xfrm>
              <a:off x="107504" y="51470"/>
              <a:ext cx="1080119" cy="772804"/>
            </a:xfrm>
            <a:prstGeom prst="rect">
              <a:avLst/>
            </a:prstGeom>
            <a:ln>
              <a:noFill/>
            </a:ln>
            <a:effectLst>
              <a:outerShdw blurRad="50800" dist="38100" dir="2700000" algn="tl" rotWithShape="0">
                <a:prstClr val="black">
                  <a:alpha val="40000"/>
                </a:prstClr>
              </a:outerShdw>
            </a:effectLst>
          </p:spPr>
        </p:pic>
      </p:grpSp>
      <p:sp>
        <p:nvSpPr>
          <p:cNvPr id="2" name="Title 1"/>
          <p:cNvSpPr>
            <a:spLocks noGrp="1"/>
          </p:cNvSpPr>
          <p:nvPr>
            <p:ph type="title"/>
          </p:nvPr>
        </p:nvSpPr>
        <p:spPr>
          <a:xfrm>
            <a:off x="0" y="0"/>
            <a:ext cx="9144000" cy="836712"/>
          </a:xfrm>
        </p:spPr>
        <p:txBody>
          <a:bodyPr>
            <a:noAutofit/>
          </a:bodyPr>
          <a:lstStyle/>
          <a:p>
            <a:r>
              <a:rPr lang="en-GB" sz="3200" cap="all" dirty="0" smtClean="0">
                <a:ln w="12700">
                  <a:solidFill>
                    <a:schemeClr val="bg1"/>
                  </a:solidFill>
                </a:ln>
                <a:solidFill>
                  <a:schemeClr val="tx1">
                    <a:lumMod val="65000"/>
                    <a:lumOff val="35000"/>
                  </a:schemeClr>
                </a:solidFill>
              </a:rPr>
              <a:t>Video compression formats</a:t>
            </a:r>
            <a:endParaRPr lang="en-GB" sz="3200" cap="all" dirty="0">
              <a:ln w="12700">
                <a:solidFill>
                  <a:schemeClr val="bg1"/>
                </a:solidFill>
              </a:ln>
              <a:solidFill>
                <a:schemeClr val="tx1">
                  <a:lumMod val="65000"/>
                  <a:lumOff val="35000"/>
                </a:schemeClr>
              </a:solidFill>
            </a:endParaRPr>
          </a:p>
        </p:txBody>
      </p:sp>
      <p:sp>
        <p:nvSpPr>
          <p:cNvPr id="12" name="Content Placeholder 11"/>
          <p:cNvSpPr>
            <a:spLocks noGrp="1"/>
          </p:cNvSpPr>
          <p:nvPr>
            <p:ph idx="1"/>
          </p:nvPr>
        </p:nvSpPr>
        <p:spPr/>
        <p:txBody>
          <a:bodyPr>
            <a:normAutofit fontScale="92500" lnSpcReduction="20000"/>
          </a:bodyPr>
          <a:lstStyle/>
          <a:p>
            <a:r>
              <a:rPr lang="en-GB" i="1" dirty="0" smtClean="0"/>
              <a:t>H.264 </a:t>
            </a:r>
            <a:r>
              <a:rPr lang="en-GB" dirty="0" smtClean="0"/>
              <a:t>– Industry standard for video compression, most widely supported codec of the lot. Commercial users are required to pay royalties</a:t>
            </a:r>
          </a:p>
          <a:p>
            <a:r>
              <a:rPr lang="en-GB" i="1" dirty="0" err="1" smtClean="0"/>
              <a:t>Theora</a:t>
            </a:r>
            <a:r>
              <a:rPr lang="en-GB" i="1" dirty="0" smtClean="0"/>
              <a:t> – </a:t>
            </a:r>
            <a:r>
              <a:rPr lang="en-GB" dirty="0" smtClean="0"/>
              <a:t>originally put forward as the default video technology for HTML5 video, predecessor to </a:t>
            </a:r>
            <a:r>
              <a:rPr lang="en-GB" dirty="0" err="1" smtClean="0"/>
              <a:t>WebM</a:t>
            </a:r>
            <a:endParaRPr lang="en-GB" dirty="0" smtClean="0"/>
          </a:p>
          <a:p>
            <a:r>
              <a:rPr lang="en-GB" i="1" dirty="0" err="1" smtClean="0"/>
              <a:t>WebM</a:t>
            </a:r>
            <a:r>
              <a:rPr lang="en-GB" i="1" dirty="0" smtClean="0"/>
              <a:t>/VP8 </a:t>
            </a:r>
            <a:r>
              <a:rPr lang="en-GB" dirty="0" smtClean="0"/>
              <a:t>– open sourced by Google after their acquisition of On2 Technologies</a:t>
            </a:r>
          </a:p>
        </p:txBody>
      </p:sp>
    </p:spTree>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6"/>
          <p:cNvGrpSpPr/>
          <p:nvPr/>
        </p:nvGrpSpPr>
        <p:grpSpPr>
          <a:xfrm>
            <a:off x="0" y="0"/>
            <a:ext cx="9144000" cy="859536"/>
            <a:chOff x="0" y="0"/>
            <a:chExt cx="9144000" cy="859536"/>
          </a:xfrm>
        </p:grpSpPr>
        <p:pic>
          <p:nvPicPr>
            <p:cNvPr id="5" name="Picture 4" descr="banner.png"/>
            <p:cNvPicPr>
              <a:picLocks noChangeAspect="1"/>
            </p:cNvPicPr>
            <p:nvPr/>
          </p:nvPicPr>
          <p:blipFill>
            <a:blip r:embed="rId3" cstate="print"/>
            <a:stretch>
              <a:fillRect/>
            </a:stretch>
          </p:blipFill>
          <p:spPr>
            <a:xfrm>
              <a:off x="0" y="0"/>
              <a:ext cx="9144000" cy="859536"/>
            </a:xfrm>
            <a:prstGeom prst="rect">
              <a:avLst/>
            </a:prstGeom>
          </p:spPr>
        </p:pic>
        <p:pic>
          <p:nvPicPr>
            <p:cNvPr id="15" name="Picture 14" descr="html5-multimedia.png"/>
            <p:cNvPicPr>
              <a:picLocks noChangeAspect="1"/>
            </p:cNvPicPr>
            <p:nvPr/>
          </p:nvPicPr>
          <p:blipFill>
            <a:blip r:embed="rId4" cstate="print"/>
            <a:stretch>
              <a:fillRect/>
            </a:stretch>
          </p:blipFill>
          <p:spPr>
            <a:xfrm>
              <a:off x="107504" y="51470"/>
              <a:ext cx="1080119" cy="772804"/>
            </a:xfrm>
            <a:prstGeom prst="rect">
              <a:avLst/>
            </a:prstGeom>
            <a:ln>
              <a:noFill/>
            </a:ln>
            <a:effectLst>
              <a:outerShdw blurRad="50800" dist="38100" dir="2700000" algn="tl" rotWithShape="0">
                <a:prstClr val="black">
                  <a:alpha val="40000"/>
                </a:prstClr>
              </a:outerShdw>
            </a:effectLst>
          </p:spPr>
        </p:pic>
      </p:grpSp>
      <p:sp>
        <p:nvSpPr>
          <p:cNvPr id="2" name="Title 1"/>
          <p:cNvSpPr>
            <a:spLocks noGrp="1"/>
          </p:cNvSpPr>
          <p:nvPr>
            <p:ph type="title"/>
          </p:nvPr>
        </p:nvSpPr>
        <p:spPr>
          <a:xfrm>
            <a:off x="0" y="0"/>
            <a:ext cx="9144000" cy="836712"/>
          </a:xfrm>
        </p:spPr>
        <p:txBody>
          <a:bodyPr>
            <a:noAutofit/>
          </a:bodyPr>
          <a:lstStyle/>
          <a:p>
            <a:r>
              <a:rPr lang="en-GB" sz="3200" cap="all" dirty="0" smtClean="0">
                <a:ln w="12700">
                  <a:solidFill>
                    <a:schemeClr val="bg1"/>
                  </a:solidFill>
                </a:ln>
                <a:solidFill>
                  <a:schemeClr val="tx1">
                    <a:lumMod val="65000"/>
                    <a:lumOff val="35000"/>
                  </a:schemeClr>
                </a:solidFill>
              </a:rPr>
              <a:t>Audio compression formats</a:t>
            </a:r>
            <a:endParaRPr lang="en-GB" sz="3200" cap="all" dirty="0">
              <a:ln w="12700">
                <a:solidFill>
                  <a:schemeClr val="bg1"/>
                </a:solidFill>
              </a:ln>
              <a:solidFill>
                <a:schemeClr val="tx1">
                  <a:lumMod val="65000"/>
                  <a:lumOff val="35000"/>
                </a:schemeClr>
              </a:solidFill>
            </a:endParaRPr>
          </a:p>
        </p:txBody>
      </p:sp>
      <p:sp>
        <p:nvSpPr>
          <p:cNvPr id="12" name="Content Placeholder 11"/>
          <p:cNvSpPr>
            <a:spLocks noGrp="1"/>
          </p:cNvSpPr>
          <p:nvPr>
            <p:ph idx="1"/>
          </p:nvPr>
        </p:nvSpPr>
        <p:spPr/>
        <p:txBody>
          <a:bodyPr>
            <a:normAutofit/>
          </a:bodyPr>
          <a:lstStyle/>
          <a:p>
            <a:r>
              <a:rPr lang="en-GB" i="1" dirty="0" smtClean="0"/>
              <a:t>Advanced Audio Coding (AAC) – </a:t>
            </a:r>
            <a:r>
              <a:rPr lang="en-GB" dirty="0" smtClean="0"/>
              <a:t>industry standard for audio compression, successor to MP3? Royalty free for distributors</a:t>
            </a:r>
          </a:p>
          <a:p>
            <a:r>
              <a:rPr lang="en-GB" i="1" dirty="0" err="1" smtClean="0"/>
              <a:t>Ogg</a:t>
            </a:r>
            <a:r>
              <a:rPr lang="en-GB" i="1" dirty="0" smtClean="0"/>
              <a:t> </a:t>
            </a:r>
            <a:r>
              <a:rPr lang="en-GB" i="1" dirty="0" err="1" smtClean="0"/>
              <a:t>Vorbis</a:t>
            </a:r>
            <a:r>
              <a:rPr lang="en-GB" i="1" dirty="0" smtClean="0"/>
              <a:t> </a:t>
            </a:r>
            <a:r>
              <a:rPr lang="en-GB" dirty="0" smtClean="0"/>
              <a:t>– open source audio codec developed by </a:t>
            </a:r>
            <a:r>
              <a:rPr lang="en-GB" dirty="0" smtClean="0"/>
              <a:t>Xiph.org </a:t>
            </a:r>
            <a:r>
              <a:rPr lang="en-GB" dirty="0" smtClean="0"/>
              <a:t>Foundation</a:t>
            </a:r>
          </a:p>
        </p:txBody>
      </p:sp>
    </p:spTree>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6"/>
          <p:cNvGrpSpPr/>
          <p:nvPr/>
        </p:nvGrpSpPr>
        <p:grpSpPr>
          <a:xfrm>
            <a:off x="0" y="0"/>
            <a:ext cx="9144000" cy="859536"/>
            <a:chOff x="0" y="0"/>
            <a:chExt cx="9144000" cy="859536"/>
          </a:xfrm>
        </p:grpSpPr>
        <p:pic>
          <p:nvPicPr>
            <p:cNvPr id="5" name="Picture 4" descr="banner.png"/>
            <p:cNvPicPr>
              <a:picLocks noChangeAspect="1"/>
            </p:cNvPicPr>
            <p:nvPr/>
          </p:nvPicPr>
          <p:blipFill>
            <a:blip r:embed="rId3" cstate="print"/>
            <a:stretch>
              <a:fillRect/>
            </a:stretch>
          </p:blipFill>
          <p:spPr>
            <a:xfrm>
              <a:off x="0" y="0"/>
              <a:ext cx="9144000" cy="859536"/>
            </a:xfrm>
            <a:prstGeom prst="rect">
              <a:avLst/>
            </a:prstGeom>
          </p:spPr>
        </p:pic>
        <p:pic>
          <p:nvPicPr>
            <p:cNvPr id="15" name="Picture 14" descr="html5-multimedia.png"/>
            <p:cNvPicPr>
              <a:picLocks noChangeAspect="1"/>
            </p:cNvPicPr>
            <p:nvPr/>
          </p:nvPicPr>
          <p:blipFill>
            <a:blip r:embed="rId4" cstate="print"/>
            <a:stretch>
              <a:fillRect/>
            </a:stretch>
          </p:blipFill>
          <p:spPr>
            <a:xfrm>
              <a:off x="107504" y="51470"/>
              <a:ext cx="1080119" cy="772804"/>
            </a:xfrm>
            <a:prstGeom prst="rect">
              <a:avLst/>
            </a:prstGeom>
            <a:ln>
              <a:noFill/>
            </a:ln>
            <a:effectLst>
              <a:outerShdw blurRad="50800" dist="38100" dir="2700000" algn="tl" rotWithShape="0">
                <a:prstClr val="black">
                  <a:alpha val="40000"/>
                </a:prstClr>
              </a:outerShdw>
            </a:effectLst>
          </p:spPr>
        </p:pic>
      </p:grpSp>
      <p:sp>
        <p:nvSpPr>
          <p:cNvPr id="2" name="Title 1"/>
          <p:cNvSpPr>
            <a:spLocks noGrp="1"/>
          </p:cNvSpPr>
          <p:nvPr>
            <p:ph type="title"/>
          </p:nvPr>
        </p:nvSpPr>
        <p:spPr>
          <a:xfrm>
            <a:off x="0" y="0"/>
            <a:ext cx="9144000" cy="836712"/>
          </a:xfrm>
        </p:spPr>
        <p:txBody>
          <a:bodyPr>
            <a:normAutofit/>
          </a:bodyPr>
          <a:lstStyle/>
          <a:p>
            <a:r>
              <a:rPr lang="en-GB" sz="3600" cap="all" dirty="0" smtClean="0">
                <a:ln w="12700">
                  <a:solidFill>
                    <a:schemeClr val="bg1"/>
                  </a:solidFill>
                </a:ln>
                <a:solidFill>
                  <a:schemeClr val="tx1">
                    <a:lumMod val="65000"/>
                    <a:lumOff val="35000"/>
                  </a:schemeClr>
                </a:solidFill>
              </a:rPr>
              <a:t>Encoding your media</a:t>
            </a:r>
            <a:endParaRPr lang="en-GB" sz="3600" cap="all" dirty="0">
              <a:ln w="12700">
                <a:solidFill>
                  <a:schemeClr val="bg1"/>
                </a:solidFill>
              </a:ln>
              <a:solidFill>
                <a:schemeClr val="tx1">
                  <a:lumMod val="65000"/>
                  <a:lumOff val="35000"/>
                </a:schemeClr>
              </a:solidFill>
            </a:endParaRPr>
          </a:p>
        </p:txBody>
      </p:sp>
      <p:sp>
        <p:nvSpPr>
          <p:cNvPr id="12" name="Content Placeholder 11"/>
          <p:cNvSpPr>
            <a:spLocks noGrp="1"/>
          </p:cNvSpPr>
          <p:nvPr>
            <p:ph idx="1"/>
          </p:nvPr>
        </p:nvSpPr>
        <p:spPr/>
        <p:txBody>
          <a:bodyPr>
            <a:normAutofit fontScale="92500" lnSpcReduction="10000"/>
          </a:bodyPr>
          <a:lstStyle/>
          <a:p>
            <a:r>
              <a:rPr lang="en-GB" i="1" dirty="0" err="1" smtClean="0"/>
              <a:t>FFmpeg</a:t>
            </a:r>
            <a:r>
              <a:rPr lang="en-GB" i="1" dirty="0" smtClean="0"/>
              <a:t> </a:t>
            </a:r>
            <a:r>
              <a:rPr lang="en-GB" dirty="0" smtClean="0"/>
              <a:t>– cross-platform multimedia framework, supports many </a:t>
            </a:r>
            <a:r>
              <a:rPr lang="en-GB" dirty="0" err="1" smtClean="0"/>
              <a:t>codecs</a:t>
            </a:r>
            <a:endParaRPr lang="en-GB" dirty="0" smtClean="0"/>
          </a:p>
          <a:p>
            <a:r>
              <a:rPr lang="en-GB" i="1" dirty="0" smtClean="0"/>
              <a:t>ffmpeg2theora </a:t>
            </a:r>
            <a:r>
              <a:rPr lang="en-GB" dirty="0" smtClean="0"/>
              <a:t>– tweaked fork of </a:t>
            </a:r>
            <a:r>
              <a:rPr lang="en-GB" dirty="0" err="1" smtClean="0"/>
              <a:t>FFmpeg</a:t>
            </a:r>
            <a:endParaRPr lang="en-GB" dirty="0" smtClean="0"/>
          </a:p>
          <a:p>
            <a:r>
              <a:rPr lang="en-GB" i="1" dirty="0" smtClean="0"/>
              <a:t>qt-</a:t>
            </a:r>
            <a:r>
              <a:rPr lang="en-GB" i="1" dirty="0" err="1" smtClean="0"/>
              <a:t>faststart</a:t>
            </a:r>
            <a:r>
              <a:rPr lang="en-GB" dirty="0" smtClean="0"/>
              <a:t> – Tool for optimising MP4 files for streaming</a:t>
            </a:r>
          </a:p>
          <a:p>
            <a:r>
              <a:rPr lang="en-GB" i="1" dirty="0" smtClean="0"/>
              <a:t>flvtool2</a:t>
            </a:r>
            <a:r>
              <a:rPr lang="en-GB" dirty="0" smtClean="0"/>
              <a:t> – Tool for optimising FLV files for streaming</a:t>
            </a:r>
          </a:p>
        </p:txBody>
      </p:sp>
    </p:spTree>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6"/>
          <p:cNvGrpSpPr/>
          <p:nvPr/>
        </p:nvGrpSpPr>
        <p:grpSpPr>
          <a:xfrm>
            <a:off x="0" y="0"/>
            <a:ext cx="9144000" cy="859536"/>
            <a:chOff x="0" y="0"/>
            <a:chExt cx="9144000" cy="859536"/>
          </a:xfrm>
        </p:grpSpPr>
        <p:pic>
          <p:nvPicPr>
            <p:cNvPr id="5" name="Picture 4" descr="banner.png"/>
            <p:cNvPicPr>
              <a:picLocks noChangeAspect="1"/>
            </p:cNvPicPr>
            <p:nvPr/>
          </p:nvPicPr>
          <p:blipFill>
            <a:blip r:embed="rId3" cstate="print"/>
            <a:stretch>
              <a:fillRect/>
            </a:stretch>
          </p:blipFill>
          <p:spPr>
            <a:xfrm>
              <a:off x="0" y="0"/>
              <a:ext cx="9144000" cy="859536"/>
            </a:xfrm>
            <a:prstGeom prst="rect">
              <a:avLst/>
            </a:prstGeom>
          </p:spPr>
        </p:pic>
        <p:pic>
          <p:nvPicPr>
            <p:cNvPr id="15" name="Picture 14" descr="html5-multimedia.png"/>
            <p:cNvPicPr>
              <a:picLocks noChangeAspect="1"/>
            </p:cNvPicPr>
            <p:nvPr/>
          </p:nvPicPr>
          <p:blipFill>
            <a:blip r:embed="rId4" cstate="print"/>
            <a:stretch>
              <a:fillRect/>
            </a:stretch>
          </p:blipFill>
          <p:spPr>
            <a:xfrm>
              <a:off x="107504" y="51470"/>
              <a:ext cx="1080119" cy="772804"/>
            </a:xfrm>
            <a:prstGeom prst="rect">
              <a:avLst/>
            </a:prstGeom>
            <a:ln>
              <a:noFill/>
            </a:ln>
            <a:effectLst>
              <a:outerShdw blurRad="50800" dist="38100" dir="2700000" algn="tl" rotWithShape="0">
                <a:prstClr val="black">
                  <a:alpha val="40000"/>
                </a:prstClr>
              </a:outerShdw>
            </a:effectLst>
          </p:spPr>
        </p:pic>
      </p:grpSp>
      <p:sp>
        <p:nvSpPr>
          <p:cNvPr id="2" name="Title 1"/>
          <p:cNvSpPr>
            <a:spLocks noGrp="1"/>
          </p:cNvSpPr>
          <p:nvPr>
            <p:ph type="title"/>
          </p:nvPr>
        </p:nvSpPr>
        <p:spPr>
          <a:xfrm>
            <a:off x="0" y="0"/>
            <a:ext cx="9144000" cy="836712"/>
          </a:xfrm>
        </p:spPr>
        <p:txBody>
          <a:bodyPr>
            <a:normAutofit/>
          </a:bodyPr>
          <a:lstStyle/>
          <a:p>
            <a:r>
              <a:rPr lang="en-GB" sz="3600" cap="all" dirty="0" smtClean="0">
                <a:ln w="12700">
                  <a:solidFill>
                    <a:schemeClr val="bg1"/>
                  </a:solidFill>
                </a:ln>
                <a:solidFill>
                  <a:schemeClr val="tx1">
                    <a:lumMod val="65000"/>
                    <a:lumOff val="35000"/>
                  </a:schemeClr>
                </a:solidFill>
              </a:rPr>
              <a:t>Encoding your media (cont.)</a:t>
            </a:r>
            <a:endParaRPr lang="en-GB" sz="3600" cap="all" dirty="0">
              <a:ln w="12700">
                <a:solidFill>
                  <a:schemeClr val="bg1"/>
                </a:solidFill>
              </a:ln>
              <a:solidFill>
                <a:schemeClr val="tx1">
                  <a:lumMod val="65000"/>
                  <a:lumOff val="35000"/>
                </a:schemeClr>
              </a:solidFill>
            </a:endParaRPr>
          </a:p>
        </p:txBody>
      </p:sp>
      <p:sp>
        <p:nvSpPr>
          <p:cNvPr id="12" name="Content Placeholder 11"/>
          <p:cNvSpPr>
            <a:spLocks noGrp="1"/>
          </p:cNvSpPr>
          <p:nvPr>
            <p:ph idx="1"/>
          </p:nvPr>
        </p:nvSpPr>
        <p:spPr>
          <a:xfrm>
            <a:off x="0" y="1200150"/>
            <a:ext cx="9144000" cy="3943349"/>
          </a:xfrm>
        </p:spPr>
        <p:txBody>
          <a:bodyPr>
            <a:normAutofit fontScale="92500" lnSpcReduction="10000"/>
          </a:bodyPr>
          <a:lstStyle/>
          <a:p>
            <a:pPr>
              <a:buNone/>
            </a:pPr>
            <a:r>
              <a:rPr lang="en-GB" dirty="0" smtClean="0"/>
              <a:t>Output 640x360 video at ~1024k:</a:t>
            </a:r>
          </a:p>
          <a:p>
            <a:pPr>
              <a:buNone/>
            </a:pPr>
            <a:endParaRPr lang="en-GB" sz="1800" dirty="0" smtClean="0"/>
          </a:p>
          <a:p>
            <a:pPr>
              <a:buNone/>
            </a:pPr>
            <a:r>
              <a:rPr lang="en-GB" sz="1800" b="1" dirty="0" smtClean="0"/>
              <a:t>MP4:</a:t>
            </a:r>
          </a:p>
          <a:p>
            <a:pPr lvl="1">
              <a:buNone/>
            </a:pPr>
            <a:r>
              <a:rPr lang="en-GB" sz="1400" dirty="0" err="1" smtClean="0">
                <a:latin typeface="Lucida Console" pitchFamily="49" charset="0"/>
              </a:rPr>
              <a:t>ffmpeg</a:t>
            </a:r>
            <a:r>
              <a:rPr lang="en-GB" sz="1400" dirty="0" smtClean="0">
                <a:latin typeface="Lucida Console" pitchFamily="49" charset="0"/>
              </a:rPr>
              <a:t> –</a:t>
            </a:r>
            <a:r>
              <a:rPr lang="en-GB" sz="1400" dirty="0" err="1" smtClean="0">
                <a:latin typeface="Lucida Console" pitchFamily="49" charset="0"/>
              </a:rPr>
              <a:t>i</a:t>
            </a:r>
            <a:r>
              <a:rPr lang="en-GB" sz="1400" dirty="0" smtClean="0">
                <a:latin typeface="Lucida Console" pitchFamily="49" charset="0"/>
              </a:rPr>
              <a:t> INPUT.avi –</a:t>
            </a:r>
            <a:r>
              <a:rPr lang="en-GB" sz="1400" dirty="0" err="1" smtClean="0">
                <a:latin typeface="Lucida Console" pitchFamily="49" charset="0"/>
              </a:rPr>
              <a:t>vpre</a:t>
            </a:r>
            <a:r>
              <a:rPr lang="en-GB" sz="1400" dirty="0" smtClean="0">
                <a:latin typeface="Lucida Console" pitchFamily="49" charset="0"/>
              </a:rPr>
              <a:t> libx264-baseline –s 640x360 –ac 128k –</a:t>
            </a:r>
            <a:r>
              <a:rPr lang="en-GB" sz="1400" dirty="0" err="1" smtClean="0">
                <a:latin typeface="Lucida Console" pitchFamily="49" charset="0"/>
              </a:rPr>
              <a:t>vb</a:t>
            </a:r>
            <a:r>
              <a:rPr lang="en-GB" sz="1400" dirty="0" smtClean="0">
                <a:latin typeface="Lucida Console" pitchFamily="49" charset="0"/>
              </a:rPr>
              <a:t> 896k TMP.mp4</a:t>
            </a:r>
          </a:p>
          <a:p>
            <a:pPr lvl="1">
              <a:buNone/>
            </a:pPr>
            <a:r>
              <a:rPr lang="en-GB" sz="1400" dirty="0" err="1" smtClean="0">
                <a:latin typeface="Lucida Console" pitchFamily="49" charset="0"/>
              </a:rPr>
              <a:t>qt-faststart</a:t>
            </a:r>
            <a:r>
              <a:rPr lang="en-GB" sz="1400" dirty="0" smtClean="0">
                <a:latin typeface="Lucida Console" pitchFamily="49" charset="0"/>
              </a:rPr>
              <a:t> TMP.mp4 </a:t>
            </a:r>
            <a:r>
              <a:rPr lang="en-GB" sz="1400" dirty="0" smtClean="0">
                <a:latin typeface="Lucida Console" pitchFamily="49" charset="0"/>
              </a:rPr>
              <a:t>OUTPUT.mp4</a:t>
            </a:r>
            <a:endParaRPr lang="en-GB" sz="1400" dirty="0" smtClean="0">
              <a:latin typeface="Lucida Console" pitchFamily="49" charset="0"/>
            </a:endParaRPr>
          </a:p>
          <a:p>
            <a:pPr lvl="1">
              <a:buNone/>
            </a:pPr>
            <a:endParaRPr lang="en-GB" sz="1400" dirty="0" smtClean="0">
              <a:latin typeface="Lucida Console" pitchFamily="49" charset="0"/>
            </a:endParaRPr>
          </a:p>
          <a:p>
            <a:pPr>
              <a:buNone/>
            </a:pPr>
            <a:r>
              <a:rPr lang="en-GB" sz="1800" b="1" dirty="0" err="1" smtClean="0"/>
              <a:t>WebM</a:t>
            </a:r>
            <a:r>
              <a:rPr lang="en-GB" sz="1800" b="1" dirty="0" smtClean="0"/>
              <a:t>:</a:t>
            </a:r>
          </a:p>
          <a:p>
            <a:pPr lvl="1">
              <a:buNone/>
            </a:pPr>
            <a:r>
              <a:rPr lang="en-GB" sz="1400" dirty="0" err="1" smtClean="0">
                <a:latin typeface="Lucida Console" pitchFamily="49" charset="0"/>
              </a:rPr>
              <a:t>ffmpeg</a:t>
            </a:r>
            <a:r>
              <a:rPr lang="en-GB" sz="1400" dirty="0" smtClean="0">
                <a:latin typeface="Lucida Console" pitchFamily="49" charset="0"/>
              </a:rPr>
              <a:t> –</a:t>
            </a:r>
            <a:r>
              <a:rPr lang="en-GB" sz="1400" dirty="0" err="1" smtClean="0">
                <a:latin typeface="Lucida Console" pitchFamily="49" charset="0"/>
              </a:rPr>
              <a:t>i</a:t>
            </a:r>
            <a:r>
              <a:rPr lang="en-GB" sz="1400" dirty="0" smtClean="0">
                <a:latin typeface="Lucida Console" pitchFamily="49" charset="0"/>
              </a:rPr>
              <a:t> INPUT.avi -</a:t>
            </a:r>
            <a:r>
              <a:rPr lang="en-GB" sz="1400" dirty="0" err="1" smtClean="0">
                <a:latin typeface="Lucida Console" pitchFamily="49" charset="0"/>
              </a:rPr>
              <a:t>vpre</a:t>
            </a:r>
            <a:r>
              <a:rPr lang="en-GB" sz="1400" dirty="0" smtClean="0">
                <a:latin typeface="Lucida Console" pitchFamily="49" charset="0"/>
              </a:rPr>
              <a:t> libvpx-360p –s 640x360 </a:t>
            </a:r>
            <a:r>
              <a:rPr lang="en-GB" sz="1400" dirty="0" err="1" smtClean="0">
                <a:latin typeface="Lucida Console" pitchFamily="49" charset="0"/>
              </a:rPr>
              <a:t>OUTPUT.webm</a:t>
            </a:r>
            <a:endParaRPr lang="en-GB" sz="1400" dirty="0" smtClean="0">
              <a:latin typeface="Lucida Console" pitchFamily="49" charset="0"/>
            </a:endParaRPr>
          </a:p>
          <a:p>
            <a:pPr lvl="1">
              <a:buNone/>
            </a:pPr>
            <a:endParaRPr lang="en-GB" sz="1400" dirty="0" smtClean="0">
              <a:latin typeface="Lucida Console" pitchFamily="49" charset="0"/>
            </a:endParaRPr>
          </a:p>
          <a:p>
            <a:pPr>
              <a:buNone/>
            </a:pPr>
            <a:r>
              <a:rPr lang="en-GB" sz="1800" b="1" dirty="0" err="1" smtClean="0"/>
              <a:t>Theora</a:t>
            </a:r>
            <a:r>
              <a:rPr lang="en-GB" sz="1800" b="1" dirty="0" smtClean="0"/>
              <a:t>:</a:t>
            </a:r>
          </a:p>
          <a:p>
            <a:pPr lvl="1">
              <a:buNone/>
            </a:pPr>
            <a:r>
              <a:rPr lang="en-GB" sz="1400" dirty="0" smtClean="0">
                <a:latin typeface="Lucida Console" pitchFamily="49" charset="0"/>
              </a:rPr>
              <a:t>ffmpeg2theora INPUT.avi –o OUTPUT.ogv –v 9</a:t>
            </a:r>
          </a:p>
          <a:p>
            <a:pPr>
              <a:buNone/>
            </a:pPr>
            <a:r>
              <a:rPr lang="en-GB" sz="1800" b="1" dirty="0" smtClean="0"/>
              <a:t>FLV:</a:t>
            </a:r>
          </a:p>
          <a:p>
            <a:pPr lvl="1">
              <a:buNone/>
            </a:pPr>
            <a:r>
              <a:rPr lang="en-GB" sz="1400" dirty="0" err="1" smtClean="0">
                <a:latin typeface="Lucida Console" pitchFamily="49" charset="0"/>
              </a:rPr>
              <a:t>ffmpeg</a:t>
            </a:r>
            <a:r>
              <a:rPr lang="en-GB" sz="1400" dirty="0" smtClean="0">
                <a:latin typeface="Lucida Console" pitchFamily="49" charset="0"/>
              </a:rPr>
              <a:t> -</a:t>
            </a:r>
            <a:r>
              <a:rPr lang="en-GB" sz="1400" dirty="0" err="1" smtClean="0">
                <a:latin typeface="Lucida Console" pitchFamily="49" charset="0"/>
              </a:rPr>
              <a:t>i</a:t>
            </a:r>
            <a:r>
              <a:rPr lang="en-GB" sz="1400" dirty="0" smtClean="0">
                <a:latin typeface="Lucida Console" pitchFamily="49" charset="0"/>
              </a:rPr>
              <a:t> INPUT.avi -s 640x360 -</a:t>
            </a:r>
            <a:r>
              <a:rPr lang="en-GB" sz="1400" dirty="0" err="1" smtClean="0">
                <a:latin typeface="Lucida Console" pitchFamily="49" charset="0"/>
              </a:rPr>
              <a:t>vb</a:t>
            </a:r>
            <a:r>
              <a:rPr lang="en-GB" sz="1400" dirty="0" smtClean="0">
                <a:latin typeface="Lucida Console" pitchFamily="49" charset="0"/>
              </a:rPr>
              <a:t> 896k -</a:t>
            </a:r>
            <a:r>
              <a:rPr lang="en-GB" sz="1400" dirty="0" err="1" smtClean="0">
                <a:latin typeface="Lucida Console" pitchFamily="49" charset="0"/>
              </a:rPr>
              <a:t>acodec</a:t>
            </a:r>
            <a:r>
              <a:rPr lang="en-GB" sz="1400" dirty="0" smtClean="0">
                <a:latin typeface="Lucida Console" pitchFamily="49" charset="0"/>
              </a:rPr>
              <a:t> </a:t>
            </a:r>
            <a:r>
              <a:rPr lang="en-GB" sz="1400" dirty="0" err="1" smtClean="0">
                <a:latin typeface="Lucida Console" pitchFamily="49" charset="0"/>
              </a:rPr>
              <a:t>libfaac</a:t>
            </a:r>
            <a:r>
              <a:rPr lang="en-GB" sz="1400" dirty="0" smtClean="0">
                <a:latin typeface="Lucida Console" pitchFamily="49" charset="0"/>
              </a:rPr>
              <a:t> –</a:t>
            </a:r>
            <a:r>
              <a:rPr lang="en-GB" sz="1400" dirty="0" err="1" smtClean="0">
                <a:latin typeface="Lucida Console" pitchFamily="49" charset="0"/>
              </a:rPr>
              <a:t>ab</a:t>
            </a:r>
            <a:r>
              <a:rPr lang="en-GB" sz="1400" dirty="0" smtClean="0">
                <a:latin typeface="Lucida Console" pitchFamily="49" charset="0"/>
              </a:rPr>
              <a:t> 128k –</a:t>
            </a:r>
            <a:r>
              <a:rPr lang="en-GB" sz="1400" dirty="0" err="1" smtClean="0">
                <a:latin typeface="Lucida Console" pitchFamily="49" charset="0"/>
              </a:rPr>
              <a:t>vb</a:t>
            </a:r>
            <a:r>
              <a:rPr lang="en-GB" sz="1400" dirty="0" smtClean="0">
                <a:latin typeface="Lucida Console" pitchFamily="49" charset="0"/>
              </a:rPr>
              <a:t> 896k OUTPUT.flv</a:t>
            </a:r>
          </a:p>
          <a:p>
            <a:pPr lvl="1">
              <a:buNone/>
            </a:pPr>
            <a:r>
              <a:rPr lang="en-GB" sz="1400" dirty="0" smtClean="0">
                <a:latin typeface="Lucida Console" pitchFamily="49" charset="0"/>
              </a:rPr>
              <a:t>flvtool2 –U OUTPUT.flv</a:t>
            </a:r>
          </a:p>
          <a:p>
            <a:pPr lvl="1">
              <a:buNone/>
            </a:pPr>
            <a:endParaRPr lang="en-GB" sz="1400" dirty="0" smtClean="0">
              <a:latin typeface="Lucida Console" pitchFamily="49" charset="0"/>
            </a:endParaRPr>
          </a:p>
        </p:txBody>
      </p:sp>
    </p:spTree>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xEl>
                                              <p:pRg st="11" end="11"/>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
                                            <p:txEl>
                                              <p:pRg st="12" end="12"/>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2">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6"/>
          <p:cNvGrpSpPr/>
          <p:nvPr/>
        </p:nvGrpSpPr>
        <p:grpSpPr>
          <a:xfrm>
            <a:off x="0" y="0"/>
            <a:ext cx="9144000" cy="859536"/>
            <a:chOff x="0" y="0"/>
            <a:chExt cx="9144000" cy="859536"/>
          </a:xfrm>
        </p:grpSpPr>
        <p:pic>
          <p:nvPicPr>
            <p:cNvPr id="5" name="Picture 4" descr="banner.png"/>
            <p:cNvPicPr>
              <a:picLocks noChangeAspect="1"/>
            </p:cNvPicPr>
            <p:nvPr/>
          </p:nvPicPr>
          <p:blipFill>
            <a:blip r:embed="rId3" cstate="print"/>
            <a:stretch>
              <a:fillRect/>
            </a:stretch>
          </p:blipFill>
          <p:spPr>
            <a:xfrm>
              <a:off x="0" y="0"/>
              <a:ext cx="9144000" cy="859536"/>
            </a:xfrm>
            <a:prstGeom prst="rect">
              <a:avLst/>
            </a:prstGeom>
          </p:spPr>
        </p:pic>
        <p:pic>
          <p:nvPicPr>
            <p:cNvPr id="15" name="Picture 14" descr="html5-multimedia.png"/>
            <p:cNvPicPr>
              <a:picLocks noChangeAspect="1"/>
            </p:cNvPicPr>
            <p:nvPr/>
          </p:nvPicPr>
          <p:blipFill>
            <a:blip r:embed="rId4" cstate="print"/>
            <a:stretch>
              <a:fillRect/>
            </a:stretch>
          </p:blipFill>
          <p:spPr>
            <a:xfrm>
              <a:off x="107504" y="51470"/>
              <a:ext cx="1080119" cy="772804"/>
            </a:xfrm>
            <a:prstGeom prst="rect">
              <a:avLst/>
            </a:prstGeom>
            <a:ln>
              <a:noFill/>
            </a:ln>
            <a:effectLst>
              <a:outerShdw blurRad="50800" dist="38100" dir="2700000" algn="tl" rotWithShape="0">
                <a:prstClr val="black">
                  <a:alpha val="40000"/>
                </a:prstClr>
              </a:outerShdw>
            </a:effectLst>
          </p:spPr>
        </p:pic>
      </p:grpSp>
      <p:sp>
        <p:nvSpPr>
          <p:cNvPr id="2" name="Title 1"/>
          <p:cNvSpPr>
            <a:spLocks noGrp="1"/>
          </p:cNvSpPr>
          <p:nvPr>
            <p:ph type="title"/>
          </p:nvPr>
        </p:nvSpPr>
        <p:spPr>
          <a:xfrm>
            <a:off x="0" y="0"/>
            <a:ext cx="9144000" cy="836712"/>
          </a:xfrm>
        </p:spPr>
        <p:txBody>
          <a:bodyPr>
            <a:normAutofit/>
          </a:bodyPr>
          <a:lstStyle/>
          <a:p>
            <a:r>
              <a:rPr lang="en-GB" sz="4000" cap="all" dirty="0" smtClean="0">
                <a:ln w="12700">
                  <a:solidFill>
                    <a:schemeClr val="bg1"/>
                  </a:solidFill>
                </a:ln>
                <a:solidFill>
                  <a:schemeClr val="tx1">
                    <a:lumMod val="65000"/>
                    <a:lumOff val="35000"/>
                  </a:schemeClr>
                </a:solidFill>
              </a:rPr>
              <a:t>Html Native Video Example</a:t>
            </a:r>
            <a:endParaRPr lang="en-GB" sz="4000" cap="all" dirty="0">
              <a:ln w="12700">
                <a:solidFill>
                  <a:schemeClr val="bg1"/>
                </a:solidFill>
              </a:ln>
              <a:solidFill>
                <a:schemeClr val="tx1">
                  <a:lumMod val="65000"/>
                  <a:lumOff val="35000"/>
                </a:schemeClr>
              </a:solidFill>
            </a:endParaRPr>
          </a:p>
        </p:txBody>
      </p:sp>
      <p:sp>
        <p:nvSpPr>
          <p:cNvPr id="12" name="Content Placeholder 11"/>
          <p:cNvSpPr>
            <a:spLocks noGrp="1"/>
          </p:cNvSpPr>
          <p:nvPr>
            <p:ph idx="1"/>
          </p:nvPr>
        </p:nvSpPr>
        <p:spPr>
          <a:xfrm>
            <a:off x="0" y="1200151"/>
            <a:ext cx="9144000" cy="3394472"/>
          </a:xfrm>
        </p:spPr>
        <p:txBody>
          <a:bodyPr>
            <a:noAutofit/>
          </a:bodyPr>
          <a:lstStyle/>
          <a:p>
            <a:pPr>
              <a:lnSpc>
                <a:spcPct val="200000"/>
              </a:lnSpc>
              <a:buNone/>
            </a:pPr>
            <a:r>
              <a:rPr lang="en-GB" sz="1400" dirty="0" smtClean="0">
                <a:latin typeface="Lucida Console" pitchFamily="49" charset="0"/>
              </a:rPr>
              <a:t>&lt;video poster=“poster.png“ </a:t>
            </a:r>
            <a:r>
              <a:rPr lang="en-GB" sz="1400" dirty="0" err="1" smtClean="0">
                <a:latin typeface="Lucida Console" pitchFamily="49" charset="0"/>
              </a:rPr>
              <a:t>tabindex</a:t>
            </a:r>
            <a:r>
              <a:rPr lang="en-GB" sz="1400" dirty="0" smtClean="0">
                <a:latin typeface="Lucida Console" pitchFamily="49" charset="0"/>
              </a:rPr>
              <a:t>="0“ controls=“controls” preload="none"&gt;</a:t>
            </a:r>
          </a:p>
          <a:p>
            <a:pPr>
              <a:lnSpc>
                <a:spcPct val="200000"/>
              </a:lnSpc>
              <a:buNone/>
            </a:pPr>
            <a:r>
              <a:rPr lang="en-GB" sz="1400" dirty="0" smtClean="0">
                <a:latin typeface="Lucida Console" pitchFamily="49" charset="0"/>
              </a:rPr>
              <a:t>	&lt;source </a:t>
            </a:r>
            <a:r>
              <a:rPr lang="en-GB" sz="1400" dirty="0" err="1" smtClean="0">
                <a:latin typeface="Lucida Console" pitchFamily="49" charset="0"/>
              </a:rPr>
              <a:t>src</a:t>
            </a:r>
            <a:r>
              <a:rPr lang="en-GB" sz="1400" dirty="0" smtClean="0">
                <a:latin typeface="Lucida Console" pitchFamily="49" charset="0"/>
              </a:rPr>
              <a:t>=“video.mp4“ type='video/mp4; </a:t>
            </a:r>
            <a:r>
              <a:rPr lang="en-GB" sz="1400" dirty="0" err="1" smtClean="0">
                <a:latin typeface="Lucida Console" pitchFamily="49" charset="0"/>
              </a:rPr>
              <a:t>codecs</a:t>
            </a:r>
            <a:r>
              <a:rPr lang="en-GB" sz="1400" dirty="0" smtClean="0">
                <a:latin typeface="Lucida Console" pitchFamily="49" charset="0"/>
              </a:rPr>
              <a:t>="avc1.4D401E, mp4a.40.2"' /&gt;</a:t>
            </a:r>
          </a:p>
          <a:p>
            <a:pPr>
              <a:lnSpc>
                <a:spcPct val="200000"/>
              </a:lnSpc>
              <a:buNone/>
            </a:pPr>
            <a:r>
              <a:rPr lang="en-GB" sz="1400" dirty="0" smtClean="0">
                <a:latin typeface="Lucida Console" pitchFamily="49" charset="0"/>
              </a:rPr>
              <a:t>	&lt;source </a:t>
            </a:r>
            <a:r>
              <a:rPr lang="en-GB" sz="1400" dirty="0" err="1" smtClean="0">
                <a:latin typeface="Lucida Console" pitchFamily="49" charset="0"/>
              </a:rPr>
              <a:t>src</a:t>
            </a:r>
            <a:r>
              <a:rPr lang="en-GB" sz="1400" dirty="0" smtClean="0">
                <a:latin typeface="Lucida Console" pitchFamily="49" charset="0"/>
              </a:rPr>
              <a:t>=“</a:t>
            </a:r>
            <a:r>
              <a:rPr lang="en-GB" sz="1400" dirty="0" err="1" smtClean="0">
                <a:latin typeface="Lucida Console" pitchFamily="49" charset="0"/>
              </a:rPr>
              <a:t>video.webm</a:t>
            </a:r>
            <a:r>
              <a:rPr lang="en-GB" sz="1400" dirty="0" smtClean="0">
                <a:latin typeface="Lucida Console" pitchFamily="49" charset="0"/>
              </a:rPr>
              <a:t>“ type='video/</a:t>
            </a:r>
            <a:r>
              <a:rPr lang="en-GB" sz="1400" dirty="0" err="1" smtClean="0">
                <a:latin typeface="Lucida Console" pitchFamily="49" charset="0"/>
              </a:rPr>
              <a:t>webm</a:t>
            </a:r>
            <a:r>
              <a:rPr lang="en-GB" sz="1400" dirty="0" smtClean="0">
                <a:latin typeface="Lucida Console" pitchFamily="49" charset="0"/>
              </a:rPr>
              <a:t>; </a:t>
            </a:r>
            <a:r>
              <a:rPr lang="en-GB" sz="1400" dirty="0" err="1" smtClean="0">
                <a:latin typeface="Lucida Console" pitchFamily="49" charset="0"/>
              </a:rPr>
              <a:t>codecs</a:t>
            </a:r>
            <a:r>
              <a:rPr lang="en-GB" sz="1400" dirty="0" smtClean="0">
                <a:latin typeface="Lucida Console" pitchFamily="49" charset="0"/>
              </a:rPr>
              <a:t>="vp8.0, </a:t>
            </a:r>
            <a:r>
              <a:rPr lang="en-GB" sz="1400" dirty="0" err="1" smtClean="0">
                <a:latin typeface="Lucida Console" pitchFamily="49" charset="0"/>
              </a:rPr>
              <a:t>vorbis</a:t>
            </a:r>
            <a:r>
              <a:rPr lang="en-GB" sz="1400" dirty="0" smtClean="0">
                <a:latin typeface="Lucida Console" pitchFamily="49" charset="0"/>
              </a:rPr>
              <a:t>"' /&gt;</a:t>
            </a:r>
          </a:p>
          <a:p>
            <a:pPr>
              <a:lnSpc>
                <a:spcPct val="200000"/>
              </a:lnSpc>
              <a:buNone/>
            </a:pPr>
            <a:r>
              <a:rPr lang="en-GB" sz="1400" dirty="0" smtClean="0">
                <a:latin typeface="Lucida Console" pitchFamily="49" charset="0"/>
              </a:rPr>
              <a:t>	&lt;source </a:t>
            </a:r>
            <a:r>
              <a:rPr lang="en-GB" sz="1400" dirty="0" err="1" smtClean="0">
                <a:latin typeface="Lucida Console" pitchFamily="49" charset="0"/>
              </a:rPr>
              <a:t>src</a:t>
            </a:r>
            <a:r>
              <a:rPr lang="en-GB" sz="1400" dirty="0" smtClean="0">
                <a:latin typeface="Lucida Console" pitchFamily="49" charset="0"/>
              </a:rPr>
              <a:t>=“video.ogv“ type='video/</a:t>
            </a:r>
            <a:r>
              <a:rPr lang="en-GB" sz="1400" dirty="0" err="1" smtClean="0">
                <a:latin typeface="Lucida Console" pitchFamily="49" charset="0"/>
              </a:rPr>
              <a:t>ogg</a:t>
            </a:r>
            <a:r>
              <a:rPr lang="en-GB" sz="1400" dirty="0" smtClean="0">
                <a:latin typeface="Lucida Console" pitchFamily="49" charset="0"/>
              </a:rPr>
              <a:t>; </a:t>
            </a:r>
            <a:r>
              <a:rPr lang="en-GB" sz="1400" dirty="0" err="1" smtClean="0">
                <a:latin typeface="Lucida Console" pitchFamily="49" charset="0"/>
              </a:rPr>
              <a:t>codecs</a:t>
            </a:r>
            <a:r>
              <a:rPr lang="en-GB" sz="1400" dirty="0" smtClean="0">
                <a:latin typeface="Lucida Console" pitchFamily="49" charset="0"/>
              </a:rPr>
              <a:t>="</a:t>
            </a:r>
            <a:r>
              <a:rPr lang="en-GB" sz="1400" dirty="0" err="1" smtClean="0">
                <a:latin typeface="Lucida Console" pitchFamily="49" charset="0"/>
              </a:rPr>
              <a:t>theora</a:t>
            </a:r>
            <a:r>
              <a:rPr lang="en-GB" sz="1400" dirty="0" smtClean="0">
                <a:latin typeface="Lucida Console" pitchFamily="49" charset="0"/>
              </a:rPr>
              <a:t>, </a:t>
            </a:r>
            <a:r>
              <a:rPr lang="en-GB" sz="1400" dirty="0" err="1" smtClean="0">
                <a:latin typeface="Lucida Console" pitchFamily="49" charset="0"/>
              </a:rPr>
              <a:t>vorbis</a:t>
            </a:r>
            <a:r>
              <a:rPr lang="en-GB" sz="1400" dirty="0" smtClean="0">
                <a:latin typeface="Lucida Console" pitchFamily="49" charset="0"/>
              </a:rPr>
              <a:t>"' /&gt;</a:t>
            </a:r>
          </a:p>
          <a:p>
            <a:pPr>
              <a:lnSpc>
                <a:spcPct val="200000"/>
              </a:lnSpc>
              <a:buNone/>
            </a:pPr>
            <a:r>
              <a:rPr lang="en-GB" sz="1400" dirty="0" smtClean="0">
                <a:latin typeface="Lucida Console" pitchFamily="49" charset="0"/>
              </a:rPr>
              <a:t>&lt;/video&gt;</a:t>
            </a:r>
            <a:endParaRPr lang="en-GB" sz="1400" dirty="0" smtClean="0"/>
          </a:p>
          <a:p>
            <a:pPr>
              <a:lnSpc>
                <a:spcPct val="200000"/>
              </a:lnSpc>
              <a:buNone/>
            </a:pPr>
            <a:endParaRPr lang="en-GB" sz="1400" dirty="0" smtClean="0"/>
          </a:p>
        </p:txBody>
      </p:sp>
    </p:spTree>
  </p:cSld>
  <p:clrMapOvr>
    <a:masterClrMapping/>
  </p:clrMapOvr>
  <p:transition>
    <p:push/>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1811</TotalTime>
  <Words>1810</Words>
  <Application>Microsoft Office PowerPoint</Application>
  <PresentationFormat>On-screen Show (16:9)</PresentationFormat>
  <Paragraphs>318</Paragraphs>
  <Slides>21</Slides>
  <Notes>20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Lucida Console</vt:lpstr>
      <vt:lpstr>Office Theme</vt:lpstr>
      <vt:lpstr>HTML5 Multimedia Streaming</vt:lpstr>
      <vt:lpstr>jiscmediahub.ac.uk</vt:lpstr>
      <vt:lpstr>HTML5 Video Browser support</vt:lpstr>
      <vt:lpstr>HTML5 media formats</vt:lpstr>
      <vt:lpstr>Video compression formats</vt:lpstr>
      <vt:lpstr>Audio compression formats</vt:lpstr>
      <vt:lpstr>Encoding your media</vt:lpstr>
      <vt:lpstr>Encoding your media (cont.)</vt:lpstr>
      <vt:lpstr>Html Native Video Example</vt:lpstr>
      <vt:lpstr>Html Flash Video Example</vt:lpstr>
      <vt:lpstr>Html Audio Example</vt:lpstr>
      <vt:lpstr>HTML5 (Pseudo-)streaming</vt:lpstr>
      <vt:lpstr>Flash (Pseudo)-streaming</vt:lpstr>
      <vt:lpstr>Flash (Pseudo)-streaming (Cont.)</vt:lpstr>
      <vt:lpstr>Flash (Pseudo)-streaming (Cont.)</vt:lpstr>
      <vt:lpstr>Apache Server configuration</vt:lpstr>
      <vt:lpstr>PowerPoint Presentation</vt:lpstr>
      <vt:lpstr>PowerPoint Presentation</vt:lpstr>
      <vt:lpstr>PowerPoint Presentation</vt:lpstr>
      <vt:lpstr>HTML5 Media JavaScript API </vt:lpstr>
      <vt:lpstr>HTML5 Multimedia Streaming</vt:lpstr>
    </vt:vector>
  </TitlesOfParts>
  <Company>Edina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Niall Munro</dc:creator>
  <cp:lastModifiedBy>edina</cp:lastModifiedBy>
  <cp:revision>125</cp:revision>
  <dcterms:created xsi:type="dcterms:W3CDTF">2011-12-04T15:02:37Z</dcterms:created>
  <dcterms:modified xsi:type="dcterms:W3CDTF">2012-02-17T13:50:57Z</dcterms:modified>
</cp:coreProperties>
</file>