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0" r:id="rId3"/>
    <p:sldId id="267" r:id="rId4"/>
    <p:sldId id="261" r:id="rId5"/>
    <p:sldId id="264" r:id="rId6"/>
    <p:sldId id="263" r:id="rId7"/>
    <p:sldId id="265" r:id="rId8"/>
    <p:sldId id="262" r:id="rId9"/>
    <p:sldId id="266" r:id="rId10"/>
    <p:sldId id="269" r:id="rId11"/>
    <p:sldId id="270" r:id="rId12"/>
    <p:sldId id="256" r:id="rId13"/>
    <p:sldId id="258" r:id="rId14"/>
    <p:sldId id="259" r:id="rId15"/>
    <p:sldId id="268" r:id="rId16"/>
    <p:sldId id="272" r:id="rId17"/>
  </p:sldIdLst>
  <p:sldSz cx="9144000" cy="6858000" type="screen4x3"/>
  <p:notesSz cx="6640513" cy="99044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9900"/>
    <a:srgbClr val="0066FF"/>
    <a:srgbClr val="33CC33"/>
    <a:srgbClr val="66FF33"/>
    <a:srgbClr val="00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6570" autoAdjust="0"/>
  </p:normalViewPr>
  <p:slideViewPr>
    <p:cSldViewPr>
      <p:cViewPr varScale="1">
        <p:scale>
          <a:sx n="112" d="100"/>
          <a:sy n="112" d="100"/>
        </p:scale>
        <p:origin x="8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5DD3CC-DD88-440B-806D-DA90B2FA0D9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10460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F04BF0-5EC8-4034-A440-44B8F3D441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53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fld id="{E079FCA7-E7BC-4BCE-A7EA-6B47374E91B3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GB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995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04BF0-5EC8-4034-A440-44B8F3D44176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321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fld id="{45161C1A-B8D4-4A54-BBC9-155265CD0AA3}" type="slidenum">
              <a:rPr lang="en-GB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GB" alt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 smtClean="0"/>
              <a:t>Focus here is on </a:t>
            </a:r>
            <a:r>
              <a:rPr lang="en-GB" altLang="en-US" dirty="0" err="1" smtClean="0"/>
              <a:t>geodata</a:t>
            </a:r>
            <a:r>
              <a:rPr lang="en-GB" altLang="en-US" dirty="0" smtClean="0"/>
              <a:t> service team activities over last year or so.</a:t>
            </a:r>
          </a:p>
        </p:txBody>
      </p:sp>
    </p:spTree>
    <p:extLst>
      <p:ext uri="{BB962C8B-B14F-4D97-AF65-F5344CB8AC3E}">
        <p14:creationId xmlns:p14="http://schemas.microsoft.com/office/powerpoint/2010/main" val="106386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CF08-4E55-409B-817A-D222E0AC40E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1105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E8B2C-793F-4AF9-A798-ADD0509AEBD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8659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9300" y="0"/>
            <a:ext cx="19431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56769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D08DF-0E7C-4432-8437-2F7137EBDB2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350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2552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2933700" y="914400"/>
            <a:ext cx="2552700" cy="4114800"/>
          </a:xfrm>
        </p:spPr>
        <p:txBody>
          <a:bodyPr/>
          <a:lstStyle/>
          <a:p>
            <a:pPr lvl="0"/>
            <a:endParaRPr lang="en-GB" noProof="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3FAC-DD79-4390-8474-B24CEF51718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3703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006EF-4CF3-49E5-A24B-CD85BDC07B3A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582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22504-7FFE-45B1-A897-7329C56B534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647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2552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914400"/>
            <a:ext cx="2552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F0B75-D305-4D48-A170-EACC7853087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2603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4EB0-B597-43DB-870C-E6671F515E3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427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CCDA4-4BE1-48D3-AE08-5C87B38FBB5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643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8DF19-FAA1-41A9-84DA-4C8D5D593E3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058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B240-6917-4A7C-8216-FAD3096AE6F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56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14A0-BFCF-4920-85C3-BBF1FB042A6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871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E90CED4-8A75-4EB7-8021-3F96065C914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1032" name="Picture 17" descr="base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2100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uk/" TargetMode="External"/><Relationship Id="rId2" Type="http://schemas.openxmlformats.org/officeDocument/2006/relationships/hyperlink" Target="https://www.whitehouse.gov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universalmusic.com/" TargetMode="External"/><Relationship Id="rId5" Type="http://schemas.openxmlformats.org/officeDocument/2006/relationships/hyperlink" Target="http://www.lefigaro.fr/" TargetMode="External"/><Relationship Id="rId4" Type="http://schemas.openxmlformats.org/officeDocument/2006/relationships/hyperlink" Target="http://www.worldbank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899505" y="1556792"/>
            <a:ext cx="727280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4400" dirty="0" smtClean="0">
                <a:solidFill>
                  <a:srgbClr val="000066"/>
                </a:solidFill>
                <a:latin typeface="Trebuchet MS" panose="020B0603020202020204" pitchFamily="34" charset="0"/>
              </a:rPr>
              <a:t>Drupal</a:t>
            </a:r>
          </a:p>
          <a:p>
            <a:pPr algn="ctr" eaLnBrk="1" hangingPunct="1"/>
            <a:r>
              <a:rPr lang="en-GB" altLang="en-US" sz="3600" dirty="0">
                <a:solidFill>
                  <a:srgbClr val="000066"/>
                </a:solidFill>
                <a:latin typeface="Trebuchet MS" panose="020B0603020202020204" pitchFamily="34" charset="0"/>
              </a:rPr>
              <a:t>T</a:t>
            </a:r>
            <a:r>
              <a:rPr lang="en-GB" altLang="en-US" sz="3600" dirty="0" smtClean="0">
                <a:solidFill>
                  <a:srgbClr val="000066"/>
                </a:solidFill>
                <a:latin typeface="Trebuchet MS" panose="020B0603020202020204" pitchFamily="34" charset="0"/>
              </a:rPr>
              <a:t>he Good, the Bad and the Ugly</a:t>
            </a:r>
            <a:endParaRPr lang="en-GB" altLang="en-US" sz="3600" dirty="0">
              <a:solidFill>
                <a:srgbClr val="000066"/>
              </a:solidFill>
              <a:latin typeface="Trebuchet MS" panose="020B060302020202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619672" y="4221088"/>
            <a:ext cx="5832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GB" altLang="en-US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GB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Dave Elsmore</a:t>
            </a:r>
          </a:p>
          <a:p>
            <a:pPr algn="ctr" eaLnBrk="1" hangingPunct="1"/>
            <a:r>
              <a:rPr lang="en-GB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01/06/2016</a:t>
            </a:r>
          </a:p>
          <a:p>
            <a:pPr eaLnBrk="1" hangingPunct="1"/>
            <a:endParaRPr lang="en-GB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58" y="3212976"/>
            <a:ext cx="800102" cy="91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09600"/>
          </a:xfrm>
        </p:spPr>
        <p:txBody>
          <a:bodyPr/>
          <a:lstStyle/>
          <a:p>
            <a:pPr algn="ctr"/>
            <a:r>
              <a:rPr lang="en-GB" dirty="0" smtClean="0"/>
              <a:t>Drupal Pros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196752"/>
            <a:ext cx="6192688" cy="4124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SEO Optimized</a:t>
            </a:r>
            <a:endParaRPr lang="en-GB" sz="28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Accessibility</a:t>
            </a:r>
            <a:endParaRPr lang="en-GB" sz="28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Security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Multilingual capabilities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Customizable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 smtClean="0"/>
              <a:t>Flexible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7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09600"/>
          </a:xfrm>
        </p:spPr>
        <p:txBody>
          <a:bodyPr/>
          <a:lstStyle/>
          <a:p>
            <a:pPr algn="ctr"/>
            <a:r>
              <a:rPr lang="en-GB" dirty="0" smtClean="0"/>
              <a:t>Drupal Cons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136904" cy="39395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b="0" dirty="0" smtClean="0"/>
              <a:t>Complexity makes it difficult to learn</a:t>
            </a:r>
            <a:br>
              <a:rPr lang="en-GB" sz="2400" b="0" dirty="0" smtClean="0"/>
            </a:br>
            <a:endParaRPr lang="en-GB" sz="24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b="0" dirty="0" smtClean="0"/>
              <a:t>Multitude of modules makes it difficult to establish best practice</a:t>
            </a:r>
            <a:br>
              <a:rPr lang="en-GB" sz="2400" b="0" dirty="0" smtClean="0"/>
            </a:br>
            <a:endParaRPr lang="en-GB" sz="24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b="0" dirty="0" smtClean="0"/>
              <a:t>Complex database schema</a:t>
            </a:r>
            <a:br>
              <a:rPr lang="en-GB" sz="2400" b="0" dirty="0" smtClean="0"/>
            </a:br>
            <a:endParaRPr lang="en-GB" sz="2400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b="0" dirty="0" smtClean="0"/>
              <a:t>SLOW – caching helps but still problematic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24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b="0" dirty="0" smtClean="0"/>
              <a:t>Front ends feel ‘clunky’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5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/>
        </p:nvSpPr>
        <p:spPr bwMode="auto">
          <a:xfrm>
            <a:off x="62484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endParaRPr lang="en-GB" altLang="en-US" dirty="0"/>
          </a:p>
        </p:txBody>
      </p:sp>
      <p:sp>
        <p:nvSpPr>
          <p:cNvPr id="6147" name="Rectangle 18"/>
          <p:cNvSpPr>
            <a:spLocks noChangeArrowheads="1"/>
          </p:cNvSpPr>
          <p:nvPr/>
        </p:nvSpPr>
        <p:spPr bwMode="auto">
          <a:xfrm>
            <a:off x="62484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 marL="742950" indent="-28575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marL="11430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marL="16002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marL="2057400" indent="-228600"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endParaRPr lang="en-GB" altLang="en-US" dirty="0"/>
          </a:p>
        </p:txBody>
      </p: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684213" y="1268413"/>
            <a:ext cx="7991475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2400" b="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632" y="-5938"/>
            <a:ext cx="79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 smtClean="0">
                <a:solidFill>
                  <a:srgbClr val="FFFFFF"/>
                </a:solidFill>
                <a:latin typeface="Verdana"/>
                <a:ea typeface="+mj-ea"/>
                <a:cs typeface="+mj-cs"/>
              </a:rPr>
              <a:t>Traditional Subscriber </a:t>
            </a:r>
            <a:r>
              <a:rPr lang="en-GB" sz="3200" dirty="0" smtClean="0">
                <a:solidFill>
                  <a:srgbClr val="FFFFFF"/>
                </a:solidFill>
                <a:latin typeface="Verdana"/>
                <a:ea typeface="+mj-ea"/>
                <a:cs typeface="+mj-cs"/>
              </a:rPr>
              <a:t>Table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259632" y="1510286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subscribers</a:t>
            </a:r>
            <a:endParaRPr lang="en-GB" sz="16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56201"/>
              </p:ext>
            </p:extLst>
          </p:nvPr>
        </p:nvGraphicFramePr>
        <p:xfrm>
          <a:off x="1236713" y="2070144"/>
          <a:ext cx="6503639" cy="1803312"/>
        </p:xfrm>
        <a:graphic>
          <a:graphicData uri="http://schemas.openxmlformats.org/drawingml/2006/table">
            <a:tbl>
              <a:tblPr firstRow="1" firstCol="1" bandRow="1"/>
              <a:tblGrid>
                <a:gridCol w="348080"/>
                <a:gridCol w="1133729"/>
                <a:gridCol w="1100828"/>
                <a:gridCol w="1396269"/>
                <a:gridCol w="2524733"/>
              </a:tblGrid>
              <a:tr h="601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FirstName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LastName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PersonalTitle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Elsmore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david.elsmore@ed.ac.uk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1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Bloggs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jo.bloggs@example.com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51" marR="5745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236712" y="4843911"/>
            <a:ext cx="650363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0" dirty="0" smtClean="0"/>
              <a:t>Select * from subscribers where LastName = ‘Elsmore’</a:t>
            </a:r>
            <a:endParaRPr lang="en-GB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-27384"/>
            <a:ext cx="8917668" cy="609600"/>
          </a:xfrm>
        </p:spPr>
        <p:txBody>
          <a:bodyPr/>
          <a:lstStyle/>
          <a:p>
            <a:pPr algn="ctr"/>
            <a:r>
              <a:rPr lang="en-GB" dirty="0" smtClean="0"/>
              <a:t>Drupal Subscriber/Supplier Tables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6306"/>
              </p:ext>
            </p:extLst>
          </p:nvPr>
        </p:nvGraphicFramePr>
        <p:xfrm>
          <a:off x="395536" y="3212976"/>
          <a:ext cx="4032449" cy="789814"/>
        </p:xfrm>
        <a:graphic>
          <a:graphicData uri="http://schemas.openxmlformats.org/drawingml/2006/table">
            <a:tbl>
              <a:tblPr firstRow="1" firstCol="1" bandRow="1"/>
              <a:tblGrid>
                <a:gridCol w="1099759"/>
                <a:gridCol w="1033250"/>
                <a:gridCol w="189944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first_name_value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85644"/>
              </p:ext>
            </p:extLst>
          </p:nvPr>
        </p:nvGraphicFramePr>
        <p:xfrm>
          <a:off x="4860032" y="3212976"/>
          <a:ext cx="4032448" cy="789814"/>
        </p:xfrm>
        <a:graphic>
          <a:graphicData uri="http://schemas.openxmlformats.org/drawingml/2006/table">
            <a:tbl>
              <a:tblPr firstRow="1" firstCol="1" bandRow="1"/>
              <a:tblGrid>
                <a:gridCol w="1152128"/>
                <a:gridCol w="1026468"/>
                <a:gridCol w="1853852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personal_title_value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2239"/>
              </p:ext>
            </p:extLst>
          </p:nvPr>
        </p:nvGraphicFramePr>
        <p:xfrm>
          <a:off x="395536" y="4653136"/>
          <a:ext cx="4049928" cy="789814"/>
        </p:xfrm>
        <a:graphic>
          <a:graphicData uri="http://schemas.openxmlformats.org/drawingml/2006/table">
            <a:tbl>
              <a:tblPr firstRow="1" firstCol="1" bandRow="1"/>
              <a:tblGrid>
                <a:gridCol w="1097599"/>
                <a:gridCol w="1052054"/>
                <a:gridCol w="1900275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last_name_value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Elsmore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Bloggs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82206"/>
              </p:ext>
            </p:extLst>
          </p:nvPr>
        </p:nvGraphicFramePr>
        <p:xfrm>
          <a:off x="424428" y="1703082"/>
          <a:ext cx="3859540" cy="789814"/>
        </p:xfrm>
        <a:graphic>
          <a:graphicData uri="http://schemas.openxmlformats.org/drawingml/2006/table">
            <a:tbl>
              <a:tblPr firstRow="1" firstCol="1" bandRow="1"/>
              <a:tblGrid>
                <a:gridCol w="841586"/>
                <a:gridCol w="1207011"/>
                <a:gridCol w="1810943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 Elsmore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 Bloggs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45799"/>
              </p:ext>
            </p:extLst>
          </p:nvPr>
        </p:nvGraphicFramePr>
        <p:xfrm>
          <a:off x="4855128" y="4653136"/>
          <a:ext cx="4170045" cy="789814"/>
        </p:xfrm>
        <a:graphic>
          <a:graphicData uri="http://schemas.openxmlformats.org/drawingml/2006/table">
            <a:tbl>
              <a:tblPr firstRow="1" firstCol="1" bandRow="1"/>
              <a:tblGrid>
                <a:gridCol w="1089025"/>
                <a:gridCol w="899795"/>
                <a:gridCol w="2181225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entity_type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entity_id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email_value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david.elsmore@ed.ac.uk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jo.bloggs@example.com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8011" y="1219932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r>
              <a:rPr lang="en-GB" sz="1600" dirty="0" smtClean="0"/>
              <a:t>ode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67182" y="2767257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r>
              <a:rPr lang="en-GB" sz="1600" dirty="0" smtClean="0"/>
              <a:t>ield_first_name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2612" y="4221088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field_last_name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2785147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field_personal_title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4232976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smtClean="0"/>
              <a:t>field_email</a:t>
            </a:r>
            <a:endParaRPr lang="en-GB" sz="16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50779"/>
              </p:ext>
            </p:extLst>
          </p:nvPr>
        </p:nvGraphicFramePr>
        <p:xfrm>
          <a:off x="4859853" y="1708601"/>
          <a:ext cx="4032628" cy="528892"/>
        </p:xfrm>
        <a:graphic>
          <a:graphicData uri="http://schemas.openxmlformats.org/drawingml/2006/table">
            <a:tbl>
              <a:tblPr firstRow="1" firstCol="1" bandRow="1"/>
              <a:tblGrid>
                <a:gridCol w="1008291"/>
                <a:gridCol w="3024337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subscriber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 type to record subscribers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788024" y="1288441"/>
            <a:ext cx="371552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 err="1"/>
              <a:t>n</a:t>
            </a:r>
            <a:r>
              <a:rPr lang="en-GB" sz="1600" dirty="0" err="1" smtClean="0"/>
              <a:t>ode_type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262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algn="ctr"/>
            <a:r>
              <a:rPr lang="en-GB" dirty="0" smtClean="0"/>
              <a:t>Drupal Subscriber Table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0" dirty="0" smtClean="0">
                <a:solidFill>
                  <a:schemeClr val="tx1"/>
                </a:solidFill>
              </a:rPr>
              <a:t>SELECT node.ID, field_last_name.last_name_value, field_first_name.first_name_value, field_personal_title.first_personal_title_value, field_email.email_value</a:t>
            </a:r>
          </a:p>
          <a:p>
            <a:r>
              <a:rPr lang="en-GB" sz="1800" b="0" dirty="0" smtClean="0">
                <a:solidFill>
                  <a:schemeClr val="tx1"/>
                </a:solidFill>
              </a:rPr>
              <a:t>FROM (((node INNER JOIN field_last_name ON node.ID = field_last_name.entity_id) INNER JOIN field_first_name ON node.ID = field_first_name.entity_id) INNER JOIN field_email ON node.ID = field_email.entity_id) INNER JOIN field_personal_title ON node.ID = field_personal_title.entity_id where field_last_name.last_name_value = 'Elsmore';</a:t>
            </a:r>
            <a:endParaRPr lang="en-GB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09600"/>
          </a:xfrm>
        </p:spPr>
        <p:txBody>
          <a:bodyPr/>
          <a:lstStyle/>
          <a:p>
            <a:pPr algn="ctr"/>
            <a:r>
              <a:rPr lang="en-GB" dirty="0" smtClean="0"/>
              <a:t>Headless Drupal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836712"/>
            <a:ext cx="3960440" cy="53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09600"/>
          </a:xfrm>
        </p:spPr>
        <p:txBody>
          <a:bodyPr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420888"/>
            <a:ext cx="8136904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200" b="0" dirty="0" smtClean="0"/>
              <a:t>Questions?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87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09600"/>
          </a:xfrm>
        </p:spPr>
        <p:txBody>
          <a:bodyPr/>
          <a:lstStyle/>
          <a:p>
            <a:pPr algn="ctr"/>
            <a:r>
              <a:rPr lang="en-GB" dirty="0" smtClean="0"/>
              <a:t>What is Drupal?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48883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Open Source Content Management System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Webserver</a:t>
            </a:r>
            <a:r>
              <a:rPr lang="en-GB" sz="2400" b="0" dirty="0" smtClean="0">
                <a:solidFill>
                  <a:schemeClr val="tx1"/>
                </a:solidFill>
              </a:rPr>
              <a:t>: Apache, Nginx or IIS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Database: MySQL, PostgreSQL or </a:t>
            </a:r>
            <a:r>
              <a:rPr lang="en-GB" sz="2400" b="0" dirty="0" smtClean="0">
                <a:solidFill>
                  <a:schemeClr val="tx1"/>
                </a:solidFill>
              </a:rPr>
              <a:t>SQLite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1"/>
                </a:solidFill>
              </a:rPr>
              <a:t>Written in PHP</a:t>
            </a:r>
          </a:p>
          <a:p>
            <a:pPr>
              <a:lnSpc>
                <a:spcPct val="200000"/>
              </a:lnSpc>
            </a:pPr>
            <a:endParaRPr lang="en-GB" sz="2400" b="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771800" y="2420888"/>
            <a:ext cx="864096" cy="28803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51920" y="2276872"/>
            <a:ext cx="936104" cy="43204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71800" y="2420888"/>
            <a:ext cx="792088" cy="28803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15816" y="2420888"/>
            <a:ext cx="720080" cy="36004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59832" y="5013176"/>
            <a:ext cx="1440160" cy="72008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444208" y="2492896"/>
            <a:ext cx="1512168" cy="6480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27784" y="3789040"/>
            <a:ext cx="1152128" cy="504056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475789"/>
            <a:ext cx="847502" cy="9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Who’s using Drupal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196752"/>
            <a:ext cx="6408712" cy="4278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White House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r>
              <a:rPr lang="en-GB" sz="1600" b="0" dirty="0" smtClean="0">
                <a:hlinkClick r:id="rId2"/>
              </a:rPr>
              <a:t>https</a:t>
            </a:r>
            <a:r>
              <a:rPr lang="en-GB" sz="1600" b="0" dirty="0">
                <a:hlinkClick r:id="rId2"/>
              </a:rPr>
              <a:t>://</a:t>
            </a:r>
            <a:r>
              <a:rPr lang="en-GB" sz="1600" b="0" dirty="0" smtClean="0">
                <a:hlinkClick r:id="rId2"/>
              </a:rPr>
              <a:t>www.whitehouse.gov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Data.gov.uk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r>
              <a:rPr lang="en-GB" sz="1600" b="0" dirty="0" smtClean="0">
                <a:hlinkClick r:id="rId3"/>
              </a:rPr>
              <a:t>https</a:t>
            </a:r>
            <a:r>
              <a:rPr lang="en-GB" sz="1600" b="0" dirty="0">
                <a:hlinkClick r:id="rId3"/>
              </a:rPr>
              <a:t>://data.gov.uk</a:t>
            </a:r>
            <a:r>
              <a:rPr lang="en-GB" sz="1600" b="0" dirty="0" smtClean="0">
                <a:hlinkClick r:id="rId3"/>
              </a:rPr>
              <a:t>/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World </a:t>
            </a:r>
            <a:r>
              <a:rPr lang="en-GB" sz="1600" dirty="0"/>
              <a:t>Bank</a:t>
            </a:r>
            <a:r>
              <a:rPr lang="en-GB" sz="1600" b="0" dirty="0"/>
              <a:t/>
            </a:r>
            <a:br>
              <a:rPr lang="en-GB" sz="1600" b="0" dirty="0"/>
            </a:br>
            <a:r>
              <a:rPr lang="en-GB" sz="1600" b="0" dirty="0">
                <a:hlinkClick r:id="rId4"/>
              </a:rPr>
              <a:t>http://</a:t>
            </a:r>
            <a:r>
              <a:rPr lang="en-GB" sz="1600" b="0" dirty="0" smtClean="0">
                <a:hlinkClick r:id="rId4"/>
              </a:rPr>
              <a:t>www.worldbank.org/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Le </a:t>
            </a:r>
            <a:r>
              <a:rPr lang="en-GB" sz="1600" dirty="0"/>
              <a:t>Figaro</a:t>
            </a:r>
            <a:br>
              <a:rPr lang="en-GB" sz="1600" dirty="0"/>
            </a:br>
            <a:r>
              <a:rPr lang="en-GB" sz="1600" b="0" dirty="0">
                <a:hlinkClick r:id="rId5"/>
              </a:rPr>
              <a:t>http://www.lefigaro.fr</a:t>
            </a:r>
            <a:r>
              <a:rPr lang="en-GB" sz="1600" b="0" dirty="0" smtClean="0">
                <a:hlinkClick r:id="rId5"/>
              </a:rPr>
              <a:t>/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Universal Music</a:t>
            </a:r>
            <a:br>
              <a:rPr lang="en-GB" sz="1600" dirty="0" smtClean="0"/>
            </a:br>
            <a:r>
              <a:rPr lang="en-GB" sz="1600" b="0" dirty="0" smtClean="0">
                <a:hlinkClick r:id="rId6"/>
              </a:rPr>
              <a:t>http</a:t>
            </a:r>
            <a:r>
              <a:rPr lang="en-GB" sz="1600" b="0" dirty="0">
                <a:hlinkClick r:id="rId6"/>
              </a:rPr>
              <a:t>://www.universalmusic.com</a:t>
            </a:r>
            <a:r>
              <a:rPr lang="en-GB" sz="1600" b="0" dirty="0" smtClean="0">
                <a:hlinkClick r:id="rId6"/>
              </a:rPr>
              <a:t>/</a:t>
            </a:r>
            <a:r>
              <a:rPr lang="en-GB" sz="1600" b="0" dirty="0" smtClean="0"/>
              <a:t/>
            </a:r>
            <a:br>
              <a:rPr lang="en-GB" sz="1600" b="0" dirty="0" smtClean="0"/>
            </a:br>
            <a:endParaRPr lang="en-GB" sz="16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Google Measurement Lab</a:t>
            </a:r>
            <a:r>
              <a:rPr lang="en-GB" sz="1600" b="0" dirty="0"/>
              <a:t/>
            </a:r>
            <a:br>
              <a:rPr lang="en-GB" sz="1600" b="0" dirty="0"/>
            </a:br>
            <a:r>
              <a:rPr lang="en-GB" sz="1600" b="0" dirty="0"/>
              <a:t>http://www.measurementlab.net/</a:t>
            </a:r>
          </a:p>
        </p:txBody>
      </p:sp>
    </p:spTree>
    <p:extLst>
      <p:ext uri="{BB962C8B-B14F-4D97-AF65-F5344CB8AC3E}">
        <p14:creationId xmlns:p14="http://schemas.microsoft.com/office/powerpoint/2010/main" val="24268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09600"/>
          </a:xfrm>
        </p:spPr>
        <p:txBody>
          <a:bodyPr/>
          <a:lstStyle/>
          <a:p>
            <a:pPr algn="ctr"/>
            <a:r>
              <a:rPr lang="en-GB" dirty="0" smtClean="0"/>
              <a:t>What is Drupal?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35292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Core install provides basic features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E.g. generic content type, blog, contact form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Functionality extended with additional modules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Modules provided by a large developer community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Currently 18,841 available modules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dirty="0" smtClean="0">
                <a:solidFill>
                  <a:schemeClr val="tx1"/>
                </a:solidFill>
              </a:rPr>
              <a:t>Also 2,284 themes available</a:t>
            </a:r>
            <a:endParaRPr lang="en-GB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09600"/>
          </a:xfrm>
        </p:spPr>
        <p:txBody>
          <a:bodyPr/>
          <a:lstStyle/>
          <a:p>
            <a:pPr algn="ctr"/>
            <a:r>
              <a:rPr lang="en-GB" dirty="0" smtClean="0"/>
              <a:t>Commerce Modules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80728"/>
            <a:ext cx="6552728" cy="437042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 smtClean="0"/>
              <a:t>1,457 modules</a:t>
            </a:r>
          </a:p>
          <a:p>
            <a:endParaRPr lang="en-GB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WorldPay</a:t>
            </a:r>
            <a:r>
              <a:rPr lang="en-GB" sz="2000" b="0" dirty="0" smtClean="0"/>
              <a:t> Payment Integration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Commerce Shipping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Google AdSense Integration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Payment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SagePay</a:t>
            </a:r>
            <a:endParaRPr lang="en-GB" sz="2000" b="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Commerce Shipping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Currency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Rooms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09600"/>
          </a:xfrm>
        </p:spPr>
        <p:txBody>
          <a:bodyPr/>
          <a:lstStyle/>
          <a:p>
            <a:pPr algn="ctr"/>
            <a:r>
              <a:rPr lang="en-GB" dirty="0" smtClean="0"/>
              <a:t>Geo/Location Modules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80728"/>
            <a:ext cx="4752528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 smtClean="0"/>
              <a:t>449 modules</a:t>
            </a:r>
          </a:p>
          <a:p>
            <a:endParaRPr lang="en-GB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GMap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GeoField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OpenLayers</a:t>
            </a:r>
            <a:r>
              <a:rPr lang="en-GB" sz="2000" b="0" dirty="0" smtClean="0"/>
              <a:t> Geocoder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Geocoder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Leaflet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Smart IP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/>
              <a:t>Location </a:t>
            </a:r>
            <a:r>
              <a:rPr lang="en-GB" sz="2000" b="0" dirty="0" err="1" smtClean="0"/>
              <a:t>Taxonomize</a:t>
            </a:r>
            <a:endParaRPr lang="en-GB" sz="2000" b="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Mappy</a:t>
            </a:r>
            <a:endParaRPr lang="en-GB" sz="2000" b="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Route Planner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6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609600"/>
          </a:xfrm>
        </p:spPr>
        <p:txBody>
          <a:bodyPr/>
          <a:lstStyle/>
          <a:p>
            <a:pPr algn="ctr"/>
            <a:r>
              <a:rPr lang="en-GB" dirty="0" smtClean="0"/>
              <a:t>Community Modules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980728"/>
            <a:ext cx="6408712" cy="46782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 smtClean="0"/>
              <a:t>1,107modules</a:t>
            </a:r>
          </a:p>
          <a:p>
            <a:endParaRPr lang="en-GB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Social Media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Advanced Forum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Twitter Block</a:t>
            </a:r>
            <a:endParaRPr lang="en-GB" sz="2000" b="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Instagram Block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ShareThis</a:t>
            </a:r>
            <a:endParaRPr lang="en-GB" sz="2000" b="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/>
              <a:t>LinkedIn </a:t>
            </a:r>
            <a:r>
              <a:rPr lang="en-GB" sz="2000" b="0" dirty="0" smtClean="0"/>
              <a:t>Integration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Chatroom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Twitter Follow Block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/>
              <a:t>Ridiculously Responsive Social Share Buttons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3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609600"/>
          </a:xfrm>
        </p:spPr>
        <p:txBody>
          <a:bodyPr/>
          <a:lstStyle/>
          <a:p>
            <a:pPr algn="ctr"/>
            <a:r>
              <a:rPr lang="en-GB" dirty="0" smtClean="0"/>
              <a:t>Drupal Modules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6161" y="985927"/>
            <a:ext cx="5328592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Views Module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408712" cy="177590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  <p:sp>
        <p:nvSpPr>
          <p:cNvPr id="6" name="TextBox 5"/>
          <p:cNvSpPr txBox="1"/>
          <p:nvPr/>
        </p:nvSpPr>
        <p:spPr>
          <a:xfrm>
            <a:off x="506161" y="3573016"/>
            <a:ext cx="5328592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smtClean="0"/>
              <a:t>Beer </a:t>
            </a:r>
            <a:r>
              <a:rPr lang="en-GB" sz="2000" dirty="0" err="1" smtClean="0"/>
              <a:t>O’Clock</a:t>
            </a:r>
            <a:r>
              <a:rPr lang="en-GB" sz="2000" dirty="0" smtClean="0"/>
              <a:t> Module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2" y="4109956"/>
            <a:ext cx="6410319" cy="1911332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36036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algn="ctr"/>
            <a:r>
              <a:rPr lang="en-GB" dirty="0" smtClean="0"/>
              <a:t>Drupal Distributions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836712"/>
            <a:ext cx="7848872" cy="563231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dirty="0"/>
              <a:t>Distributions provide site features and functions for a specific type of site as a single download containing Drupal core, contributed modules, themes, and pre-defined configuration</a:t>
            </a:r>
            <a:r>
              <a:rPr lang="en-GB" sz="1600" b="0" dirty="0" smtClean="0"/>
              <a:t>.</a:t>
            </a:r>
          </a:p>
          <a:p>
            <a:pPr>
              <a:lnSpc>
                <a:spcPct val="150000"/>
              </a:lnSpc>
            </a:pPr>
            <a:endParaRPr lang="en-GB" sz="1600" b="0" dirty="0" smtClean="0"/>
          </a:p>
          <a:p>
            <a:pPr>
              <a:lnSpc>
                <a:spcPct val="150000"/>
              </a:lnSpc>
            </a:pPr>
            <a:r>
              <a:rPr lang="en-GB" sz="2000" b="0" dirty="0" smtClean="0"/>
              <a:t>1,044 Distributions including</a:t>
            </a:r>
          </a:p>
          <a:p>
            <a:pPr>
              <a:lnSpc>
                <a:spcPct val="150000"/>
              </a:lnSpc>
            </a:pPr>
            <a:endParaRPr lang="en-GB" sz="2000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err="1" smtClean="0"/>
              <a:t>UberCart</a:t>
            </a:r>
            <a:endParaRPr lang="en-GB" sz="2000" b="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Commerce Kickstart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Open Restaurant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Conference Organizing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Recruiter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dirty="0" smtClean="0"/>
              <a:t>Open Academy</a:t>
            </a:r>
            <a:endParaRPr lang="en-GB" sz="2000" b="0" dirty="0"/>
          </a:p>
          <a:p>
            <a:pPr>
              <a:lnSpc>
                <a:spcPct val="150000"/>
              </a:lnSpc>
            </a:pPr>
            <a:endParaRPr lang="en-GB" sz="1600" b="0" dirty="0"/>
          </a:p>
        </p:txBody>
      </p:sp>
    </p:spTree>
    <p:extLst>
      <p:ext uri="{BB962C8B-B14F-4D97-AF65-F5344CB8AC3E}">
        <p14:creationId xmlns:p14="http://schemas.microsoft.com/office/powerpoint/2010/main" val="34328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41041</TotalTime>
  <Words>376</Words>
  <Application>Microsoft Office PowerPoint</Application>
  <PresentationFormat>On-screen Show (4:3)</PresentationFormat>
  <Paragraphs>170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Verdana</vt:lpstr>
      <vt:lpstr>Wingdings</vt:lpstr>
      <vt:lpstr>Default Design</vt:lpstr>
      <vt:lpstr>PowerPoint Presentation</vt:lpstr>
      <vt:lpstr>What is Drupal?</vt:lpstr>
      <vt:lpstr>Who’s using Drupal</vt:lpstr>
      <vt:lpstr>What is Drupal?</vt:lpstr>
      <vt:lpstr>Commerce Modules</vt:lpstr>
      <vt:lpstr>Geo/Location Modules</vt:lpstr>
      <vt:lpstr>Community Modules</vt:lpstr>
      <vt:lpstr>Drupal Modules</vt:lpstr>
      <vt:lpstr>Drupal Distributions</vt:lpstr>
      <vt:lpstr>Drupal Pros</vt:lpstr>
      <vt:lpstr>Drupal Cons</vt:lpstr>
      <vt:lpstr>PowerPoint Presentation</vt:lpstr>
      <vt:lpstr>Drupal Subscriber/Supplier Tables</vt:lpstr>
      <vt:lpstr>Drupal Subscriber Table</vt:lpstr>
      <vt:lpstr>Headless Drupal</vt:lpstr>
      <vt:lpstr>PowerPoint Presentation</vt:lpstr>
    </vt:vector>
  </TitlesOfParts>
  <Company>The 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</dc:creator>
  <cp:lastModifiedBy>David Elsmore</cp:lastModifiedBy>
  <cp:revision>174</cp:revision>
  <dcterms:created xsi:type="dcterms:W3CDTF">2003-05-13T11:24:10Z</dcterms:created>
  <dcterms:modified xsi:type="dcterms:W3CDTF">2016-06-01T13:14:26Z</dcterms:modified>
</cp:coreProperties>
</file>