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96" autoAdjust="0"/>
  </p:normalViewPr>
  <p:slideViewPr>
    <p:cSldViewPr snapToGrid="0" snapToObjects="1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Climate, Environment and Sustainability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…Starting 2017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2022-07-20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Distribution of active projects within colleges</a:t>
            </a:r>
          </a:p>
        </p:txBody>
      </p:sp>
      <p:pic>
        <p:nvPicPr>
          <p:cNvPr id="3" name="Picture 1" descr="Presentation_climate_research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Categories of Projects</a:t>
            </a:r>
          </a:p>
        </p:txBody>
      </p:sp>
      <p:pic>
        <p:nvPicPr>
          <p:cNvPr id="3" name="Picture 1" descr="Presentation_climate_research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Geographic reach by College</a:t>
            </a:r>
          </a:p>
        </p:txBody>
      </p:sp>
      <p:pic>
        <p:nvPicPr>
          <p:cNvPr id="3" name="Picture 1" descr="Presentation_climate_research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Geographic reach by School</a:t>
            </a:r>
          </a:p>
        </p:txBody>
      </p:sp>
      <p:pic>
        <p:nvPicPr>
          <p:cNvPr id="3" name="Picture 1" descr="Presentation_climate_research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Domains of research</a:t>
            </a:r>
          </a:p>
        </p:txBody>
      </p:sp>
      <p:pic>
        <p:nvPicPr>
          <p:cNvPr id="3" name="Picture 1" descr="Presentation_climate_research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218528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849DCF-816F-466D-A3C3-447BB65305A8}"/>
              </a:ext>
            </a:extLst>
          </p:cNvPr>
          <p:cNvSpPr txBox="1">
            <a:spLocks/>
          </p:cNvSpPr>
          <p:nvPr/>
        </p:nvSpPr>
        <p:spPr>
          <a:xfrm>
            <a:off x="6757375" y="2452917"/>
            <a:ext cx="2037803" cy="1525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Most of the projects are focused on climate change mitigation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DD0ABBE-0D4B-CC10-735B-019D78167D5D}"/>
              </a:ext>
            </a:extLst>
          </p:cNvPr>
          <p:cNvSpPr/>
          <p:nvPr/>
        </p:nvSpPr>
        <p:spPr>
          <a:xfrm flipV="1">
            <a:off x="5948449" y="3342286"/>
            <a:ext cx="1065000" cy="793591"/>
          </a:xfrm>
          <a:prstGeom prst="arc">
            <a:avLst/>
          </a:prstGeom>
          <a:ln w="38100">
            <a:solidFill>
              <a:srgbClr val="4C92D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Assess extent of climate-related research.</a:t>
            </a:r>
          </a:p>
          <a:p>
            <a:pPr lvl="0"/>
            <a:r>
              <a:t>Create a baseline of climate-related research funding.</a:t>
            </a:r>
          </a:p>
          <a:p>
            <a:pPr lvl="0"/>
            <a:r>
              <a:t>Disaggregate data based on important areas of focus.</a:t>
            </a:r>
          </a:p>
          <a:p>
            <a:pPr lvl="0"/>
            <a:r>
              <a:t>Develop a series of high impact case studies.</a:t>
            </a:r>
          </a:p>
          <a:p>
            <a:pPr lvl="0"/>
            <a:r>
              <a:t>Visualize findings and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Which are the primary funding bodies?</a:t>
            </a:r>
          </a:p>
          <a:p>
            <a:pPr lvl="0"/>
            <a:r>
              <a:t>What is the application success rate?</a:t>
            </a:r>
          </a:p>
          <a:p>
            <a:pPr lvl="0"/>
            <a:r>
              <a:t>How is research funding distributed among colleges/schools?</a:t>
            </a:r>
          </a:p>
          <a:p>
            <a:pPr lvl="0"/>
            <a:r>
              <a:t>What is the distribution of active projects?</a:t>
            </a:r>
          </a:p>
          <a:p>
            <a:pPr lvl="0"/>
            <a:r>
              <a:t>How is the research distributed around the world?</a:t>
            </a:r>
          </a:p>
          <a:p>
            <a:pPr lvl="0"/>
            <a:r>
              <a:t>What are the major domains of research?</a:t>
            </a:r>
          </a:p>
          <a:p>
            <a:pPr lvl="0"/>
            <a:r>
              <a:t>How are research findings communicated?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88BD-4F29-9004-3740-9BFEF1EB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limitations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17F163-04C6-73D5-0D21-071C9405F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92106" y="1660685"/>
          <a:ext cx="4823245" cy="214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573">
                  <a:extLst>
                    <a:ext uri="{9D8B030D-6E8A-4147-A177-3AD203B41FA5}">
                      <a16:colId xmlns:a16="http://schemas.microsoft.com/office/drawing/2014/main" val="1527568556"/>
                    </a:ext>
                  </a:extLst>
                </a:gridCol>
                <a:gridCol w="2570672">
                  <a:extLst>
                    <a:ext uri="{9D8B030D-6E8A-4147-A177-3AD203B41FA5}">
                      <a16:colId xmlns:a16="http://schemas.microsoft.com/office/drawing/2014/main" val="2860271413"/>
                    </a:ext>
                  </a:extLst>
                </a:gridCol>
              </a:tblGrid>
              <a:tr h="554218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ERO</a:t>
                      </a:r>
                    </a:p>
                  </a:txBody>
                  <a:tcPr marL="68580" marR="68580" marT="34290" marB="34290" anchor="ctr">
                    <a:solidFill>
                      <a:srgbClr val="4C92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UKRI</a:t>
                      </a:r>
                    </a:p>
                  </a:txBody>
                  <a:tcPr marL="68580" marR="68580" marT="34290" marB="34290" anchor="ctr">
                    <a:solidFill>
                      <a:srgbClr val="4C9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51763"/>
                  </a:ext>
                </a:extLst>
              </a:tr>
              <a:tr h="425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/>
                        <a:t>Titles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/>
                        <a:t>Titles + Abstracts + Descriptions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621502"/>
                  </a:ext>
                </a:extLst>
              </a:tr>
              <a:tr h="389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/>
                        <a:t>One keyword at a time</a:t>
                      </a:r>
                    </a:p>
                  </a:txBody>
                  <a:tcPr marL="68580" marR="68580" marT="34290" marB="34290" anchor="ctr">
                    <a:solidFill>
                      <a:srgbClr val="F4F5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/>
                        <a:t>Multiple keywords at a time</a:t>
                      </a:r>
                    </a:p>
                  </a:txBody>
                  <a:tcPr marL="68580" marR="68580" marT="34290" marB="34290" anchor="ctr">
                    <a:solidFill>
                      <a:srgbClr val="F4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4425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/>
                      <a:r>
                        <a:rPr lang="en-GB" sz="1000"/>
                        <a:t>Applications, Awards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/>
                        <a:t>Awards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21356"/>
                  </a:ext>
                </a:extLst>
              </a:tr>
              <a:tr h="376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/>
                        <a:t>No impact information</a:t>
                      </a:r>
                    </a:p>
                  </a:txBody>
                  <a:tcPr marL="68580" marR="68580" marT="34290" marB="34290" anchor="ctr">
                    <a:solidFill>
                      <a:srgbClr val="F4F5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/>
                        <a:t>Planned Impact</a:t>
                      </a:r>
                    </a:p>
                  </a:txBody>
                  <a:tcPr marL="68580" marR="68580" marT="34290" marB="34290" anchor="ctr">
                    <a:solidFill>
                      <a:srgbClr val="F4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92311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D35E54-1054-0945-1EC5-1046EE14D918}"/>
              </a:ext>
            </a:extLst>
          </p:cNvPr>
          <p:cNvSpPr txBox="1">
            <a:spLocks/>
          </p:cNvSpPr>
          <p:nvPr/>
        </p:nvSpPr>
        <p:spPr>
          <a:xfrm>
            <a:off x="628650" y="1660685"/>
            <a:ext cx="2761532" cy="220394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en-US" sz="1800"/>
              <a:t>Automated workflow using R software</a:t>
            </a:r>
          </a:p>
          <a:p>
            <a:pPr lvl="1">
              <a:spcAft>
                <a:spcPts val="450"/>
              </a:spcAft>
            </a:pPr>
            <a:r>
              <a:rPr lang="en-US" sz="1500"/>
              <a:t>Access to UKRI API, ERO direct download</a:t>
            </a:r>
          </a:p>
          <a:p>
            <a:pPr lvl="1">
              <a:spcAft>
                <a:spcPts val="450"/>
              </a:spcAft>
            </a:pPr>
            <a:r>
              <a:rPr lang="en-US" sz="1500"/>
              <a:t>Data cleaning</a:t>
            </a:r>
          </a:p>
          <a:p>
            <a:pPr lvl="1">
              <a:spcAft>
                <a:spcPts val="450"/>
              </a:spcAft>
            </a:pPr>
            <a:r>
              <a:rPr lang="en-US" sz="1500"/>
              <a:t>Keyword mining </a:t>
            </a:r>
          </a:p>
          <a:p>
            <a:pPr lvl="1">
              <a:spcAft>
                <a:spcPts val="450"/>
              </a:spcAft>
            </a:pPr>
            <a:r>
              <a:rPr lang="en-US" sz="150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56408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Source of Funding (2021)</a:t>
            </a:r>
          </a:p>
        </p:txBody>
      </p:sp>
      <p:pic>
        <p:nvPicPr>
          <p:cNvPr id="3" name="Picture 1" descr="Presentation_climate_research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Source of Funding (2021)</a:t>
            </a:r>
          </a:p>
        </p:txBody>
      </p:sp>
      <p:pic>
        <p:nvPicPr>
          <p:cNvPr id="3" name="Picture 1" descr="Presentation_climate_research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744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Application Success Rate</a:t>
            </a:r>
          </a:p>
        </p:txBody>
      </p:sp>
      <p:pic>
        <p:nvPicPr>
          <p:cNvPr id="3" name="Picture 1" descr="Presentation_climate_research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Research Income (2021)</a:t>
            </a:r>
          </a:p>
        </p:txBody>
      </p:sp>
      <p:pic>
        <p:nvPicPr>
          <p:cNvPr id="3" name="Picture 1" descr="Presentation_climate_research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Source of Funding (Active projects)</a:t>
            </a:r>
          </a:p>
        </p:txBody>
      </p:sp>
      <p:pic>
        <p:nvPicPr>
          <p:cNvPr id="3" name="Picture 1" descr="Presentation_climate_research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Macintosh PowerPoint</Application>
  <PresentationFormat>On-screen Show (16:9)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Climate, Environment and Sustainability Research</vt:lpstr>
      <vt:lpstr>Goals</vt:lpstr>
      <vt:lpstr>Questions</vt:lpstr>
      <vt:lpstr>Methods and limitations</vt:lpstr>
      <vt:lpstr>Source of Funding (2021)</vt:lpstr>
      <vt:lpstr>Source of Funding (2021)</vt:lpstr>
      <vt:lpstr>Application Success Rate</vt:lpstr>
      <vt:lpstr>Research Income (2021)</vt:lpstr>
      <vt:lpstr>Source of Funding (Active projects)</vt:lpstr>
      <vt:lpstr>Distribution of active projects within colleges</vt:lpstr>
      <vt:lpstr>Categories of Projects</vt:lpstr>
      <vt:lpstr>Geographic reach by College</vt:lpstr>
      <vt:lpstr>Geographic reach by School</vt:lpstr>
      <vt:lpstr>Domains of research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Climate, Environment and Sustainability Research</dc:title>
  <dc:creator/>
  <cp:keywords/>
  <cp:lastModifiedBy>MUTUA John</cp:lastModifiedBy>
  <cp:revision>1</cp:revision>
  <dcterms:created xsi:type="dcterms:W3CDTF">2022-07-20T08:43:16Z</dcterms:created>
  <dcterms:modified xsi:type="dcterms:W3CDTF">2022-07-20T08:48:10Z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2022-07-20</vt:lpwstr>
  </property>
  <property fmtid="{D5CDD505-2E9C-101B-9397-08002B2CF9AE}" pid="3" name="fontsize">
    <vt:lpwstr>20pt</vt:lpwstr>
  </property>
  <property fmtid="{D5CDD505-2E9C-101B-9397-08002B2CF9AE}" pid="4" name="mainfont">
    <vt:lpwstr>Helvetica</vt:lpwstr>
  </property>
  <property fmtid="{D5CDD505-2E9C-101B-9397-08002B2CF9AE}" pid="5" name="output">
    <vt:lpwstr/>
  </property>
  <property fmtid="{D5CDD505-2E9C-101B-9397-08002B2CF9AE}" pid="6" name="subtitle">
    <vt:lpwstr>…Starting 2017</vt:lpwstr>
  </property>
</Properties>
</file>