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337" r:id="rId5"/>
    <p:sldId id="28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340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696" autoAdjust="0"/>
  </p:normalViewPr>
  <p:slideViewPr>
    <p:cSldViewPr snapToGrid="0" snapToObjects="1">
      <p:cViewPr varScale="1">
        <p:scale>
          <a:sx n="129" d="100"/>
          <a:sy n="129" d="100"/>
        </p:scale>
        <p:origin x="208" y="3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Mutua" userId="be5f9d21-0740-4e12-a9ee-bd0124478c51" providerId="ADAL" clId="{88FC2C14-009D-6343-98B9-4B6E62B77ADE}"/>
    <pc:docChg chg="custSel addSld delSld modSld">
      <pc:chgData name="John Mutua" userId="be5f9d21-0740-4e12-a9ee-bd0124478c51" providerId="ADAL" clId="{88FC2C14-009D-6343-98B9-4B6E62B77ADE}" dt="2022-07-27T15:56:25.701" v="42" actId="20577"/>
      <pc:docMkLst>
        <pc:docMk/>
      </pc:docMkLst>
      <pc:sldChg chg="modSp mod">
        <pc:chgData name="John Mutua" userId="be5f9d21-0740-4e12-a9ee-bd0124478c51" providerId="ADAL" clId="{88FC2C14-009D-6343-98B9-4B6E62B77ADE}" dt="2022-07-27T15:55:38.656" v="13" actId="113"/>
        <pc:sldMkLst>
          <pc:docMk/>
          <pc:sldMk cId="0" sldId="257"/>
        </pc:sldMkLst>
        <pc:spChg chg="mod">
          <ac:chgData name="John Mutua" userId="be5f9d21-0740-4e12-a9ee-bd0124478c51" providerId="ADAL" clId="{88FC2C14-009D-6343-98B9-4B6E62B77ADE}" dt="2022-07-27T15:55:38.656" v="13" actId="113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John Mutua" userId="be5f9d21-0740-4e12-a9ee-bd0124478c51" providerId="ADAL" clId="{88FC2C14-009D-6343-98B9-4B6E62B77ADE}" dt="2022-07-27T15:55:33.991" v="12" actId="113"/>
        <pc:sldMkLst>
          <pc:docMk/>
          <pc:sldMk cId="0" sldId="258"/>
        </pc:sldMkLst>
        <pc:spChg chg="mod">
          <ac:chgData name="John Mutua" userId="be5f9d21-0740-4e12-a9ee-bd0124478c51" providerId="ADAL" clId="{88FC2C14-009D-6343-98B9-4B6E62B77ADE}" dt="2022-07-27T15:55:33.991" v="12" actId="113"/>
          <ac:spMkLst>
            <pc:docMk/>
            <pc:sldMk cId="0" sldId="258"/>
            <ac:spMk id="2" creationId="{00000000-0000-0000-0000-000000000000}"/>
          </ac:spMkLst>
        </pc:spChg>
      </pc:sldChg>
      <pc:sldChg chg="modSp mod">
        <pc:chgData name="John Mutua" userId="be5f9d21-0740-4e12-a9ee-bd0124478c51" providerId="ADAL" clId="{88FC2C14-009D-6343-98B9-4B6E62B77ADE}" dt="2022-07-27T15:56:16.696" v="23" actId="20577"/>
        <pc:sldMkLst>
          <pc:docMk/>
          <pc:sldMk cId="0" sldId="259"/>
        </pc:sldMkLst>
        <pc:spChg chg="mod">
          <ac:chgData name="John Mutua" userId="be5f9d21-0740-4e12-a9ee-bd0124478c51" providerId="ADAL" clId="{88FC2C14-009D-6343-98B9-4B6E62B77ADE}" dt="2022-07-27T15:56:16.696" v="23" actId="20577"/>
          <ac:spMkLst>
            <pc:docMk/>
            <pc:sldMk cId="0" sldId="259"/>
            <ac:spMk id="2" creationId="{00000000-0000-0000-0000-000000000000}"/>
          </ac:spMkLst>
        </pc:spChg>
      </pc:sldChg>
      <pc:sldChg chg="modSp mod">
        <pc:chgData name="John Mutua" userId="be5f9d21-0740-4e12-a9ee-bd0124478c51" providerId="ADAL" clId="{88FC2C14-009D-6343-98B9-4B6E62B77ADE}" dt="2022-07-27T15:55:24.358" v="10" actId="113"/>
        <pc:sldMkLst>
          <pc:docMk/>
          <pc:sldMk cId="0" sldId="260"/>
        </pc:sldMkLst>
        <pc:spChg chg="mod">
          <ac:chgData name="John Mutua" userId="be5f9d21-0740-4e12-a9ee-bd0124478c51" providerId="ADAL" clId="{88FC2C14-009D-6343-98B9-4B6E62B77ADE}" dt="2022-07-27T15:55:24.358" v="10" actId="113"/>
          <ac:spMkLst>
            <pc:docMk/>
            <pc:sldMk cId="0" sldId="260"/>
            <ac:spMk id="2" creationId="{00000000-0000-0000-0000-000000000000}"/>
          </ac:spMkLst>
        </pc:spChg>
      </pc:sldChg>
      <pc:sldChg chg="modSp mod">
        <pc:chgData name="John Mutua" userId="be5f9d21-0740-4e12-a9ee-bd0124478c51" providerId="ADAL" clId="{88FC2C14-009D-6343-98B9-4B6E62B77ADE}" dt="2022-07-27T15:55:20.375" v="9" actId="113"/>
        <pc:sldMkLst>
          <pc:docMk/>
          <pc:sldMk cId="0" sldId="261"/>
        </pc:sldMkLst>
        <pc:spChg chg="mod">
          <ac:chgData name="John Mutua" userId="be5f9d21-0740-4e12-a9ee-bd0124478c51" providerId="ADAL" clId="{88FC2C14-009D-6343-98B9-4B6E62B77ADE}" dt="2022-07-27T15:55:20.375" v="9" actId="113"/>
          <ac:spMkLst>
            <pc:docMk/>
            <pc:sldMk cId="0" sldId="261"/>
            <ac:spMk id="2" creationId="{00000000-0000-0000-0000-000000000000}"/>
          </ac:spMkLst>
        </pc:spChg>
      </pc:sldChg>
      <pc:sldChg chg="modSp mod">
        <pc:chgData name="John Mutua" userId="be5f9d21-0740-4e12-a9ee-bd0124478c51" providerId="ADAL" clId="{88FC2C14-009D-6343-98B9-4B6E62B77ADE}" dt="2022-07-27T15:55:15.711" v="8" actId="113"/>
        <pc:sldMkLst>
          <pc:docMk/>
          <pc:sldMk cId="0" sldId="262"/>
        </pc:sldMkLst>
        <pc:spChg chg="mod">
          <ac:chgData name="John Mutua" userId="be5f9d21-0740-4e12-a9ee-bd0124478c51" providerId="ADAL" clId="{88FC2C14-009D-6343-98B9-4B6E62B77ADE}" dt="2022-07-27T15:55:15.711" v="8" actId="113"/>
          <ac:spMkLst>
            <pc:docMk/>
            <pc:sldMk cId="0" sldId="262"/>
            <ac:spMk id="2" creationId="{00000000-0000-0000-0000-000000000000}"/>
          </ac:spMkLst>
        </pc:spChg>
      </pc:sldChg>
      <pc:sldChg chg="modSp mod">
        <pc:chgData name="John Mutua" userId="be5f9d21-0740-4e12-a9ee-bd0124478c51" providerId="ADAL" clId="{88FC2C14-009D-6343-98B9-4B6E62B77ADE}" dt="2022-07-27T15:55:11.242" v="7" actId="113"/>
        <pc:sldMkLst>
          <pc:docMk/>
          <pc:sldMk cId="0" sldId="263"/>
        </pc:sldMkLst>
        <pc:spChg chg="mod">
          <ac:chgData name="John Mutua" userId="be5f9d21-0740-4e12-a9ee-bd0124478c51" providerId="ADAL" clId="{88FC2C14-009D-6343-98B9-4B6E62B77ADE}" dt="2022-07-27T15:55:11.242" v="7" actId="113"/>
          <ac:spMkLst>
            <pc:docMk/>
            <pc:sldMk cId="0" sldId="263"/>
            <ac:spMk id="2" creationId="{00000000-0000-0000-0000-000000000000}"/>
          </ac:spMkLst>
        </pc:spChg>
      </pc:sldChg>
      <pc:sldChg chg="modSp mod">
        <pc:chgData name="John Mutua" userId="be5f9d21-0740-4e12-a9ee-bd0124478c51" providerId="ADAL" clId="{88FC2C14-009D-6343-98B9-4B6E62B77ADE}" dt="2022-07-27T15:55:05.507" v="6" actId="113"/>
        <pc:sldMkLst>
          <pc:docMk/>
          <pc:sldMk cId="0" sldId="264"/>
        </pc:sldMkLst>
        <pc:spChg chg="mod">
          <ac:chgData name="John Mutua" userId="be5f9d21-0740-4e12-a9ee-bd0124478c51" providerId="ADAL" clId="{88FC2C14-009D-6343-98B9-4B6E62B77ADE}" dt="2022-07-27T15:55:05.507" v="6" actId="113"/>
          <ac:spMkLst>
            <pc:docMk/>
            <pc:sldMk cId="0" sldId="264"/>
            <ac:spMk id="2" creationId="{00000000-0000-0000-0000-000000000000}"/>
          </ac:spMkLst>
        </pc:spChg>
      </pc:sldChg>
      <pc:sldChg chg="modSp mod">
        <pc:chgData name="John Mutua" userId="be5f9d21-0740-4e12-a9ee-bd0124478c51" providerId="ADAL" clId="{88FC2C14-009D-6343-98B9-4B6E62B77ADE}" dt="2022-07-27T15:55:01.826" v="5" actId="113"/>
        <pc:sldMkLst>
          <pc:docMk/>
          <pc:sldMk cId="0" sldId="265"/>
        </pc:sldMkLst>
        <pc:spChg chg="mod">
          <ac:chgData name="John Mutua" userId="be5f9d21-0740-4e12-a9ee-bd0124478c51" providerId="ADAL" clId="{88FC2C14-009D-6343-98B9-4B6E62B77ADE}" dt="2022-07-27T15:55:01.826" v="5" actId="113"/>
          <ac:spMkLst>
            <pc:docMk/>
            <pc:sldMk cId="0" sldId="265"/>
            <ac:spMk id="2" creationId="{00000000-0000-0000-0000-000000000000}"/>
          </ac:spMkLst>
        </pc:spChg>
      </pc:sldChg>
      <pc:sldChg chg="modSp mod">
        <pc:chgData name="John Mutua" userId="be5f9d21-0740-4e12-a9ee-bd0124478c51" providerId="ADAL" clId="{88FC2C14-009D-6343-98B9-4B6E62B77ADE}" dt="2022-07-27T15:54:58.292" v="4" actId="113"/>
        <pc:sldMkLst>
          <pc:docMk/>
          <pc:sldMk cId="0" sldId="266"/>
        </pc:sldMkLst>
        <pc:spChg chg="mod">
          <ac:chgData name="John Mutua" userId="be5f9d21-0740-4e12-a9ee-bd0124478c51" providerId="ADAL" clId="{88FC2C14-009D-6343-98B9-4B6E62B77ADE}" dt="2022-07-27T15:54:58.292" v="4" actId="113"/>
          <ac:spMkLst>
            <pc:docMk/>
            <pc:sldMk cId="0" sldId="266"/>
            <ac:spMk id="2" creationId="{00000000-0000-0000-0000-000000000000}"/>
          </ac:spMkLst>
        </pc:spChg>
      </pc:sldChg>
      <pc:sldChg chg="modSp mod">
        <pc:chgData name="John Mutua" userId="be5f9d21-0740-4e12-a9ee-bd0124478c51" providerId="ADAL" clId="{88FC2C14-009D-6343-98B9-4B6E62B77ADE}" dt="2022-07-27T15:54:46.160" v="3" actId="113"/>
        <pc:sldMkLst>
          <pc:docMk/>
          <pc:sldMk cId="0" sldId="267"/>
        </pc:sldMkLst>
        <pc:spChg chg="mod">
          <ac:chgData name="John Mutua" userId="be5f9d21-0740-4e12-a9ee-bd0124478c51" providerId="ADAL" clId="{88FC2C14-009D-6343-98B9-4B6E62B77ADE}" dt="2022-07-27T15:54:46.160" v="3" actId="113"/>
          <ac:spMkLst>
            <pc:docMk/>
            <pc:sldMk cId="0" sldId="267"/>
            <ac:spMk id="2" creationId="{00000000-0000-0000-0000-000000000000}"/>
          </ac:spMkLst>
        </pc:spChg>
      </pc:sldChg>
      <pc:sldChg chg="del">
        <pc:chgData name="John Mutua" userId="be5f9d21-0740-4e12-a9ee-bd0124478c51" providerId="ADAL" clId="{88FC2C14-009D-6343-98B9-4B6E62B77ADE}" dt="2022-07-27T15:54:40.391" v="2" actId="2696"/>
        <pc:sldMkLst>
          <pc:docMk/>
          <pc:sldMk cId="0" sldId="268"/>
        </pc:sldMkLst>
      </pc:sldChg>
      <pc:sldChg chg="modSp add mod">
        <pc:chgData name="John Mutua" userId="be5f9d21-0740-4e12-a9ee-bd0124478c51" providerId="ADAL" clId="{88FC2C14-009D-6343-98B9-4B6E62B77ADE}" dt="2022-07-27T15:56:25.701" v="42" actId="20577"/>
        <pc:sldMkLst>
          <pc:docMk/>
          <pc:sldMk cId="4105607388" sldId="288"/>
        </pc:sldMkLst>
        <pc:spChg chg="mod">
          <ac:chgData name="John Mutua" userId="be5f9d21-0740-4e12-a9ee-bd0124478c51" providerId="ADAL" clId="{88FC2C14-009D-6343-98B9-4B6E62B77ADE}" dt="2022-07-27T15:56:25.701" v="42" actId="20577"/>
          <ac:spMkLst>
            <pc:docMk/>
            <pc:sldMk cId="4105607388" sldId="288"/>
            <ac:spMk id="2" creationId="{161E8406-C127-6631-EA3C-B78B871991B7}"/>
          </ac:spMkLst>
        </pc:spChg>
        <pc:spChg chg="mod">
          <ac:chgData name="John Mutua" userId="be5f9d21-0740-4e12-a9ee-bd0124478c51" providerId="ADAL" clId="{88FC2C14-009D-6343-98B9-4B6E62B77ADE}" dt="2022-07-27T15:56:05.508" v="15" actId="27636"/>
          <ac:spMkLst>
            <pc:docMk/>
            <pc:sldMk cId="4105607388" sldId="288"/>
            <ac:spMk id="3" creationId="{4869C8B3-E835-8639-E193-118E0813B2D0}"/>
          </ac:spMkLst>
        </pc:spChg>
      </pc:sldChg>
      <pc:sldChg chg="modSp add">
        <pc:chgData name="John Mutua" userId="be5f9d21-0740-4e12-a9ee-bd0124478c51" providerId="ADAL" clId="{88FC2C14-009D-6343-98B9-4B6E62B77ADE}" dt="2022-07-27T15:53:49.397" v="0"/>
        <pc:sldMkLst>
          <pc:docMk/>
          <pc:sldMk cId="2975826589" sldId="337"/>
        </pc:sldMkLst>
        <pc:graphicFrameChg chg="mod">
          <ac:chgData name="John Mutua" userId="be5f9d21-0740-4e12-a9ee-bd0124478c51" providerId="ADAL" clId="{88FC2C14-009D-6343-98B9-4B6E62B77ADE}" dt="2022-07-27T15:53:49.397" v="0"/>
          <ac:graphicFrameMkLst>
            <pc:docMk/>
            <pc:sldMk cId="2975826589" sldId="337"/>
            <ac:graphicFrameMk id="5" creationId="{6073E77F-29A7-920A-7B8A-FBA4B7D4145F}"/>
          </ac:graphicFrameMkLst>
        </pc:graphicFrameChg>
      </pc:sldChg>
      <pc:sldChg chg="add">
        <pc:chgData name="John Mutua" userId="be5f9d21-0740-4e12-a9ee-bd0124478c51" providerId="ADAL" clId="{88FC2C14-009D-6343-98B9-4B6E62B77ADE}" dt="2022-07-27T15:54:32.485" v="1"/>
        <pc:sldMkLst>
          <pc:docMk/>
          <pc:sldMk cId="3102861470" sldId="340"/>
        </pc:sldMkLst>
      </pc:sldChg>
    </pc:docChg>
  </pc:docChgLst>
  <pc:docChgLst>
    <pc:chgData name="John Mutua" userId="be5f9d21-0740-4e12-a9ee-bd0124478c51" providerId="ADAL" clId="{88191D4E-15F8-514A-886A-3D97C9E018C5}"/>
    <pc:docChg chg="undo custSel modSld">
      <pc:chgData name="John Mutua" userId="be5f9d21-0740-4e12-a9ee-bd0124478c51" providerId="ADAL" clId="{88191D4E-15F8-514A-886A-3D97C9E018C5}" dt="2022-11-02T16:34:03.870" v="3" actId="1076"/>
      <pc:docMkLst>
        <pc:docMk/>
      </pc:docMkLst>
      <pc:sldChg chg="modSp mod">
        <pc:chgData name="John Mutua" userId="be5f9d21-0740-4e12-a9ee-bd0124478c51" providerId="ADAL" clId="{88191D4E-15F8-514A-886A-3D97C9E018C5}" dt="2022-11-02T16:34:03.870" v="3" actId="1076"/>
        <pc:sldMkLst>
          <pc:docMk/>
          <pc:sldMk cId="3102861470" sldId="340"/>
        </pc:sldMkLst>
        <pc:picChg chg="mod">
          <ac:chgData name="John Mutua" userId="be5f9d21-0740-4e12-a9ee-bd0124478c51" providerId="ADAL" clId="{88191D4E-15F8-514A-886A-3D97C9E018C5}" dt="2022-11-02T16:34:03.870" v="3" actId="1076"/>
          <ac:picMkLst>
            <pc:docMk/>
            <pc:sldMk cId="3102861470" sldId="340"/>
            <ac:picMk id="3" creationId="{F0578951-4584-B258-72F3-9130C7EB00E8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oe.sharepoint.com/sites/EarthFellows2022/Shared%20Documents/Climate%20Research%20and%20Impact/Funding%20Pie%20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114597378963766"/>
          <c:y val="0.12706429579017445"/>
          <c:w val="0.58389281949901628"/>
          <c:h val="0.69196240772002315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4C92D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E96-4E7E-936A-56198EA9AEC9}"/>
              </c:ext>
            </c:extLst>
          </c:dPt>
          <c:dPt>
            <c:idx val="1"/>
            <c:bubble3D val="0"/>
            <c:spPr>
              <a:solidFill>
                <a:schemeClr val="accent3">
                  <a:shade val="6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96-4E7E-936A-56198EA9AEC9}"/>
              </c:ext>
            </c:extLst>
          </c:dPt>
          <c:dPt>
            <c:idx val="2"/>
            <c:bubble3D val="0"/>
            <c:spPr>
              <a:solidFill>
                <a:schemeClr val="accent3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E96-4E7E-936A-56198EA9AEC9}"/>
              </c:ext>
            </c:extLst>
          </c:dPt>
          <c:dPt>
            <c:idx val="3"/>
            <c:bubble3D val="0"/>
            <c:spPr>
              <a:solidFill>
                <a:schemeClr val="accent3">
                  <a:shade val="9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E96-4E7E-936A-56198EA9AEC9}"/>
              </c:ext>
            </c:extLst>
          </c:dPt>
          <c:dPt>
            <c:idx val="4"/>
            <c:bubble3D val="0"/>
            <c:spPr>
              <a:solidFill>
                <a:schemeClr val="accent3">
                  <a:tint val="9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E96-4E7E-936A-56198EA9AEC9}"/>
              </c:ext>
            </c:extLst>
          </c:dPt>
          <c:dPt>
            <c:idx val="5"/>
            <c:bubble3D val="0"/>
            <c:spPr>
              <a:solidFill>
                <a:schemeClr val="accent3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E96-4E7E-936A-56198EA9AEC9}"/>
              </c:ext>
            </c:extLst>
          </c:dPt>
          <c:dPt>
            <c:idx val="6"/>
            <c:bubble3D val="0"/>
            <c:spPr>
              <a:solidFill>
                <a:schemeClr val="accent3">
                  <a:tint val="6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EE96-4E7E-936A-56198EA9AEC9}"/>
              </c:ext>
            </c:extLst>
          </c:dPt>
          <c:dPt>
            <c:idx val="7"/>
            <c:bubble3D val="0"/>
            <c:spPr>
              <a:solidFill>
                <a:schemeClr val="accent3">
                  <a:tint val="4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EE96-4E7E-936A-56198EA9AEC9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EE96-4E7E-936A-56198EA9AEC9}"/>
                </c:ext>
              </c:extLst>
            </c:dLbl>
            <c:dLbl>
              <c:idx val="1"/>
              <c:layout>
                <c:manualLayout>
                  <c:x val="-8.7109962472022093E-17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E96-4E7E-936A-56198EA9AEC9}"/>
                </c:ext>
              </c:extLst>
            </c:dLbl>
            <c:dLbl>
              <c:idx val="3"/>
              <c:layout>
                <c:manualLayout>
                  <c:x val="2.299327129978066E-3"/>
                  <c:y val="4.586128946057012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E96-4E7E-936A-56198EA9AEC9}"/>
                </c:ext>
              </c:extLst>
            </c:dLbl>
            <c:dLbl>
              <c:idx val="4"/>
              <c:layout>
                <c:manualLayout>
                  <c:x val="5.9393842345733146E-3"/>
                  <c:y val="2.378689510648180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631927286223323"/>
                      <c:h val="0.1422622220224372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EE96-4E7E-936A-56198EA9AEC9}"/>
                </c:ext>
              </c:extLst>
            </c:dLbl>
            <c:dLbl>
              <c:idx val="5"/>
              <c:layout>
                <c:manualLayout>
                  <c:x val="2.375753693829326E-3"/>
                  <c:y val="4.757379021296361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E96-4E7E-936A-56198EA9AEC9}"/>
                </c:ext>
              </c:extLst>
            </c:dLbl>
            <c:dLbl>
              <c:idx val="6"/>
              <c:layout>
                <c:manualLayout>
                  <c:x val="1.6630369390415276E-2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903265295738305"/>
                      <c:h val="0.1488722496569763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EE96-4E7E-936A-56198EA9AEC9}"/>
                </c:ext>
              </c:extLst>
            </c:dLbl>
            <c:dLbl>
              <c:idx val="7"/>
              <c:layout>
                <c:manualLayout>
                  <c:x val="2.3757536938293258E-2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EE96-4E7E-936A-56198EA9AEC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Sheet1!$A$1:$A$8</c:f>
              <c:strCache>
                <c:ptCount val="8"/>
                <c:pt idx="0">
                  <c:v>UKRI</c:v>
                </c:pt>
                <c:pt idx="1">
                  <c:v>UK Government</c:v>
                </c:pt>
                <c:pt idx="2">
                  <c:v>UK Charities</c:v>
                </c:pt>
                <c:pt idx="3">
                  <c:v>Wellcome Trust</c:v>
                </c:pt>
                <c:pt idx="4">
                  <c:v>Industry (UK, EU, Overseas)</c:v>
                </c:pt>
                <c:pt idx="5">
                  <c:v>EU Government</c:v>
                </c:pt>
                <c:pt idx="6">
                  <c:v>Other Overseas (incl. charities)</c:v>
                </c:pt>
                <c:pt idx="7">
                  <c:v>Other</c:v>
                </c:pt>
              </c:strCache>
            </c:strRef>
          </c:cat>
          <c:val>
            <c:numRef>
              <c:f>Sheet1!$B$1:$B$8</c:f>
              <c:numCache>
                <c:formatCode>0%</c:formatCode>
                <c:ptCount val="8"/>
                <c:pt idx="0">
                  <c:v>0.45</c:v>
                </c:pt>
                <c:pt idx="1">
                  <c:v>0.11</c:v>
                </c:pt>
                <c:pt idx="2">
                  <c:v>0.13</c:v>
                </c:pt>
                <c:pt idx="3">
                  <c:v>0.1</c:v>
                </c:pt>
                <c:pt idx="4">
                  <c:v>0.06</c:v>
                </c:pt>
                <c:pt idx="5">
                  <c:v>0.09</c:v>
                </c:pt>
                <c:pt idx="6">
                  <c:v>0.04</c:v>
                </c:pt>
                <c:pt idx="7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E96-4E7E-936A-56198EA9AEC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9317F-F248-3E4B-8393-467C827974A1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B89EF-4966-A049-B4AD-E9AA2728D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08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210CE-A3B4-7147-BD08-4FD194DC13B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62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Climate, Environment and Sustainability Research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t>…Starting 2017</a:t>
            </a: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2022-07-27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Distribution of active projects within colleges</a:t>
            </a:r>
          </a:p>
        </p:txBody>
      </p:sp>
      <p:pic>
        <p:nvPicPr>
          <p:cNvPr id="3" name="Picture 1" descr="Presentation_climate_research_files/figure-pptx/unnamed-chunk-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Categories of Projects</a:t>
            </a:r>
          </a:p>
        </p:txBody>
      </p:sp>
      <p:pic>
        <p:nvPicPr>
          <p:cNvPr id="3" name="Picture 1" descr="Presentation_climate_research_files/figure-pptx/unnamed-chunk-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Geographic reach by College</a:t>
            </a:r>
          </a:p>
        </p:txBody>
      </p:sp>
      <p:pic>
        <p:nvPicPr>
          <p:cNvPr id="3" name="Picture 1" descr="Presentation_climate_research_files/figure-pptx/unnamed-chunk-1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Geographic reach by School</a:t>
            </a:r>
          </a:p>
        </p:txBody>
      </p:sp>
      <p:pic>
        <p:nvPicPr>
          <p:cNvPr id="3" name="Picture 1" descr="Presentation_climate_research_files/figure-pptx/unnamed-chunk-1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Research outcomes</a:t>
            </a:r>
          </a:p>
        </p:txBody>
      </p:sp>
      <p:pic>
        <p:nvPicPr>
          <p:cNvPr id="3" name="Picture 1" descr="Presentation_climate_research_files/figure-pptx/unnamed-chunk-1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193800"/>
            <a:ext cx="814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iagram, venn diagram&#10;&#10;Description automatically generated">
            <a:extLst>
              <a:ext uri="{FF2B5EF4-FFF2-40B4-BE49-F238E27FC236}">
                <a16:creationId xmlns:a16="http://schemas.microsoft.com/office/drawing/2014/main" id="{F0578951-4584-B258-72F3-9130C7EB0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055" y="1125927"/>
            <a:ext cx="3545456" cy="37866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93D060-C7E4-3F03-A716-C916A83DB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Domains of Research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693E702-6E5C-050E-F737-B484A3C03BDD}"/>
              </a:ext>
            </a:extLst>
          </p:cNvPr>
          <p:cNvGrpSpPr/>
          <p:nvPr/>
        </p:nvGrpSpPr>
        <p:grpSpPr>
          <a:xfrm>
            <a:off x="2144277" y="906974"/>
            <a:ext cx="4944782" cy="4108222"/>
            <a:chOff x="4870870" y="589078"/>
            <a:chExt cx="6593042" cy="54776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8815AE-1230-8B84-7836-F706ADB18F53}"/>
                </a:ext>
              </a:extLst>
            </p:cNvPr>
            <p:cNvSpPr txBox="1"/>
            <p:nvPr/>
          </p:nvSpPr>
          <p:spPr>
            <a:xfrm>
              <a:off x="9427765" y="5527070"/>
              <a:ext cx="2036147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b="1">
                  <a:solidFill>
                    <a:srgbClr val="4C92DC"/>
                  </a:solidFill>
                </a:rPr>
                <a:t>Mitigation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A90801-AC1B-0762-7A19-1D01527B246D}"/>
                </a:ext>
              </a:extLst>
            </p:cNvPr>
            <p:cNvSpPr txBox="1"/>
            <p:nvPr/>
          </p:nvSpPr>
          <p:spPr>
            <a:xfrm>
              <a:off x="7246007" y="589078"/>
              <a:ext cx="2036146" cy="5984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n-GB" b="1">
                  <a:solidFill>
                    <a:srgbClr val="FF0000"/>
                  </a:solidFill>
                </a:rPr>
                <a:t>Adaptation</a:t>
              </a:r>
            </a:p>
            <a:p>
              <a:pPr>
                <a:spcAft>
                  <a:spcPts val="450"/>
                </a:spcAft>
              </a:pPr>
              <a:endParaRPr lang="en-GB" sz="100" b="1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16867CC-AD2F-DFC5-9716-3311B9E0D18B}"/>
                </a:ext>
              </a:extLst>
            </p:cNvPr>
            <p:cNvSpPr txBox="1"/>
            <p:nvPr/>
          </p:nvSpPr>
          <p:spPr>
            <a:xfrm>
              <a:off x="4870870" y="5574265"/>
              <a:ext cx="3107754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b="1">
                  <a:solidFill>
                    <a:schemeClr val="accent6"/>
                  </a:solidFill>
                </a:rPr>
                <a:t>Physical Science</a:t>
              </a:r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DF9CE0-99BA-F058-5434-0662E2B408A8}"/>
              </a:ext>
            </a:extLst>
          </p:cNvPr>
          <p:cNvSpPr txBox="1">
            <a:spLocks/>
          </p:cNvSpPr>
          <p:nvPr/>
        </p:nvSpPr>
        <p:spPr>
          <a:xfrm>
            <a:off x="6721822" y="2881090"/>
            <a:ext cx="2153758" cy="114409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/>
              <a:t>Most of the projects are focused on climate change mitigation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F5150EFD-3B25-55D0-53C5-91EA07832F95}"/>
              </a:ext>
            </a:extLst>
          </p:cNvPr>
          <p:cNvSpPr/>
          <p:nvPr/>
        </p:nvSpPr>
        <p:spPr>
          <a:xfrm rot="-660000" flipV="1">
            <a:off x="5611663" y="3767506"/>
            <a:ext cx="1990546" cy="1052126"/>
          </a:xfrm>
          <a:prstGeom prst="arc">
            <a:avLst/>
          </a:prstGeom>
          <a:ln w="38100">
            <a:solidFill>
              <a:srgbClr val="4C92DC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10286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Assess extent of climate-related research.</a:t>
            </a:r>
          </a:p>
          <a:p>
            <a:pPr lvl="0"/>
            <a:r>
              <a:t>Create a baseline of climate-related research funding.</a:t>
            </a:r>
          </a:p>
          <a:p>
            <a:pPr lvl="0"/>
            <a:r>
              <a:t>Disaggregate data based on important areas of focus.</a:t>
            </a:r>
          </a:p>
          <a:p>
            <a:pPr lvl="0"/>
            <a:r>
              <a:t>Develop a series of high impact case studies.</a:t>
            </a:r>
          </a:p>
          <a:p>
            <a:pPr lvl="0"/>
            <a:r>
              <a:t>Visualize findings and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Which are the primary funding bodies?</a:t>
            </a:r>
          </a:p>
          <a:p>
            <a:pPr lvl="0"/>
            <a:r>
              <a:t>What is the application success rate?</a:t>
            </a:r>
          </a:p>
          <a:p>
            <a:pPr lvl="0"/>
            <a:r>
              <a:t>How is research funding distributed among colleges/schools?</a:t>
            </a:r>
          </a:p>
          <a:p>
            <a:pPr lvl="0"/>
            <a:r>
              <a:t>What is the distribution of active projects?</a:t>
            </a:r>
          </a:p>
          <a:p>
            <a:pPr lvl="0"/>
            <a:r>
              <a:t>How is the research distributed around the world?</a:t>
            </a:r>
          </a:p>
          <a:p>
            <a:pPr lvl="0"/>
            <a:r>
              <a:t>What are the various research outcomes from projects?</a:t>
            </a:r>
          </a:p>
          <a:p>
            <a:pPr lvl="0"/>
            <a:r>
              <a:t>What are the major domains of research?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88BD-4F29-9004-3740-9BFEF1EB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 and Limitations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D35E54-1054-0945-1EC5-1046EE14D918}"/>
              </a:ext>
            </a:extLst>
          </p:cNvPr>
          <p:cNvSpPr txBox="1">
            <a:spLocks/>
          </p:cNvSpPr>
          <p:nvPr/>
        </p:nvSpPr>
        <p:spPr>
          <a:xfrm>
            <a:off x="628650" y="1660685"/>
            <a:ext cx="2903867" cy="2705754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</a:pPr>
            <a:r>
              <a:rPr lang="en-US" sz="1800" dirty="0"/>
              <a:t>Automated workflow using R software</a:t>
            </a:r>
          </a:p>
          <a:p>
            <a:pPr lvl="1">
              <a:spcAft>
                <a:spcPts val="450"/>
              </a:spcAft>
            </a:pPr>
            <a:r>
              <a:rPr lang="en-US" sz="1800" dirty="0"/>
              <a:t>Access to UKRI API; ERO direct download</a:t>
            </a:r>
            <a:endParaRPr lang="en-US" sz="1800" dirty="0">
              <a:cs typeface="Calibri"/>
            </a:endParaRPr>
          </a:p>
          <a:p>
            <a:pPr lvl="1">
              <a:spcAft>
                <a:spcPts val="450"/>
              </a:spcAft>
            </a:pPr>
            <a:r>
              <a:rPr lang="en-US" sz="1800" dirty="0"/>
              <a:t>Data cleaning</a:t>
            </a:r>
            <a:endParaRPr lang="en-US" sz="1800" dirty="0">
              <a:cs typeface="Calibri"/>
            </a:endParaRPr>
          </a:p>
          <a:p>
            <a:pPr lvl="1">
              <a:spcAft>
                <a:spcPts val="450"/>
              </a:spcAft>
            </a:pPr>
            <a:r>
              <a:rPr lang="en-US" sz="1800" dirty="0"/>
              <a:t>Keyword mining </a:t>
            </a:r>
            <a:endParaRPr lang="en-US" sz="1800" dirty="0">
              <a:cs typeface="Calibri"/>
            </a:endParaRPr>
          </a:p>
          <a:p>
            <a:pPr lvl="1">
              <a:spcAft>
                <a:spcPts val="450"/>
              </a:spcAft>
            </a:pPr>
            <a:r>
              <a:rPr lang="en-US" sz="1800" dirty="0"/>
              <a:t>Visualization</a:t>
            </a:r>
            <a:endParaRPr lang="en-US" sz="1800" dirty="0">
              <a:cs typeface="Calibri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6073E77F-29A7-920A-7B8A-FBA4B7D4145F}"/>
              </a:ext>
            </a:extLst>
          </p:cNvPr>
          <p:cNvGraphicFramePr>
            <a:graphicFrameLocks noGrp="1"/>
          </p:cNvGraphicFramePr>
          <p:nvPr/>
        </p:nvGraphicFramePr>
        <p:xfrm>
          <a:off x="3836577" y="1712661"/>
          <a:ext cx="4844023" cy="24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335">
                  <a:extLst>
                    <a:ext uri="{9D8B030D-6E8A-4147-A177-3AD203B41FA5}">
                      <a16:colId xmlns:a16="http://schemas.microsoft.com/office/drawing/2014/main" val="915803893"/>
                    </a:ext>
                  </a:extLst>
                </a:gridCol>
                <a:gridCol w="1689143">
                  <a:extLst>
                    <a:ext uri="{9D8B030D-6E8A-4147-A177-3AD203B41FA5}">
                      <a16:colId xmlns:a16="http://schemas.microsoft.com/office/drawing/2014/main" val="2007597014"/>
                    </a:ext>
                  </a:extLst>
                </a:gridCol>
                <a:gridCol w="2088545">
                  <a:extLst>
                    <a:ext uri="{9D8B030D-6E8A-4147-A177-3AD203B41FA5}">
                      <a16:colId xmlns:a16="http://schemas.microsoft.com/office/drawing/2014/main" val="3237685164"/>
                    </a:ext>
                  </a:extLst>
                </a:gridCol>
              </a:tblGrid>
              <a:tr h="48786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ERO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UKRI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446242003"/>
                  </a:ext>
                </a:extLst>
              </a:tr>
              <a:tr h="487865">
                <a:tc>
                  <a:txBody>
                    <a:bodyPr/>
                    <a:lstStyle/>
                    <a:p>
                      <a:r>
                        <a:rPr lang="en-US" sz="1000" dirty="0"/>
                        <a:t>What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Titles</a:t>
                      </a:r>
                      <a:endParaRPr lang="en-US" sz="1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noProof="0" dirty="0">
                          <a:latin typeface="Calibri"/>
                        </a:rPr>
                        <a:t>Titles + Abstracts + Descriptions</a:t>
                      </a:r>
                      <a:endParaRPr lang="en-US" sz="1400" b="0" i="0" u="none" strike="noStrike" noProof="0" dirty="0">
                        <a:latin typeface="Calibri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31858011"/>
                  </a:ext>
                </a:extLst>
              </a:tr>
              <a:tr h="487865">
                <a:tc>
                  <a:txBody>
                    <a:bodyPr/>
                    <a:lstStyle/>
                    <a:p>
                      <a:r>
                        <a:rPr lang="en-US" sz="1000" dirty="0"/>
                        <a:t>Keywords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One at a time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Multiple at once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390665891"/>
                  </a:ext>
                </a:extLst>
              </a:tr>
              <a:tr h="487865">
                <a:tc>
                  <a:txBody>
                    <a:bodyPr/>
                    <a:lstStyle/>
                    <a:p>
                      <a:r>
                        <a:rPr lang="en-US" sz="1000" dirty="0"/>
                        <a:t>Funding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Applications, Awards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Awards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20783294"/>
                  </a:ext>
                </a:extLst>
              </a:tr>
              <a:tr h="487865">
                <a:tc>
                  <a:txBody>
                    <a:bodyPr/>
                    <a:lstStyle/>
                    <a:p>
                      <a:r>
                        <a:rPr lang="en-US" sz="1000" dirty="0"/>
                        <a:t>Outcomes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31785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82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E8406-C127-6631-EA3C-B78B87199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Sources </a:t>
            </a:r>
            <a:r>
              <a:rPr lang="en-US" b="1"/>
              <a:t>of University funding</a:t>
            </a:r>
            <a:endParaRPr lang="en-US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9F64FE3-2A7A-4FF4-B2B7-934E68F58152}"/>
              </a:ext>
            </a:extLst>
          </p:cNvPr>
          <p:cNvGraphicFramePr>
            <a:graphicFrameLocks/>
          </p:cNvGraphicFramePr>
          <p:nvPr/>
        </p:nvGraphicFramePr>
        <p:xfrm>
          <a:off x="683131" y="1169057"/>
          <a:ext cx="6360179" cy="3857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9C8B3-E835-8639-E193-118E0813B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588" y="3321259"/>
            <a:ext cx="1895446" cy="70718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/>
              <a:t>UKRI is the dominant funding institution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4926183-F136-312F-566B-4A39721ADB60}"/>
              </a:ext>
            </a:extLst>
          </p:cNvPr>
          <p:cNvSpPr/>
          <p:nvPr/>
        </p:nvSpPr>
        <p:spPr>
          <a:xfrm>
            <a:off x="5430329" y="2717321"/>
            <a:ext cx="1354348" cy="957533"/>
          </a:xfrm>
          <a:prstGeom prst="arc">
            <a:avLst/>
          </a:prstGeom>
          <a:ln w="38100">
            <a:solidFill>
              <a:srgbClr val="4C92DC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410560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Source of </a:t>
            </a:r>
            <a:r>
              <a:rPr lang="en-GB" b="1" dirty="0"/>
              <a:t>Climate </a:t>
            </a:r>
            <a:r>
              <a:rPr b="1" dirty="0"/>
              <a:t>Funding (2021)</a:t>
            </a:r>
          </a:p>
        </p:txBody>
      </p:sp>
      <p:pic>
        <p:nvPicPr>
          <p:cNvPr id="3" name="Picture 1" descr="Presentation_climate_research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Application Success Rate</a:t>
            </a:r>
          </a:p>
        </p:txBody>
      </p:sp>
      <p:pic>
        <p:nvPicPr>
          <p:cNvPr id="3" name="Picture 1" descr="Presentation_climate_research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Research Income (2021)</a:t>
            </a:r>
          </a:p>
        </p:txBody>
      </p:sp>
      <p:pic>
        <p:nvPicPr>
          <p:cNvPr id="3" name="Picture 1" descr="Presentation_climate_research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Source of Funding (Active projects)</a:t>
            </a:r>
          </a:p>
        </p:txBody>
      </p:sp>
      <p:pic>
        <p:nvPicPr>
          <p:cNvPr id="3" name="Picture 1" descr="Presentation_climate_research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Macintosh PowerPoint</Application>
  <PresentationFormat>On-screen Show (16:9)</PresentationFormat>
  <Paragraphs>55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Climate, Environment and Sustainability Research</vt:lpstr>
      <vt:lpstr>Goals</vt:lpstr>
      <vt:lpstr>Questions</vt:lpstr>
      <vt:lpstr>Methods and Limitations</vt:lpstr>
      <vt:lpstr>Sources of University funding</vt:lpstr>
      <vt:lpstr>Source of Climate Funding (2021)</vt:lpstr>
      <vt:lpstr>Application Success Rate</vt:lpstr>
      <vt:lpstr>Research Income (2021)</vt:lpstr>
      <vt:lpstr>Source of Funding (Active projects)</vt:lpstr>
      <vt:lpstr>Distribution of active projects within colleges</vt:lpstr>
      <vt:lpstr>Categories of Projects</vt:lpstr>
      <vt:lpstr>Geographic reach by College</vt:lpstr>
      <vt:lpstr>Geographic reach by School</vt:lpstr>
      <vt:lpstr>Research outcomes</vt:lpstr>
      <vt:lpstr>Domains of Research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Climate, Environment and Sustainability Research</dc:title>
  <dc:creator/>
  <cp:keywords/>
  <cp:lastModifiedBy>John Mutua</cp:lastModifiedBy>
  <cp:revision>1</cp:revision>
  <dcterms:created xsi:type="dcterms:W3CDTF">2022-07-27T12:12:15Z</dcterms:created>
  <dcterms:modified xsi:type="dcterms:W3CDTF">2022-11-02T16:34:13Z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2022-07-27</vt:lpwstr>
  </property>
  <property fmtid="{D5CDD505-2E9C-101B-9397-08002B2CF9AE}" pid="3" name="fontsize">
    <vt:lpwstr>20pt</vt:lpwstr>
  </property>
  <property fmtid="{D5CDD505-2E9C-101B-9397-08002B2CF9AE}" pid="4" name="mainfont">
    <vt:lpwstr>Helvetica</vt:lpwstr>
  </property>
  <property fmtid="{D5CDD505-2E9C-101B-9397-08002B2CF9AE}" pid="5" name="output">
    <vt:lpwstr/>
  </property>
  <property fmtid="{D5CDD505-2E9C-101B-9397-08002B2CF9AE}" pid="6" name="subtitle">
    <vt:lpwstr>…Starting 2017</vt:lpwstr>
  </property>
</Properties>
</file>