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92" r:id="rId29"/>
    <p:sldId id="273" r:id="rId30"/>
    <p:sldId id="274" r:id="rId31"/>
    <p:sldId id="276" r:id="rId32"/>
    <p:sldId id="275" r:id="rId33"/>
    <p:sldId id="277" r:id="rId34"/>
    <p:sldId id="278" r:id="rId35"/>
    <p:sldId id="27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33"/>
    <p:restoredTop sz="96327"/>
  </p:normalViewPr>
  <p:slideViewPr>
    <p:cSldViewPr snapToGrid="0">
      <p:cViewPr varScale="1">
        <p:scale>
          <a:sx n="123" d="100"/>
          <a:sy n="123"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11/6/24</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11/6/24</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r:embed="rId2"/>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r:embed="rId3"/>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r:embed="rId4"/>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A9F79-9B45-F2B5-906D-1D7F54AE57D4}"/>
              </a:ext>
            </a:extLst>
          </p:cNvPr>
          <p:cNvSpPr txBox="1"/>
          <p:nvPr/>
        </p:nvSpPr>
        <p:spPr>
          <a:xfrm>
            <a:off x="1293668" y="1070264"/>
            <a:ext cx="3413414" cy="2862322"/>
          </a:xfrm>
          <a:prstGeom prst="rect">
            <a:avLst/>
          </a:prstGeom>
          <a:noFill/>
        </p:spPr>
        <p:txBody>
          <a:bodyPr wrap="square">
            <a:spAutoFit/>
          </a:bodyPr>
          <a:lstStyle/>
          <a:p>
            <a:r>
              <a:rPr lang="en-GB" b="0" i="0">
                <a:solidFill>
                  <a:srgbClr val="212529"/>
                </a:solidFill>
                <a:effectLst/>
                <a:latin typeface="Fira code" panose="020F0502020204030204" pitchFamily="34" charset="0"/>
              </a:rPr>
              <a:t>C:\ </a:t>
            </a:r>
          </a:p>
          <a:p>
            <a:r>
              <a:rPr lang="en-GB" b="0" i="0">
                <a:solidFill>
                  <a:srgbClr val="212529"/>
                </a:solidFill>
                <a:effectLst/>
                <a:latin typeface="Fira code" panose="020F0502020204030204" pitchFamily="34" charset="0"/>
              </a:rPr>
              <a:t>├── Program Files</a:t>
            </a:r>
          </a:p>
          <a:p>
            <a:r>
              <a:rPr lang="en-GB" b="0" i="0">
                <a:solidFill>
                  <a:srgbClr val="212529"/>
                </a:solidFill>
                <a:effectLst/>
                <a:latin typeface="Fira code" panose="020F0502020204030204" pitchFamily="34" charset="0"/>
              </a:rPr>
              <a:t>│   └── Application</a:t>
            </a:r>
          </a:p>
          <a:p>
            <a:r>
              <a:rPr lang="en-GB" b="0" i="0">
                <a:solidFill>
                  <a:srgbClr val="212529"/>
                </a:solidFill>
                <a:effectLst/>
                <a:latin typeface="Fira code" panose="020F0502020204030204" pitchFamily="34" charset="0"/>
              </a:rPr>
              <a:t>│       └── ... </a:t>
            </a:r>
          </a:p>
          <a:p>
            <a:r>
              <a:rPr lang="en-GB" b="0" i="0">
                <a:solidFill>
                  <a:srgbClr val="212529"/>
                </a:solidFill>
                <a:effectLst/>
                <a:latin typeface="Fira code" panose="020F0502020204030204" pitchFamily="34" charset="0"/>
              </a:rPr>
              <a:t>├── Program Files (x86)</a:t>
            </a:r>
          </a:p>
          <a:p>
            <a:r>
              <a:rPr lang="en-GB" b="0" i="0">
                <a:solidFill>
                  <a:srgbClr val="212529"/>
                </a:solidFill>
                <a:effectLst/>
                <a:latin typeface="Fira code" panose="020F0502020204030204" pitchFamily="34" charset="0"/>
              </a:rPr>
              <a:t>└── Windows</a:t>
            </a:r>
          </a:p>
          <a:p>
            <a:r>
              <a:rPr lang="en-GB" b="0" i="0">
                <a:solidFill>
                  <a:srgbClr val="212529"/>
                </a:solidFill>
                <a:effectLst/>
                <a:latin typeface="Fira code" panose="020F0502020204030204" pitchFamily="34" charset="0"/>
              </a:rPr>
              <a:t>    ├── System </a:t>
            </a:r>
          </a:p>
          <a:p>
            <a:r>
              <a:rPr lang="en-GB" b="0" i="0">
                <a:solidFill>
                  <a:srgbClr val="212529"/>
                </a:solidFill>
                <a:effectLst/>
                <a:latin typeface="Fira code" panose="020F0502020204030204" pitchFamily="34" charset="0"/>
              </a:rPr>
              <a:t>    │   └── ...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System32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a:t>
            </a:r>
            <a:endParaRPr lang="en-US"/>
          </a:p>
        </p:txBody>
      </p:sp>
      <p:sp>
        <p:nvSpPr>
          <p:cNvPr id="5" name="TextBox 4">
            <a:extLst>
              <a:ext uri="{FF2B5EF4-FFF2-40B4-BE49-F238E27FC236}">
                <a16:creationId xmlns:a16="http://schemas.microsoft.com/office/drawing/2014/main" id="{BCD55FFF-6A16-3C27-01BA-F7B12EAD65A4}"/>
              </a:ext>
            </a:extLst>
          </p:cNvPr>
          <p:cNvSpPr txBox="1"/>
          <p:nvPr/>
        </p:nvSpPr>
        <p:spPr>
          <a:xfrm>
            <a:off x="4954734" y="1070264"/>
            <a:ext cx="2530186" cy="3693319"/>
          </a:xfrm>
          <a:prstGeom prst="rect">
            <a:avLst/>
          </a:prstGeom>
          <a:noFill/>
        </p:spPr>
        <p:txBody>
          <a:bodyPr wrap="square">
            <a:spAutoFit/>
          </a:bodyPr>
          <a:lstStyle/>
          <a:p>
            <a:r>
              <a:rPr lang="en-GB" b="0" i="0">
                <a:solidFill>
                  <a:srgbClr val="212529"/>
                </a:solidFill>
                <a:effectLst/>
                <a:latin typeface="Fira code" panose="020B0809050000020004" pitchFamily="49" charset="0"/>
              </a:rPr>
              <a:t>/ </a:t>
            </a:r>
          </a:p>
          <a:p>
            <a:r>
              <a:rPr lang="en-GB" b="0" i="0">
                <a:solidFill>
                  <a:srgbClr val="212529"/>
                </a:solidFill>
                <a:effectLst/>
                <a:latin typeface="Fira code" panose="020B0809050000020004" pitchFamily="49" charset="0"/>
              </a:rPr>
              <a:t>├── bin </a:t>
            </a:r>
          </a:p>
          <a:p>
            <a:r>
              <a:rPr lang="en-GB" b="0" i="0">
                <a:solidFill>
                  <a:srgbClr val="212529"/>
                </a:solidFill>
                <a:effectLst/>
                <a:latin typeface="Fira code" panose="020B0809050000020004" pitchFamily="49" charset="0"/>
              </a:rPr>
              <a:t>├── etc </a:t>
            </a:r>
          </a:p>
          <a:p>
            <a:r>
              <a:rPr lang="en-GB" b="0" i="0">
                <a:solidFill>
                  <a:srgbClr val="212529"/>
                </a:solidFill>
                <a:effectLst/>
                <a:latin typeface="Fira code" panose="020B0809050000020004" pitchFamily="49" charset="0"/>
              </a:rPr>
              <a:t>├── usr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local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 </a:t>
            </a:r>
          </a:p>
          <a:p>
            <a:r>
              <a:rPr lang="en-GB" b="0" i="0">
                <a:solidFill>
                  <a:srgbClr val="212529"/>
                </a:solidFill>
                <a:effectLst/>
                <a:latin typeface="Fira code" panose="020B0809050000020004" pitchFamily="49" charset="0"/>
              </a:rPr>
              <a:t>├── opt </a:t>
            </a:r>
          </a:p>
          <a:p>
            <a:r>
              <a:rPr lang="en-GB" b="0" i="0">
                <a:solidFill>
                  <a:srgbClr val="212529"/>
                </a:solidFill>
                <a:effectLst/>
                <a:latin typeface="Fira code" panose="020B0809050000020004" pitchFamily="49" charset="0"/>
              </a:rPr>
              <a:t>└── home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userdir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bin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a:t>
            </a:r>
            <a:endParaRPr lang="en-US"/>
          </a:p>
        </p:txBody>
      </p:sp>
      <p:sp>
        <p:nvSpPr>
          <p:cNvPr id="6" name="TextBox 5">
            <a:extLst>
              <a:ext uri="{FF2B5EF4-FFF2-40B4-BE49-F238E27FC236}">
                <a16:creationId xmlns:a16="http://schemas.microsoft.com/office/drawing/2014/main" id="{FF3DB082-11BA-4991-7321-930AB549F088}"/>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7" name="TextBox 6">
            <a:extLst>
              <a:ext uri="{FF2B5EF4-FFF2-40B4-BE49-F238E27FC236}">
                <a16:creationId xmlns:a16="http://schemas.microsoft.com/office/drawing/2014/main" id="{206F2462-0123-6754-0655-C382053F23DB}"/>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369080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r:embed="rId2"/>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r:embed="rId3"/>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r:embed="rId4"/>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r:embed="rId5"/>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r:embed="rId6"/>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r:embed="rId7"/>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r:embed="rId7"/>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r:embed="rId7"/>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r:embed="rId7"/>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r:embed="rId7"/>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r:embed="rId2">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r:embed="rId2"/>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0C8DF07-6230-1621-BDF8-E8DFEE8C8A0B}"/>
              </a:ext>
            </a:extLst>
          </p:cNvPr>
          <p:cNvSpPr/>
          <p:nvPr/>
        </p:nvSpPr>
        <p:spPr>
          <a:xfrm>
            <a:off x="1704109" y="3553691"/>
            <a:ext cx="3657600" cy="56110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ED6D970-E115-D674-2F2E-1CFE07304802}"/>
              </a:ext>
            </a:extLst>
          </p:cNvPr>
          <p:cNvSpPr/>
          <p:nvPr/>
        </p:nvSpPr>
        <p:spPr>
          <a:xfrm>
            <a:off x="5846618" y="3553691"/>
            <a:ext cx="2008909" cy="5611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3E476B6-2E4D-B87D-2424-E19265291A33}"/>
              </a:ext>
            </a:extLst>
          </p:cNvPr>
          <p:cNvSpPr/>
          <p:nvPr/>
        </p:nvSpPr>
        <p:spPr>
          <a:xfrm>
            <a:off x="5469081" y="3719945"/>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86A26-4321-7D18-F18B-0FD069B712C7}"/>
              </a:ext>
            </a:extLst>
          </p:cNvPr>
          <p:cNvSpPr txBox="1"/>
          <p:nvPr/>
        </p:nvSpPr>
        <p:spPr>
          <a:xfrm>
            <a:off x="1610591" y="1953491"/>
            <a:ext cx="3657600" cy="1107996"/>
          </a:xfrm>
          <a:prstGeom prst="rect">
            <a:avLst/>
          </a:prstGeom>
          <a:noFill/>
        </p:spPr>
        <p:txBody>
          <a:bodyPr wrap="square" rtlCol="0">
            <a:spAutoFit/>
          </a:bodyPr>
          <a:lstStyle/>
          <a:p>
            <a:pPr>
              <a:spcBef>
                <a:spcPts val="600"/>
              </a:spcBef>
              <a:spcAft>
                <a:spcPts val="600"/>
              </a:spcAft>
            </a:pPr>
            <a:r>
              <a:rPr lang="en-US" sz="2000" b="1"/>
              <a:t>Load testing</a:t>
            </a:r>
          </a:p>
          <a:p>
            <a:pPr>
              <a:spcBef>
                <a:spcPts val="600"/>
              </a:spcBef>
              <a:spcAft>
                <a:spcPts val="600"/>
              </a:spcAft>
            </a:pPr>
            <a:r>
              <a:rPr lang="en-US"/>
              <a:t>Will the system deliver acceptable performance within expected limits?</a:t>
            </a:r>
          </a:p>
        </p:txBody>
      </p:sp>
      <p:sp>
        <p:nvSpPr>
          <p:cNvPr id="6" name="TextBox 5">
            <a:extLst>
              <a:ext uri="{FF2B5EF4-FFF2-40B4-BE49-F238E27FC236}">
                <a16:creationId xmlns:a16="http://schemas.microsoft.com/office/drawing/2014/main" id="{249DA755-0B15-AA31-AA28-79F8FD3FF452}"/>
              </a:ext>
            </a:extLst>
          </p:cNvPr>
          <p:cNvSpPr txBox="1"/>
          <p:nvPr/>
        </p:nvSpPr>
        <p:spPr>
          <a:xfrm>
            <a:off x="5846618" y="1960418"/>
            <a:ext cx="2881746" cy="1384995"/>
          </a:xfrm>
          <a:prstGeom prst="rect">
            <a:avLst/>
          </a:prstGeom>
          <a:noFill/>
        </p:spPr>
        <p:txBody>
          <a:bodyPr wrap="square" rtlCol="0">
            <a:spAutoFit/>
          </a:bodyPr>
          <a:lstStyle/>
          <a:p>
            <a:pPr>
              <a:spcBef>
                <a:spcPts val="600"/>
              </a:spcBef>
              <a:spcAft>
                <a:spcPts val="600"/>
              </a:spcAft>
            </a:pPr>
            <a:r>
              <a:rPr lang="en-US" sz="2000" b="1"/>
              <a:t>Stress testing</a:t>
            </a:r>
          </a:p>
          <a:p>
            <a:pPr>
              <a:spcBef>
                <a:spcPts val="600"/>
              </a:spcBef>
              <a:spcAft>
                <a:spcPts val="600"/>
              </a:spcAft>
            </a:pPr>
            <a:r>
              <a:rPr lang="en-US"/>
              <a:t>What are the limits of system performance under extreme conditions?</a:t>
            </a:r>
          </a:p>
        </p:txBody>
      </p:sp>
      <p:sp>
        <p:nvSpPr>
          <p:cNvPr id="7" name="TextBox 6">
            <a:extLst>
              <a:ext uri="{FF2B5EF4-FFF2-40B4-BE49-F238E27FC236}">
                <a16:creationId xmlns:a16="http://schemas.microsoft.com/office/drawing/2014/main" id="{B069094E-38C7-28C6-D2E2-952DAA4C5802}"/>
              </a:ext>
            </a:extLst>
          </p:cNvPr>
          <p:cNvSpPr txBox="1"/>
          <p:nvPr/>
        </p:nvSpPr>
        <p:spPr>
          <a:xfrm>
            <a:off x="4142508" y="4395814"/>
            <a:ext cx="2881746" cy="707886"/>
          </a:xfrm>
          <a:prstGeom prst="rect">
            <a:avLst/>
          </a:prstGeom>
          <a:noFill/>
        </p:spPr>
        <p:txBody>
          <a:bodyPr wrap="square" rtlCol="0">
            <a:spAutoFit/>
          </a:bodyPr>
          <a:lstStyle/>
          <a:p>
            <a:pPr algn="ctr">
              <a:spcBef>
                <a:spcPts val="600"/>
              </a:spcBef>
              <a:spcAft>
                <a:spcPts val="600"/>
              </a:spcAft>
            </a:pPr>
            <a:r>
              <a:rPr lang="en-US" sz="2000"/>
              <a:t>Non-functional requirement target</a:t>
            </a:r>
            <a:endParaRPr lang="en-US"/>
          </a:p>
        </p:txBody>
      </p:sp>
      <p:cxnSp>
        <p:nvCxnSpPr>
          <p:cNvPr id="9" name="Straight Connector 8">
            <a:extLst>
              <a:ext uri="{FF2B5EF4-FFF2-40B4-BE49-F238E27FC236}">
                <a16:creationId xmlns:a16="http://schemas.microsoft.com/office/drawing/2014/main" id="{EC279EE4-0EF2-ABC0-09FA-386E8D7977F9}"/>
              </a:ext>
            </a:extLst>
          </p:cNvPr>
          <p:cNvCxnSpPr>
            <a:stCxn id="4" idx="4"/>
            <a:endCxn id="7" idx="0"/>
          </p:cNvCxnSpPr>
          <p:nvPr/>
        </p:nvCxnSpPr>
        <p:spPr>
          <a:xfrm>
            <a:off x="5583381" y="3948545"/>
            <a:ext cx="0" cy="44726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9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r:embed="rId2"/>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r:embed="rId2"/>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75185</TotalTime>
  <Words>945</Words>
  <Application>Microsoft Macintosh PowerPoint</Application>
  <PresentationFormat>Widescreen</PresentationFormat>
  <Paragraphs>378</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Fira code</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11</cp:revision>
  <dcterms:created xsi:type="dcterms:W3CDTF">2023-08-26T10:09:18Z</dcterms:created>
  <dcterms:modified xsi:type="dcterms:W3CDTF">2024-11-08T16:24:51Z</dcterms:modified>
</cp:coreProperties>
</file>