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87" r:id="rId5"/>
    <p:sldId id="259" r:id="rId6"/>
    <p:sldId id="290" r:id="rId7"/>
    <p:sldId id="260" r:id="rId8"/>
    <p:sldId id="261" r:id="rId9"/>
    <p:sldId id="263" r:id="rId10"/>
    <p:sldId id="264" r:id="rId11"/>
    <p:sldId id="265" r:id="rId12"/>
    <p:sldId id="266" r:id="rId13"/>
    <p:sldId id="267" r:id="rId14"/>
    <p:sldId id="268" r:id="rId15"/>
    <p:sldId id="269" r:id="rId16"/>
    <p:sldId id="262" r:id="rId17"/>
    <p:sldId id="270" r:id="rId18"/>
    <p:sldId id="271" r:id="rId19"/>
    <p:sldId id="272" r:id="rId20"/>
    <p:sldId id="273" r:id="rId21"/>
    <p:sldId id="274" r:id="rId22"/>
    <p:sldId id="275" r:id="rId23"/>
    <p:sldId id="276" r:id="rId24"/>
    <p:sldId id="288" r:id="rId25"/>
    <p:sldId id="277" r:id="rId26"/>
    <p:sldId id="278" r:id="rId27"/>
    <p:sldId id="279" r:id="rId28"/>
    <p:sldId id="280" r:id="rId29"/>
    <p:sldId id="281" r:id="rId30"/>
    <p:sldId id="282" r:id="rId31"/>
    <p:sldId id="284"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snapToGrid="0">
      <p:cViewPr varScale="1">
        <p:scale>
          <a:sx n="116" d="100"/>
          <a:sy n="116"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9E2E0-AE5C-41AA-8314-201C4B49F09A}" type="datetimeFigureOut">
              <a:rPr lang="en-GB" smtClean="0"/>
              <a:t>15/09/2014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86858-5974-43D9-B414-A3114EA9D9D4}" type="slidenum">
              <a:rPr lang="en-GB" smtClean="0"/>
              <a:t>‹#›</a:t>
            </a:fld>
            <a:endParaRPr lang="en-GB"/>
          </a:p>
        </p:txBody>
      </p:sp>
    </p:spTree>
    <p:extLst>
      <p:ext uri="{BB962C8B-B14F-4D97-AF65-F5344CB8AC3E}">
        <p14:creationId xmlns:p14="http://schemas.microsoft.com/office/powerpoint/2010/main" val="2852360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SISD – traditional model</a:t>
            </a:r>
          </a:p>
          <a:p>
            <a:r>
              <a:rPr lang="en-GB" dirty="0" smtClean="0"/>
              <a:t>MISD – fault tolerance</a:t>
            </a:r>
          </a:p>
          <a:p>
            <a:r>
              <a:rPr lang="en-GB" dirty="0" smtClean="0"/>
              <a:t>SIMD – GPU,</a:t>
            </a:r>
            <a:r>
              <a:rPr lang="en-GB" baseline="0" dirty="0" smtClean="0"/>
              <a:t> CPU vector processor</a:t>
            </a:r>
          </a:p>
          <a:p>
            <a:r>
              <a:rPr lang="en-GB" baseline="0" dirty="0" smtClean="0"/>
              <a:t>MIMD – multi-core, distributed</a:t>
            </a:r>
          </a:p>
          <a:p>
            <a:r>
              <a:rPr lang="en-GB" baseline="0" dirty="0" smtClean="0"/>
              <a:t>SPMD – </a:t>
            </a:r>
            <a:r>
              <a:rPr lang="en-GB" baseline="0" dirty="0" err="1" smtClean="0"/>
              <a:t>OpenMP</a:t>
            </a:r>
            <a:endParaRPr lang="en-GB" baseline="0" dirty="0" smtClean="0"/>
          </a:p>
          <a:p>
            <a:r>
              <a:rPr lang="en-GB" baseline="0" dirty="0" smtClean="0"/>
              <a:t>MPMD – worker-farmer model</a:t>
            </a:r>
          </a:p>
        </p:txBody>
      </p:sp>
      <p:sp>
        <p:nvSpPr>
          <p:cNvPr id="4" name="Slide Number Placeholder 3"/>
          <p:cNvSpPr>
            <a:spLocks noGrp="1"/>
          </p:cNvSpPr>
          <p:nvPr>
            <p:ph type="sldNum" sz="quarter" idx="10"/>
          </p:nvPr>
        </p:nvSpPr>
        <p:spPr/>
        <p:txBody>
          <a:bodyPr/>
          <a:lstStyle/>
          <a:p>
            <a:fld id="{78324DEF-5521-4358-8046-4ABB28EBFC97}" type="slidenum">
              <a:rPr lang="en-GB" smtClean="0"/>
              <a:t>6</a:t>
            </a:fld>
            <a:endParaRPr lang="en-GB"/>
          </a:p>
        </p:txBody>
      </p:sp>
    </p:spTree>
    <p:extLst>
      <p:ext uri="{BB962C8B-B14F-4D97-AF65-F5344CB8AC3E}">
        <p14:creationId xmlns:p14="http://schemas.microsoft.com/office/powerpoint/2010/main" val="280684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26261EF-3375-40ED-92C0-910FB4522082}" type="datetimeFigureOut">
              <a:rPr lang="en-GB" smtClean="0"/>
              <a:t>15/09/2014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1330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26261EF-3375-40ED-92C0-910FB4522082}" type="datetimeFigureOut">
              <a:rPr lang="en-GB" smtClean="0"/>
              <a:t>15/09/2014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1268100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26261EF-3375-40ED-92C0-910FB4522082}" type="datetimeFigureOut">
              <a:rPr lang="en-GB" smtClean="0"/>
              <a:t>15/09/2014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3238857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26261EF-3375-40ED-92C0-910FB4522082}" type="datetimeFigureOut">
              <a:rPr lang="en-GB" smtClean="0"/>
              <a:t>15/09/2014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409385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6261EF-3375-40ED-92C0-910FB4522082}" type="datetimeFigureOut">
              <a:rPr lang="en-GB" smtClean="0"/>
              <a:t>15/09/2014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3301732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26261EF-3375-40ED-92C0-910FB4522082}" type="datetimeFigureOut">
              <a:rPr lang="en-GB" smtClean="0"/>
              <a:t>15/09/2014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3184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26261EF-3375-40ED-92C0-910FB4522082}" type="datetimeFigureOut">
              <a:rPr lang="en-GB" smtClean="0"/>
              <a:t>15/09/2014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314972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26261EF-3375-40ED-92C0-910FB4522082}" type="datetimeFigureOut">
              <a:rPr lang="en-GB" smtClean="0"/>
              <a:t>15/09/2014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13956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261EF-3375-40ED-92C0-910FB4522082}" type="datetimeFigureOut">
              <a:rPr lang="en-GB" smtClean="0"/>
              <a:t>15/09/2014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345407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6261EF-3375-40ED-92C0-910FB4522082}" type="datetimeFigureOut">
              <a:rPr lang="en-GB" smtClean="0"/>
              <a:t>15/09/2014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253110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6261EF-3375-40ED-92C0-910FB4522082}" type="datetimeFigureOut">
              <a:rPr lang="en-GB" smtClean="0"/>
              <a:t>15/09/2014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6555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261EF-3375-40ED-92C0-910FB4522082}" type="datetimeFigureOut">
              <a:rPr lang="en-GB" smtClean="0"/>
              <a:t>15/09/2014</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3C451-0838-44ED-B4FA-2292D164F7E6}" type="slidenum">
              <a:rPr lang="en-GB" smtClean="0"/>
              <a:t>‹#›</a:t>
            </a:fld>
            <a:endParaRPr lang="en-GB" dirty="0"/>
          </a:p>
        </p:txBody>
      </p:sp>
    </p:spTree>
    <p:extLst>
      <p:ext uri="{BB962C8B-B14F-4D97-AF65-F5344CB8AC3E}">
        <p14:creationId xmlns:p14="http://schemas.microsoft.com/office/powerpoint/2010/main" val="207248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Concurrency</a:t>
            </a:r>
            <a:endParaRPr lang="en-GB" dirty="0"/>
          </a:p>
        </p:txBody>
      </p:sp>
      <p:sp>
        <p:nvSpPr>
          <p:cNvPr id="3" name="Subtitle 2"/>
          <p:cNvSpPr>
            <a:spLocks noGrp="1"/>
          </p:cNvSpPr>
          <p:nvPr>
            <p:ph type="subTitle" idx="1"/>
          </p:nvPr>
        </p:nvSpPr>
        <p:spPr/>
        <p:txBody>
          <a:bodyPr/>
          <a:lstStyle/>
          <a:p>
            <a:r>
              <a:rPr lang="en-GB" dirty="0" smtClean="0"/>
              <a:t>SET10108 Concurrent and Parallel Systems</a:t>
            </a:r>
            <a:endParaRPr lang="en-GB" dirty="0"/>
          </a:p>
        </p:txBody>
      </p:sp>
    </p:spTree>
    <p:extLst>
      <p:ext uri="{BB962C8B-B14F-4D97-AF65-F5344CB8AC3E}">
        <p14:creationId xmlns:p14="http://schemas.microsoft.com/office/powerpoint/2010/main" val="3317583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much concurrency do we have?</a:t>
            </a:r>
            <a:endParaRPr lang="en-GB" dirty="0"/>
          </a:p>
        </p:txBody>
      </p:sp>
      <p:sp>
        <p:nvSpPr>
          <p:cNvPr id="3" name="Content Placeholder 2"/>
          <p:cNvSpPr>
            <a:spLocks noGrp="1"/>
          </p:cNvSpPr>
          <p:nvPr>
            <p:ph idx="1"/>
          </p:nvPr>
        </p:nvSpPr>
        <p:spPr/>
        <p:txBody>
          <a:bodyPr/>
          <a:lstStyle/>
          <a:p>
            <a:r>
              <a:rPr lang="en-GB" dirty="0" smtClean="0"/>
              <a:t>Windows Task Manager</a:t>
            </a:r>
            <a:endParaRPr lang="en-GB" dirty="0"/>
          </a:p>
        </p:txBody>
      </p:sp>
    </p:spTree>
    <p:extLst>
      <p:ext uri="{BB962C8B-B14F-4D97-AF65-F5344CB8AC3E}">
        <p14:creationId xmlns:p14="http://schemas.microsoft.com/office/powerpoint/2010/main" val="2945167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Single Core versus Multi Core</a:t>
            </a:r>
            <a:endParaRPr lang="en-GB" dirty="0"/>
          </a:p>
        </p:txBody>
      </p:sp>
      <p:pic>
        <p:nvPicPr>
          <p:cNvPr id="4" name="Content Placeholder 3"/>
          <p:cNvPicPr>
            <a:picLocks noGrp="1" noChangeAspect="1"/>
          </p:cNvPicPr>
          <p:nvPr>
            <p:ph idx="1"/>
          </p:nvPr>
        </p:nvPicPr>
        <p:blipFill>
          <a:blip r:embed="rId2"/>
          <a:stretch>
            <a:fillRect/>
          </a:stretch>
        </p:blipFill>
        <p:spPr>
          <a:xfrm>
            <a:off x="1458892" y="1689101"/>
            <a:ext cx="9274216" cy="3479799"/>
          </a:xfrm>
          <a:prstGeom prst="rect">
            <a:avLst/>
          </a:prstGeom>
        </p:spPr>
      </p:pic>
    </p:spTree>
    <p:extLst>
      <p:ext uri="{BB962C8B-B14F-4D97-AF65-F5344CB8AC3E}">
        <p14:creationId xmlns:p14="http://schemas.microsoft.com/office/powerpoint/2010/main" val="3068130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 Processing</a:t>
            </a:r>
            <a:endParaRPr lang="en-GB" dirty="0"/>
          </a:p>
        </p:txBody>
      </p:sp>
      <p:sp>
        <p:nvSpPr>
          <p:cNvPr id="3" name="Content Placeholder 2"/>
          <p:cNvSpPr>
            <a:spLocks noGrp="1"/>
          </p:cNvSpPr>
          <p:nvPr>
            <p:ph idx="1"/>
          </p:nvPr>
        </p:nvSpPr>
        <p:spPr/>
        <p:txBody>
          <a:bodyPr/>
          <a:lstStyle/>
          <a:p>
            <a:r>
              <a:rPr lang="en-GB" dirty="0" smtClean="0"/>
              <a:t>Modern operating systems operate using multi-processing</a:t>
            </a:r>
          </a:p>
          <a:p>
            <a:r>
              <a:rPr lang="en-GB" dirty="0" smtClean="0"/>
              <a:t>Multi-processing is the ability of the operating system to appear to have multiple tasks operating at once</a:t>
            </a:r>
          </a:p>
          <a:p>
            <a:pPr lvl="1"/>
            <a:r>
              <a:rPr lang="en-GB" dirty="0" smtClean="0"/>
              <a:t>Simulated concurrency</a:t>
            </a:r>
          </a:p>
          <a:p>
            <a:r>
              <a:rPr lang="en-GB" dirty="0" smtClean="0"/>
              <a:t>Multi-processing involves the OS switching tasks on the CPU</a:t>
            </a:r>
          </a:p>
          <a:p>
            <a:r>
              <a:rPr lang="en-GB" dirty="0" smtClean="0"/>
              <a:t>Task switching has an overhead involved – just like single core running two tasks</a:t>
            </a:r>
            <a:endParaRPr lang="en-GB" dirty="0"/>
          </a:p>
        </p:txBody>
      </p:sp>
    </p:spTree>
    <p:extLst>
      <p:ext uri="{BB962C8B-B14F-4D97-AF65-F5344CB8AC3E}">
        <p14:creationId xmlns:p14="http://schemas.microsoft.com/office/powerpoint/2010/main" val="184392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Switching</a:t>
            </a:r>
            <a:endParaRPr lang="en-GB" dirty="0"/>
          </a:p>
        </p:txBody>
      </p:sp>
      <p:pic>
        <p:nvPicPr>
          <p:cNvPr id="4" name="Content Placeholder 3"/>
          <p:cNvPicPr>
            <a:picLocks noGrp="1" noChangeAspect="1"/>
          </p:cNvPicPr>
          <p:nvPr>
            <p:ph idx="1"/>
          </p:nvPr>
        </p:nvPicPr>
        <p:blipFill>
          <a:blip r:embed="rId2"/>
          <a:stretch>
            <a:fillRect/>
          </a:stretch>
        </p:blipFill>
        <p:spPr>
          <a:xfrm>
            <a:off x="472753" y="2705100"/>
            <a:ext cx="11246495" cy="2578100"/>
          </a:xfrm>
          <a:prstGeom prst="rect">
            <a:avLst/>
          </a:prstGeom>
        </p:spPr>
      </p:pic>
    </p:spTree>
    <p:extLst>
      <p:ext uri="{BB962C8B-B14F-4D97-AF65-F5344CB8AC3E}">
        <p14:creationId xmlns:p14="http://schemas.microsoft.com/office/powerpoint/2010/main" val="591979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 Threads</a:t>
            </a:r>
            <a:endParaRPr lang="en-GB" dirty="0"/>
          </a:p>
        </p:txBody>
      </p:sp>
      <p:sp>
        <p:nvSpPr>
          <p:cNvPr id="3" name="Content Placeholder 2"/>
          <p:cNvSpPr>
            <a:spLocks noGrp="1"/>
          </p:cNvSpPr>
          <p:nvPr>
            <p:ph idx="1"/>
          </p:nvPr>
        </p:nvSpPr>
        <p:spPr/>
        <p:txBody>
          <a:bodyPr/>
          <a:lstStyle/>
          <a:p>
            <a:r>
              <a:rPr lang="en-GB" dirty="0" smtClean="0"/>
              <a:t>There is a good chance that your CPU supports hardware threads</a:t>
            </a:r>
          </a:p>
          <a:p>
            <a:pPr lvl="1"/>
            <a:r>
              <a:rPr lang="en-GB" dirty="0" smtClean="0"/>
              <a:t>Intel Hyper-Threading for example</a:t>
            </a:r>
          </a:p>
          <a:p>
            <a:r>
              <a:rPr lang="en-GB" dirty="0" smtClean="0"/>
              <a:t>What this means is that each core supports two hardware threads</a:t>
            </a:r>
          </a:p>
          <a:p>
            <a:pPr lvl="1"/>
            <a:r>
              <a:rPr lang="en-GB" dirty="0" smtClean="0"/>
              <a:t>Reduces thread switching time</a:t>
            </a:r>
          </a:p>
          <a:p>
            <a:r>
              <a:rPr lang="en-GB" dirty="0" smtClean="0"/>
              <a:t>Good chance your OS shows this as more cores – you don’t have them</a:t>
            </a:r>
          </a:p>
          <a:p>
            <a:pPr lvl="1"/>
            <a:r>
              <a:rPr lang="en-GB" dirty="0" smtClean="0"/>
              <a:t>My CPU is just dual core with multi-threading – it does show 4 cores though</a:t>
            </a:r>
          </a:p>
          <a:p>
            <a:r>
              <a:rPr lang="en-GB" dirty="0" smtClean="0"/>
              <a:t>Hardware threads are great for multi-tasking and multi-threading, but useless otherwise</a:t>
            </a:r>
          </a:p>
          <a:p>
            <a:pPr lvl="1"/>
            <a:r>
              <a:rPr lang="en-GB" dirty="0" smtClean="0"/>
              <a:t>Luckily you will always have multi-tasking / multi-threading on your CPU</a:t>
            </a:r>
            <a:endParaRPr lang="en-GB" dirty="0"/>
          </a:p>
        </p:txBody>
      </p:sp>
    </p:spTree>
    <p:extLst>
      <p:ext uri="{BB962C8B-B14F-4D97-AF65-F5344CB8AC3E}">
        <p14:creationId xmlns:p14="http://schemas.microsoft.com/office/powerpoint/2010/main" val="3123730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Concurrency is not a simple solution to performance problems!</a:t>
            </a:r>
            <a:endParaRPr lang="en-GB" dirty="0"/>
          </a:p>
        </p:txBody>
      </p:sp>
      <p:sp>
        <p:nvSpPr>
          <p:cNvPr id="5" name="Text Placeholder 4"/>
          <p:cNvSpPr>
            <a:spLocks noGrp="1"/>
          </p:cNvSpPr>
          <p:nvPr>
            <p:ph type="body" idx="1"/>
          </p:nvPr>
        </p:nvSpPr>
        <p:spPr/>
        <p:txBody>
          <a:bodyPr/>
          <a:lstStyle/>
          <a:p>
            <a:r>
              <a:rPr lang="en-GB" dirty="0" smtClean="0"/>
              <a:t>You can quote me on this if you want </a:t>
            </a:r>
            <a:r>
              <a:rPr lang="en-GB" dirty="0" smtClean="0">
                <a:sym typeface="Wingdings" panose="05000000000000000000" pitchFamily="2" charset="2"/>
              </a:rPr>
              <a:t></a:t>
            </a:r>
            <a:endParaRPr lang="en-GB" dirty="0"/>
          </a:p>
        </p:txBody>
      </p:sp>
    </p:spTree>
    <p:extLst>
      <p:ext uri="{BB962C8B-B14F-4D97-AF65-F5344CB8AC3E}">
        <p14:creationId xmlns:p14="http://schemas.microsoft.com/office/powerpoint/2010/main" val="491216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Definitions</a:t>
            </a:r>
            <a:endParaRPr lang="en-GB" dirty="0"/>
          </a:p>
        </p:txBody>
      </p:sp>
      <p:sp>
        <p:nvSpPr>
          <p:cNvPr id="3" name="Content Placeholder 2"/>
          <p:cNvSpPr>
            <a:spLocks noGrp="1"/>
          </p:cNvSpPr>
          <p:nvPr>
            <p:ph idx="1"/>
          </p:nvPr>
        </p:nvSpPr>
        <p:spPr/>
        <p:txBody>
          <a:bodyPr/>
          <a:lstStyle/>
          <a:p>
            <a:r>
              <a:rPr lang="en-GB" dirty="0" smtClean="0"/>
              <a:t>We will work with the following definitions from now on (taken from Introduction to Parallel Programming)</a:t>
            </a:r>
          </a:p>
          <a:p>
            <a:endParaRPr lang="en-GB" dirty="0"/>
          </a:p>
          <a:p>
            <a:r>
              <a:rPr lang="en-GB" dirty="0" smtClean="0"/>
              <a:t>In concurrent computing, a program is one in which multiple tasks can be </a:t>
            </a:r>
            <a:r>
              <a:rPr lang="en-GB" i="1" dirty="0" smtClean="0"/>
              <a:t>in progress</a:t>
            </a:r>
            <a:r>
              <a:rPr lang="en-GB" dirty="0" smtClean="0"/>
              <a:t> at any instant</a:t>
            </a:r>
          </a:p>
          <a:p>
            <a:r>
              <a:rPr lang="en-GB" dirty="0" smtClean="0"/>
              <a:t>In parallel computing, a program is one in which multiple tasks </a:t>
            </a:r>
            <a:r>
              <a:rPr lang="en-GB" i="1" dirty="0" smtClean="0"/>
              <a:t>cooperate closely</a:t>
            </a:r>
            <a:r>
              <a:rPr lang="en-GB" dirty="0" smtClean="0"/>
              <a:t> to solve a problem</a:t>
            </a:r>
          </a:p>
          <a:p>
            <a:r>
              <a:rPr lang="en-GB" dirty="0" smtClean="0"/>
              <a:t>In distributed computing, a program may need to cooperate with other programs to solve a problem</a:t>
            </a:r>
            <a:endParaRPr lang="en-GB" dirty="0"/>
          </a:p>
        </p:txBody>
      </p:sp>
    </p:spTree>
    <p:extLst>
      <p:ext uri="{BB962C8B-B14F-4D97-AF65-F5344CB8AC3E}">
        <p14:creationId xmlns:p14="http://schemas.microsoft.com/office/powerpoint/2010/main" val="3370623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Models of Concurrency</a:t>
            </a:r>
            <a:endParaRPr lang="en-GB" dirty="0"/>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78120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Shared Memory versus Message Passing</a:t>
            </a:r>
            <a:endParaRPr lang="en-GB" dirty="0"/>
          </a:p>
        </p:txBody>
      </p:sp>
      <p:sp>
        <p:nvSpPr>
          <p:cNvPr id="3" name="Content Placeholder 2"/>
          <p:cNvSpPr>
            <a:spLocks noGrp="1"/>
          </p:cNvSpPr>
          <p:nvPr>
            <p:ph idx="1"/>
          </p:nvPr>
        </p:nvSpPr>
        <p:spPr/>
        <p:txBody>
          <a:bodyPr/>
          <a:lstStyle/>
          <a:p>
            <a:r>
              <a:rPr lang="en-GB" dirty="0" smtClean="0"/>
              <a:t>Concurrency is really about trying to understand how multiple running computations communicate with each other</a:t>
            </a:r>
          </a:p>
          <a:p>
            <a:r>
              <a:rPr lang="en-GB" dirty="0" smtClean="0"/>
              <a:t>There are two standard models</a:t>
            </a:r>
          </a:p>
          <a:p>
            <a:r>
              <a:rPr lang="en-GB" dirty="0" smtClean="0"/>
              <a:t>Shared memory</a:t>
            </a:r>
          </a:p>
          <a:p>
            <a:pPr lvl="1"/>
            <a:r>
              <a:rPr lang="en-GB" dirty="0" smtClean="0"/>
              <a:t>Processes share memory locations and communicate by altering these memory locations.  This requires the ability to lock areas of memory</a:t>
            </a:r>
          </a:p>
          <a:p>
            <a:r>
              <a:rPr lang="en-GB" dirty="0" smtClean="0"/>
              <a:t>Message passing</a:t>
            </a:r>
          </a:p>
          <a:p>
            <a:pPr lvl="1"/>
            <a:r>
              <a:rPr lang="en-GB" dirty="0" smtClean="0"/>
              <a:t>Processes communicate with each other by sending messages.  This can be synchronous or asynchronous (fire and forget).  Message passing concurrency is simpler to reason about</a:t>
            </a:r>
          </a:p>
        </p:txBody>
      </p:sp>
    </p:spTree>
    <p:extLst>
      <p:ext uri="{BB962C8B-B14F-4D97-AF65-F5344CB8AC3E}">
        <p14:creationId xmlns:p14="http://schemas.microsoft.com/office/powerpoint/2010/main" val="4148850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Shared Memory Problems</a:t>
            </a:r>
            <a:endParaRPr lang="en-GB" dirty="0"/>
          </a:p>
        </p:txBody>
      </p:sp>
      <p:sp>
        <p:nvSpPr>
          <p:cNvPr id="3" name="Content Placeholder 2"/>
          <p:cNvSpPr>
            <a:spLocks noGrp="1"/>
          </p:cNvSpPr>
          <p:nvPr>
            <p:ph idx="1"/>
          </p:nvPr>
        </p:nvSpPr>
        <p:spPr/>
        <p:txBody>
          <a:bodyPr/>
          <a:lstStyle/>
          <a:p>
            <a:r>
              <a:rPr lang="en-GB" dirty="0" smtClean="0"/>
              <a:t>Shared memory has a number of limitations we have to consider</a:t>
            </a:r>
          </a:p>
          <a:p>
            <a:endParaRPr lang="en-GB" dirty="0"/>
          </a:p>
          <a:p>
            <a:r>
              <a:rPr lang="en-GB" dirty="0" smtClean="0"/>
              <a:t>We cannot fully reason about shared memory applications.  It becomes difficult to determine the current state of shared memory and act based on this</a:t>
            </a:r>
          </a:p>
          <a:p>
            <a:r>
              <a:rPr lang="en-GB" dirty="0" smtClean="0"/>
              <a:t>We have to think about how our memory is shared and ensure we lock areas of critical memory when working with them</a:t>
            </a:r>
          </a:p>
          <a:p>
            <a:r>
              <a:rPr lang="en-GB" dirty="0" smtClean="0"/>
              <a:t>We also have to think about how we lock memory and make sure we release and acquire locks in the correct order</a:t>
            </a:r>
            <a:endParaRPr lang="en-GB" dirty="0"/>
          </a:p>
        </p:txBody>
      </p:sp>
    </p:spTree>
    <p:extLst>
      <p:ext uri="{BB962C8B-B14F-4D97-AF65-F5344CB8AC3E}">
        <p14:creationId xmlns:p14="http://schemas.microsoft.com/office/powerpoint/2010/main" val="1860079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Breakdown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Concurrency</a:t>
            </a:r>
          </a:p>
          <a:p>
            <a:pPr lvl="1"/>
            <a:r>
              <a:rPr lang="en-GB" dirty="0" smtClean="0"/>
              <a:t>What and why</a:t>
            </a:r>
          </a:p>
          <a:p>
            <a:pPr lvl="1"/>
            <a:r>
              <a:rPr lang="en-GB" dirty="0" smtClean="0"/>
              <a:t>Uses</a:t>
            </a:r>
          </a:p>
          <a:p>
            <a:r>
              <a:rPr lang="en-GB" dirty="0" smtClean="0"/>
              <a:t>Concurrency on the CPU</a:t>
            </a:r>
          </a:p>
          <a:p>
            <a:pPr lvl="1"/>
            <a:r>
              <a:rPr lang="en-GB" dirty="0" smtClean="0"/>
              <a:t>Multi Tasking</a:t>
            </a:r>
          </a:p>
          <a:p>
            <a:pPr lvl="1"/>
            <a:r>
              <a:rPr lang="en-GB" dirty="0" smtClean="0"/>
              <a:t>Hardware Threads</a:t>
            </a:r>
          </a:p>
          <a:p>
            <a:r>
              <a:rPr lang="en-GB" dirty="0" smtClean="0"/>
              <a:t>Models of Concurrency</a:t>
            </a:r>
          </a:p>
          <a:p>
            <a:pPr lvl="1"/>
            <a:r>
              <a:rPr lang="en-GB" dirty="0" smtClean="0"/>
              <a:t>Shared Memory</a:t>
            </a:r>
          </a:p>
          <a:p>
            <a:pPr lvl="1"/>
            <a:r>
              <a:rPr lang="en-GB" dirty="0" smtClean="0"/>
              <a:t>Message Passing</a:t>
            </a:r>
          </a:p>
          <a:p>
            <a:r>
              <a:rPr lang="en-GB" dirty="0" smtClean="0"/>
              <a:t>Designing Concurrent Applications</a:t>
            </a:r>
          </a:p>
          <a:p>
            <a:r>
              <a:rPr lang="en-GB" dirty="0" smtClean="0"/>
              <a:t>Further Research</a:t>
            </a:r>
            <a:endParaRPr lang="en-GB" dirty="0"/>
          </a:p>
        </p:txBody>
      </p:sp>
    </p:spTree>
    <p:extLst>
      <p:ext uri="{BB962C8B-B14F-4D97-AF65-F5344CB8AC3E}">
        <p14:creationId xmlns:p14="http://schemas.microsoft.com/office/powerpoint/2010/main" val="3779374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Message Passing Problems</a:t>
            </a:r>
            <a:endParaRPr lang="en-GB" dirty="0"/>
          </a:p>
        </p:txBody>
      </p:sp>
      <p:sp>
        <p:nvSpPr>
          <p:cNvPr id="3" name="Content Placeholder 2"/>
          <p:cNvSpPr>
            <a:spLocks noGrp="1"/>
          </p:cNvSpPr>
          <p:nvPr>
            <p:ph idx="1"/>
          </p:nvPr>
        </p:nvSpPr>
        <p:spPr/>
        <p:txBody>
          <a:bodyPr>
            <a:normAutofit lnSpcReduction="10000"/>
          </a:bodyPr>
          <a:lstStyle/>
          <a:p>
            <a:r>
              <a:rPr lang="en-GB" dirty="0" smtClean="0"/>
              <a:t>Message passing is a much better model to understand task parallelism as memory is not shared – each process has its own memory to work with.  However…</a:t>
            </a:r>
          </a:p>
          <a:p>
            <a:endParaRPr lang="en-GB" dirty="0"/>
          </a:p>
          <a:p>
            <a:r>
              <a:rPr lang="en-GB" dirty="0" smtClean="0"/>
              <a:t>It is a different model to the standard Von Neumann architecture, making it difficult for programmers to adjust to</a:t>
            </a:r>
          </a:p>
          <a:p>
            <a:r>
              <a:rPr lang="en-GB" dirty="0" smtClean="0"/>
              <a:t>Synchronous communication can have an overhead while we wait for synchronisation</a:t>
            </a:r>
          </a:p>
          <a:p>
            <a:r>
              <a:rPr lang="en-GB" dirty="0" smtClean="0"/>
              <a:t>Pure, non-shared, message passing has an over head for message copies</a:t>
            </a:r>
            <a:endParaRPr lang="en-GB" dirty="0"/>
          </a:p>
        </p:txBody>
      </p:sp>
    </p:spTree>
    <p:extLst>
      <p:ext uri="{BB962C8B-B14F-4D97-AF65-F5344CB8AC3E}">
        <p14:creationId xmlns:p14="http://schemas.microsoft.com/office/powerpoint/2010/main" val="2516336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Instruction Multiple Data (MIMD)</a:t>
            </a:r>
            <a:endParaRPr lang="en-GB" dirty="0"/>
          </a:p>
        </p:txBody>
      </p:sp>
      <p:sp>
        <p:nvSpPr>
          <p:cNvPr id="3" name="Content Placeholder 2"/>
          <p:cNvSpPr>
            <a:spLocks noGrp="1"/>
          </p:cNvSpPr>
          <p:nvPr>
            <p:ph idx="1"/>
          </p:nvPr>
        </p:nvSpPr>
        <p:spPr/>
        <p:txBody>
          <a:bodyPr/>
          <a:lstStyle/>
          <a:p>
            <a:r>
              <a:rPr lang="en-GB" dirty="0" smtClean="0"/>
              <a:t>When dealing with concurrency, we are almost always dealing with task parallelism</a:t>
            </a:r>
          </a:p>
          <a:p>
            <a:r>
              <a:rPr lang="en-GB" dirty="0" smtClean="0"/>
              <a:t>Task parallelism generally falls into the category of Multiple Instruction Multiple Data</a:t>
            </a:r>
          </a:p>
          <a:p>
            <a:pPr lvl="1"/>
            <a:r>
              <a:rPr lang="en-GB" dirty="0" smtClean="0"/>
              <a:t>That is, there are multiple different processes acting on multiple pieces of data</a:t>
            </a:r>
          </a:p>
          <a:p>
            <a:pPr lvl="1"/>
            <a:r>
              <a:rPr lang="en-GB" dirty="0" smtClean="0"/>
              <a:t>This model is great for some applications, but weak for others (data parallel problems)</a:t>
            </a:r>
          </a:p>
          <a:p>
            <a:r>
              <a:rPr lang="en-GB" dirty="0" smtClean="0"/>
              <a:t>Up until now, you have probably though in MIMD terms</a:t>
            </a:r>
          </a:p>
          <a:p>
            <a:pPr lvl="1"/>
            <a:r>
              <a:rPr lang="en-GB" dirty="0" smtClean="0"/>
              <a:t>We are going to look more at SIMD approaches in this module</a:t>
            </a:r>
            <a:endParaRPr lang="en-GB" dirty="0"/>
          </a:p>
        </p:txBody>
      </p:sp>
    </p:spTree>
    <p:extLst>
      <p:ext uri="{BB962C8B-B14F-4D97-AF65-F5344CB8AC3E}">
        <p14:creationId xmlns:p14="http://schemas.microsoft.com/office/powerpoint/2010/main" val="510548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Nondeterminism</a:t>
            </a:r>
            <a:endParaRPr lang="en-GB" dirty="0"/>
          </a:p>
        </p:txBody>
      </p:sp>
      <p:sp>
        <p:nvSpPr>
          <p:cNvPr id="3" name="Content Placeholder 2"/>
          <p:cNvSpPr>
            <a:spLocks noGrp="1"/>
          </p:cNvSpPr>
          <p:nvPr>
            <p:ph idx="1"/>
          </p:nvPr>
        </p:nvSpPr>
        <p:spPr/>
        <p:txBody>
          <a:bodyPr/>
          <a:lstStyle/>
          <a:p>
            <a:r>
              <a:rPr lang="en-GB" dirty="0" smtClean="0"/>
              <a:t>In any MIMD application if there is no control we start to see </a:t>
            </a:r>
            <a:r>
              <a:rPr lang="en-GB" dirty="0" err="1" smtClean="0"/>
              <a:t>nondeterminism</a:t>
            </a:r>
            <a:endParaRPr lang="en-GB" dirty="0" smtClean="0"/>
          </a:p>
          <a:p>
            <a:r>
              <a:rPr lang="en-GB" dirty="0" smtClean="0"/>
              <a:t>In simple terms, </a:t>
            </a:r>
            <a:r>
              <a:rPr lang="en-GB" dirty="0" err="1" smtClean="0"/>
              <a:t>nondeterminism</a:t>
            </a:r>
            <a:r>
              <a:rPr lang="en-GB" dirty="0" smtClean="0"/>
              <a:t> is where a given input can result in different outputs</a:t>
            </a:r>
          </a:p>
          <a:p>
            <a:pPr lvl="1"/>
            <a:r>
              <a:rPr lang="en-GB" dirty="0" smtClean="0"/>
              <a:t>Not the same as random, but you could simplify your understanding to this</a:t>
            </a:r>
          </a:p>
          <a:p>
            <a:r>
              <a:rPr lang="en-GB" dirty="0" err="1" smtClean="0"/>
              <a:t>Nondeterminism</a:t>
            </a:r>
            <a:r>
              <a:rPr lang="en-GB" dirty="0" smtClean="0"/>
              <a:t>, and dealing with </a:t>
            </a:r>
            <a:r>
              <a:rPr lang="en-GB" dirty="0" err="1" smtClean="0"/>
              <a:t>nondeterminism</a:t>
            </a:r>
            <a:r>
              <a:rPr lang="en-GB" dirty="0" smtClean="0"/>
              <a:t>, is one of the key goals in concurrency modelling and system design</a:t>
            </a:r>
          </a:p>
          <a:p>
            <a:pPr lvl="1"/>
            <a:r>
              <a:rPr lang="en-GB" dirty="0" smtClean="0"/>
              <a:t>Non-deterministic choice is a common operator in modelling.  You would have touched on this in Fundamentals of Parallel Systems</a:t>
            </a:r>
            <a:endParaRPr lang="en-GB" dirty="0"/>
          </a:p>
        </p:txBody>
      </p:sp>
    </p:spTree>
    <p:extLst>
      <p:ext uri="{BB962C8B-B14F-4D97-AF65-F5344CB8AC3E}">
        <p14:creationId xmlns:p14="http://schemas.microsoft.com/office/powerpoint/2010/main" val="2130209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Counter</a:t>
            </a:r>
            <a:endParaRPr lang="en-GB" dirty="0"/>
          </a:p>
        </p:txBody>
      </p:sp>
      <p:sp>
        <p:nvSpPr>
          <p:cNvPr id="3" name="Content Placeholder 2"/>
          <p:cNvSpPr>
            <a:spLocks noGrp="1"/>
          </p:cNvSpPr>
          <p:nvPr>
            <p:ph idx="1"/>
          </p:nvPr>
        </p:nvSpPr>
        <p:spPr/>
        <p:txBody>
          <a:bodyPr/>
          <a:lstStyle/>
          <a:p>
            <a:r>
              <a:rPr lang="en-GB" dirty="0" smtClean="0"/>
              <a:t>A simple example that shows the problem with </a:t>
            </a:r>
            <a:r>
              <a:rPr lang="en-GB" dirty="0" err="1" smtClean="0"/>
              <a:t>nondeterminism</a:t>
            </a:r>
            <a:r>
              <a:rPr lang="en-GB" dirty="0" smtClean="0"/>
              <a:t> is building a counter operated by 4 threads</a:t>
            </a:r>
          </a:p>
          <a:p>
            <a:r>
              <a:rPr lang="en-GB" dirty="0" smtClean="0"/>
              <a:t>The counter is incremented by any thread at any time</a:t>
            </a:r>
          </a:p>
          <a:p>
            <a:r>
              <a:rPr lang="en-GB" dirty="0" smtClean="0"/>
              <a:t>There is no locking or other method of control on the counter</a:t>
            </a:r>
          </a:p>
          <a:p>
            <a:r>
              <a:rPr lang="en-GB" dirty="0" smtClean="0"/>
              <a:t>We essentially have no way of determining which thread will go next</a:t>
            </a:r>
            <a:endParaRPr lang="en-GB" dirty="0"/>
          </a:p>
        </p:txBody>
      </p:sp>
    </p:spTree>
    <p:extLst>
      <p:ext uri="{BB962C8B-B14F-4D97-AF65-F5344CB8AC3E}">
        <p14:creationId xmlns:p14="http://schemas.microsoft.com/office/powerpoint/2010/main" val="2502801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Counter</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369194"/>
              </p:ext>
            </p:extLst>
          </p:nvPr>
        </p:nvGraphicFramePr>
        <p:xfrm>
          <a:off x="698500" y="1977041"/>
          <a:ext cx="10477500" cy="3915758"/>
        </p:xfrm>
        <a:graphic>
          <a:graphicData uri="http://schemas.openxmlformats.org/drawingml/2006/table">
            <a:tbl>
              <a:tblPr firstRow="1" firstCol="1" bandRow="1">
                <a:tableStyleId>{B301B821-A1FF-4177-AEE7-76D212191A09}</a:tableStyleId>
              </a:tblPr>
              <a:tblGrid>
                <a:gridCol w="2095028"/>
                <a:gridCol w="2095028"/>
                <a:gridCol w="2095028"/>
                <a:gridCol w="2096208"/>
                <a:gridCol w="2096208"/>
              </a:tblGrid>
              <a:tr h="355978">
                <a:tc>
                  <a:txBody>
                    <a:bodyPr/>
                    <a:lstStyle/>
                    <a:p>
                      <a:pPr>
                        <a:lnSpc>
                          <a:spcPct val="115000"/>
                        </a:lnSpc>
                        <a:spcAft>
                          <a:spcPts val="0"/>
                        </a:spcAft>
                      </a:pPr>
                      <a:r>
                        <a:rPr lang="en-GB" sz="1600" dirty="0">
                          <a:effectLst/>
                        </a:rPr>
                        <a:t>Thread 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Thread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Thread 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Thread 3</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Value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b="0" dirty="0">
                          <a:effectLst/>
                        </a:rPr>
                        <a:t>Get value locally (0)</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b="0" dirty="0">
                          <a:effectLst/>
                        </a:rPr>
                        <a:t>Add 1 to local value (1)</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Get value locally (0)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Get value locally (0)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b="0" dirty="0">
                          <a:effectLst/>
                        </a:rPr>
                        <a:t>Store local value (1)</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Add 1 to local value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Add 1 to local value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Get value locally (0)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b="0" dirty="0">
                          <a:effectLst/>
                        </a:rPr>
                        <a:t>Get value locally (1)</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Store local value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Add 1 to local  value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b="0" dirty="0">
                          <a:effectLst/>
                        </a:rPr>
                        <a:t> </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Get value locally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Store local value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b="0" dirty="0">
                          <a:effectLst/>
                        </a:rPr>
                        <a:t>Add 1 to local value (2)</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Get value locally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b="0" dirty="0">
                          <a:effectLst/>
                        </a:rPr>
                        <a:t>Store local value (2)</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Add 1 to local value (2)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Get value locally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Store local value (2)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Add 1 to local value (2)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Store local value (2)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Add 1 to local value (2)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Store local value (2)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2</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1611080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Building Concurrent / Parallel Applications</a:t>
            </a:r>
            <a:endParaRPr lang="en-GB" dirty="0"/>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94797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Foster’s Methodology</a:t>
            </a:r>
            <a:endParaRPr lang="en-GB" dirty="0"/>
          </a:p>
        </p:txBody>
      </p:sp>
      <p:sp>
        <p:nvSpPr>
          <p:cNvPr id="3" name="Content Placeholder 2"/>
          <p:cNvSpPr>
            <a:spLocks noGrp="1"/>
          </p:cNvSpPr>
          <p:nvPr>
            <p:ph idx="1"/>
          </p:nvPr>
        </p:nvSpPr>
        <p:spPr/>
        <p:txBody>
          <a:bodyPr>
            <a:normAutofit lnSpcReduction="10000"/>
          </a:bodyPr>
          <a:lstStyle/>
          <a:p>
            <a:r>
              <a:rPr lang="en-GB" dirty="0" smtClean="0"/>
              <a:t>There is no mechanical approach to concurrent and parallel application design.  However, Foster’s Methodology can help</a:t>
            </a:r>
            <a:endParaRPr lang="en-GB" dirty="0"/>
          </a:p>
          <a:p>
            <a:pPr marL="971550" lvl="1" indent="-514350">
              <a:buFont typeface="+mj-lt"/>
              <a:buAutoNum type="arabicPeriod"/>
            </a:pPr>
            <a:r>
              <a:rPr lang="en-GB" dirty="0" smtClean="0"/>
              <a:t>Partitioning.  Divide the computation to be performed and the data operated on by the computation into small tasks.  The focus here should be on identifying tasks that can be executed in parallel.</a:t>
            </a:r>
          </a:p>
          <a:p>
            <a:pPr marL="971550" lvl="1" indent="-514350">
              <a:buFont typeface="+mj-lt"/>
              <a:buAutoNum type="arabicPeriod"/>
            </a:pPr>
            <a:r>
              <a:rPr lang="en-GB" dirty="0" smtClean="0"/>
              <a:t>Communication.  Determine what communication needs to be carried out among the tasks.</a:t>
            </a:r>
          </a:p>
          <a:p>
            <a:pPr marL="971550" lvl="1" indent="-514350">
              <a:buFont typeface="+mj-lt"/>
              <a:buAutoNum type="arabicPeriod"/>
            </a:pPr>
            <a:r>
              <a:rPr lang="en-GB" dirty="0" smtClean="0"/>
              <a:t>Agglomeration or aggregation.  Combine tasks and communications into larger tasks.  For example, if task A must be executed before task B, combine them into a single task</a:t>
            </a:r>
          </a:p>
          <a:p>
            <a:pPr marL="971550" lvl="1" indent="-514350">
              <a:buFont typeface="+mj-lt"/>
              <a:buAutoNum type="arabicPeriod"/>
            </a:pPr>
            <a:r>
              <a:rPr lang="en-GB" dirty="0" smtClean="0"/>
              <a:t>Mapping.  Assign the composite tasks identified to processes/threads.  This should be done so communication is minimised and each process/thread has equal work</a:t>
            </a:r>
            <a:endParaRPr lang="en-GB" dirty="0"/>
          </a:p>
        </p:txBody>
      </p:sp>
    </p:spTree>
    <p:extLst>
      <p:ext uri="{BB962C8B-B14F-4D97-AF65-F5344CB8AC3E}">
        <p14:creationId xmlns:p14="http://schemas.microsoft.com/office/powerpoint/2010/main" val="28565557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Further Research</a:t>
            </a:r>
            <a:endParaRPr lang="en-GB" dirty="0"/>
          </a:p>
        </p:txBody>
      </p:sp>
      <p:sp>
        <p:nvSpPr>
          <p:cNvPr id="5" name="Text Placeholder 4"/>
          <p:cNvSpPr>
            <a:spLocks noGrp="1"/>
          </p:cNvSpPr>
          <p:nvPr>
            <p:ph type="body" idx="1"/>
          </p:nvPr>
        </p:nvSpPr>
        <p:spPr/>
        <p:txBody>
          <a:bodyPr/>
          <a:lstStyle/>
          <a:p>
            <a:r>
              <a:rPr lang="en-GB" dirty="0" smtClean="0"/>
              <a:t>For those of you really interested in the area</a:t>
            </a:r>
            <a:endParaRPr lang="en-GB" dirty="0"/>
          </a:p>
        </p:txBody>
      </p:sp>
    </p:spTree>
    <p:extLst>
      <p:ext uri="{BB962C8B-B14F-4D97-AF65-F5344CB8AC3E}">
        <p14:creationId xmlns:p14="http://schemas.microsoft.com/office/powerpoint/2010/main" val="379950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Concurrent Programming Languages</a:t>
            </a:r>
            <a:endParaRPr lang="en-GB" dirty="0"/>
          </a:p>
        </p:txBody>
      </p:sp>
      <p:sp>
        <p:nvSpPr>
          <p:cNvPr id="3" name="Content Placeholder 2"/>
          <p:cNvSpPr>
            <a:spLocks noGrp="1"/>
          </p:cNvSpPr>
          <p:nvPr>
            <p:ph idx="1"/>
          </p:nvPr>
        </p:nvSpPr>
        <p:spPr/>
        <p:txBody>
          <a:bodyPr/>
          <a:lstStyle/>
          <a:p>
            <a:r>
              <a:rPr lang="en-GB" dirty="0" smtClean="0"/>
              <a:t>C++ is not a concurrent programming language</a:t>
            </a:r>
          </a:p>
          <a:p>
            <a:pPr lvl="1"/>
            <a:r>
              <a:rPr lang="en-GB" dirty="0" smtClean="0"/>
              <a:t>Either is Java, C#, Groovy, etc.</a:t>
            </a:r>
          </a:p>
          <a:p>
            <a:r>
              <a:rPr lang="en-GB" dirty="0" smtClean="0"/>
              <a:t>Concurrent programming languages have native support for concurrency features.  Examples include</a:t>
            </a:r>
          </a:p>
          <a:p>
            <a:pPr lvl="1"/>
            <a:r>
              <a:rPr lang="en-GB" dirty="0" smtClean="0"/>
              <a:t>Ada</a:t>
            </a:r>
          </a:p>
          <a:p>
            <a:pPr lvl="1"/>
            <a:r>
              <a:rPr lang="en-GB" dirty="0" smtClean="0"/>
              <a:t>D</a:t>
            </a:r>
          </a:p>
          <a:p>
            <a:pPr lvl="1"/>
            <a:r>
              <a:rPr lang="en-GB" dirty="0" err="1" smtClean="0"/>
              <a:t>Erlang</a:t>
            </a:r>
            <a:endParaRPr lang="en-GB" dirty="0" smtClean="0"/>
          </a:p>
          <a:p>
            <a:pPr lvl="1"/>
            <a:r>
              <a:rPr lang="en-GB" dirty="0" smtClean="0"/>
              <a:t>Go</a:t>
            </a:r>
          </a:p>
          <a:p>
            <a:pPr lvl="1"/>
            <a:r>
              <a:rPr lang="en-GB" dirty="0" err="1" smtClean="0"/>
              <a:t>occam</a:t>
            </a:r>
            <a:endParaRPr lang="en-GB" dirty="0" smtClean="0"/>
          </a:p>
          <a:p>
            <a:pPr lvl="1"/>
            <a:endParaRPr lang="en-GB" dirty="0"/>
          </a:p>
        </p:txBody>
      </p:sp>
    </p:spTree>
    <p:extLst>
      <p:ext uri="{BB962C8B-B14F-4D97-AF65-F5344CB8AC3E}">
        <p14:creationId xmlns:p14="http://schemas.microsoft.com/office/powerpoint/2010/main" val="7237019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Models of Concurrency</a:t>
            </a:r>
            <a:endParaRPr lang="en-GB" dirty="0"/>
          </a:p>
        </p:txBody>
      </p:sp>
      <p:sp>
        <p:nvSpPr>
          <p:cNvPr id="3" name="Content Placeholder 2"/>
          <p:cNvSpPr>
            <a:spLocks noGrp="1"/>
          </p:cNvSpPr>
          <p:nvPr>
            <p:ph idx="1"/>
          </p:nvPr>
        </p:nvSpPr>
        <p:spPr/>
        <p:txBody>
          <a:bodyPr>
            <a:normAutofit lnSpcReduction="10000"/>
          </a:bodyPr>
          <a:lstStyle/>
          <a:p>
            <a:r>
              <a:rPr lang="en-GB" dirty="0" smtClean="0"/>
              <a:t>There are also a number of concurrency models we can work in within programming languages / models</a:t>
            </a:r>
          </a:p>
          <a:p>
            <a:r>
              <a:rPr lang="en-GB" dirty="0" smtClean="0"/>
              <a:t>The main three are</a:t>
            </a:r>
            <a:endParaRPr lang="en-GB" dirty="0"/>
          </a:p>
          <a:p>
            <a:endParaRPr lang="en-GB" dirty="0"/>
          </a:p>
          <a:p>
            <a:r>
              <a:rPr lang="en-GB" dirty="0" smtClean="0"/>
              <a:t>Actors</a:t>
            </a:r>
          </a:p>
          <a:p>
            <a:pPr lvl="1"/>
            <a:r>
              <a:rPr lang="en-GB" dirty="0" smtClean="0"/>
              <a:t>Components sending and reacting to messages</a:t>
            </a:r>
          </a:p>
          <a:p>
            <a:r>
              <a:rPr lang="en-GB" dirty="0" smtClean="0"/>
              <a:t>Petri-nets</a:t>
            </a:r>
          </a:p>
          <a:p>
            <a:pPr lvl="1"/>
            <a:r>
              <a:rPr lang="en-GB" dirty="0" smtClean="0"/>
              <a:t>One of the first formal models for understanding concurrency</a:t>
            </a:r>
          </a:p>
          <a:p>
            <a:r>
              <a:rPr lang="en-GB" dirty="0" smtClean="0"/>
              <a:t>Process calculi</a:t>
            </a:r>
          </a:p>
          <a:p>
            <a:pPr lvl="1"/>
            <a:r>
              <a:rPr lang="en-GB" dirty="0" smtClean="0"/>
              <a:t>CSP fits here</a:t>
            </a:r>
          </a:p>
        </p:txBody>
      </p:sp>
    </p:spTree>
    <p:extLst>
      <p:ext uri="{BB962C8B-B14F-4D97-AF65-F5344CB8AC3E}">
        <p14:creationId xmlns:p14="http://schemas.microsoft.com/office/powerpoint/2010/main" val="1450345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Concurrency</a:t>
            </a:r>
            <a:endParaRPr lang="en-GB" dirty="0"/>
          </a:p>
        </p:txBody>
      </p:sp>
      <p:sp>
        <p:nvSpPr>
          <p:cNvPr id="7" name="Text Placeholder 6"/>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00912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Verification and Modelling</a:t>
            </a:r>
            <a:endParaRPr lang="en-GB" dirty="0"/>
          </a:p>
        </p:txBody>
      </p:sp>
      <p:sp>
        <p:nvSpPr>
          <p:cNvPr id="3" name="Content Placeholder 2"/>
          <p:cNvSpPr>
            <a:spLocks noGrp="1"/>
          </p:cNvSpPr>
          <p:nvPr>
            <p:ph idx="1"/>
          </p:nvPr>
        </p:nvSpPr>
        <p:spPr/>
        <p:txBody>
          <a:bodyPr/>
          <a:lstStyle/>
          <a:p>
            <a:r>
              <a:rPr lang="en-GB" dirty="0" smtClean="0"/>
              <a:t>One of the major pieces of work from the field of concurrency is the ability to analyse and verify systems</a:t>
            </a:r>
          </a:p>
          <a:p>
            <a:r>
              <a:rPr lang="en-GB" dirty="0" smtClean="0"/>
              <a:t>If you are really interested in proving program / system correctness you can use a number of tools to do this</a:t>
            </a:r>
          </a:p>
          <a:p>
            <a:r>
              <a:rPr lang="en-GB" dirty="0" smtClean="0"/>
              <a:t>Three of the main tools (all CSP like) are</a:t>
            </a:r>
          </a:p>
          <a:p>
            <a:pPr lvl="1"/>
            <a:r>
              <a:rPr lang="en-GB" dirty="0" smtClean="0"/>
              <a:t>SPIN</a:t>
            </a:r>
          </a:p>
          <a:p>
            <a:pPr lvl="1"/>
            <a:r>
              <a:rPr lang="en-GB" dirty="0" smtClean="0"/>
              <a:t>FDR</a:t>
            </a:r>
          </a:p>
          <a:p>
            <a:pPr lvl="1"/>
            <a:r>
              <a:rPr lang="en-GB" dirty="0" smtClean="0"/>
              <a:t>PAT</a:t>
            </a:r>
            <a:endParaRPr lang="en-GB" dirty="0"/>
          </a:p>
        </p:txBody>
      </p:sp>
    </p:spTree>
    <p:extLst>
      <p:ext uri="{BB962C8B-B14F-4D97-AF65-F5344CB8AC3E}">
        <p14:creationId xmlns:p14="http://schemas.microsoft.com/office/powerpoint/2010/main" val="4140781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r>
              <a:rPr lang="en-GB" dirty="0" smtClean="0"/>
              <a:t>After today (lecture 1 and 2) you should be understand</a:t>
            </a:r>
          </a:p>
          <a:p>
            <a:pPr lvl="1"/>
            <a:r>
              <a:rPr lang="en-GB" dirty="0" smtClean="0"/>
              <a:t>Understand what we mean by concurrency and parallelism in applications</a:t>
            </a:r>
          </a:p>
          <a:p>
            <a:pPr lvl="1"/>
            <a:r>
              <a:rPr lang="en-GB" dirty="0" smtClean="0"/>
              <a:t>How to analyse parallel tasks for speedup and efficiency</a:t>
            </a:r>
          </a:p>
          <a:p>
            <a:pPr lvl="1"/>
            <a:r>
              <a:rPr lang="en-GB" dirty="0" smtClean="0"/>
              <a:t>Understand the limitations of hardware when discussing concurrency</a:t>
            </a:r>
          </a:p>
          <a:p>
            <a:pPr lvl="1"/>
            <a:r>
              <a:rPr lang="en-GB" dirty="0" smtClean="0"/>
              <a:t>Understand how we can design concurrent and parallel applications</a:t>
            </a:r>
          </a:p>
          <a:p>
            <a:endParaRPr lang="en-GB" dirty="0"/>
          </a:p>
          <a:p>
            <a:r>
              <a:rPr lang="en-GB" dirty="0" smtClean="0"/>
              <a:t>You should also be keeping up to date with the reading and examining the further research areas if you are interested in the area</a:t>
            </a:r>
            <a:endParaRPr lang="en-GB" dirty="0"/>
          </a:p>
        </p:txBody>
      </p:sp>
    </p:spTree>
    <p:extLst>
      <p:ext uri="{BB962C8B-B14F-4D97-AF65-F5344CB8AC3E}">
        <p14:creationId xmlns:p14="http://schemas.microsoft.com/office/powerpoint/2010/main" val="8417499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week…</a:t>
            </a:r>
            <a:endParaRPr lang="en-GB" dirty="0"/>
          </a:p>
        </p:txBody>
      </p:sp>
      <p:sp>
        <p:nvSpPr>
          <p:cNvPr id="3" name="Content Placeholder 2"/>
          <p:cNvSpPr>
            <a:spLocks noGrp="1"/>
          </p:cNvSpPr>
          <p:nvPr>
            <p:ph idx="1"/>
          </p:nvPr>
        </p:nvSpPr>
        <p:spPr/>
        <p:txBody>
          <a:bodyPr/>
          <a:lstStyle/>
          <a:p>
            <a:r>
              <a:rPr lang="en-GB" dirty="0" smtClean="0"/>
              <a:t>A workbook is available for the module</a:t>
            </a:r>
          </a:p>
          <a:p>
            <a:pPr lvl="1"/>
            <a:r>
              <a:rPr lang="en-GB" dirty="0" smtClean="0"/>
              <a:t>On Moodle</a:t>
            </a:r>
          </a:p>
          <a:p>
            <a:pPr lvl="1"/>
            <a:r>
              <a:rPr lang="en-GB" dirty="0" smtClean="0"/>
              <a:t>Currently polishing off the last couple of units</a:t>
            </a:r>
          </a:p>
          <a:p>
            <a:r>
              <a:rPr lang="en-GB" dirty="0" smtClean="0"/>
              <a:t>Practical 1 focuses on basic multithreading in C++11 and how to capture results</a:t>
            </a:r>
          </a:p>
          <a:p>
            <a:pPr lvl="1"/>
            <a:r>
              <a:rPr lang="en-GB" dirty="0" smtClean="0"/>
              <a:t>This is very important – the module is about analysis and data gathering.  You need to get into the habit of testing and data gathering from the start</a:t>
            </a:r>
          </a:p>
          <a:p>
            <a:r>
              <a:rPr lang="en-GB" dirty="0" smtClean="0"/>
              <a:t>Work through chapters 1 and 2 of C++ Concurrency in Action</a:t>
            </a:r>
            <a:endParaRPr lang="en-GB" dirty="0"/>
          </a:p>
        </p:txBody>
      </p:sp>
    </p:spTree>
    <p:extLst>
      <p:ext uri="{BB962C8B-B14F-4D97-AF65-F5344CB8AC3E}">
        <p14:creationId xmlns:p14="http://schemas.microsoft.com/office/powerpoint/2010/main" val="65722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Concurrency?</a:t>
            </a:r>
            <a:endParaRPr lang="en-GB" dirty="0"/>
          </a:p>
        </p:txBody>
      </p:sp>
      <p:sp>
        <p:nvSpPr>
          <p:cNvPr id="3" name="Content Placeholder 2"/>
          <p:cNvSpPr>
            <a:spLocks noGrp="1"/>
          </p:cNvSpPr>
          <p:nvPr>
            <p:ph idx="1"/>
          </p:nvPr>
        </p:nvSpPr>
        <p:spPr/>
        <p:txBody>
          <a:bodyPr/>
          <a:lstStyle/>
          <a:p>
            <a:r>
              <a:rPr lang="en-GB" dirty="0" smtClean="0"/>
              <a:t>What do you think we mean by concurrency?</a:t>
            </a:r>
            <a:endParaRPr lang="en-GB" dirty="0"/>
          </a:p>
          <a:p>
            <a:r>
              <a:rPr lang="en-GB" dirty="0" smtClean="0"/>
              <a:t>The standard definition of concurrency is a system that has multiple computations executing simultaneously which may also be interacting with each other</a:t>
            </a:r>
            <a:endParaRPr lang="en-GB" dirty="0"/>
          </a:p>
          <a:p>
            <a:r>
              <a:rPr lang="en-GB" dirty="0" smtClean="0"/>
              <a:t>Do you think that this definition covers your understanding of concurrency?</a:t>
            </a:r>
          </a:p>
          <a:p>
            <a:r>
              <a:rPr lang="en-GB" dirty="0" smtClean="0"/>
              <a:t>There are also formal models to help us understand concurrency</a:t>
            </a:r>
          </a:p>
          <a:p>
            <a:pPr lvl="1"/>
            <a:r>
              <a:rPr lang="en-GB" dirty="0" smtClean="0"/>
              <a:t>If you did Fundamentals of Parallel Systems you have played around in one of those formal models – Communicating Sequential Processes</a:t>
            </a:r>
            <a:endParaRPr lang="en-GB" dirty="0"/>
          </a:p>
        </p:txBody>
      </p:sp>
    </p:spTree>
    <p:extLst>
      <p:ext uri="{BB962C8B-B14F-4D97-AF65-F5344CB8AC3E}">
        <p14:creationId xmlns:p14="http://schemas.microsoft.com/office/powerpoint/2010/main" val="2831190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use Concurrency?</a:t>
            </a:r>
            <a:endParaRPr lang="en-GB" dirty="0"/>
          </a:p>
        </p:txBody>
      </p:sp>
      <p:sp>
        <p:nvSpPr>
          <p:cNvPr id="3" name="Content Placeholder 2"/>
          <p:cNvSpPr>
            <a:spLocks noGrp="1"/>
          </p:cNvSpPr>
          <p:nvPr>
            <p:ph idx="1"/>
          </p:nvPr>
        </p:nvSpPr>
        <p:spPr/>
        <p:txBody>
          <a:bodyPr/>
          <a:lstStyle/>
          <a:p>
            <a:r>
              <a:rPr lang="en-GB" dirty="0" smtClean="0"/>
              <a:t>There are a number of reasons why you might want to use concurrency</a:t>
            </a:r>
          </a:p>
          <a:p>
            <a:r>
              <a:rPr lang="en-GB" dirty="0" smtClean="0"/>
              <a:t>Separation of concerns</a:t>
            </a:r>
          </a:p>
          <a:p>
            <a:pPr lvl="1"/>
            <a:r>
              <a:rPr lang="en-GB" dirty="0" smtClean="0"/>
              <a:t>Group particular functionality together</a:t>
            </a:r>
          </a:p>
          <a:p>
            <a:pPr lvl="1"/>
            <a:r>
              <a:rPr lang="en-GB" dirty="0" smtClean="0"/>
              <a:t>e.g. DVD player has play functionality – spawn off and leave UI underneath</a:t>
            </a:r>
          </a:p>
          <a:p>
            <a:r>
              <a:rPr lang="en-GB" dirty="0" smtClean="0"/>
              <a:t>Performance</a:t>
            </a:r>
          </a:p>
          <a:p>
            <a:pPr lvl="1"/>
            <a:r>
              <a:rPr lang="en-GB" dirty="0" smtClean="0"/>
              <a:t>Our main focus – task and data parallelism</a:t>
            </a:r>
          </a:p>
          <a:p>
            <a:pPr lvl="1"/>
            <a:r>
              <a:rPr lang="en-GB" dirty="0" smtClean="0"/>
              <a:t>Task parallelism involves multiple different tasks running</a:t>
            </a:r>
          </a:p>
          <a:p>
            <a:pPr lvl="1"/>
            <a:r>
              <a:rPr lang="en-GB" dirty="0" smtClean="0"/>
              <a:t>Data parallelism allows the same program to run on multiple sets of data</a:t>
            </a:r>
          </a:p>
          <a:p>
            <a:endParaRPr lang="en-GB" dirty="0"/>
          </a:p>
        </p:txBody>
      </p:sp>
    </p:spTree>
    <p:extLst>
      <p:ext uri="{BB962C8B-B14F-4D97-AF65-F5344CB8AC3E}">
        <p14:creationId xmlns:p14="http://schemas.microsoft.com/office/powerpoint/2010/main" val="1798305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dirty="0"/>
              <a:t>Flynn's Taxonomy</a:t>
            </a:r>
          </a:p>
        </p:txBody>
      </p:sp>
      <p:sp>
        <p:nvSpPr>
          <p:cNvPr id="3" name="Shape 2"/>
          <p:cNvSpPr>
            <a:spLocks noGrp="1"/>
          </p:cNvSpPr>
          <p:nvPr>
            <p:ph type="body" idx="1"/>
          </p:nvPr>
        </p:nvSpPr>
        <p:spPr>
          <a:xfrm>
            <a:off x="1870075" y="4241800"/>
            <a:ext cx="8448675" cy="2146300"/>
          </a:xfrm>
        </p:spPr>
        <p:txBody>
          <a:bodyPr/>
          <a:lstStyle/>
          <a:p>
            <a:pPr lvl="0"/>
            <a:r>
              <a:rPr lang="en-US" dirty="0" smtClean="0"/>
              <a:t>SPMD</a:t>
            </a:r>
          </a:p>
          <a:p>
            <a:pPr lvl="1"/>
            <a:r>
              <a:rPr lang="en-US" dirty="0" smtClean="0"/>
              <a:t>Single Program, Multiple Data</a:t>
            </a:r>
          </a:p>
          <a:p>
            <a:r>
              <a:rPr lang="en-US" dirty="0" smtClean="0"/>
              <a:t>MPMD</a:t>
            </a:r>
          </a:p>
          <a:p>
            <a:pPr lvl="1"/>
            <a:r>
              <a:rPr lang="en-US" dirty="0" smtClean="0"/>
              <a:t>Multiple Program, Multiple Data</a:t>
            </a:r>
            <a:endParaRPr lang="en-US" dirty="0"/>
          </a:p>
        </p:txBody>
      </p:sp>
      <p:graphicFrame>
        <p:nvGraphicFramePr>
          <p:cNvPr id="4" name="Table 3"/>
          <p:cNvGraphicFramePr>
            <a:graphicFrameLocks noGrp="1"/>
          </p:cNvGraphicFramePr>
          <p:nvPr>
            <p:extLst/>
          </p:nvPr>
        </p:nvGraphicFramePr>
        <p:xfrm>
          <a:off x="2171700" y="2120900"/>
          <a:ext cx="7848600" cy="1927860"/>
        </p:xfrm>
        <a:graphic>
          <a:graphicData uri="http://schemas.openxmlformats.org/drawingml/2006/table">
            <a:tbl>
              <a:tblPr firstRow="1" firstCol="1" bandRow="1">
                <a:tableStyleId>{2A488322-F2BA-4B5B-9748-0D474271808F}</a:tableStyleId>
              </a:tblPr>
              <a:tblGrid>
                <a:gridCol w="2324100"/>
                <a:gridCol w="2762250"/>
                <a:gridCol w="2762250"/>
              </a:tblGrid>
              <a:tr h="647700">
                <a:tc>
                  <a:txBody>
                    <a:bodyPr/>
                    <a:lstStyle/>
                    <a:p>
                      <a:endParaRPr lang="en-GB" dirty="0"/>
                    </a:p>
                  </a:txBody>
                  <a:tcPr/>
                </a:tc>
                <a:tc>
                  <a:txBody>
                    <a:bodyPr/>
                    <a:lstStyle/>
                    <a:p>
                      <a:r>
                        <a:rPr lang="en-GB" dirty="0" smtClean="0"/>
                        <a:t>Single Instruction</a:t>
                      </a:r>
                      <a:endParaRPr lang="en-GB" dirty="0"/>
                    </a:p>
                  </a:txBody>
                  <a:tcPr/>
                </a:tc>
                <a:tc>
                  <a:txBody>
                    <a:bodyPr/>
                    <a:lstStyle/>
                    <a:p>
                      <a:r>
                        <a:rPr lang="en-GB" dirty="0" smtClean="0"/>
                        <a:t>Multiple Instruction</a:t>
                      </a:r>
                      <a:endParaRPr lang="en-GB" dirty="0"/>
                    </a:p>
                  </a:txBody>
                  <a:tcPr/>
                </a:tc>
              </a:tr>
              <a:tr h="616931">
                <a:tc>
                  <a:txBody>
                    <a:bodyPr/>
                    <a:lstStyle/>
                    <a:p>
                      <a:r>
                        <a:rPr lang="en-GB" dirty="0" smtClean="0"/>
                        <a:t>Single Data</a:t>
                      </a:r>
                      <a:endParaRPr lang="en-GB" dirty="0"/>
                    </a:p>
                  </a:txBody>
                  <a:tcPr/>
                </a:tc>
                <a:tc>
                  <a:txBody>
                    <a:bodyPr/>
                    <a:lstStyle/>
                    <a:p>
                      <a:r>
                        <a:rPr lang="en-GB" dirty="0" smtClean="0"/>
                        <a:t>Single Instruction</a:t>
                      </a:r>
                      <a:r>
                        <a:rPr lang="en-GB" baseline="0" dirty="0" smtClean="0"/>
                        <a:t>, Single Data (SISD)</a:t>
                      </a:r>
                      <a:endParaRPr lang="en-GB" dirty="0"/>
                    </a:p>
                  </a:txBody>
                  <a:tcPr/>
                </a:tc>
                <a:tc>
                  <a:txBody>
                    <a:bodyPr/>
                    <a:lstStyle/>
                    <a:p>
                      <a:r>
                        <a:rPr lang="en-GB" dirty="0" smtClean="0"/>
                        <a:t>Multiple</a:t>
                      </a:r>
                      <a:r>
                        <a:rPr lang="en-GB" baseline="0" dirty="0" smtClean="0"/>
                        <a:t> Instruction, Single Data (MISD)</a:t>
                      </a:r>
                      <a:endParaRPr lang="en-GB" dirty="0"/>
                    </a:p>
                  </a:txBody>
                  <a:tcPr/>
                </a:tc>
              </a:tr>
              <a:tr h="616931">
                <a:tc>
                  <a:txBody>
                    <a:bodyPr/>
                    <a:lstStyle/>
                    <a:p>
                      <a:r>
                        <a:rPr lang="en-GB" dirty="0" smtClean="0"/>
                        <a:t>Multiple Data</a:t>
                      </a:r>
                      <a:endParaRPr lang="en-GB" dirty="0"/>
                    </a:p>
                  </a:txBody>
                  <a:tcPr/>
                </a:tc>
                <a:tc>
                  <a:txBody>
                    <a:bodyPr/>
                    <a:lstStyle/>
                    <a:p>
                      <a:r>
                        <a:rPr lang="en-GB" dirty="0" smtClean="0"/>
                        <a:t>Single Instruction,</a:t>
                      </a:r>
                      <a:r>
                        <a:rPr lang="en-GB" baseline="0" dirty="0" smtClean="0"/>
                        <a:t> Multiple Data (SIMD)</a:t>
                      </a:r>
                      <a:endParaRPr lang="en-GB" dirty="0"/>
                    </a:p>
                  </a:txBody>
                  <a:tcPr/>
                </a:tc>
                <a:tc>
                  <a:txBody>
                    <a:bodyPr/>
                    <a:lstStyle/>
                    <a:p>
                      <a:r>
                        <a:rPr lang="en-GB" dirty="0" smtClean="0"/>
                        <a:t>Multiple Instruction, Multiple Data (MIMD)</a:t>
                      </a:r>
                      <a:endParaRPr lang="en-GB" dirty="0"/>
                    </a:p>
                  </a:txBody>
                  <a:tcPr/>
                </a:tc>
              </a:tr>
            </a:tbl>
          </a:graphicData>
        </a:graphic>
      </p:graphicFrame>
    </p:spTree>
    <p:extLst>
      <p:ext uri="{BB962C8B-B14F-4D97-AF65-F5344CB8AC3E}">
        <p14:creationId xmlns:p14="http://schemas.microsoft.com/office/powerpoint/2010/main" val="3912524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I/O Issues</a:t>
            </a:r>
            <a:endParaRPr lang="en-GB" dirty="0"/>
          </a:p>
        </p:txBody>
      </p:sp>
      <p:sp>
        <p:nvSpPr>
          <p:cNvPr id="3" name="Content Placeholder 2"/>
          <p:cNvSpPr>
            <a:spLocks noGrp="1"/>
          </p:cNvSpPr>
          <p:nvPr>
            <p:ph idx="1"/>
          </p:nvPr>
        </p:nvSpPr>
        <p:spPr/>
        <p:txBody>
          <a:bodyPr>
            <a:normAutofit lnSpcReduction="10000"/>
          </a:bodyPr>
          <a:lstStyle/>
          <a:p>
            <a:r>
              <a:rPr lang="en-GB" dirty="0" smtClean="0"/>
              <a:t>One of the biggest uses of concurrency in standard applications is dealing with I/O</a:t>
            </a:r>
          </a:p>
          <a:p>
            <a:r>
              <a:rPr lang="en-GB" dirty="0" smtClean="0"/>
              <a:t>I/O is a very slow process in comparison to your CPUs computation speed</a:t>
            </a:r>
          </a:p>
          <a:p>
            <a:pPr lvl="1"/>
            <a:r>
              <a:rPr lang="en-GB" dirty="0" smtClean="0"/>
              <a:t>This is why you shouldn’t output when measuring applications</a:t>
            </a:r>
          </a:p>
          <a:p>
            <a:r>
              <a:rPr lang="en-GB" dirty="0" smtClean="0"/>
              <a:t>Think of the scenario where you have to wait for input or output</a:t>
            </a:r>
          </a:p>
          <a:p>
            <a:pPr lvl="1"/>
            <a:r>
              <a:rPr lang="en-GB" dirty="0" smtClean="0"/>
              <a:t>Process </a:t>
            </a:r>
            <a:r>
              <a:rPr lang="en-GB" dirty="0" smtClean="0">
                <a:sym typeface="Wingdings" panose="05000000000000000000" pitchFamily="2" charset="2"/>
              </a:rPr>
              <a:t> I/O  Process  I/O</a:t>
            </a:r>
          </a:p>
          <a:p>
            <a:r>
              <a:rPr lang="en-GB" dirty="0" smtClean="0">
                <a:sym typeface="Wingdings" panose="05000000000000000000" pitchFamily="2" charset="2"/>
              </a:rPr>
              <a:t>It is much better to spawn off a thread to deal with I/O and cache accordingly</a:t>
            </a:r>
          </a:p>
          <a:p>
            <a:pPr lvl="1"/>
            <a:r>
              <a:rPr lang="en-GB" dirty="0" smtClean="0">
                <a:sym typeface="Wingdings" panose="05000000000000000000" pitchFamily="2" charset="2"/>
              </a:rPr>
              <a:t>Process  Spawn  Process  Spawn</a:t>
            </a:r>
          </a:p>
          <a:p>
            <a:pPr lvl="1"/>
            <a:r>
              <a:rPr lang="en-GB" dirty="0" smtClean="0">
                <a:sym typeface="Wingdings" panose="05000000000000000000" pitchFamily="2" charset="2"/>
              </a:rPr>
              <a:t>…  I/O  …  I/O</a:t>
            </a:r>
            <a:endParaRPr lang="en-GB" dirty="0"/>
          </a:p>
        </p:txBody>
      </p:sp>
    </p:spTree>
    <p:extLst>
      <p:ext uri="{BB962C8B-B14F-4D97-AF65-F5344CB8AC3E}">
        <p14:creationId xmlns:p14="http://schemas.microsoft.com/office/powerpoint/2010/main" val="379371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GUI Issues</a:t>
            </a:r>
            <a:endParaRPr lang="en-GB" dirty="0"/>
          </a:p>
        </p:txBody>
      </p:sp>
      <p:sp>
        <p:nvSpPr>
          <p:cNvPr id="3" name="Content Placeholder 2"/>
          <p:cNvSpPr>
            <a:spLocks noGrp="1"/>
          </p:cNvSpPr>
          <p:nvPr>
            <p:ph idx="1"/>
          </p:nvPr>
        </p:nvSpPr>
        <p:spPr/>
        <p:txBody>
          <a:bodyPr/>
          <a:lstStyle/>
          <a:p>
            <a:r>
              <a:rPr lang="en-GB" dirty="0" smtClean="0"/>
              <a:t>Another common use of concurrency is dealing with GUI based applications</a:t>
            </a:r>
          </a:p>
          <a:p>
            <a:r>
              <a:rPr lang="en-GB" dirty="0" smtClean="0"/>
              <a:t>GUIs work on a threaded basis</a:t>
            </a:r>
          </a:p>
          <a:p>
            <a:pPr lvl="1"/>
            <a:r>
              <a:rPr lang="en-GB" dirty="0" smtClean="0"/>
              <a:t>Main GUI thread processes events</a:t>
            </a:r>
          </a:p>
          <a:p>
            <a:r>
              <a:rPr lang="en-GB" dirty="0" smtClean="0"/>
              <a:t>If an event blocks the GUI thread what happens?</a:t>
            </a:r>
          </a:p>
          <a:p>
            <a:r>
              <a:rPr lang="en-GB" dirty="0" smtClean="0"/>
              <a:t>Better solution for the GUI thread is to spawn work</a:t>
            </a:r>
          </a:p>
          <a:p>
            <a:pPr lvl="1"/>
            <a:r>
              <a:rPr lang="en-GB" dirty="0" smtClean="0"/>
              <a:t>Get event </a:t>
            </a:r>
            <a:r>
              <a:rPr lang="en-GB" dirty="0" smtClean="0">
                <a:sym typeface="Wingdings" panose="05000000000000000000" pitchFamily="2" charset="2"/>
              </a:rPr>
              <a:t> Spawn  Get event  Spawn</a:t>
            </a:r>
          </a:p>
          <a:p>
            <a:pPr lvl="1"/>
            <a:r>
              <a:rPr lang="en-GB" dirty="0" smtClean="0">
                <a:sym typeface="Wingdings" panose="05000000000000000000" pitchFamily="2" charset="2"/>
              </a:rPr>
              <a:t>…  Handle event  …  Handle event</a:t>
            </a:r>
            <a:endParaRPr lang="en-GB" dirty="0"/>
          </a:p>
        </p:txBody>
      </p:sp>
    </p:spTree>
    <p:extLst>
      <p:ext uri="{BB962C8B-B14F-4D97-AF65-F5344CB8AC3E}">
        <p14:creationId xmlns:p14="http://schemas.microsoft.com/office/powerpoint/2010/main" val="1480625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Concurrency on the CPU</a:t>
            </a:r>
            <a:endParaRPr lang="en-GB" dirty="0"/>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392077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1730</Words>
  <Application>Microsoft Office PowerPoint</Application>
  <PresentationFormat>Widescreen</PresentationFormat>
  <Paragraphs>239</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Office Theme</vt:lpstr>
      <vt:lpstr>Introduction to Concurrency</vt:lpstr>
      <vt:lpstr>Breakdown</vt:lpstr>
      <vt:lpstr>Concurrency</vt:lpstr>
      <vt:lpstr>What is Concurrency?</vt:lpstr>
      <vt:lpstr>Why use Concurrency?</vt:lpstr>
      <vt:lpstr>Flynn's Taxonomy</vt:lpstr>
      <vt:lpstr>I/O Issues</vt:lpstr>
      <vt:lpstr>GUI Issues</vt:lpstr>
      <vt:lpstr>Concurrency on the CPU</vt:lpstr>
      <vt:lpstr>How much concurrency do we have?</vt:lpstr>
      <vt:lpstr>Single Core versus Multi Core</vt:lpstr>
      <vt:lpstr>Multi Processing</vt:lpstr>
      <vt:lpstr>Task Switching</vt:lpstr>
      <vt:lpstr>Hardware Threads</vt:lpstr>
      <vt:lpstr>Concurrency is not a simple solution to performance problems!</vt:lpstr>
      <vt:lpstr>Definitions</vt:lpstr>
      <vt:lpstr>Models of Concurrency</vt:lpstr>
      <vt:lpstr>Shared Memory versus Message Passing</vt:lpstr>
      <vt:lpstr>Shared Memory Problems</vt:lpstr>
      <vt:lpstr>Message Passing Problems</vt:lpstr>
      <vt:lpstr>Multiple Instruction Multiple Data (MIMD)</vt:lpstr>
      <vt:lpstr>Nondeterminism</vt:lpstr>
      <vt:lpstr>Example - Counter</vt:lpstr>
      <vt:lpstr>Example - Counter</vt:lpstr>
      <vt:lpstr>Building Concurrent / Parallel Applications</vt:lpstr>
      <vt:lpstr>Foster’s Methodology</vt:lpstr>
      <vt:lpstr>Further Research</vt:lpstr>
      <vt:lpstr>Concurrent Programming Languages</vt:lpstr>
      <vt:lpstr>Models of Concurrency</vt:lpstr>
      <vt:lpstr>Verification and Modelling</vt:lpstr>
      <vt:lpstr>Summary</vt:lpstr>
      <vt:lpstr>This week…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Chalmers</dc:creator>
  <cp:lastModifiedBy>Kevin Chalmers</cp:lastModifiedBy>
  <cp:revision>18</cp:revision>
  <dcterms:created xsi:type="dcterms:W3CDTF">2013-09-16T21:10:06Z</dcterms:created>
  <dcterms:modified xsi:type="dcterms:W3CDTF">2014-09-15T13:25:16Z</dcterms:modified>
</cp:coreProperties>
</file>