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6" r:id="rId29"/>
    <p:sldId id="280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4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1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4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9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63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74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2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0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351F-512A-4F0F-9864-D3894679EF48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2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Controlling Multithreaded Applications Part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SET10108 Concurrent and Parallel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3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with Futures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go back to lambda expressions</a:t>
            </a:r>
          </a:p>
          <a:p>
            <a:pPr lvl="1"/>
            <a:r>
              <a:rPr lang="en-GB" dirty="0" smtClean="0"/>
              <a:t>Because you all love them</a:t>
            </a:r>
          </a:p>
          <a:p>
            <a:r>
              <a:rPr lang="en-GB" dirty="0" smtClean="0"/>
              <a:t>Functional programming is becoming quite popular again, and futures are a model that functional programmers understand</a:t>
            </a:r>
          </a:p>
          <a:p>
            <a:pPr lvl="1"/>
            <a:r>
              <a:rPr lang="en-GB" dirty="0" smtClean="0"/>
              <a:t>We can build map-reduce applications using these techniques – we will do this using MPI and distributed parallelism</a:t>
            </a:r>
          </a:p>
          <a:p>
            <a:r>
              <a:rPr lang="en-GB" dirty="0" smtClean="0"/>
              <a:t>A function can create and call a future</a:t>
            </a:r>
          </a:p>
          <a:p>
            <a:pPr lvl="1"/>
            <a:r>
              <a:rPr lang="en-GB" dirty="0" smtClean="0"/>
              <a:t>Which can create and call a future</a:t>
            </a:r>
          </a:p>
          <a:p>
            <a:pPr lvl="1"/>
            <a:r>
              <a:rPr lang="en-GB" dirty="0" smtClean="0"/>
              <a:t>etc.</a:t>
            </a:r>
          </a:p>
          <a:p>
            <a:r>
              <a:rPr lang="en-GB" dirty="0" smtClean="0"/>
              <a:t>This allows a functional style to concurrency if 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7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Futures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Standard futures can only be accessed by one thread</a:t>
            </a:r>
          </a:p>
          <a:p>
            <a:pPr lvl="1"/>
            <a:r>
              <a:rPr lang="en-GB" dirty="0" smtClean="0"/>
              <a:t>Any the result only acquired once</a:t>
            </a:r>
          </a:p>
          <a:p>
            <a:r>
              <a:rPr lang="en-GB" dirty="0" smtClean="0"/>
              <a:t>If you want to share a result amongst multiple threads / functions use a shared future</a:t>
            </a:r>
          </a:p>
          <a:p>
            <a:pPr lvl="1"/>
            <a:r>
              <a:rPr lang="en-GB" dirty="0" smtClean="0"/>
              <a:t>Create a local copy</a:t>
            </a:r>
          </a:p>
          <a:p>
            <a:pPr lvl="1"/>
            <a:r>
              <a:rPr lang="en-GB" dirty="0" smtClean="0"/>
              <a:t>Get the result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0558" y="566578"/>
            <a:ext cx="4854242" cy="56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Atomics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mean by Atomic?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the term atomic mean to you?</a:t>
            </a:r>
          </a:p>
          <a:p>
            <a:r>
              <a:rPr lang="en-GB" dirty="0" smtClean="0"/>
              <a:t>In concurrency, atomic refers to an operation that happens as a single step – it cannot be divided by time slicing</a:t>
            </a:r>
          </a:p>
          <a:p>
            <a:r>
              <a:rPr lang="en-GB" dirty="0" smtClean="0"/>
              <a:t>For example, consider the counter example</a:t>
            </a:r>
          </a:p>
          <a:p>
            <a:pPr lvl="1"/>
            <a:r>
              <a:rPr lang="en-GB" dirty="0" smtClean="0"/>
              <a:t>Three operations</a:t>
            </a:r>
          </a:p>
          <a:p>
            <a:pPr lvl="2"/>
            <a:r>
              <a:rPr lang="en-GB" dirty="0" smtClean="0"/>
              <a:t>Get</a:t>
            </a:r>
          </a:p>
          <a:p>
            <a:pPr lvl="2"/>
            <a:r>
              <a:rPr lang="en-GB" dirty="0" smtClean="0"/>
              <a:t>Increment</a:t>
            </a:r>
          </a:p>
          <a:p>
            <a:pPr lvl="2"/>
            <a:r>
              <a:rPr lang="en-GB" dirty="0" smtClean="0"/>
              <a:t>Store</a:t>
            </a:r>
          </a:p>
          <a:p>
            <a:pPr lvl="1"/>
            <a:r>
              <a:rPr lang="en-GB" dirty="0" smtClean="0"/>
              <a:t>Why not one operation - atomic</a:t>
            </a:r>
          </a:p>
          <a:p>
            <a:pPr lvl="2"/>
            <a:r>
              <a:rPr lang="en-GB" dirty="0" smtClean="0"/>
              <a:t>Get-increment-store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2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Atomic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C++11 introduces a number of atomic types</a:t>
            </a:r>
          </a:p>
          <a:p>
            <a:r>
              <a:rPr lang="en-GB" dirty="0" smtClean="0"/>
              <a:t>Atomic types have atomic operations defined</a:t>
            </a:r>
          </a:p>
          <a:p>
            <a:r>
              <a:rPr lang="en-GB" dirty="0" smtClean="0"/>
              <a:t>Pretty much anything can be an atomic type</a:t>
            </a:r>
          </a:p>
          <a:p>
            <a:pPr lvl="1"/>
            <a:r>
              <a:rPr lang="en-GB" dirty="0" smtClean="0"/>
              <a:t>Primitive data, pointers, etc.</a:t>
            </a:r>
          </a:p>
          <a:p>
            <a:r>
              <a:rPr lang="en-GB" dirty="0" smtClean="0"/>
              <a:t>But the operations depend on the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atomic&lt;bool&gt;</a:t>
            </a:r>
          </a:p>
          <a:p>
            <a:r>
              <a:rPr lang="en-GB" dirty="0" smtClean="0"/>
              <a:t>atomic&lt;</a:t>
            </a:r>
            <a:r>
              <a:rPr lang="en-GB" dirty="0" err="1" smtClean="0"/>
              <a:t>int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atomic&lt;float&gt;</a:t>
            </a:r>
          </a:p>
          <a:p>
            <a:r>
              <a:rPr lang="en-GB" dirty="0" smtClean="0"/>
              <a:t>atomic&lt;char&gt;</a:t>
            </a:r>
          </a:p>
          <a:p>
            <a:r>
              <a:rPr lang="en-GB" dirty="0" smtClean="0"/>
              <a:t>atomic&lt;char*&gt;</a:t>
            </a:r>
          </a:p>
          <a:p>
            <a:r>
              <a:rPr lang="en-GB" dirty="0" smtClean="0"/>
              <a:t>atomic&lt;</a:t>
            </a:r>
            <a:r>
              <a:rPr lang="en-GB" dirty="0" err="1" smtClean="0"/>
              <a:t>my_object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4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Atomic Operations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main point of atomics is that we have special operations</a:t>
            </a:r>
          </a:p>
          <a:p>
            <a:r>
              <a:rPr lang="en-GB" dirty="0" smtClean="0"/>
              <a:t>These operations will not be divided when we call them</a:t>
            </a:r>
          </a:p>
          <a:p>
            <a:pPr lvl="1"/>
            <a:r>
              <a:rPr lang="en-GB" dirty="0" smtClean="0"/>
              <a:t>Some CPUs actually support atomic operations – better performance</a:t>
            </a:r>
          </a:p>
          <a:p>
            <a:r>
              <a:rPr lang="en-GB" dirty="0" smtClean="0"/>
              <a:t>All data types support load, store, exchange</a:t>
            </a:r>
          </a:p>
          <a:p>
            <a:r>
              <a:rPr lang="en-GB" dirty="0" smtClean="0"/>
              <a:t>In general, integral types support the others</a:t>
            </a:r>
          </a:p>
          <a:p>
            <a:r>
              <a:rPr lang="en-GB" dirty="0" smtClean="0"/>
              <a:t>More in C++ Concurrency in Action</a:t>
            </a:r>
          </a:p>
          <a:p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load</a:t>
            </a:r>
          </a:p>
          <a:p>
            <a:r>
              <a:rPr lang="en-GB" dirty="0" smtClean="0"/>
              <a:t>store</a:t>
            </a:r>
          </a:p>
          <a:p>
            <a:r>
              <a:rPr lang="en-GB" dirty="0" smtClean="0"/>
              <a:t>exchange</a:t>
            </a:r>
          </a:p>
          <a:p>
            <a:r>
              <a:rPr lang="en-GB" dirty="0" err="1" smtClean="0"/>
              <a:t>fetch_add</a:t>
            </a:r>
            <a:endParaRPr lang="en-GB" dirty="0" smtClean="0"/>
          </a:p>
          <a:p>
            <a:r>
              <a:rPr lang="en-GB" dirty="0" err="1" smtClean="0"/>
              <a:t>fetch_sub</a:t>
            </a:r>
            <a:endParaRPr lang="en-GB" dirty="0" smtClean="0"/>
          </a:p>
          <a:p>
            <a:r>
              <a:rPr lang="en-GB" dirty="0" err="1" smtClean="0"/>
              <a:t>fetch_or</a:t>
            </a:r>
            <a:endParaRPr lang="en-GB" dirty="0" smtClean="0"/>
          </a:p>
          <a:p>
            <a:r>
              <a:rPr lang="en-GB" dirty="0" err="1" smtClean="0"/>
              <a:t>fetch_and</a:t>
            </a:r>
            <a:endParaRPr lang="en-GB" dirty="0" smtClean="0"/>
          </a:p>
          <a:p>
            <a:r>
              <a:rPr lang="en-GB" dirty="0" err="1" smtClean="0"/>
              <a:t>fetch_xor</a:t>
            </a:r>
            <a:endParaRPr lang="en-GB" dirty="0" smtClean="0"/>
          </a:p>
          <a:p>
            <a:r>
              <a:rPr lang="en-GB" dirty="0" smtClean="0"/>
              <a:t>++, --</a:t>
            </a:r>
          </a:p>
        </p:txBody>
      </p:sp>
    </p:spTree>
    <p:extLst>
      <p:ext uri="{BB962C8B-B14F-4D97-AF65-F5344CB8AC3E}">
        <p14:creationId xmlns:p14="http://schemas.microsoft.com/office/powerpoint/2010/main" val="9566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Atomic Flag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nice type that C++11 supplies (and is CPU supported) is the atomic flag</a:t>
            </a:r>
          </a:p>
          <a:p>
            <a:r>
              <a:rPr lang="en-GB" dirty="0" smtClean="0"/>
              <a:t>Atomic flag has two operations</a:t>
            </a:r>
          </a:p>
          <a:p>
            <a:pPr lvl="1"/>
            <a:r>
              <a:rPr lang="en-GB" dirty="0" err="1" smtClean="0"/>
              <a:t>test_and_set</a:t>
            </a:r>
            <a:r>
              <a:rPr lang="en-GB" dirty="0" smtClean="0"/>
              <a:t> – returns true if flag is available, false otherwise</a:t>
            </a:r>
          </a:p>
          <a:p>
            <a:pPr lvl="1"/>
            <a:r>
              <a:rPr lang="en-GB" dirty="0" smtClean="0"/>
              <a:t>clear – clears the flag</a:t>
            </a:r>
          </a:p>
          <a:p>
            <a:r>
              <a:rPr lang="en-GB" dirty="0" smtClean="0"/>
              <a:t>Atomic flags are fast – but they do not enable waiting</a:t>
            </a:r>
          </a:p>
          <a:p>
            <a:pPr lvl="1"/>
            <a:r>
              <a:rPr lang="en-GB" dirty="0" smtClean="0"/>
              <a:t>There is a no lock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test_and_set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Flag is available.  Thread displays message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"Thread 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running"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Sleep for 1 second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this_thread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Clear the flag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-&gt;clear();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496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 Atomic Boolean?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question you might ask is why have atomic&lt;bool&gt; and </a:t>
            </a:r>
            <a:r>
              <a:rPr lang="en-GB" dirty="0" err="1" smtClean="0"/>
              <a:t>atomic_flag</a:t>
            </a:r>
            <a:endParaRPr lang="en-GB" dirty="0" smtClean="0"/>
          </a:p>
          <a:p>
            <a:r>
              <a:rPr lang="en-GB" dirty="0" smtClean="0"/>
              <a:t>To understand this, you need to realise what a Boolean is in memory</a:t>
            </a:r>
          </a:p>
          <a:p>
            <a:pPr lvl="1"/>
            <a:r>
              <a:rPr lang="en-GB" dirty="0" smtClean="0"/>
              <a:t>C exposes this, C++ now hides it</a:t>
            </a:r>
          </a:p>
          <a:p>
            <a:r>
              <a:rPr lang="en-GB" dirty="0" smtClean="0"/>
              <a:t>Does anyone know how a Boolean is stored?</a:t>
            </a:r>
          </a:p>
          <a:p>
            <a:r>
              <a:rPr lang="en-GB" dirty="0" smtClean="0"/>
              <a:t>A Boolean is just a byte of data (the smallest chunk of data) which has either 1 stored (true) or 0 stored (false)</a:t>
            </a:r>
          </a:p>
          <a:p>
            <a:r>
              <a:rPr lang="en-GB" dirty="0" smtClean="0"/>
              <a:t>A better question might be why do we need atomic&lt;bool&gt; and atomic&lt;char&gt; (C++ has no byte type – char is closest)</a:t>
            </a:r>
          </a:p>
          <a:p>
            <a:r>
              <a:rPr lang="en-GB" dirty="0" smtClean="0"/>
              <a:t>Atomic flags are most likely to be supported by the CPU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97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Spin Lock </a:t>
            </a:r>
            <a:r>
              <a:rPr lang="en-GB" dirty="0" err="1" smtClean="0"/>
              <a:t>Mutex</a:t>
            </a:r>
            <a:r>
              <a:rPr lang="en-GB" dirty="0" smtClean="0"/>
              <a:t> with Atomic Flags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create a spin lock easily with an atomic flag</a:t>
            </a:r>
          </a:p>
          <a:p>
            <a:r>
              <a:rPr lang="en-GB" dirty="0" smtClean="0"/>
              <a:t>We spin waiting for the flag to be clear</a:t>
            </a:r>
          </a:p>
          <a:p>
            <a:pPr lvl="1"/>
            <a:r>
              <a:rPr lang="en-GB" dirty="0" smtClean="0"/>
              <a:t>See the lock function</a:t>
            </a:r>
          </a:p>
          <a:p>
            <a:r>
              <a:rPr lang="en-GB" dirty="0" smtClean="0"/>
              <a:t>When we unlock we clear the flag</a:t>
            </a:r>
          </a:p>
          <a:p>
            <a:r>
              <a:rPr lang="en-GB" dirty="0" smtClean="0"/>
              <a:t>We could use this busy </a:t>
            </a:r>
            <a:r>
              <a:rPr lang="en-GB" dirty="0" err="1" smtClean="0"/>
              <a:t>mutex</a:t>
            </a:r>
            <a:r>
              <a:rPr lang="en-GB" dirty="0" smtClean="0"/>
              <a:t> in our lock guards</a:t>
            </a:r>
          </a:p>
          <a:p>
            <a:pPr lvl="1"/>
            <a:r>
              <a:rPr lang="en-GB" dirty="0" smtClean="0"/>
              <a:t>Simple non-blocking but has problems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/>
              <a:t>class </a:t>
            </a:r>
            <a:r>
              <a:rPr lang="en-GB" sz="1400" dirty="0" err="1"/>
              <a:t>spinlock_mutex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{</a:t>
            </a:r>
          </a:p>
          <a:p>
            <a:pPr marL="0" indent="0">
              <a:buNone/>
            </a:pPr>
            <a:r>
              <a:rPr lang="en-GB" sz="1400" dirty="0" smtClean="0"/>
              <a:t>    </a:t>
            </a:r>
            <a:r>
              <a:rPr lang="en-GB" sz="1400" dirty="0" err="1" smtClean="0"/>
              <a:t>std</a:t>
            </a:r>
            <a:r>
              <a:rPr lang="en-GB" sz="1400" dirty="0"/>
              <a:t>::</a:t>
            </a:r>
            <a:r>
              <a:rPr lang="en-GB" sz="1400" dirty="0" err="1"/>
              <a:t>atomic_flag</a:t>
            </a:r>
            <a:r>
              <a:rPr lang="en-GB" sz="1400" dirty="0"/>
              <a:t> flag;</a:t>
            </a:r>
          </a:p>
          <a:p>
            <a:pPr marL="0" indent="0">
              <a:buNone/>
            </a:pPr>
            <a:r>
              <a:rPr lang="en-GB" sz="1400" dirty="0"/>
              <a:t>public:</a:t>
            </a:r>
          </a:p>
          <a:p>
            <a:pPr marL="0" indent="0">
              <a:buNone/>
            </a:pPr>
            <a:r>
              <a:rPr lang="en-GB" sz="1400" dirty="0" smtClean="0"/>
              <a:t>    </a:t>
            </a:r>
            <a:r>
              <a:rPr lang="en-GB" sz="1400" dirty="0" err="1" smtClean="0"/>
              <a:t>spinlock_mutex</a:t>
            </a:r>
            <a:r>
              <a:rPr lang="en-GB" sz="1400" dirty="0" smtClean="0"/>
              <a:t>(): flag(ATOMIC_FLAG_INIT){}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   void </a:t>
            </a:r>
            <a:r>
              <a:rPr lang="en-GB" sz="1400" dirty="0"/>
              <a:t>lock()</a:t>
            </a:r>
          </a:p>
          <a:p>
            <a:pPr marL="0" indent="0">
              <a:buNone/>
            </a:pPr>
            <a:r>
              <a:rPr lang="en-GB" sz="1400" dirty="0" smtClean="0"/>
              <a:t>    {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       while(</a:t>
            </a:r>
            <a:r>
              <a:rPr lang="en-GB" sz="1400" dirty="0" err="1" smtClean="0"/>
              <a:t>flag.test_and_set</a:t>
            </a:r>
            <a:r>
              <a:rPr lang="en-GB" sz="1400" dirty="0" smtClean="0"/>
              <a:t>(</a:t>
            </a:r>
            <a:r>
              <a:rPr lang="en-GB" sz="1400" dirty="0" err="1" smtClean="0"/>
              <a:t>std</a:t>
            </a:r>
            <a:r>
              <a:rPr lang="en-GB" sz="1400" dirty="0"/>
              <a:t>::</a:t>
            </a:r>
            <a:r>
              <a:rPr lang="en-GB" sz="1400" dirty="0" err="1"/>
              <a:t>memory_order_acquire</a:t>
            </a:r>
            <a:r>
              <a:rPr lang="en-GB" sz="1400" dirty="0"/>
              <a:t>));</a:t>
            </a:r>
          </a:p>
          <a:p>
            <a:pPr marL="0" indent="0">
              <a:buNone/>
            </a:pPr>
            <a:r>
              <a:rPr lang="en-GB" sz="1400" dirty="0" smtClean="0"/>
              <a:t>    }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   void </a:t>
            </a:r>
            <a:r>
              <a:rPr lang="en-GB" sz="1400" dirty="0"/>
              <a:t>unlock()</a:t>
            </a:r>
          </a:p>
          <a:p>
            <a:pPr marL="0" indent="0">
              <a:buNone/>
            </a:pPr>
            <a:r>
              <a:rPr lang="en-GB" sz="1400" dirty="0" smtClean="0"/>
              <a:t>    {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flag.clear</a:t>
            </a:r>
            <a:r>
              <a:rPr lang="en-GB" sz="1400" dirty="0" smtClean="0"/>
              <a:t>(</a:t>
            </a:r>
            <a:r>
              <a:rPr lang="en-GB" sz="1400" dirty="0" err="1" smtClean="0"/>
              <a:t>std</a:t>
            </a:r>
            <a:r>
              <a:rPr lang="en-GB" sz="1400" dirty="0"/>
              <a:t>::</a:t>
            </a:r>
            <a:r>
              <a:rPr lang="en-GB" sz="1400" dirty="0" err="1"/>
              <a:t>memory_order_release</a:t>
            </a:r>
            <a:r>
              <a:rPr lang="en-GB" sz="1400" dirty="0"/>
              <a:t>);</a:t>
            </a:r>
          </a:p>
          <a:p>
            <a:pPr marL="0" indent="0">
              <a:buNone/>
            </a:pPr>
            <a:r>
              <a:rPr lang="en-GB" sz="1400" dirty="0" smtClean="0"/>
              <a:t>    }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26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Memory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Futures</a:t>
            </a:r>
          </a:p>
          <a:p>
            <a:endParaRPr lang="en-GB" dirty="0"/>
          </a:p>
          <a:p>
            <a:r>
              <a:rPr lang="en-GB" dirty="0" smtClean="0"/>
              <a:t>Atomics</a:t>
            </a:r>
          </a:p>
          <a:p>
            <a:endParaRPr lang="en-GB" dirty="0"/>
          </a:p>
          <a:p>
            <a:r>
              <a:rPr lang="en-GB" dirty="0" smtClean="0"/>
              <a:t>C++ Memory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6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interested in the memory model?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strengths of C++ is that we are working in a systems language</a:t>
            </a:r>
          </a:p>
          <a:p>
            <a:pPr lvl="1"/>
            <a:r>
              <a:rPr lang="en-GB" dirty="0" smtClean="0"/>
              <a:t>Data created is stored in memory in an almost one to one mapping</a:t>
            </a:r>
          </a:p>
          <a:p>
            <a:pPr lvl="1"/>
            <a:r>
              <a:rPr lang="en-GB" dirty="0" smtClean="0"/>
              <a:t>We can access memory directly and manipulate it in particular ways</a:t>
            </a:r>
          </a:p>
          <a:p>
            <a:pPr lvl="1"/>
            <a:r>
              <a:rPr lang="en-GB" dirty="0" smtClean="0"/>
              <a:t>Operations are very close to how the CPU operates</a:t>
            </a:r>
          </a:p>
          <a:p>
            <a:r>
              <a:rPr lang="en-GB" dirty="0" smtClean="0"/>
              <a:t>We therefore need to think sometimes about how data is accessed and stored in C++ applications when dealing with multithreading</a:t>
            </a:r>
          </a:p>
          <a:p>
            <a:pPr lvl="1"/>
            <a:r>
              <a:rPr lang="en-GB" dirty="0" smtClean="0"/>
              <a:t>Between two operations anything could happen – we need to control and understand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9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Data Structure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C++ </a:t>
            </a:r>
            <a:r>
              <a:rPr lang="en-GB" dirty="0" err="1" smtClean="0"/>
              <a:t>structs</a:t>
            </a:r>
            <a:r>
              <a:rPr lang="en-GB" dirty="0" smtClean="0"/>
              <a:t> (and therefore classes) store data as a continuous chunk</a:t>
            </a:r>
          </a:p>
          <a:p>
            <a:pPr lvl="1"/>
            <a:r>
              <a:rPr lang="en-GB" dirty="0" smtClean="0"/>
              <a:t>Order of declaration matters</a:t>
            </a:r>
          </a:p>
          <a:p>
            <a:pPr lvl="1"/>
            <a:r>
              <a:rPr lang="en-GB" dirty="0" smtClean="0"/>
              <a:t>There is almost a direct mapping between declaration and memory locations</a:t>
            </a:r>
          </a:p>
          <a:p>
            <a:r>
              <a:rPr lang="en-GB" dirty="0" smtClean="0"/>
              <a:t>It therefore is important to realise how data is constructed when thinking about order of operations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78270"/>
            <a:ext cx="5181600" cy="38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Synchronisation and Enforcing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going to look at how we can do some low level control of operations</a:t>
            </a:r>
          </a:p>
          <a:p>
            <a:r>
              <a:rPr lang="en-GB" dirty="0" smtClean="0"/>
              <a:t>We are really trying to ensure that little gotchas don’t occur in our applications</a:t>
            </a:r>
          </a:p>
          <a:p>
            <a:pPr lvl="1"/>
            <a:r>
              <a:rPr lang="en-GB" dirty="0" smtClean="0"/>
              <a:t>You will be surprised where they can occur</a:t>
            </a:r>
          </a:p>
          <a:p>
            <a:r>
              <a:rPr lang="en-GB" dirty="0" smtClean="0"/>
              <a:t>Our job as concurrent systems programmers is to fully understand the order of operations and access to our data</a:t>
            </a:r>
          </a:p>
          <a:p>
            <a:pPr lvl="1"/>
            <a:r>
              <a:rPr lang="en-GB" dirty="0" smtClean="0"/>
              <a:t>We are removing </a:t>
            </a:r>
            <a:r>
              <a:rPr lang="en-GB" dirty="0" err="1" smtClean="0"/>
              <a:t>nondeterminism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 Ordering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is the output from the following application?</a:t>
            </a:r>
          </a:p>
          <a:p>
            <a:r>
              <a:rPr lang="en-GB" dirty="0" smtClean="0"/>
              <a:t>Actually it depends</a:t>
            </a:r>
          </a:p>
          <a:p>
            <a:pPr lvl="1"/>
            <a:r>
              <a:rPr lang="en-GB" dirty="0" smtClean="0"/>
              <a:t>It could be 1, 2</a:t>
            </a:r>
          </a:p>
          <a:p>
            <a:pPr lvl="1"/>
            <a:r>
              <a:rPr lang="en-GB" dirty="0" smtClean="0"/>
              <a:t>It could be 2, 1</a:t>
            </a:r>
          </a:p>
          <a:p>
            <a:r>
              <a:rPr lang="en-GB" dirty="0" smtClean="0"/>
              <a:t>This is for just a single threaded application</a:t>
            </a:r>
          </a:p>
          <a:p>
            <a:r>
              <a:rPr lang="en-GB" dirty="0" smtClean="0"/>
              <a:t>For multithreaded we really have to think about what is going 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void foo(</a:t>
            </a:r>
            <a:r>
              <a:rPr lang="en-GB" dirty="0" err="1" smtClean="0"/>
              <a:t>int</a:t>
            </a:r>
            <a:r>
              <a:rPr lang="en-GB" dirty="0" smtClean="0"/>
              <a:t> x, </a:t>
            </a:r>
            <a:r>
              <a:rPr lang="en-GB" dirty="0" err="1" smtClean="0"/>
              <a:t>int</a:t>
            </a:r>
            <a:r>
              <a:rPr lang="en-GB" dirty="0" smtClean="0"/>
              <a:t> y)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cout</a:t>
            </a:r>
            <a:r>
              <a:rPr lang="en-GB" dirty="0" smtClean="0"/>
              <a:t> &lt;&lt; x &lt;&lt; “,” &lt;&lt; y &lt;&lt; </a:t>
            </a:r>
            <a:r>
              <a:rPr lang="en-GB" dirty="0" err="1" smtClean="0"/>
              <a:t>endl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get_num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 smtClean="0"/>
              <a:t>    static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0;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return ++</a:t>
            </a:r>
            <a:r>
              <a:rPr lang="en-GB" dirty="0" err="1" smtClean="0"/>
              <a:t>i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main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foo(</a:t>
            </a:r>
            <a:r>
              <a:rPr lang="en-GB" dirty="0" err="1" smtClean="0"/>
              <a:t>get_num</a:t>
            </a:r>
            <a:r>
              <a:rPr lang="en-GB" dirty="0" smtClean="0"/>
              <a:t>(), </a:t>
            </a:r>
            <a:r>
              <a:rPr lang="en-GB" dirty="0" err="1" smtClean="0"/>
              <a:t>get_num</a:t>
            </a:r>
            <a:r>
              <a:rPr lang="en-GB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0357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Ordering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There are three models of memory ordering in C++</a:t>
            </a:r>
          </a:p>
          <a:p>
            <a:pPr lvl="1"/>
            <a:r>
              <a:rPr lang="en-GB" dirty="0" smtClean="0"/>
              <a:t>Sequentially consistent ordering</a:t>
            </a:r>
          </a:p>
          <a:p>
            <a:pPr lvl="1"/>
            <a:r>
              <a:rPr lang="en-GB" dirty="0" smtClean="0"/>
              <a:t>Acquire release ordering</a:t>
            </a:r>
          </a:p>
          <a:p>
            <a:pPr lvl="1"/>
            <a:r>
              <a:rPr lang="en-GB" dirty="0" smtClean="0"/>
              <a:t>Relaxed ordering</a:t>
            </a:r>
          </a:p>
          <a:p>
            <a:r>
              <a:rPr lang="en-GB" dirty="0" smtClean="0"/>
              <a:t>These are supported in certain operations using the following</a:t>
            </a:r>
          </a:p>
          <a:p>
            <a:pPr lvl="1"/>
            <a:r>
              <a:rPr lang="en-GB" dirty="0" err="1" smtClean="0"/>
              <a:t>memory_order_seq_cst</a:t>
            </a:r>
            <a:endParaRPr lang="en-GB" dirty="0" smtClean="0"/>
          </a:p>
          <a:p>
            <a:pPr lvl="1"/>
            <a:r>
              <a:rPr lang="en-GB" dirty="0" err="1" smtClean="0"/>
              <a:t>memory_order_consume</a:t>
            </a:r>
            <a:r>
              <a:rPr lang="en-GB" dirty="0" smtClean="0"/>
              <a:t>, </a:t>
            </a:r>
            <a:r>
              <a:rPr lang="en-GB" dirty="0" err="1" smtClean="0"/>
              <a:t>memory_order_acquire</a:t>
            </a:r>
            <a:r>
              <a:rPr lang="en-GB" dirty="0" smtClean="0"/>
              <a:t>, </a:t>
            </a:r>
            <a:r>
              <a:rPr lang="en-GB" dirty="0" err="1" smtClean="0"/>
              <a:t>memory_order_release</a:t>
            </a:r>
            <a:r>
              <a:rPr lang="en-GB" dirty="0" smtClean="0"/>
              <a:t>, </a:t>
            </a:r>
            <a:r>
              <a:rPr lang="en-GB" dirty="0" err="1" smtClean="0"/>
              <a:t>memory_order_acq_rel</a:t>
            </a:r>
            <a:endParaRPr lang="en-GB" dirty="0" smtClean="0"/>
          </a:p>
          <a:p>
            <a:pPr lvl="1"/>
            <a:r>
              <a:rPr lang="en-GB" dirty="0" err="1" smtClean="0"/>
              <a:t>memory_order_relaxed</a:t>
            </a:r>
            <a:endParaRPr lang="en-GB" dirty="0" smtClean="0"/>
          </a:p>
          <a:p>
            <a:r>
              <a:rPr lang="en-GB" dirty="0" smtClean="0"/>
              <a:t>Remember your caches here – memory in one cache might not be our current value</a:t>
            </a:r>
          </a:p>
        </p:txBody>
      </p:sp>
    </p:spTree>
    <p:extLst>
      <p:ext uri="{BB962C8B-B14F-4D97-AF65-F5344CB8AC3E}">
        <p14:creationId xmlns:p14="http://schemas.microsoft.com/office/powerpoint/2010/main" val="1892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Sequential Consistent Ordering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Sequential consistent ordering is the easiest to understand</a:t>
            </a:r>
          </a:p>
          <a:p>
            <a:r>
              <a:rPr lang="en-GB" dirty="0" smtClean="0"/>
              <a:t>Operations occur in a strict order based on operation calls</a:t>
            </a:r>
          </a:p>
          <a:p>
            <a:r>
              <a:rPr lang="en-GB" dirty="0" smtClean="0"/>
              <a:t>This means we have some notion of reason on the output</a:t>
            </a:r>
          </a:p>
          <a:p>
            <a:r>
              <a:rPr lang="en-GB" dirty="0" smtClean="0"/>
              <a:t>This is the default method – it has an overhead however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273301"/>
            <a:ext cx="6172200" cy="29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Relaxed Ordering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Here there is less control over the order</a:t>
            </a:r>
          </a:p>
          <a:p>
            <a:pPr lvl="1"/>
            <a:r>
              <a:rPr lang="en-GB" dirty="0" smtClean="0"/>
              <a:t>Loads and stores don’t happen in a specific order</a:t>
            </a:r>
          </a:p>
          <a:p>
            <a:r>
              <a:rPr lang="en-GB" dirty="0" smtClean="0"/>
              <a:t>This means you don’t necessarily see the current value of a variable</a:t>
            </a:r>
          </a:p>
          <a:p>
            <a:pPr lvl="1"/>
            <a:r>
              <a:rPr lang="en-GB" dirty="0" smtClean="0"/>
              <a:t>You won’t see any older values than you have previously seen though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9400" y="2043906"/>
            <a:ext cx="42672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Acquire Release Ordering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This overcomes some of the problems with relaxed ordering</a:t>
            </a:r>
          </a:p>
          <a:p>
            <a:r>
              <a:rPr lang="en-GB" dirty="0" smtClean="0"/>
              <a:t>There is some notion of order between a release and acquire</a:t>
            </a:r>
          </a:p>
          <a:p>
            <a:pPr lvl="1"/>
            <a:r>
              <a:rPr lang="en-GB" dirty="0" smtClean="0"/>
              <a:t>We can check if we have the last value loaded</a:t>
            </a:r>
          </a:p>
          <a:p>
            <a:r>
              <a:rPr lang="en-GB" dirty="0" smtClean="0"/>
              <a:t>However we still don’t have the strict sequencing to control everything</a:t>
            </a: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292493"/>
            <a:ext cx="6172200" cy="29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Ordering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these methods are supported depends on the CPU</a:t>
            </a:r>
          </a:p>
          <a:p>
            <a:pPr lvl="1"/>
            <a:r>
              <a:rPr lang="en-GB" dirty="0" smtClean="0"/>
              <a:t>Modern CPUs based on x86 and x86-64 are fine here</a:t>
            </a:r>
          </a:p>
          <a:p>
            <a:r>
              <a:rPr lang="en-GB" dirty="0" smtClean="0"/>
              <a:t>The reasons we use these are to gain performance at a fine grained level</a:t>
            </a:r>
          </a:p>
          <a:p>
            <a:r>
              <a:rPr lang="en-GB" dirty="0" smtClean="0"/>
              <a:t>If we know and can understand the order of operations required, we can gain some performance tuning</a:t>
            </a:r>
          </a:p>
          <a:p>
            <a:r>
              <a:rPr lang="en-GB" dirty="0" smtClean="0"/>
              <a:t>The default is sequential consistency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1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overcome some of the problems of relaxed ordering using fences</a:t>
            </a:r>
          </a:p>
          <a:p>
            <a:r>
              <a:rPr lang="en-GB" dirty="0"/>
              <a:t>F</a:t>
            </a:r>
            <a:r>
              <a:rPr lang="en-GB" dirty="0" smtClean="0"/>
              <a:t>ences are global operations to control ordering of atomic operations</a:t>
            </a:r>
          </a:p>
          <a:p>
            <a:pPr lvl="1"/>
            <a:r>
              <a:rPr lang="en-GB" dirty="0" smtClean="0"/>
              <a:t>Sometimes referred to as memory barriers</a:t>
            </a:r>
          </a:p>
          <a:p>
            <a:r>
              <a:rPr lang="en-GB" dirty="0" smtClean="0"/>
              <a:t>These are getting down to low level considerations – we won’t delve any further</a:t>
            </a:r>
          </a:p>
          <a:p>
            <a:pPr lvl="1"/>
            <a:r>
              <a:rPr lang="en-GB" dirty="0" smtClean="0"/>
              <a:t>You need to be aware in C++</a:t>
            </a:r>
          </a:p>
          <a:p>
            <a:pPr lvl="1"/>
            <a:r>
              <a:rPr lang="en-GB" dirty="0" smtClean="0"/>
              <a:t>We will look at memory considerations again when doing CPU parallelism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5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looked at two ends of the spectrum here</a:t>
            </a:r>
          </a:p>
          <a:p>
            <a:pPr lvl="1"/>
            <a:r>
              <a:rPr lang="en-GB" dirty="0" smtClean="0"/>
              <a:t>High level abstractions using futures</a:t>
            </a:r>
          </a:p>
          <a:p>
            <a:pPr lvl="1"/>
            <a:r>
              <a:rPr lang="en-GB" dirty="0" smtClean="0"/>
              <a:t>Low level abstractions using atomics</a:t>
            </a:r>
          </a:p>
          <a:p>
            <a:r>
              <a:rPr lang="en-GB" dirty="0" smtClean="0"/>
              <a:t>Futures are really just a step beyond threading – this should be easy to understand</a:t>
            </a:r>
          </a:p>
          <a:p>
            <a:r>
              <a:rPr lang="en-GB" dirty="0" smtClean="0"/>
              <a:t>Working with atomics sometimes requires thinking about your memory</a:t>
            </a:r>
          </a:p>
          <a:p>
            <a:pPr lvl="1"/>
            <a:r>
              <a:rPr lang="en-GB" dirty="0" smtClean="0"/>
              <a:t>Optimisations for memory ordering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2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far we have covered basic threading concepts</a:t>
            </a:r>
          </a:p>
          <a:p>
            <a:pPr lvl="1"/>
            <a:r>
              <a:rPr lang="en-GB" dirty="0" smtClean="0"/>
              <a:t>Thread creation</a:t>
            </a:r>
          </a:p>
          <a:p>
            <a:pPr lvl="1"/>
            <a:r>
              <a:rPr lang="en-GB" dirty="0" smtClean="0"/>
              <a:t>Waiting for threads to complete</a:t>
            </a:r>
          </a:p>
          <a:p>
            <a:pPr lvl="1"/>
            <a:r>
              <a:rPr lang="en-GB" dirty="0" smtClean="0"/>
              <a:t>Locking</a:t>
            </a:r>
          </a:p>
          <a:p>
            <a:pPr lvl="1"/>
            <a:r>
              <a:rPr lang="en-GB" dirty="0" smtClean="0"/>
              <a:t>Waiting on locks</a:t>
            </a:r>
          </a:p>
          <a:p>
            <a:r>
              <a:rPr lang="en-GB" dirty="0" smtClean="0"/>
              <a:t>What we haven’t looked at yet is the concept of background tasks</a:t>
            </a:r>
          </a:p>
          <a:p>
            <a:pPr lvl="1"/>
            <a:r>
              <a:rPr lang="en-GB" dirty="0" smtClean="0"/>
              <a:t>Send of some work to be done</a:t>
            </a:r>
          </a:p>
          <a:p>
            <a:pPr lvl="1"/>
            <a:r>
              <a:rPr lang="en-GB" dirty="0" smtClean="0"/>
              <a:t>Get the result when the work is completed</a:t>
            </a:r>
          </a:p>
          <a:p>
            <a:r>
              <a:rPr lang="en-GB" dirty="0" smtClean="0"/>
              <a:t>Our threads are very much fire and forget</a:t>
            </a:r>
          </a:p>
          <a:p>
            <a:pPr lvl="1"/>
            <a:r>
              <a:rPr lang="en-GB" dirty="0" smtClean="0"/>
              <a:t>Shared memory is used for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Network Connections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classic example of background processing is a network server</a:t>
            </a:r>
          </a:p>
          <a:p>
            <a:r>
              <a:rPr lang="en-GB" dirty="0" smtClean="0"/>
              <a:t>A network server may receive multiple incoming connections</a:t>
            </a:r>
          </a:p>
          <a:p>
            <a:r>
              <a:rPr lang="en-GB" dirty="0" smtClean="0"/>
              <a:t>Each connection has to be serviced when data is available</a:t>
            </a:r>
          </a:p>
          <a:p>
            <a:r>
              <a:rPr lang="en-GB" dirty="0" smtClean="0"/>
              <a:t>Naïve method is to have a thread for each connection</a:t>
            </a:r>
          </a:p>
          <a:p>
            <a:r>
              <a:rPr lang="en-GB" dirty="0" smtClean="0"/>
              <a:t>Better method is to have a background process to service connections as necessary</a:t>
            </a:r>
            <a:endParaRPr lang="en-GB" dirty="0"/>
          </a:p>
        </p:txBody>
      </p:sp>
      <p:pic>
        <p:nvPicPr>
          <p:cNvPr id="1026" name="Picture 2" descr="http://www.linuxforu.com/wp-content/uploads/2011/11/socket-api-3-350x27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975608"/>
            <a:ext cx="5207000" cy="403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Futures are a technique to send off some work to be done and return to get the result later</a:t>
            </a:r>
          </a:p>
          <a:p>
            <a:r>
              <a:rPr lang="en-GB" dirty="0" smtClean="0"/>
              <a:t>A future spawns a thread to undertake the task</a:t>
            </a:r>
          </a:p>
          <a:p>
            <a:r>
              <a:rPr lang="en-GB" dirty="0" smtClean="0"/>
              <a:t>Our creation thread continues working</a:t>
            </a:r>
          </a:p>
          <a:p>
            <a:r>
              <a:rPr lang="en-GB" dirty="0" smtClean="0"/>
              <a:t>At some point the creation thread tries to get the result</a:t>
            </a:r>
          </a:p>
          <a:p>
            <a:pPr lvl="1"/>
            <a:r>
              <a:rPr lang="en-GB" dirty="0" smtClean="0"/>
              <a:t>Waits if not ready</a:t>
            </a:r>
          </a:p>
          <a:p>
            <a:pPr lvl="1"/>
            <a:r>
              <a:rPr lang="en-GB" dirty="0" smtClean="0"/>
              <a:t>Result given if it is ready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 =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find_max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values, 0, 1000);</a:t>
            </a:r>
          </a:p>
          <a:p>
            <a:pPr marL="0" indent="0">
              <a:buNone/>
            </a:pP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something else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f.get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60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std</a:t>
            </a:r>
            <a:r>
              <a:rPr lang="en-GB" dirty="0" smtClean="0"/>
              <a:t>::</a:t>
            </a:r>
            <a:r>
              <a:rPr lang="en-GB" dirty="0" err="1" smtClean="0"/>
              <a:t>async</a:t>
            </a:r>
            <a:r>
              <a:rPr lang="en-GB" dirty="0" smtClean="0"/>
              <a:t> in C++11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create futures, C++11 introduces the </a:t>
            </a:r>
            <a:r>
              <a:rPr lang="en-GB" dirty="0" err="1" smtClean="0"/>
              <a:t>std</a:t>
            </a:r>
            <a:r>
              <a:rPr lang="en-GB" dirty="0" smtClean="0"/>
              <a:t>::</a:t>
            </a:r>
            <a:r>
              <a:rPr lang="en-GB" dirty="0" err="1" smtClean="0"/>
              <a:t>async</a:t>
            </a:r>
            <a:r>
              <a:rPr lang="en-GB" smtClean="0"/>
              <a:t> </a:t>
            </a:r>
            <a:r>
              <a:rPr lang="en-GB" smtClean="0"/>
              <a:t>function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(function&lt;type&gt;,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…);</a:t>
            </a:r>
            <a:endParaRPr lang="en-GB" dirty="0"/>
          </a:p>
          <a:p>
            <a:r>
              <a:rPr lang="en-GB" dirty="0" smtClean="0"/>
              <a:t>The type returned by </a:t>
            </a:r>
            <a:r>
              <a:rPr lang="en-GB" dirty="0" err="1" smtClean="0"/>
              <a:t>async</a:t>
            </a:r>
            <a:r>
              <a:rPr lang="en-GB" dirty="0" smtClean="0"/>
              <a:t> is a future based on the function type</a:t>
            </a:r>
          </a:p>
          <a:p>
            <a:pPr lvl="1"/>
            <a:r>
              <a:rPr lang="en-GB" dirty="0" smtClean="0"/>
              <a:t>future&lt;type&gt; f = </a:t>
            </a:r>
            <a:r>
              <a:rPr lang="en-GB" dirty="0" err="1" smtClean="0"/>
              <a:t>async</a:t>
            </a:r>
            <a:r>
              <a:rPr lang="en-GB" dirty="0" smtClean="0"/>
              <a:t>(function&lt;type&gt;, </a:t>
            </a:r>
            <a:r>
              <a:rPr lang="en-GB" dirty="0" err="1" smtClean="0"/>
              <a:t>params</a:t>
            </a:r>
            <a:r>
              <a:rPr lang="en-GB" dirty="0" smtClean="0"/>
              <a:t>…);</a:t>
            </a:r>
          </a:p>
          <a:p>
            <a:r>
              <a:rPr lang="en-GB" dirty="0" smtClean="0"/>
              <a:t>Otherwise, we treat everything just like a thread</a:t>
            </a:r>
          </a:p>
          <a:p>
            <a:pPr lvl="1"/>
            <a:r>
              <a:rPr lang="en-GB" dirty="0" smtClean="0"/>
              <a:t>Pass in a function (or a lambda expression)</a:t>
            </a:r>
          </a:p>
          <a:p>
            <a:pPr lvl="1"/>
            <a:r>
              <a:rPr lang="en-GB" dirty="0" smtClean="0"/>
              <a:t>Pass in necessary parameters</a:t>
            </a:r>
          </a:p>
          <a:p>
            <a:r>
              <a:rPr lang="en-GB" dirty="0" smtClean="0"/>
              <a:t>The main difference between a thread and a future is that we are returning a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4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Promises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further mechanism we can use with futures is the idea of promises</a:t>
            </a:r>
          </a:p>
          <a:p>
            <a:r>
              <a:rPr lang="en-GB" dirty="0" smtClean="0"/>
              <a:t>A promise allows us to send data to a future</a:t>
            </a:r>
          </a:p>
          <a:p>
            <a:pPr lvl="1"/>
            <a:r>
              <a:rPr lang="en-GB" dirty="0" smtClean="0"/>
              <a:t>We are promising it the data</a:t>
            </a:r>
          </a:p>
          <a:p>
            <a:r>
              <a:rPr lang="en-GB" dirty="0" smtClean="0"/>
              <a:t>A future can wait for the promise to be made, and then complete</a:t>
            </a:r>
          </a:p>
          <a:p>
            <a:pPr lvl="1"/>
            <a:r>
              <a:rPr lang="en-GB" dirty="0" smtClean="0"/>
              <a:t>The result is returned</a:t>
            </a:r>
          </a:p>
          <a:p>
            <a:r>
              <a:rPr lang="en-GB" dirty="0" smtClean="0"/>
              <a:t>This provides a nice mechanism of communication</a:t>
            </a:r>
          </a:p>
          <a:p>
            <a:pPr lvl="1"/>
            <a:r>
              <a:rPr lang="en-GB" dirty="0" smtClean="0"/>
              <a:t>Called a promise-future pair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 with Futures and Timeouts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with standard waits, we can also wait on a future with a timeout</a:t>
            </a:r>
          </a:p>
          <a:p>
            <a:r>
              <a:rPr lang="en-GB" dirty="0" smtClean="0"/>
              <a:t>Futures provide mechanisms to wait for or wait until a defined time</a:t>
            </a:r>
          </a:p>
          <a:p>
            <a:r>
              <a:rPr lang="en-GB" dirty="0" smtClean="0"/>
              <a:t>Consider a future</a:t>
            </a:r>
          </a:p>
          <a:p>
            <a:pPr lvl="1"/>
            <a:r>
              <a:rPr lang="en-GB" dirty="0" smtClean="0"/>
              <a:t>auto f = </a:t>
            </a:r>
            <a:r>
              <a:rPr lang="en-GB" dirty="0" err="1" smtClean="0"/>
              <a:t>async</a:t>
            </a:r>
            <a:r>
              <a:rPr lang="en-GB" dirty="0" smtClean="0"/>
              <a:t>(blah);</a:t>
            </a:r>
          </a:p>
          <a:p>
            <a:r>
              <a:rPr lang="en-GB" dirty="0" smtClean="0"/>
              <a:t>It provides a method to wait for a time duration</a:t>
            </a:r>
          </a:p>
          <a:p>
            <a:pPr lvl="1"/>
            <a:r>
              <a:rPr lang="en-GB" dirty="0" smtClean="0"/>
              <a:t>if (</a:t>
            </a:r>
            <a:r>
              <a:rPr lang="en-GB" dirty="0" err="1" smtClean="0"/>
              <a:t>f.wait_for</a:t>
            </a:r>
            <a:r>
              <a:rPr lang="en-GB" dirty="0" smtClean="0"/>
              <a:t>(time) == ready) // complete work with future</a:t>
            </a:r>
          </a:p>
          <a:p>
            <a:r>
              <a:rPr lang="en-GB" dirty="0" smtClean="0"/>
              <a:t>Again, this is about control flow</a:t>
            </a:r>
          </a:p>
          <a:p>
            <a:pPr lvl="1"/>
            <a:r>
              <a:rPr lang="en-GB" dirty="0" smtClean="0"/>
              <a:t>Are you happy to wait for a value to become ready</a:t>
            </a:r>
          </a:p>
          <a:p>
            <a:pPr lvl="1"/>
            <a:r>
              <a:rPr lang="en-GB" dirty="0" smtClean="0"/>
              <a:t>Would you prefer to process something else while you are waiting</a:t>
            </a:r>
          </a:p>
        </p:txBody>
      </p:sp>
    </p:spTree>
    <p:extLst>
      <p:ext uri="{BB962C8B-B14F-4D97-AF65-F5344CB8AC3E}">
        <p14:creationId xmlns:p14="http://schemas.microsoft.com/office/powerpoint/2010/main" val="39797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1703</Words>
  <Application>Microsoft Office PowerPoint</Application>
  <PresentationFormat>Widescreen</PresentationFormat>
  <Paragraphs>244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Controlling Multithreaded Applications Part 2</vt:lpstr>
      <vt:lpstr>Breakdown</vt:lpstr>
      <vt:lpstr>Futures</vt:lpstr>
      <vt:lpstr>Background Tasks</vt:lpstr>
      <vt:lpstr>Example – Network Connections</vt:lpstr>
      <vt:lpstr>Futures</vt:lpstr>
      <vt:lpstr>std::async in C++11</vt:lpstr>
      <vt:lpstr>Promises</vt:lpstr>
      <vt:lpstr>Waiting with Futures and Timeouts</vt:lpstr>
      <vt:lpstr>Functional Programming with Futures</vt:lpstr>
      <vt:lpstr>Shared Futures</vt:lpstr>
      <vt:lpstr>Atomics</vt:lpstr>
      <vt:lpstr>What do we mean by Atomic?</vt:lpstr>
      <vt:lpstr>Atomic Types</vt:lpstr>
      <vt:lpstr>Atomic Operations</vt:lpstr>
      <vt:lpstr>Atomic Flag</vt:lpstr>
      <vt:lpstr>Why not Atomic Boolean?</vt:lpstr>
      <vt:lpstr>Building a Spin Lock Mutex with Atomic Flags</vt:lpstr>
      <vt:lpstr>C++ Memory Model</vt:lpstr>
      <vt:lpstr>Why are we interested in the memory model?</vt:lpstr>
      <vt:lpstr>C++ Data Structure</vt:lpstr>
      <vt:lpstr>Synchronisation and Enforcing Order</vt:lpstr>
      <vt:lpstr>Call Ordering</vt:lpstr>
      <vt:lpstr>Memory Ordering</vt:lpstr>
      <vt:lpstr>Sequential Consistent Ordering</vt:lpstr>
      <vt:lpstr>Relaxed Ordering</vt:lpstr>
      <vt:lpstr>Acquire Release Ordering</vt:lpstr>
      <vt:lpstr>Memory Ordering</vt:lpstr>
      <vt:lpstr>Fences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18</cp:revision>
  <dcterms:created xsi:type="dcterms:W3CDTF">2013-10-01T10:04:47Z</dcterms:created>
  <dcterms:modified xsi:type="dcterms:W3CDTF">2014-09-30T09:06:16Z</dcterms:modified>
</cp:coreProperties>
</file>