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08" r:id="rId3"/>
    <p:sldId id="298" r:id="rId4"/>
    <p:sldId id="302" r:id="rId5"/>
    <p:sldId id="309" r:id="rId6"/>
    <p:sldId id="310" r:id="rId7"/>
    <p:sldId id="311" r:id="rId8"/>
    <p:sldId id="312" r:id="rId9"/>
    <p:sldId id="258" r:id="rId10"/>
    <p:sldId id="303" r:id="rId11"/>
    <p:sldId id="304" r:id="rId12"/>
    <p:sldId id="306" r:id="rId13"/>
    <p:sldId id="327" r:id="rId14"/>
    <p:sldId id="313" r:id="rId15"/>
    <p:sldId id="314" r:id="rId16"/>
    <p:sldId id="315" r:id="rId17"/>
    <p:sldId id="329" r:id="rId18"/>
    <p:sldId id="316" r:id="rId19"/>
    <p:sldId id="317" r:id="rId20"/>
    <p:sldId id="318" r:id="rId21"/>
    <p:sldId id="330" r:id="rId22"/>
    <p:sldId id="307" r:id="rId23"/>
    <p:sldId id="319" r:id="rId24"/>
    <p:sldId id="320" r:id="rId25"/>
    <p:sldId id="321" r:id="rId26"/>
    <p:sldId id="322" r:id="rId27"/>
    <p:sldId id="323" r:id="rId28"/>
    <p:sldId id="325" r:id="rId29"/>
    <p:sldId id="326" r:id="rId30"/>
    <p:sldId id="33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5" autoAdjust="0"/>
    <p:restoredTop sz="81611" autoAdjust="0"/>
  </p:normalViewPr>
  <p:slideViewPr>
    <p:cSldViewPr snapToGrid="0" snapToObjects="1">
      <p:cViewPr varScale="1">
        <p:scale>
          <a:sx n="92" d="100"/>
          <a:sy n="92" d="100"/>
        </p:scale>
        <p:origin x="22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96BA-08DA-2D41-9ABB-71839B9120E1}" type="datetimeFigureOut">
              <a:rPr lang="en-US" smtClean="0"/>
              <a:t>1/31/19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5FF4D-D286-9945-84D1-EE6F4129429D}" type="slidenum">
              <a:rPr lang="en-US" smtClean="0"/>
              <a:t>‹#›</a:t>
            </a:fld>
            <a:endParaRPr lang="en-US"/>
          </a:p>
        </p:txBody>
      </p:sp>
    </p:spTree>
    <p:extLst>
      <p:ext uri="{BB962C8B-B14F-4D97-AF65-F5344CB8AC3E}">
        <p14:creationId xmlns:p14="http://schemas.microsoft.com/office/powerpoint/2010/main" val="52383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acebook.com/rsustainablefashionshow/"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hlinkClick r:id="rId3"/>
              </a:rPr>
              <a:t>https://www.facebook.com/rsustainablefashionshow/</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24th of March at Jam House and is expected to gather 400+ visitors and 15+ designers.</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Twitter now on course website homepage</a:t>
            </a:r>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a:t>
            </a:fld>
            <a:endParaRPr lang="en-US"/>
          </a:p>
        </p:txBody>
      </p:sp>
    </p:spTree>
    <p:extLst>
      <p:ext uri="{BB962C8B-B14F-4D97-AF65-F5344CB8AC3E}">
        <p14:creationId xmlns:p14="http://schemas.microsoft.com/office/powerpoint/2010/main" val="2820815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www.sps.ed.ac.uk</a:t>
            </a:r>
            <a:r>
              <a:rPr lang="en-US" dirty="0"/>
              <a:t>/research/</a:t>
            </a:r>
            <a:r>
              <a:rPr lang="en-US" dirty="0" err="1"/>
              <a:t>research_ethics</a:t>
            </a:r>
            <a:endParaRPr lang="en-US" dirty="0"/>
          </a:p>
          <a:p>
            <a:endParaRPr lang="en-US" dirty="0"/>
          </a:p>
          <a:p>
            <a:r>
              <a:rPr lang="en-US" dirty="0"/>
              <a:t>https://</a:t>
            </a:r>
            <a:r>
              <a:rPr lang="en-US" dirty="0" err="1"/>
              <a:t>www.ed.ac.uk</a:t>
            </a:r>
            <a:r>
              <a:rPr lang="en-US" dirty="0"/>
              <a:t>/arts-humanities-</a:t>
            </a:r>
            <a:r>
              <a:rPr lang="en-US" dirty="0" err="1"/>
              <a:t>soc</a:t>
            </a:r>
            <a:r>
              <a:rPr lang="en-US" dirty="0"/>
              <a:t>-sci/research-</a:t>
            </a:r>
            <a:r>
              <a:rPr lang="en-US" dirty="0" err="1"/>
              <a:t>ke</a:t>
            </a:r>
            <a:r>
              <a:rPr lang="en-US" dirty="0"/>
              <a:t>/support-for-staff/res-ethics-policies/ethics</a:t>
            </a:r>
          </a:p>
          <a:p>
            <a:endParaRPr lang="en-US" dirty="0"/>
          </a:p>
          <a:p>
            <a:r>
              <a:rPr lang="en-US" dirty="0"/>
              <a:t>https://</a:t>
            </a:r>
            <a:r>
              <a:rPr lang="en-US" dirty="0" err="1"/>
              <a:t>ukrio.org</a:t>
            </a:r>
            <a:r>
              <a:rPr lang="en-US" dirty="0"/>
              <a:t>/publications/code-of-practice-for-research/</a:t>
            </a:r>
          </a:p>
          <a:p>
            <a:endParaRPr lang="en-US" dirty="0"/>
          </a:p>
          <a:p>
            <a:r>
              <a:rPr lang="en-US" dirty="0"/>
              <a:t>https://</a:t>
            </a:r>
            <a:r>
              <a:rPr lang="en-US" dirty="0" err="1"/>
              <a:t>www.ed.ac.uk</a:t>
            </a:r>
            <a:r>
              <a:rPr lang="en-US" dirty="0"/>
              <a:t>/records-management/guidance/research/data-protection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15</a:t>
            </a:fld>
            <a:endParaRPr lang="en-US"/>
          </a:p>
        </p:txBody>
      </p:sp>
    </p:spTree>
    <p:extLst>
      <p:ext uri="{BB962C8B-B14F-4D97-AF65-F5344CB8AC3E}">
        <p14:creationId xmlns:p14="http://schemas.microsoft.com/office/powerpoint/2010/main" val="279799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as their own gatekeepers. In research ethics, the burden of protection is not on the subjects but on you. Also, the second definition shows how it’s not just information, but also physical access and interference</a:t>
            </a:r>
          </a:p>
        </p:txBody>
      </p:sp>
      <p:sp>
        <p:nvSpPr>
          <p:cNvPr id="4" name="Slide Number Placeholder 3"/>
          <p:cNvSpPr>
            <a:spLocks noGrp="1"/>
          </p:cNvSpPr>
          <p:nvPr>
            <p:ph type="sldNum" sz="quarter" idx="5"/>
          </p:nvPr>
        </p:nvSpPr>
        <p:spPr/>
        <p:txBody>
          <a:bodyPr/>
          <a:lstStyle/>
          <a:p>
            <a:fld id="{BF25FF4D-D286-9945-84D1-EE6F4129429D}" type="slidenum">
              <a:rPr lang="en-US" smtClean="0"/>
              <a:t>16</a:t>
            </a:fld>
            <a:endParaRPr lang="en-US"/>
          </a:p>
        </p:txBody>
      </p:sp>
    </p:spTree>
    <p:extLst>
      <p:ext uri="{BB962C8B-B14F-4D97-AF65-F5344CB8AC3E}">
        <p14:creationId xmlns:p14="http://schemas.microsoft.com/office/powerpoint/2010/main" val="1793821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as their own gatekeepers. In research ethics, the burden of protection is not on the subjects but on you. Also, the second definition shows how it’s not just information, but also physical access and interference</a:t>
            </a:r>
          </a:p>
        </p:txBody>
      </p:sp>
      <p:sp>
        <p:nvSpPr>
          <p:cNvPr id="4" name="Slide Number Placeholder 3"/>
          <p:cNvSpPr>
            <a:spLocks noGrp="1"/>
          </p:cNvSpPr>
          <p:nvPr>
            <p:ph type="sldNum" sz="quarter" idx="5"/>
          </p:nvPr>
        </p:nvSpPr>
        <p:spPr/>
        <p:txBody>
          <a:bodyPr/>
          <a:lstStyle/>
          <a:p>
            <a:fld id="{BF25FF4D-D286-9945-84D1-EE6F4129429D}" type="slidenum">
              <a:rPr lang="en-US" smtClean="0"/>
              <a:t>17</a:t>
            </a:fld>
            <a:endParaRPr lang="en-US"/>
          </a:p>
        </p:txBody>
      </p:sp>
    </p:spTree>
    <p:extLst>
      <p:ext uri="{BB962C8B-B14F-4D97-AF65-F5344CB8AC3E}">
        <p14:creationId xmlns:p14="http://schemas.microsoft.com/office/powerpoint/2010/main" val="2642396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18</a:t>
            </a:fld>
            <a:endParaRPr lang="en-US"/>
          </a:p>
        </p:txBody>
      </p:sp>
    </p:spTree>
    <p:extLst>
      <p:ext uri="{BB962C8B-B14F-4D97-AF65-F5344CB8AC3E}">
        <p14:creationId xmlns:p14="http://schemas.microsoft.com/office/powerpoint/2010/main" val="227880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19</a:t>
            </a:fld>
            <a:endParaRPr lang="en-US"/>
          </a:p>
        </p:txBody>
      </p:sp>
    </p:spTree>
    <p:extLst>
      <p:ext uri="{BB962C8B-B14F-4D97-AF65-F5344CB8AC3E}">
        <p14:creationId xmlns:p14="http://schemas.microsoft.com/office/powerpoint/2010/main" val="121221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Is this a public space? Could we observe without consent?</a:t>
            </a:r>
          </a:p>
        </p:txBody>
      </p:sp>
      <p:sp>
        <p:nvSpPr>
          <p:cNvPr id="4" name="Slide Number Placeholder 3"/>
          <p:cNvSpPr>
            <a:spLocks noGrp="1"/>
          </p:cNvSpPr>
          <p:nvPr>
            <p:ph type="sldNum" sz="quarter" idx="5"/>
          </p:nvPr>
        </p:nvSpPr>
        <p:spPr/>
        <p:txBody>
          <a:bodyPr/>
          <a:lstStyle/>
          <a:p>
            <a:fld id="{BF25FF4D-D286-9945-84D1-EE6F4129429D}" type="slidenum">
              <a:rPr lang="en-US" smtClean="0"/>
              <a:t>20</a:t>
            </a:fld>
            <a:endParaRPr lang="en-US"/>
          </a:p>
        </p:txBody>
      </p:sp>
    </p:spTree>
    <p:extLst>
      <p:ext uri="{BB962C8B-B14F-4D97-AF65-F5344CB8AC3E}">
        <p14:creationId xmlns:p14="http://schemas.microsoft.com/office/powerpoint/2010/main" val="1286932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Is this a public space? Could we observe without consent?</a:t>
            </a:r>
          </a:p>
        </p:txBody>
      </p:sp>
      <p:sp>
        <p:nvSpPr>
          <p:cNvPr id="4" name="Slide Number Placeholder 3"/>
          <p:cNvSpPr>
            <a:spLocks noGrp="1"/>
          </p:cNvSpPr>
          <p:nvPr>
            <p:ph type="sldNum" sz="quarter" idx="5"/>
          </p:nvPr>
        </p:nvSpPr>
        <p:spPr/>
        <p:txBody>
          <a:bodyPr/>
          <a:lstStyle/>
          <a:p>
            <a:fld id="{BF25FF4D-D286-9945-84D1-EE6F4129429D}" type="slidenum">
              <a:rPr lang="en-US" smtClean="0"/>
              <a:t>21</a:t>
            </a:fld>
            <a:endParaRPr lang="en-US"/>
          </a:p>
        </p:txBody>
      </p:sp>
    </p:spTree>
    <p:extLst>
      <p:ext uri="{BB962C8B-B14F-4D97-AF65-F5344CB8AC3E}">
        <p14:creationId xmlns:p14="http://schemas.microsoft.com/office/powerpoint/2010/main" val="1157175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person might consent to taking part in a focus group, but not being videotaped. </a:t>
            </a:r>
          </a:p>
          <a:p>
            <a:pPr marL="171450" indent="-171450">
              <a:buFont typeface="Arial" panose="020B0604020202020204" pitchFamily="34" charset="0"/>
              <a:buChar char="•"/>
            </a:pPr>
            <a:r>
              <a:rPr lang="en-US" dirty="0"/>
              <a:t>They must be able to ask questions </a:t>
            </a:r>
          </a:p>
          <a:p>
            <a:pPr marL="171450" indent="-171450">
              <a:buFont typeface="Arial" panose="020B0604020202020204" pitchFamily="34" charset="0"/>
              <a:buChar char="•"/>
            </a:pPr>
            <a:r>
              <a:rPr lang="en-US" dirty="0"/>
              <a:t>They can withdraw at any time with no consequences</a:t>
            </a:r>
          </a:p>
          <a:p>
            <a:pPr marL="171450" indent="-171450">
              <a:buFont typeface="Arial" panose="020B0604020202020204" pitchFamily="34" charset="0"/>
              <a:buChar char="•"/>
            </a:pPr>
            <a:r>
              <a:rPr lang="en-US" dirty="0"/>
              <a:t>They are told how the data will be used – you will need to get additional consent if you decide to use the data in some other way</a:t>
            </a:r>
          </a:p>
          <a:p>
            <a:pPr marL="171450" indent="-171450">
              <a:buFont typeface="Arial" panose="020B0604020202020204" pitchFamily="34" charset="0"/>
              <a:buChar char="•"/>
            </a:pPr>
            <a:r>
              <a:rPr lang="en-US" dirty="0"/>
              <a:t>Consent is a dialogue</a:t>
            </a:r>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22</a:t>
            </a:fld>
            <a:endParaRPr lang="en-US"/>
          </a:p>
        </p:txBody>
      </p:sp>
    </p:spTree>
    <p:extLst>
      <p:ext uri="{BB962C8B-B14F-4D97-AF65-F5344CB8AC3E}">
        <p14:creationId xmlns:p14="http://schemas.microsoft.com/office/powerpoint/2010/main" val="437789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23</a:t>
            </a:fld>
            <a:endParaRPr lang="en-US"/>
          </a:p>
        </p:txBody>
      </p:sp>
    </p:spTree>
    <p:extLst>
      <p:ext uri="{BB962C8B-B14F-4D97-AF65-F5344CB8AC3E}">
        <p14:creationId xmlns:p14="http://schemas.microsoft.com/office/powerpoint/2010/main" val="2860453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24</a:t>
            </a:fld>
            <a:endParaRPr lang="en-US"/>
          </a:p>
        </p:txBody>
      </p:sp>
    </p:spTree>
    <p:extLst>
      <p:ext uri="{BB962C8B-B14F-4D97-AF65-F5344CB8AC3E}">
        <p14:creationId xmlns:p14="http://schemas.microsoft.com/office/powerpoint/2010/main" val="131992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Where did the rubbish come from? </a:t>
            </a:r>
          </a:p>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Could you find information on what happens to that waste?</a:t>
            </a:r>
          </a:p>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Could you reduce the amount of things you throw away so you don’t get so many things? </a:t>
            </a:r>
          </a:p>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Could it be reused (upcycled) in some way?</a:t>
            </a:r>
          </a:p>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What problems with data collection did you have?</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4</a:t>
            </a:fld>
            <a:endParaRPr lang="en-US"/>
          </a:p>
        </p:txBody>
      </p:sp>
    </p:spTree>
    <p:extLst>
      <p:ext uri="{BB962C8B-B14F-4D97-AF65-F5344CB8AC3E}">
        <p14:creationId xmlns:p14="http://schemas.microsoft.com/office/powerpoint/2010/main" val="1827384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mantra.edina.ac.uk</a:t>
            </a:r>
            <a:r>
              <a:rPr lang="en-US" dirty="0"/>
              <a:t>/</a:t>
            </a:r>
            <a:r>
              <a:rPr lang="en-US" dirty="0" err="1"/>
              <a:t>index.html</a:t>
            </a:r>
            <a:endParaRPr lang="en-US" dirty="0"/>
          </a:p>
          <a:p>
            <a:endParaRPr lang="en-US" dirty="0"/>
          </a:p>
          <a:p>
            <a:r>
              <a:rPr lang="en-US" dirty="0"/>
              <a:t>Research data </a:t>
            </a:r>
            <a:r>
              <a:rPr lang="en-US"/>
              <a:t>management policy</a:t>
            </a:r>
            <a:endParaRPr lang="en-US" dirty="0"/>
          </a:p>
          <a:p>
            <a:r>
              <a:rPr lang="en-US" dirty="0"/>
              <a:t>https://</a:t>
            </a:r>
            <a:r>
              <a:rPr lang="en-US" dirty="0" err="1"/>
              <a:t>www.ed.ac.uk</a:t>
            </a:r>
            <a:r>
              <a:rPr lang="en-US" dirty="0"/>
              <a:t>/information-services/about/policies-and-regulations/research-data-policy</a:t>
            </a:r>
          </a:p>
        </p:txBody>
      </p:sp>
      <p:sp>
        <p:nvSpPr>
          <p:cNvPr id="4" name="Slide Number Placeholder 3"/>
          <p:cNvSpPr>
            <a:spLocks noGrp="1"/>
          </p:cNvSpPr>
          <p:nvPr>
            <p:ph type="sldNum" sz="quarter" idx="5"/>
          </p:nvPr>
        </p:nvSpPr>
        <p:spPr/>
        <p:txBody>
          <a:bodyPr/>
          <a:lstStyle/>
          <a:p>
            <a:fld id="{BF25FF4D-D286-9945-84D1-EE6F4129429D}" type="slidenum">
              <a:rPr lang="en-US" smtClean="0"/>
              <a:t>25</a:t>
            </a:fld>
            <a:endParaRPr lang="en-US"/>
          </a:p>
        </p:txBody>
      </p:sp>
    </p:spTree>
    <p:extLst>
      <p:ext uri="{BB962C8B-B14F-4D97-AF65-F5344CB8AC3E}">
        <p14:creationId xmlns:p14="http://schemas.microsoft.com/office/powerpoint/2010/main" val="1999213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mantra.edina.ac.uk</a:t>
            </a:r>
            <a:r>
              <a:rPr lang="en-US" dirty="0"/>
              <a:t>/</a:t>
            </a:r>
            <a:r>
              <a:rPr lang="en-US" dirty="0" err="1"/>
              <a:t>index.html</a:t>
            </a: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26</a:t>
            </a:fld>
            <a:endParaRPr lang="en-US"/>
          </a:p>
        </p:txBody>
      </p:sp>
    </p:spTree>
    <p:extLst>
      <p:ext uri="{BB962C8B-B14F-4D97-AF65-F5344CB8AC3E}">
        <p14:creationId xmlns:p14="http://schemas.microsoft.com/office/powerpoint/2010/main" val="2539977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mantra.edina.ac.uk</a:t>
            </a:r>
            <a:r>
              <a:rPr lang="en-US" dirty="0"/>
              <a:t>/</a:t>
            </a:r>
            <a:r>
              <a:rPr lang="en-US" dirty="0" err="1"/>
              <a:t>index.html</a:t>
            </a: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27</a:t>
            </a:fld>
            <a:endParaRPr lang="en-US"/>
          </a:p>
        </p:txBody>
      </p:sp>
    </p:spTree>
    <p:extLst>
      <p:ext uri="{BB962C8B-B14F-4D97-AF65-F5344CB8AC3E}">
        <p14:creationId xmlns:p14="http://schemas.microsoft.com/office/powerpoint/2010/main" val="326977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28</a:t>
            </a:fld>
            <a:endParaRPr lang="en-US"/>
          </a:p>
        </p:txBody>
      </p:sp>
    </p:spTree>
    <p:extLst>
      <p:ext uri="{BB962C8B-B14F-4D97-AF65-F5344CB8AC3E}">
        <p14:creationId xmlns:p14="http://schemas.microsoft.com/office/powerpoint/2010/main" val="3454367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29</a:t>
            </a:fld>
            <a:endParaRPr lang="en-US"/>
          </a:p>
        </p:txBody>
      </p:sp>
    </p:spTree>
    <p:extLst>
      <p:ext uri="{BB962C8B-B14F-4D97-AF65-F5344CB8AC3E}">
        <p14:creationId xmlns:p14="http://schemas.microsoft.com/office/powerpoint/2010/main" val="3981730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30</a:t>
            </a:fld>
            <a:endParaRPr lang="en-US"/>
          </a:p>
        </p:txBody>
      </p:sp>
    </p:spTree>
    <p:extLst>
      <p:ext uri="{BB962C8B-B14F-4D97-AF65-F5344CB8AC3E}">
        <p14:creationId xmlns:p14="http://schemas.microsoft.com/office/powerpoint/2010/main" val="273641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7</a:t>
            </a:fld>
            <a:endParaRPr lang="en-US"/>
          </a:p>
        </p:txBody>
      </p:sp>
    </p:spTree>
    <p:extLst>
      <p:ext uri="{BB962C8B-B14F-4D97-AF65-F5344CB8AC3E}">
        <p14:creationId xmlns:p14="http://schemas.microsoft.com/office/powerpoint/2010/main" val="425076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examples of structured observation at your field sites?</a:t>
            </a:r>
          </a:p>
        </p:txBody>
      </p:sp>
      <p:sp>
        <p:nvSpPr>
          <p:cNvPr id="4" name="Slide Number Placeholder 3"/>
          <p:cNvSpPr>
            <a:spLocks noGrp="1"/>
          </p:cNvSpPr>
          <p:nvPr>
            <p:ph type="sldNum" sz="quarter" idx="5"/>
          </p:nvPr>
        </p:nvSpPr>
        <p:spPr/>
        <p:txBody>
          <a:bodyPr/>
          <a:lstStyle/>
          <a:p>
            <a:fld id="{BF25FF4D-D286-9945-84D1-EE6F4129429D}" type="slidenum">
              <a:rPr lang="en-US" smtClean="0"/>
              <a:t>8</a:t>
            </a:fld>
            <a:endParaRPr lang="en-US"/>
          </a:p>
        </p:txBody>
      </p:sp>
    </p:spTree>
    <p:extLst>
      <p:ext uri="{BB962C8B-B14F-4D97-AF65-F5344CB8AC3E}">
        <p14:creationId xmlns:p14="http://schemas.microsoft.com/office/powerpoint/2010/main" val="271118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10</a:t>
            </a:fld>
            <a:endParaRPr lang="en-US"/>
          </a:p>
        </p:txBody>
      </p:sp>
    </p:spTree>
    <p:extLst>
      <p:ext uri="{BB962C8B-B14F-4D97-AF65-F5344CB8AC3E}">
        <p14:creationId xmlns:p14="http://schemas.microsoft.com/office/powerpoint/2010/main" val="400728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11</a:t>
            </a:fld>
            <a:endParaRPr lang="en-US"/>
          </a:p>
        </p:txBody>
      </p:sp>
    </p:spTree>
    <p:extLst>
      <p:ext uri="{BB962C8B-B14F-4D97-AF65-F5344CB8AC3E}">
        <p14:creationId xmlns:p14="http://schemas.microsoft.com/office/powerpoint/2010/main" val="304649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12</a:t>
            </a:fld>
            <a:endParaRPr lang="en-US"/>
          </a:p>
        </p:txBody>
      </p:sp>
    </p:spTree>
    <p:extLst>
      <p:ext uri="{BB962C8B-B14F-4D97-AF65-F5344CB8AC3E}">
        <p14:creationId xmlns:p14="http://schemas.microsoft.com/office/powerpoint/2010/main" val="2592349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History has shown us the need for this: Nuremberg Code of 1947 resulted after Nazi experiments on humans. The Tuskegee experiments in Alabama, 40 years in the US, allowed black males to carry a disease that could have been prevented, in the name of science. The Stanford prison experiment 1971– toyed with people psychologically. </a:t>
            </a:r>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13</a:t>
            </a:fld>
            <a:endParaRPr lang="en-US"/>
          </a:p>
        </p:txBody>
      </p:sp>
    </p:spTree>
    <p:extLst>
      <p:ext uri="{BB962C8B-B14F-4D97-AF65-F5344CB8AC3E}">
        <p14:creationId xmlns:p14="http://schemas.microsoft.com/office/powerpoint/2010/main" val="1768077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 invasion of privacy vs public right to know. Consider under cover actors who reveal workplace abuse towards workers or animals.</a:t>
            </a:r>
          </a:p>
          <a:p>
            <a:endParaRPr lang="en-US" dirty="0"/>
          </a:p>
          <a:p>
            <a:r>
              <a:rPr lang="en-US" dirty="0"/>
              <a:t>Observing in communities where your different norms might make them uncomfortable. Example of someone volunteering at a refuge for abused women and never concealing that they are a researcher nor every following back up after leaving. What this does is generally erode trust for the research community. </a:t>
            </a:r>
          </a:p>
          <a:p>
            <a:endParaRPr lang="en-US" dirty="0"/>
          </a:p>
          <a:p>
            <a:r>
              <a:rPr lang="en-US" dirty="0"/>
              <a:t>What are some communities or situations where harm might come to those being observed? Undocumented immigrants, prison populations, LGTBQ communities, political dissidents (Jess’s work), children, especially when it involves their physical and mental health. </a:t>
            </a:r>
          </a:p>
        </p:txBody>
      </p:sp>
      <p:sp>
        <p:nvSpPr>
          <p:cNvPr id="4" name="Slide Number Placeholder 3"/>
          <p:cNvSpPr>
            <a:spLocks noGrp="1"/>
          </p:cNvSpPr>
          <p:nvPr>
            <p:ph type="sldNum" sz="quarter" idx="5"/>
          </p:nvPr>
        </p:nvSpPr>
        <p:spPr/>
        <p:txBody>
          <a:bodyPr/>
          <a:lstStyle/>
          <a:p>
            <a:fld id="{BF25FF4D-D286-9945-84D1-EE6F4129429D}" type="slidenum">
              <a:rPr lang="en-US" smtClean="0"/>
              <a:t>14</a:t>
            </a:fld>
            <a:endParaRPr lang="en-US"/>
          </a:p>
        </p:txBody>
      </p:sp>
    </p:spTree>
    <p:extLst>
      <p:ext uri="{BB962C8B-B14F-4D97-AF65-F5344CB8AC3E}">
        <p14:creationId xmlns:p14="http://schemas.microsoft.com/office/powerpoint/2010/main" val="161544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1"/>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bg1"/>
          </a:solidFill>
          <a:latin typeface="Century Gothic" panose="020B0502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lang="en-GB" dirty="0"/>
              <a:t>DATA, DESIGN &amp; THE CITY</a:t>
            </a:r>
            <a:endParaRPr dirty="0"/>
          </a:p>
        </p:txBody>
      </p:sp>
      <p:sp>
        <p:nvSpPr>
          <p:cNvPr id="3" name="Subtitle 2"/>
          <p:cNvSpPr>
            <a:spLocks noGrp="1"/>
          </p:cNvSpPr>
          <p:nvPr>
            <p:ph type="subTitle" idx="1"/>
          </p:nvPr>
        </p:nvSpPr>
        <p:spPr>
          <a:xfrm>
            <a:off x="1371600" y="3886200"/>
            <a:ext cx="6400800" cy="1752600"/>
          </a:xfrm>
        </p:spPr>
        <p:txBody>
          <a:bodyPr>
            <a:normAutofit fontScale="85000" lnSpcReduction="10000"/>
          </a:bodyPr>
          <a:lstStyle/>
          <a:p>
            <a:pPr marL="0" lvl="0" indent="0">
              <a:buNone/>
            </a:pPr>
            <a:r>
              <a:rPr lang="en-GB" b="1" dirty="0"/>
              <a:t>JAMES STEWART &amp; MORGAN CURRIE</a:t>
            </a:r>
            <a:endParaRPr lang="en-GB" sz="3700" b="1" dirty="0"/>
          </a:p>
          <a:p>
            <a:pPr marL="0" lvl="0" indent="0">
              <a:buNone/>
            </a:pPr>
            <a:endParaRPr lang="en-GB" sz="3700" b="1" dirty="0"/>
          </a:p>
          <a:p>
            <a:pPr marL="0" lvl="0" indent="0">
              <a:buNone/>
            </a:pPr>
            <a:r>
              <a:rPr lang="en-GB" b="1"/>
              <a:t>29 </a:t>
            </a:r>
            <a:r>
              <a:rPr lang="en-GB" b="1" dirty="0"/>
              <a:t>JANUARY 2019</a:t>
            </a:r>
            <a:endParaRPr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pPr marL="0" lvl="0" indent="0">
              <a:buNone/>
            </a:pPr>
            <a:r>
              <a:t>15 January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What we’ll go over:</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560948" y="1898073"/>
            <a:ext cx="8331200"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Idea of ethics</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Public and private spaces and activities: what can we observe?</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Informed consent, consent forms</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mj-lt"/>
              <a:buAutoNum type="arabicPeriod"/>
            </a:pPr>
            <a:r>
              <a:rPr lang="en-GB" sz="2200" b="1" dirty="0">
                <a:solidFill>
                  <a:schemeClr val="bg1"/>
                </a:solidFill>
                <a:latin typeface="Century Gothic" panose="020B0502020202020204" pitchFamily="34" charset="0"/>
              </a:rPr>
              <a:t>Data management and protection</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69286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D68367-0469-F24C-A782-45976BA165FB}"/>
              </a:ext>
            </a:extLst>
          </p:cNvPr>
          <p:cNvSpPr txBox="1"/>
          <p:nvPr/>
        </p:nvSpPr>
        <p:spPr>
          <a:xfrm>
            <a:off x="560948" y="1895171"/>
            <a:ext cx="8331200"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This is a basic orientation to some ethics issues and paperwork you need for your projects</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The goal is to make you aware of requirements and responsibilities and set your ‘ethics alarm’</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It will NOT tell you everything you need to know about ethics for your group’s project. You will need to look things up.</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
        <p:nvSpPr>
          <p:cNvPr id="6" name="Title 1">
            <a:extLst>
              <a:ext uri="{FF2B5EF4-FFF2-40B4-BE49-F238E27FC236}">
                <a16:creationId xmlns:a16="http://schemas.microsoft.com/office/drawing/2014/main" id="{03FDEDF0-9D5F-C94A-9432-E9B73965584D}"/>
              </a:ext>
            </a:extLst>
          </p:cNvPr>
          <p:cNvSpPr>
            <a:spLocks noGrp="1"/>
          </p:cNvSpPr>
          <p:nvPr>
            <p:ph type="title"/>
          </p:nvPr>
        </p:nvSpPr>
        <p:spPr>
          <a:xfrm>
            <a:off x="560948" y="962718"/>
            <a:ext cx="7772400" cy="1362075"/>
          </a:xfrm>
        </p:spPr>
        <p:txBody>
          <a:bodyPr>
            <a:normAutofit/>
          </a:bodyPr>
          <a:lstStyle/>
          <a:p>
            <a:pPr algn="ctr" fontAlgn="base"/>
            <a:r>
              <a:rPr lang="en-GB" dirty="0"/>
              <a:t>What we’ll go over:</a:t>
            </a:r>
            <a:endParaRPr lang="en-GB" b="0" dirty="0"/>
          </a:p>
        </p:txBody>
      </p:sp>
    </p:spTree>
    <p:extLst>
      <p:ext uri="{BB962C8B-B14F-4D97-AF65-F5344CB8AC3E}">
        <p14:creationId xmlns:p14="http://schemas.microsoft.com/office/powerpoint/2010/main" val="127002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Research ethics as </a:t>
            </a:r>
            <a:br>
              <a:rPr lang="en-GB" dirty="0"/>
            </a:br>
            <a:r>
              <a:rPr lang="en-GB" dirty="0"/>
              <a:t>rules &amp; standards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431322"/>
            <a:ext cx="8583052" cy="5847755"/>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comes from Greek </a:t>
            </a:r>
            <a:r>
              <a:rPr lang="en-GB" sz="2200" b="1" i="1" dirty="0">
                <a:solidFill>
                  <a:schemeClr val="bg1"/>
                </a:solidFill>
                <a:latin typeface="Century Gothic" panose="020B0502020202020204" pitchFamily="34" charset="0"/>
              </a:rPr>
              <a:t>ethos</a:t>
            </a:r>
            <a:r>
              <a:rPr lang="en-GB" sz="2200" b="1" dirty="0">
                <a:solidFill>
                  <a:schemeClr val="bg1"/>
                </a:solidFill>
                <a:latin typeface="Century Gothic" panose="020B0502020202020204" pitchFamily="34" charset="0"/>
              </a:rPr>
              <a:t> meaning rules or customs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are rules of right conduct underpinned by a set of moral values  </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establish a framework within which action (or research work) is considered acceptable. Outside of this framework, it is not.  </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“The ethics of research concern the appropriateness of the researchers’ behaviour in relation to the subjects of the research or those who are affected by it” (</a:t>
            </a:r>
            <a:r>
              <a:rPr lang="en-GB" sz="2200" b="1" i="1" dirty="0" err="1">
                <a:solidFill>
                  <a:schemeClr val="bg1"/>
                </a:solidFill>
                <a:latin typeface="Century Gothic" panose="020B0502020202020204" pitchFamily="34" charset="0"/>
              </a:rPr>
              <a:t>Gray</a:t>
            </a:r>
            <a:r>
              <a:rPr lang="en-GB" sz="2200" b="1" i="1" dirty="0">
                <a:solidFill>
                  <a:schemeClr val="bg1"/>
                </a:solidFill>
                <a:latin typeface="Century Gothic" panose="020B0502020202020204" pitchFamily="34" charset="0"/>
              </a:rPr>
              <a:t>, 2013, p. 58)</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83108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Why research ethics?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560948" y="1687354"/>
            <a:ext cx="8331200"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You should be aware of external requirements to approve human participation and handling of data</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It is the right thing to do. To act morally and with integrity as designers, researchers, members of the community</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Pushes us to do clear advance planning, practice communicating about our research, and reflect on what information we need/want to collect and disseminate.</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6669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Guiding ideas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223503"/>
            <a:ext cx="8583052" cy="5509200"/>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Seeking to achieve the greatest good through research, seeking to avoid harm and distress to participants (and communities)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Weighing the potential risks and benefits of doing a piece of research in a certain way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Acting with honesty and integrity, as researchers and professionals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Respect for people’s rights and dignity, including their privacy and anonymity (legal protection varies!)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58346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Codes and forms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687354"/>
            <a:ext cx="8583052" cy="4154984"/>
          </a:xfrm>
          <a:prstGeom prst="rect">
            <a:avLst/>
          </a:prstGeom>
          <a:noFill/>
        </p:spPr>
        <p:txBody>
          <a:bodyPr wrap="square" rtlCol="0">
            <a:spAutoFit/>
          </a:bodyPr>
          <a:lstStyle/>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Professional, national, Uni ethics codes seek to provide guidance for decision-making and priorities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Codes may also establish punishments for poor conduct</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Ethical approval forms and processes are a form of “checks and balances”: someone else looks at planned research and also considers its risks, benefits, alternatives.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466269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38" y="2375751"/>
            <a:ext cx="7772400" cy="1362075"/>
          </a:xfrm>
        </p:spPr>
        <p:txBody>
          <a:bodyPr>
            <a:normAutofit/>
          </a:bodyPr>
          <a:lstStyle/>
          <a:p>
            <a:pPr algn="ctr" fontAlgn="base"/>
            <a:r>
              <a:rPr lang="en-GB" dirty="0"/>
              <a:t>public vs private spaces</a:t>
            </a:r>
            <a:endParaRPr lang="en-GB" b="0" dirty="0"/>
          </a:p>
        </p:txBody>
      </p:sp>
    </p:spTree>
    <p:extLst>
      <p:ext uri="{BB962C8B-B14F-4D97-AF65-F5344CB8AC3E}">
        <p14:creationId xmlns:p14="http://schemas.microsoft.com/office/powerpoint/2010/main" val="161199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713206"/>
            <a:ext cx="7772400" cy="1362075"/>
          </a:xfrm>
        </p:spPr>
        <p:txBody>
          <a:bodyPr>
            <a:normAutofit/>
          </a:bodyPr>
          <a:lstStyle/>
          <a:p>
            <a:pPr algn="ctr" fontAlgn="base"/>
            <a:r>
              <a:rPr lang="en-GB" dirty="0"/>
              <a:t>privacy</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798191"/>
            <a:ext cx="8583052" cy="4832092"/>
          </a:xfrm>
          <a:prstGeom prst="rect">
            <a:avLst/>
          </a:prstGeom>
          <a:noFill/>
        </p:spPr>
        <p:txBody>
          <a:bodyPr wrap="square" rtlCol="0">
            <a:spAutoFit/>
          </a:bodyPr>
          <a:lstStyle/>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“The control of information about natural living persons, by those persons.” (Michael, 1984, p.135, as cited in Homan 1991, p. 42). </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“I shall define privacy as the condition of being protected from unwanted access by others-- either physical access, personal information, or attention.” (Bok, 1984, p.10-11, as cited in Homan 1991, p. 42)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2229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Naturalistic observation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16582" y="1687354"/>
            <a:ext cx="8583052" cy="6340197"/>
          </a:xfrm>
          <a:prstGeom prst="rect">
            <a:avLst/>
          </a:prstGeom>
          <a:noFill/>
        </p:spPr>
        <p:txBody>
          <a:bodyPr wrap="square" rtlCol="0">
            <a:spAutoFit/>
          </a:bodyPr>
          <a:lstStyle/>
          <a:p>
            <a:r>
              <a:rPr lang="en-GB" sz="2200" b="1" dirty="0">
                <a:solidFill>
                  <a:schemeClr val="bg1"/>
                </a:solidFill>
                <a:latin typeface="Century Gothic" panose="020B0502020202020204" pitchFamily="34" charset="0"/>
              </a:rPr>
              <a:t>Is generally ok when</a:t>
            </a:r>
          </a:p>
          <a:p>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We are respecting privacy as much as possible (space, interference, information) and with reference to the norms of the place and culture we are in.</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Any violations of privacy are fairly small, and are outweighed by possible benefit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There is no risk of individual persons being identified (i.e. people are anonymous) or harmed by your data collection. This means that notes are generally always safe, but photos and videos become problematic</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Our observation does not disturb or change the subjects’ behaviour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We ONLY observe, and do not approach or interact with subjects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12153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Naturalistic observation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0646" y="2004346"/>
            <a:ext cx="8355564" cy="5786199"/>
          </a:xfrm>
          <a:prstGeom prst="rect">
            <a:avLst/>
          </a:prstGeom>
          <a:noFill/>
        </p:spPr>
        <p:txBody>
          <a:bodyPr wrap="square" rtlCol="0">
            <a:spAutoFit/>
          </a:bodyPr>
          <a:lstStyle/>
          <a:p>
            <a:r>
              <a:rPr lang="en-GB" sz="2000" b="1" dirty="0">
                <a:solidFill>
                  <a:schemeClr val="bg1"/>
                </a:solidFill>
                <a:latin typeface="Century Gothic" panose="020B0502020202020204" pitchFamily="34" charset="0"/>
              </a:rPr>
              <a:t>“If the study occurs in a place where anyone could be observed by anyone else, then consent is not needed” </a:t>
            </a:r>
          </a:p>
          <a:p>
            <a:r>
              <a:rPr lang="en-GB" sz="2000" b="1" dirty="0">
                <a:solidFill>
                  <a:schemeClr val="bg1"/>
                </a:solidFill>
                <a:latin typeface="Century Gothic" panose="020B0502020202020204" pitchFamily="34" charset="0"/>
              </a:rPr>
              <a:t>(</a:t>
            </a:r>
            <a:r>
              <a:rPr lang="en-GB" sz="2000" b="1" dirty="0" err="1">
                <a:solidFill>
                  <a:schemeClr val="bg1"/>
                </a:solidFill>
                <a:latin typeface="Century Gothic" panose="020B0502020202020204" pitchFamily="34" charset="0"/>
              </a:rPr>
              <a:t>Koocher</a:t>
            </a:r>
            <a:r>
              <a:rPr lang="en-GB" sz="2000" b="1" dirty="0">
                <a:solidFill>
                  <a:schemeClr val="bg1"/>
                </a:solidFill>
                <a:latin typeface="Century Gothic" panose="020B0502020202020204" pitchFamily="34" charset="0"/>
              </a:rPr>
              <a:t> &amp; Keith-Spiegel, 1998, as cited in Goodwin, 2008). </a:t>
            </a:r>
          </a:p>
          <a:p>
            <a:endParaRPr lang="en-GB" sz="2000" b="1" dirty="0">
              <a:solidFill>
                <a:schemeClr val="bg1"/>
              </a:solidFill>
              <a:latin typeface="Century Gothic" panose="020B0502020202020204" pitchFamily="34" charset="0"/>
            </a:endParaRPr>
          </a:p>
          <a:p>
            <a:endParaRPr lang="en-GB" sz="2000" b="1" dirty="0">
              <a:solidFill>
                <a:schemeClr val="bg1"/>
              </a:solidFill>
              <a:latin typeface="Century Gothic" panose="020B0502020202020204" pitchFamily="34" charset="0"/>
            </a:endParaRPr>
          </a:p>
          <a:p>
            <a:r>
              <a:rPr lang="en-GB" sz="2000" b="1" dirty="0">
                <a:solidFill>
                  <a:schemeClr val="bg1"/>
                </a:solidFill>
                <a:latin typeface="Century Gothic" panose="020B0502020202020204" pitchFamily="34" charset="0"/>
              </a:rPr>
              <a:t>“Unless those observed give their consent to being observed, observational research is only acceptable in situations where those observed would expect to be observed by strangers. Additionally, particular account should be taken of local cultural values and of the possibility of intruding upon the privacy of individuals who, even while in a nominally public space, may believe  they are unobserved.” (British Psychological Society Guidance, as quoted in </a:t>
            </a:r>
            <a:r>
              <a:rPr lang="en-GB" sz="2000" b="1" dirty="0" err="1">
                <a:solidFill>
                  <a:schemeClr val="bg1"/>
                </a:solidFill>
                <a:latin typeface="Century Gothic" panose="020B0502020202020204" pitchFamily="34" charset="0"/>
              </a:rPr>
              <a:t>Gray</a:t>
            </a:r>
            <a:r>
              <a:rPr lang="en-GB" sz="2000" b="1" dirty="0">
                <a:solidFill>
                  <a:schemeClr val="bg1"/>
                </a:solidFill>
                <a:latin typeface="Century Gothic" panose="020B0502020202020204" pitchFamily="34" charset="0"/>
              </a:rPr>
              <a:t> 2014, p 77)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2581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6" y="2492038"/>
            <a:ext cx="8394373" cy="3136601"/>
          </a:xfrm>
        </p:spPr>
        <p:txBody>
          <a:bodyPr>
            <a:noAutofit/>
          </a:bodyPr>
          <a:lstStyle/>
          <a:p>
            <a:r>
              <a:rPr lang="en-GB" sz="2200" dirty="0"/>
              <a:t> </a:t>
            </a:r>
            <a:br>
              <a:rPr lang="en-GB" sz="2200" dirty="0"/>
            </a:br>
            <a:br>
              <a:rPr lang="en-GB" sz="2200" dirty="0"/>
            </a:br>
            <a:endParaRPr sz="2200" dirty="0"/>
          </a:p>
        </p:txBody>
      </p:sp>
      <p:sp>
        <p:nvSpPr>
          <p:cNvPr id="3" name="Title 1">
            <a:extLst>
              <a:ext uri="{FF2B5EF4-FFF2-40B4-BE49-F238E27FC236}">
                <a16:creationId xmlns:a16="http://schemas.microsoft.com/office/drawing/2014/main" id="{4F3C3053-1B7A-7941-A183-E236DB2A7CE6}"/>
              </a:ext>
            </a:extLst>
          </p:cNvPr>
          <p:cNvSpPr txBox="1">
            <a:spLocks/>
          </p:cNvSpPr>
          <p:nvPr/>
        </p:nvSpPr>
        <p:spPr>
          <a:xfrm>
            <a:off x="749626" y="583402"/>
            <a:ext cx="7772400" cy="1004196"/>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bg1"/>
                </a:solidFill>
                <a:latin typeface="Century Gothic" panose="020B0502020202020204" pitchFamily="34" charset="0"/>
                <a:ea typeface="+mj-ea"/>
                <a:cs typeface="+mj-cs"/>
              </a:defRPr>
            </a:lvl1pPr>
          </a:lstStyle>
          <a:p>
            <a:pPr algn="ctr"/>
            <a:r>
              <a:rPr lang="en-GB" dirty="0"/>
              <a:t>schedule</a:t>
            </a:r>
            <a:endParaRPr lang="en-GB" b="0" dirty="0"/>
          </a:p>
        </p:txBody>
      </p:sp>
      <p:sp>
        <p:nvSpPr>
          <p:cNvPr id="4" name="TextBox 3">
            <a:extLst>
              <a:ext uri="{FF2B5EF4-FFF2-40B4-BE49-F238E27FC236}">
                <a16:creationId xmlns:a16="http://schemas.microsoft.com/office/drawing/2014/main" id="{4350FEB8-0239-D647-A689-9C6F3CF221DE}"/>
              </a:ext>
            </a:extLst>
          </p:cNvPr>
          <p:cNvSpPr txBox="1"/>
          <p:nvPr/>
        </p:nvSpPr>
        <p:spPr>
          <a:xfrm>
            <a:off x="470226" y="1809274"/>
            <a:ext cx="8331200" cy="4154984"/>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Announcements and reflective exercise (9:00 – 9:15) </a:t>
            </a:r>
          </a:p>
          <a:p>
            <a:pPr lvl="1">
              <a:buAutoNum type="arabicPeriod"/>
            </a:pPr>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Data and ethics (9:15-10:00)</a:t>
            </a:r>
          </a:p>
          <a:p>
            <a:pPr lvl="1">
              <a:buAutoNum type="arabicPeriod"/>
            </a:pPr>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Group brainstorming (10:00 – 10:15)</a:t>
            </a:r>
          </a:p>
          <a:p>
            <a:pPr lvl="1"/>
            <a:endParaRPr lang="en-GB" sz="2200" b="1" dirty="0">
              <a:solidFill>
                <a:schemeClr val="bg1"/>
              </a:solidFill>
              <a:latin typeface="Century Gothic" panose="020B0502020202020204" pitchFamily="34" charset="0"/>
            </a:endParaRPr>
          </a:p>
          <a:p>
            <a:pPr lvl="1"/>
            <a:r>
              <a:rPr lang="en-GB" sz="2200" b="1" dirty="0">
                <a:solidFill>
                  <a:schemeClr val="bg1"/>
                </a:solidFill>
                <a:latin typeface="Century Gothic" panose="020B0502020202020204" pitchFamily="34" charset="0"/>
              </a:rPr>
              <a:t>4. Alan Peddie (10:15-10:40)</a:t>
            </a:r>
          </a:p>
          <a:p>
            <a:pPr lvl="1"/>
            <a:endParaRPr lang="en-GB" sz="2200" b="1" dirty="0">
              <a:solidFill>
                <a:schemeClr val="bg1"/>
              </a:solidFill>
              <a:latin typeface="Century Gothic" panose="020B0502020202020204" pitchFamily="34" charset="0"/>
            </a:endParaRPr>
          </a:p>
          <a:p>
            <a:pPr lvl="1"/>
            <a:r>
              <a:rPr lang="en-GB" sz="2200" b="1" dirty="0">
                <a:solidFill>
                  <a:schemeClr val="bg1"/>
                </a:solidFill>
                <a:latin typeface="Century Gothic" panose="020B0502020202020204" pitchFamily="34" charset="0"/>
              </a:rPr>
              <a:t>5. Groupwork assignment (10:40-10:45)</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94476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Activity:</a:t>
            </a:r>
            <a:br>
              <a:rPr lang="en-GB" dirty="0"/>
            </a:br>
            <a:r>
              <a:rPr lang="en-GB" dirty="0"/>
              <a:t>Is that a public space?</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0646" y="2004346"/>
            <a:ext cx="8355564" cy="594008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latin typeface="Century Gothic" panose="020B0502020202020204" pitchFamily="34" charset="0"/>
              </a:rPr>
              <a:t>Counting the number of people who used waste and recycling bins at an on-campus cafe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Filming bins outside of Pollock Halls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Filming people walking through a farmer’s market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Observing and taking notes on shopper behaviour inside of a grocery store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Wall posts and comments in an Edinburgh clothes sharing Facebook group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What people say at a face-to-face meeting of an Edinburgh sustainability group</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9556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2140224"/>
            <a:ext cx="7772400" cy="1362075"/>
          </a:xfrm>
        </p:spPr>
        <p:txBody>
          <a:bodyPr>
            <a:normAutofit/>
          </a:bodyPr>
          <a:lstStyle/>
          <a:p>
            <a:pPr algn="ctr" fontAlgn="base"/>
            <a:r>
              <a:rPr lang="en-GB" dirty="0"/>
              <a:t>Informed consent</a:t>
            </a:r>
            <a:endParaRPr lang="en-GB" b="0" dirty="0"/>
          </a:p>
        </p:txBody>
      </p:sp>
    </p:spTree>
    <p:extLst>
      <p:ext uri="{BB962C8B-B14F-4D97-AF65-F5344CB8AC3E}">
        <p14:creationId xmlns:p14="http://schemas.microsoft.com/office/powerpoint/2010/main" val="136609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4776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431322"/>
            <a:ext cx="8583052" cy="5724644"/>
          </a:xfrm>
          <a:prstGeom prst="rect">
            <a:avLst/>
          </a:prstGeom>
          <a:noFill/>
        </p:spPr>
        <p:txBody>
          <a:bodyPr wrap="square" rtlCol="0">
            <a:spAutoFit/>
          </a:bodyPr>
          <a:lstStyle/>
          <a:p>
            <a:pPr lvl="1"/>
            <a:endParaRPr lang="en-GB" sz="2000" b="1" dirty="0">
              <a:solidFill>
                <a:schemeClr val="bg1"/>
              </a:solidFill>
              <a:latin typeface="Century Gothic" panose="020B0502020202020204" pitchFamily="34" charset="0"/>
            </a:endParaRPr>
          </a:p>
          <a:p>
            <a:pPr lvl="1"/>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Where we are not observing anonymous, public behaviour, people must explicitly agree to participate in your research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This means using an information sheet as starting point to inform people about the work, information collected, how we will use it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People can ask questions and freely say yes or no to all (or part) of participation, recorded on a consent form </a:t>
            </a:r>
          </a:p>
          <a:p>
            <a:endParaRPr lang="en-GB" sz="2000" b="1" dirty="0">
              <a:solidFill>
                <a:schemeClr val="bg1"/>
              </a:solidFill>
              <a:latin typeface="Century Gothic" panose="020B0502020202020204" pitchFamily="34" charset="0"/>
            </a:endParaRPr>
          </a:p>
          <a:p>
            <a:endParaRPr lang="en-GB" sz="2000" b="1" dirty="0">
              <a:solidFill>
                <a:schemeClr val="bg1"/>
              </a:solidFill>
              <a:latin typeface="Century Gothic" panose="020B0502020202020204" pitchFamily="34" charset="0"/>
            </a:endParaRPr>
          </a:p>
          <a:p>
            <a:endParaRPr lang="en-GB" sz="2000" b="1" dirty="0">
              <a:solidFill>
                <a:schemeClr val="bg1"/>
              </a:solidFill>
              <a:latin typeface="Century Gothic" panose="020B0502020202020204" pitchFamily="34" charset="0"/>
            </a:endParaRPr>
          </a:p>
          <a:p>
            <a:r>
              <a:rPr lang="en-GB" sz="2000" b="1" dirty="0">
                <a:solidFill>
                  <a:schemeClr val="bg1"/>
                </a:solidFill>
                <a:latin typeface="Century Gothic" panose="020B0502020202020204" pitchFamily="34" charset="0"/>
              </a:rPr>
              <a:t>Informed Consent = Saying yes or no, without coercion, to something I can understand </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06882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346943" y="697031"/>
            <a:ext cx="8797057" cy="6863417"/>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Not just ‘consent’.</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An information sheet explains:</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Aims of research</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Who is undertaking it</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Who is being asked to participate</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What kind of information is being sought</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much time is required</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That participation is voluntary and can be withdrawn</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Whether there is benefit, lack of benefit, or possible harm</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data is stored and who will access it</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data will be used</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How anonymity of respondents will be preserved</a:t>
            </a: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It should be simple, direct, and easy for an non-specialist to understand</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3197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370389" y="1923691"/>
            <a:ext cx="8583052" cy="3139321"/>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Exception!</a:t>
            </a:r>
          </a:p>
          <a:p>
            <a:pPr marL="285750"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Anonymous questionnaires/surveys that collect no personal information do not need informed consent</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92060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Data management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370389" y="1923691"/>
            <a:ext cx="8583052"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“Data management refers to all aspects of creating, housing, delivering, maintaining,  and archiving and preserving data.” </a:t>
            </a:r>
            <a:r>
              <a:rPr lang="en-GB" sz="2200" b="1" i="1" dirty="0">
                <a:solidFill>
                  <a:schemeClr val="bg1"/>
                </a:solidFill>
                <a:latin typeface="Century Gothic" panose="020B0502020202020204" pitchFamily="34" charset="0"/>
              </a:rPr>
              <a:t>(MANTRA data management unit)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Essential for responsible research, and your sanity!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About having a plan for what data you will collect, who will have access, storage, naming, documentation... </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80093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Data management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05558" y="1006316"/>
            <a:ext cx="8583052" cy="6247864"/>
          </a:xfrm>
          <a:prstGeom prst="rect">
            <a:avLst/>
          </a:prstGeom>
          <a:noFill/>
        </p:spPr>
        <p:txBody>
          <a:bodyPr wrap="square" rtlCol="0">
            <a:spAutoFit/>
          </a:bodyPr>
          <a:lstStyle/>
          <a:p>
            <a:pPr lvl="1"/>
            <a:endParaRPr lang="en-GB" sz="2000" b="1" dirty="0">
              <a:solidFill>
                <a:schemeClr val="bg1"/>
              </a:solidFill>
              <a:latin typeface="Century Gothic" panose="020B0502020202020204" pitchFamily="34" charset="0"/>
            </a:endParaRPr>
          </a:p>
          <a:p>
            <a:pPr lvl="1"/>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Choice of naming conventions and file formats to be used across project  (saves your sanity when working across teams!)</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Identifying software and tools you will need to collect, store, analyse, visualise data </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Addressing copyright and intellectual property issues </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Deciding who is responsible for data management and maintenance during and after project</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Plan for backing up data!!! </a:t>
            </a:r>
          </a:p>
          <a:p>
            <a:pPr marL="342900" indent="-342900">
              <a:buFont typeface="Arial" panose="020B0604020202020204" pitchFamily="34" charset="0"/>
              <a:buChar char="•"/>
            </a:pPr>
            <a:endParaRPr lang="en-GB" sz="20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000" b="1" dirty="0">
                <a:solidFill>
                  <a:schemeClr val="bg1"/>
                </a:solidFill>
                <a:latin typeface="Century Gothic" panose="020B0502020202020204" pitchFamily="34" charset="0"/>
              </a:rPr>
              <a:t>Documentation re: how data collected, when, what it is  (will you know what that spreadsheet was a year later?)</a:t>
            </a:r>
          </a:p>
          <a:p>
            <a:pPr marL="457200" indent="-457200">
              <a:buFont typeface="+mj-lt"/>
              <a:buAutoNum type="arabicPeriod"/>
            </a:pPr>
            <a:endParaRPr lang="en-GB" sz="2000" b="1" dirty="0">
              <a:solidFill>
                <a:schemeClr val="bg1"/>
              </a:solidFill>
              <a:latin typeface="Century Gothic" panose="020B0502020202020204" pitchFamily="34" charset="0"/>
            </a:endParaRPr>
          </a:p>
          <a:p>
            <a:pPr lvl="1"/>
            <a:endParaRPr lang="en-GB" sz="2000" b="1" dirty="0">
              <a:solidFill>
                <a:schemeClr val="bg1"/>
              </a:solidFill>
              <a:latin typeface="Century Gothic" panose="020B0502020202020204" pitchFamily="34" charset="0"/>
            </a:endParaRPr>
          </a:p>
          <a:p>
            <a:endParaRPr lang="en-US" sz="2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53688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Data protection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05558" y="1006316"/>
            <a:ext cx="8583052" cy="6186309"/>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Data protection is a legal responsibility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Overlaps with data management, but is not the same thing!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From MANTRA unit on data protection: “Data protection refers to the rights of the individuals whose data are being collected, held, and processed. Individuals have the right to have inaccuracies corrected and to know what data are being held and how they are being used."</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GDPR: contains provisions and requirements pertaining to the processing of personal data of individuals (formally called </a:t>
            </a:r>
            <a:r>
              <a:rPr lang="en-GB" sz="2200" b="1" i="1" dirty="0">
                <a:solidFill>
                  <a:schemeClr val="bg1"/>
                </a:solidFill>
                <a:latin typeface="Century Gothic" panose="020B0502020202020204" pitchFamily="34" charset="0"/>
              </a:rPr>
              <a:t>data subjects</a:t>
            </a:r>
            <a:r>
              <a:rPr lang="en-GB" sz="2200" b="1" dirty="0">
                <a:solidFill>
                  <a:schemeClr val="bg1"/>
                </a:solidFill>
                <a:latin typeface="Century Gothic" panose="020B0502020202020204" pitchFamily="34" charset="0"/>
              </a:rPr>
              <a:t> in the GDPR) inside the EU and EEA</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97068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609606"/>
            <a:ext cx="7772400" cy="1362075"/>
          </a:xfrm>
        </p:spPr>
        <p:txBody>
          <a:bodyPr>
            <a:normAutofit/>
          </a:bodyPr>
          <a:lstStyle/>
          <a:p>
            <a:pPr algn="ctr" fontAlgn="base"/>
            <a:r>
              <a:rPr lang="en-GB" dirty="0"/>
              <a:t>Personal data</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19413" y="819590"/>
            <a:ext cx="8583052" cy="5170646"/>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“Personal data simply refers to records or other information that on its own or linked with other data, can reveal the identity of an actual living person. So, for example, you may use numbers rather than names as identifiers in a survey, but if you hold another record linking those numbers to the actual names, then each record is considered to contain personal information.” (</a:t>
            </a:r>
            <a:r>
              <a:rPr lang="en-GB" sz="2200" b="1" dirty="0" err="1">
                <a:solidFill>
                  <a:schemeClr val="bg1"/>
                </a:solidFill>
                <a:latin typeface="Century Gothic" panose="020B0502020202020204" pitchFamily="34" charset="0"/>
              </a:rPr>
              <a:t>UoE</a:t>
            </a:r>
            <a:r>
              <a:rPr lang="en-GB" sz="2200" b="1" dirty="0">
                <a:solidFill>
                  <a:schemeClr val="bg1"/>
                </a:solidFill>
                <a:latin typeface="Century Gothic" panose="020B0502020202020204" pitchFamily="34" charset="0"/>
              </a:rPr>
              <a:t> MANTRA course unit on data management) </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There is also sensitive personal information (e.g. race, political beliefs) BUT you are unlikely to deal with this in your projects. </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90603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609606"/>
            <a:ext cx="7772400" cy="1362075"/>
          </a:xfrm>
        </p:spPr>
        <p:txBody>
          <a:bodyPr>
            <a:normAutofit/>
          </a:bodyPr>
          <a:lstStyle/>
          <a:p>
            <a:pPr algn="ctr" fontAlgn="base"/>
            <a:r>
              <a:rPr lang="en-GB" dirty="0"/>
              <a:t>Activity:</a:t>
            </a:r>
            <a:br>
              <a:rPr lang="en-GB" dirty="0"/>
            </a:br>
            <a:r>
              <a:rPr lang="en-GB" dirty="0"/>
              <a:t>Personal data</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65518" y="1551709"/>
            <a:ext cx="8558332" cy="4154984"/>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Make a few notes for yourself: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Try to define personal information in your own words—in a simple way that you can remember it.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Try to generate two examples each of something that IS, and something that IS NOT personal information. </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1037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3C3053-1B7A-7941-A183-E236DB2A7CE6}"/>
              </a:ext>
            </a:extLst>
          </p:cNvPr>
          <p:cNvSpPr txBox="1">
            <a:spLocks/>
          </p:cNvSpPr>
          <p:nvPr/>
        </p:nvSpPr>
        <p:spPr>
          <a:xfrm>
            <a:off x="615515" y="2068995"/>
            <a:ext cx="7772400" cy="1004196"/>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bg1"/>
                </a:solidFill>
                <a:latin typeface="Century Gothic" panose="020B0502020202020204" pitchFamily="34" charset="0"/>
                <a:ea typeface="+mj-ea"/>
                <a:cs typeface="+mj-cs"/>
              </a:defRPr>
            </a:lvl1pPr>
          </a:lstStyle>
          <a:p>
            <a:pPr algn="ctr"/>
            <a:r>
              <a:rPr lang="en-GB" dirty="0"/>
              <a:t>announcements</a:t>
            </a:r>
            <a:endParaRPr lang="en-GB" b="0" dirty="0"/>
          </a:p>
        </p:txBody>
      </p:sp>
    </p:spTree>
    <p:extLst>
      <p:ext uri="{BB962C8B-B14F-4D97-AF65-F5344CB8AC3E}">
        <p14:creationId xmlns:p14="http://schemas.microsoft.com/office/powerpoint/2010/main" val="3436245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845134"/>
            <a:ext cx="7772400" cy="1362075"/>
          </a:xfrm>
        </p:spPr>
        <p:txBody>
          <a:bodyPr>
            <a:normAutofit/>
          </a:bodyPr>
          <a:lstStyle/>
          <a:p>
            <a:pPr algn="ctr" fontAlgn="base"/>
            <a:r>
              <a:rPr lang="en-GB" dirty="0"/>
              <a:t>Next class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65518" y="1136073"/>
            <a:ext cx="8558332" cy="4154984"/>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Meet at 9am to hear from everyone about their plans</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We’ll pass out an information sheet you can give to people if you approach them or they approach you</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Then go out into the city!</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87722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Just writing</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812800" y="2519865"/>
            <a:ext cx="8331200" cy="2462213"/>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(5 min.)</a:t>
            </a: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What did you learn about your waste?</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What did you learn about collecting data on waste?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0733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7" y="2301770"/>
            <a:ext cx="7772400" cy="1004196"/>
          </a:xfrm>
        </p:spPr>
        <p:txBody>
          <a:bodyPr>
            <a:noAutofit/>
          </a:bodyPr>
          <a:lstStyle/>
          <a:p>
            <a:pPr marL="0" lvl="0" indent="0" algn="ctr">
              <a:buNone/>
            </a:pPr>
            <a:r>
              <a:rPr lang="en-GB" dirty="0"/>
              <a:t>Data gathering</a:t>
            </a:r>
            <a:br>
              <a:rPr lang="en-GB" dirty="0"/>
            </a:br>
            <a:endParaRPr b="0" dirty="0"/>
          </a:p>
        </p:txBody>
      </p:sp>
    </p:spTree>
    <p:extLst>
      <p:ext uri="{BB962C8B-B14F-4D97-AF65-F5344CB8AC3E}">
        <p14:creationId xmlns:p14="http://schemas.microsoft.com/office/powerpoint/2010/main" val="402121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83" y="169593"/>
            <a:ext cx="7772400" cy="1004196"/>
          </a:xfrm>
        </p:spPr>
        <p:txBody>
          <a:bodyPr>
            <a:noAutofit/>
          </a:bodyPr>
          <a:lstStyle/>
          <a:p>
            <a:pPr marL="0" lvl="0" indent="0" algn="ctr">
              <a:buNone/>
            </a:pPr>
            <a:r>
              <a:rPr lang="en-GB" dirty="0"/>
              <a:t>Field notes</a:t>
            </a:r>
            <a:br>
              <a:rPr lang="en-GB" dirty="0"/>
            </a:br>
            <a:endParaRPr b="0" dirty="0"/>
          </a:p>
        </p:txBody>
      </p:sp>
      <p:sp>
        <p:nvSpPr>
          <p:cNvPr id="3" name="TextBox 2">
            <a:extLst>
              <a:ext uri="{FF2B5EF4-FFF2-40B4-BE49-F238E27FC236}">
                <a16:creationId xmlns:a16="http://schemas.microsoft.com/office/drawing/2014/main" id="{D0778A26-4F85-0A40-BFF8-7378A09F5524}"/>
              </a:ext>
            </a:extLst>
          </p:cNvPr>
          <p:cNvSpPr txBox="1"/>
          <p:nvPr/>
        </p:nvSpPr>
        <p:spPr>
          <a:xfrm>
            <a:off x="664283" y="671691"/>
            <a:ext cx="8331200" cy="6524863"/>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Primary observations: physical details of people and place, time of events, quotes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Photographs, drawings, recordings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Reflections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Analysis of emerging themes and insights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Feelings and emotional reactions</a:t>
            </a:r>
          </a:p>
          <a:p>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Forward planning on what’s next</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 Keep confidentiality (alter names)</a:t>
            </a:r>
          </a:p>
          <a:p>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82457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673DB-475B-C448-A914-AD2CC5CD4FD2}"/>
              </a:ext>
            </a:extLst>
          </p:cNvPr>
          <p:cNvPicPr>
            <a:picLocks noChangeAspect="1"/>
          </p:cNvPicPr>
          <p:nvPr/>
        </p:nvPicPr>
        <p:blipFill>
          <a:blip r:embed="rId3"/>
          <a:stretch>
            <a:fillRect/>
          </a:stretch>
        </p:blipFill>
        <p:spPr>
          <a:xfrm>
            <a:off x="1560576" y="0"/>
            <a:ext cx="6596479" cy="6870066"/>
          </a:xfrm>
          <a:prstGeom prst="rect">
            <a:avLst/>
          </a:prstGeom>
        </p:spPr>
      </p:pic>
    </p:spTree>
    <p:extLst>
      <p:ext uri="{BB962C8B-B14F-4D97-AF65-F5344CB8AC3E}">
        <p14:creationId xmlns:p14="http://schemas.microsoft.com/office/powerpoint/2010/main" val="399774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83" y="1098087"/>
            <a:ext cx="7772400" cy="1004196"/>
          </a:xfrm>
        </p:spPr>
        <p:txBody>
          <a:bodyPr>
            <a:noAutofit/>
          </a:bodyPr>
          <a:lstStyle/>
          <a:p>
            <a:pPr marL="0" lvl="0" indent="0" algn="ctr">
              <a:buNone/>
            </a:pPr>
            <a:r>
              <a:rPr lang="en-GB" dirty="0"/>
              <a:t>Structured observation</a:t>
            </a:r>
            <a:br>
              <a:rPr lang="en-GB" dirty="0"/>
            </a:br>
            <a:endParaRPr b="0" dirty="0"/>
          </a:p>
        </p:txBody>
      </p:sp>
      <p:sp>
        <p:nvSpPr>
          <p:cNvPr id="4" name="TextBox 3">
            <a:extLst>
              <a:ext uri="{FF2B5EF4-FFF2-40B4-BE49-F238E27FC236}">
                <a16:creationId xmlns:a16="http://schemas.microsoft.com/office/drawing/2014/main" id="{792DD51A-ACE4-7842-8743-CEBA503799F6}"/>
              </a:ext>
            </a:extLst>
          </p:cNvPr>
          <p:cNvSpPr txBox="1"/>
          <p:nvPr/>
        </p:nvSpPr>
        <p:spPr>
          <a:xfrm>
            <a:off x="664283" y="2205361"/>
            <a:ext cx="8331200" cy="2800767"/>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More quantitative </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Typically tallies events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Often classified in advance</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8607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72" y="2398751"/>
            <a:ext cx="7772400" cy="1004196"/>
          </a:xfrm>
        </p:spPr>
        <p:txBody>
          <a:bodyPr>
            <a:noAutofit/>
          </a:bodyPr>
          <a:lstStyle/>
          <a:p>
            <a:pPr marL="0" lvl="0" indent="0" algn="ctr">
              <a:buNone/>
            </a:pPr>
            <a:r>
              <a:rPr lang="en-GB" dirty="0"/>
              <a:t>Research ethics</a:t>
            </a:r>
            <a:br>
              <a:rPr lang="en-GB" dirty="0"/>
            </a:br>
            <a:endParaRPr b="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4070</TotalTime>
  <Words>2131</Words>
  <Application>Microsoft Macintosh PowerPoint</Application>
  <PresentationFormat>On-screen Show (4:3)</PresentationFormat>
  <Paragraphs>324</Paragraphs>
  <Slides>30</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Century Gothic</vt:lpstr>
      <vt:lpstr>Office Theme</vt:lpstr>
      <vt:lpstr>DATA, DESIGN &amp; THE CITY</vt:lpstr>
      <vt:lpstr>   </vt:lpstr>
      <vt:lpstr>PowerPoint Presentation</vt:lpstr>
      <vt:lpstr>Just writing</vt:lpstr>
      <vt:lpstr>Data gathering </vt:lpstr>
      <vt:lpstr>Field notes </vt:lpstr>
      <vt:lpstr>PowerPoint Presentation</vt:lpstr>
      <vt:lpstr>Structured observation </vt:lpstr>
      <vt:lpstr>Research ethics </vt:lpstr>
      <vt:lpstr>What we’ll go over:</vt:lpstr>
      <vt:lpstr>What we’ll go over:</vt:lpstr>
      <vt:lpstr>Research ethics as  rules &amp; standards</vt:lpstr>
      <vt:lpstr>Why research ethics?</vt:lpstr>
      <vt:lpstr>Guiding ideas</vt:lpstr>
      <vt:lpstr>Codes and forms</vt:lpstr>
      <vt:lpstr>public vs private spaces</vt:lpstr>
      <vt:lpstr>privacy</vt:lpstr>
      <vt:lpstr>Naturalistic observation</vt:lpstr>
      <vt:lpstr>Naturalistic observation</vt:lpstr>
      <vt:lpstr>Activity: Is that a public space?</vt:lpstr>
      <vt:lpstr>Informed consent</vt:lpstr>
      <vt:lpstr>Informed consent</vt:lpstr>
      <vt:lpstr>Informed consent</vt:lpstr>
      <vt:lpstr>Informed consent</vt:lpstr>
      <vt:lpstr>Data management</vt:lpstr>
      <vt:lpstr>Data management</vt:lpstr>
      <vt:lpstr>Data protection</vt:lpstr>
      <vt:lpstr>Personal data</vt:lpstr>
      <vt:lpstr>Activity: Personal data</vt:lpstr>
      <vt:lpstr>Next class</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Design and Society</dc:title>
  <dc:creator>Ewan Klein, Hassan Waheed, Alexis Heeren</dc:creator>
  <cp:keywords/>
  <cp:lastModifiedBy>CURRIE Morgan</cp:lastModifiedBy>
  <cp:revision>76</cp:revision>
  <dcterms:created xsi:type="dcterms:W3CDTF">2018-11-01T20:24:52Z</dcterms:created>
  <dcterms:modified xsi:type="dcterms:W3CDTF">2019-01-31T19:48:21Z</dcterms:modified>
</cp:coreProperties>
</file>