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71" r:id="rId5"/>
    <p:sldId id="272" r:id="rId6"/>
    <p:sldId id="273" r:id="rId7"/>
    <p:sldId id="294" r:id="rId8"/>
    <p:sldId id="295" r:id="rId9"/>
    <p:sldId id="296" r:id="rId10"/>
    <p:sldId id="274" r:id="rId11"/>
    <p:sldId id="293" r:id="rId12"/>
    <p:sldId id="275" r:id="rId13"/>
    <p:sldId id="276" r:id="rId14"/>
    <p:sldId id="277" r:id="rId15"/>
    <p:sldId id="278" r:id="rId16"/>
    <p:sldId id="260" r:id="rId17"/>
    <p:sldId id="279" r:id="rId18"/>
    <p:sldId id="261" r:id="rId19"/>
    <p:sldId id="262" r:id="rId20"/>
    <p:sldId id="263" r:id="rId21"/>
    <p:sldId id="264" r:id="rId22"/>
    <p:sldId id="265" r:id="rId23"/>
    <p:sldId id="267" r:id="rId24"/>
    <p:sldId id="280" r:id="rId25"/>
    <p:sldId id="268" r:id="rId26"/>
    <p:sldId id="281" r:id="rId27"/>
    <p:sldId id="282" r:id="rId28"/>
    <p:sldId id="283" r:id="rId29"/>
    <p:sldId id="269" r:id="rId30"/>
    <p:sldId id="284" r:id="rId31"/>
    <p:sldId id="286" r:id="rId32"/>
    <p:sldId id="292" r:id="rId33"/>
    <p:sldId id="285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58333" autoAdjust="0"/>
  </p:normalViewPr>
  <p:slideViewPr>
    <p:cSldViewPr snapToGrid="0" snapToObjects="1">
      <p:cViewPr varScale="1">
        <p:scale>
          <a:sx n="62" d="100"/>
          <a:sy n="62" d="100"/>
        </p:scale>
        <p:origin x="3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campaigns, digital apps, simple design interventions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nburghlivinglab.github.io/ddc/syllabus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15 JANUARY 2020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71702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Sub-Themes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19130" y="1398064"/>
            <a:ext cx="7772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Well-being and duty of care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Personalised university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Sustainable campus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38" y="62346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University initiatives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23040" y="141496"/>
            <a:ext cx="77724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 could work with several University efforts to research the feasibility of your design. Here are a few: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University of Edinburgh Department of Social Responsibility and Sustainability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University’s Internet of Things initiative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World-class Data Infrastructure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DDI - Tourism and Festival Lead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Estates department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School’s technology services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Student Experience program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0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64" y="108278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69736" y="760057"/>
            <a:ext cx="7679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will assign you to teams next week — these will stay the same till the end of the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4-5 people to a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Some will probably have an easier time than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8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40" y="75027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Co-design/</a:t>
            </a:r>
            <a:br>
              <a:rPr lang="en-GB" dirty="0"/>
            </a:br>
            <a:r>
              <a:rPr lang="en-GB" dirty="0"/>
              <a:t>participatory 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938581" y="1431314"/>
            <a:ext cx="7679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period of focused, intensive collaboration between you and experts and stakeholders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should be creative, interactive, fun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“studio” approach — show and share your ideas right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412658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4 rules for DDC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462610"/>
            <a:ext cx="7772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Turn up and be fully present — class time is essential  and projects are incremental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every exercise and piece of work when it comes up — you can’t cram the material in during last week of semester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 reliable — your team members will depend on you.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in doubt, ask in class or see instructors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3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Example projects: </a:t>
            </a:r>
            <a:br>
              <a:rPr lang="en-GB" dirty="0"/>
            </a:br>
            <a:r>
              <a:rPr lang="en-GB" dirty="0"/>
              <a:t>DATA, DESIGN &amp; SOCIETY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94434" y="1968219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DDS was a Masters course organised on similar principles to DDC with themes sustainability  &amp; food at the </a:t>
            </a:r>
            <a:r>
              <a:rPr lang="en-GB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UofE</a:t>
            </a: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DDC 2019 looked at circular economy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can illustrate what’s possible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5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74750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EXAMPLES FROM</a:t>
            </a:r>
            <a:br>
              <a:rPr lang="en-GB" dirty="0"/>
            </a:br>
            <a:r>
              <a:rPr lang="en-GB" dirty="0"/>
              <a:t>PAST PROJECTS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06" y="60614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PROOF OF CONCEPT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677744" y="1968219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are mock-ups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 to not need to build complete apps or fancy equipment in order to show “proof of concept”.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8" y="485987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SMALL GROUP DISCUSSION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5AA96-79FF-B445-980A-618FCBB3C199}"/>
              </a:ext>
            </a:extLst>
          </p:cNvPr>
          <p:cNvSpPr txBox="1"/>
          <p:nvPr/>
        </p:nvSpPr>
        <p:spPr>
          <a:xfrm>
            <a:off x="968185" y="1858448"/>
            <a:ext cx="711080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Each person at each table gets 2 minutes to 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While one person is talking, everyone else in group just listens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Introduce yourself, say where you’re from and one thing about how the University (here or at home) works that you’d like to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say why you signed up for this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Whole class: each table gets to share one interesting thing that came up in their discussion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3" y="2481565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MOTIVATION FOR DDC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9433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WHEN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2538788" y="3550024"/>
            <a:ext cx="467307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Wednesdays    11:00 – 12:50</a:t>
            </a: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____________________________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Fridays               11:00 – 12:50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8" y="84966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WHY ARE WE RUNNING A COURSE LIKE THIS?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2040674" y="3044282"/>
            <a:ext cx="51741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by Developing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Living Lab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Employability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90" y="2640217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BREAK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[5 MIN]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22" y="2310471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PROJECT WEBSITE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C0F3C-1B01-704C-94EE-63CE1628F49F}"/>
              </a:ext>
            </a:extLst>
          </p:cNvPr>
          <p:cNvSpPr txBox="1"/>
          <p:nvPr/>
        </p:nvSpPr>
        <p:spPr>
          <a:xfrm>
            <a:off x="1181375" y="3493358"/>
            <a:ext cx="70326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Regulary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check schedule at </a:t>
            </a:r>
          </a:p>
          <a:p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https://edinburghlivinglab.github.io/ddc/syllabus/</a:t>
            </a:r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40" y="242198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HOW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27" y="45557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ACTIVITIES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704328" y="1817648"/>
            <a:ext cx="80759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‘lecture’ type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lab-sessions, plus working with datasets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field work, including data-collection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sessions with stakeholders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work in teams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independent study, reading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discussions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and out-of-class writing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presentations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 bonding exercises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making stuff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reflective writing</a:t>
            </a:r>
          </a:p>
          <a:p>
            <a:pPr fontAlgn="base"/>
            <a:r>
              <a:rPr lang="en-GB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fontAlgn="base"/>
            <a:b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65" y="2611832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PROJECT PHASES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PREPARATION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1034548" y="1468079"/>
            <a:ext cx="73932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1-3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Initial orientation and skills:</a:t>
            </a:r>
          </a:p>
          <a:p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Smart campus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design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data and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Introduction to observation, ethnography, and research ethics</a:t>
            </a:r>
            <a:endParaRPr lang="en-US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0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7" y="54857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sprint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24468" y="1743382"/>
            <a:ext cx="78144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4-5</a:t>
            </a:r>
          </a:p>
          <a:p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Gather data and information about your chosen sub-theme and its current state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this “in the wild”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need to put aside the best part of at least 1 day to do this,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 specific problems/questions within your sub-theme, and generate ideas for how to address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team will give a group presentation and you will write an individual report</a:t>
            </a:r>
            <a:endParaRPr lang="en-US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17197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DIGGING DEEPER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549470" y="1040044"/>
            <a:ext cx="825190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5</a:t>
            </a:r>
          </a:p>
          <a:p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Consolidating what you’ve found out in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 focus group with your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Identifying gaps, questions, topics to investigate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Build up more skills in data collection and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Start critiquing and refining the design ideas generated during Design 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4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08304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Festival of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01EE-09C8-A345-84CA-E032FDAEE5D8}"/>
              </a:ext>
            </a:extLst>
          </p:cNvPr>
          <p:cNvSpPr txBox="1"/>
          <p:nvPr/>
        </p:nvSpPr>
        <p:spPr>
          <a:xfrm>
            <a:off x="2810107" y="3070379"/>
            <a:ext cx="2949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 of Feb. 17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 Wild!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QUICK COURSE OVERVIEW</a:t>
            </a:r>
            <a:br>
              <a:rPr lang="en-GB" dirty="0"/>
            </a:b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1082694" y="2649257"/>
            <a:ext cx="7250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Very quick overview of the course. This will focus on the what, not the why or the how.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Theme and sub-themes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structure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Design development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39487" y="1040044"/>
            <a:ext cx="847186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6-9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down to </a:t>
            </a:r>
            <a:r>
              <a:rPr lang="en-GB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one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potential solution — a proof-of-concept design idea that has the potential to solve the problem(s) you’ve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Hold a participatory design workshop with stakeholders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more data collection, building up more evidence for your design 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 some prototyping that allows you to test your idea and measure its effectiveness — ideally you’ll do this a number of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79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8" y="1106137"/>
            <a:ext cx="7772400" cy="1362075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GB" dirty="0"/>
              <a:t>Idea generation: </a:t>
            </a:r>
            <a:br>
              <a:rPr lang="en-GB" dirty="0"/>
            </a:br>
            <a:r>
              <a:rPr lang="en-GB" dirty="0"/>
              <a:t>100 uses for a pencil</a:t>
            </a:r>
            <a:br>
              <a:rPr lang="en-GB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9C95-68A0-E140-A90B-3A4AC57CD2FC}"/>
              </a:ext>
            </a:extLst>
          </p:cNvPr>
          <p:cNvSpPr txBox="1"/>
          <p:nvPr/>
        </p:nvSpPr>
        <p:spPr>
          <a:xfrm>
            <a:off x="655406" y="3024960"/>
            <a:ext cx="8471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a pencil/pen and post-it notes, you have 30 seconds to draw a “use for a pencil” (without text).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Hand your drawing to your neighbour. 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Repeat from 1, drawing another (different) use for a pencil that is inspired by what your neighbour drew.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6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06" y="2343923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76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21" y="35900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439487" y="1194911"/>
            <a:ext cx="847186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Weeks 9-11</a:t>
            </a:r>
          </a:p>
          <a:p>
            <a:pPr algn="ctr"/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it all together into a persuasive and easy-to-understand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is the problem you are addressing?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does your design idea have the potential to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your reasons for adopting this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How have you evaluated it?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0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REPORTING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198521"/>
            <a:ext cx="84718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In-class design critique and feedback session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semester group presentation — be prepared for an audience!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your final report — we’ll give you more information on what’s required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1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8" y="8608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assessment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F0CAE-E68E-3642-B35B-40479AA2D37E}"/>
              </a:ext>
            </a:extLst>
          </p:cNvPr>
          <p:cNvSpPr txBox="1"/>
          <p:nvPr/>
        </p:nvSpPr>
        <p:spPr>
          <a:xfrm>
            <a:off x="476405" y="2888673"/>
            <a:ext cx="81051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GP1: 		</a:t>
            </a: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in class, 7th February</a:t>
            </a:r>
          </a:p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R1: 		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12th February on Learn</a:t>
            </a:r>
          </a:p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GP2: 		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in class, 25 March. Upload to ELMA 14:00</a:t>
            </a:r>
          </a:p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R2: 		</a:t>
            </a:r>
            <a:r>
              <a:rPr lang="en-GB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2nd April. Upload to Elma 12:00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0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1416056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NEXT CLASS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0510A-F068-7945-BF26-669276BE56F3}"/>
              </a:ext>
            </a:extLst>
          </p:cNvPr>
          <p:cNvSpPr txBox="1"/>
          <p:nvPr/>
        </p:nvSpPr>
        <p:spPr>
          <a:xfrm>
            <a:off x="638680" y="2963992"/>
            <a:ext cx="8471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Friday 11:00 – 12:50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Guest lecturers: Ben Williamson (Education and EFI), Ian McNeil (SPS), and Matthew Lawson (SRS)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99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133" y="403612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br>
              <a:rPr lang="en-GB" dirty="0"/>
            </a:br>
            <a:r>
              <a:rPr lang="en-GB" dirty="0"/>
              <a:t>bring a writing book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D6A9-4767-694D-B7E9-FD53433EB0E6}"/>
              </a:ext>
            </a:extLst>
          </p:cNvPr>
          <p:cNvSpPr txBox="1"/>
          <p:nvPr/>
        </p:nvSpPr>
        <p:spPr>
          <a:xfrm>
            <a:off x="672133" y="2209672"/>
            <a:ext cx="8471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You’ll do in-class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hand,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Bring a writing book that you can use just for DDC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Preferably not loose 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up to you whether it’s lined or unlined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80" y="273421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Projects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Most of the course is oriented towards you doing research and experiments</a:t>
            </a:r>
          </a:p>
          <a:p>
            <a:pPr lvl="1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 in the world</a:t>
            </a: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design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40646" y="1968219"/>
            <a:ext cx="777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adopt the broad definition of design by Herbert Simon, namely “devising courses of action aimed at changing existing situations into preferred ones”.</a:t>
            </a:r>
          </a:p>
          <a:p>
            <a:pPr fontAlgn="base"/>
            <a:endParaRPr lang="en-GB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-H.H. Simon, “The Sciences of the Artificial” 1969</a:t>
            </a: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University is creating policies and implementing technologies around the ‘smart campus’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DDC, you will develop a project that engages with the ‘smart campus’ here at </a:t>
            </a:r>
            <a:r>
              <a:rPr lang="en-GB" sz="23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UoE</a:t>
            </a: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by designing, building and evaluating a proof-of-concept design idea</a:t>
            </a:r>
          </a:p>
        </p:txBody>
      </p:sp>
    </p:spTree>
    <p:extLst>
      <p:ext uri="{BB962C8B-B14F-4D97-AF65-F5344CB8AC3E}">
        <p14:creationId xmlns:p14="http://schemas.microsoft.com/office/powerpoint/2010/main" val="11772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kinds of information does the University collect?</a:t>
            </a:r>
          </a:p>
        </p:txBody>
      </p:sp>
    </p:spTree>
    <p:extLst>
      <p:ext uri="{BB962C8B-B14F-4D97-AF65-F5344CB8AC3E}">
        <p14:creationId xmlns:p14="http://schemas.microsoft.com/office/powerpoint/2010/main" val="9840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kinds of information does the University collect?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information has the University collected about you today? In the last week?</a:t>
            </a:r>
          </a:p>
        </p:txBody>
      </p:sp>
    </p:spTree>
    <p:extLst>
      <p:ext uri="{BB962C8B-B14F-4D97-AF65-F5344CB8AC3E}">
        <p14:creationId xmlns:p14="http://schemas.microsoft.com/office/powerpoint/2010/main" val="31694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8783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theme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A53EE-69F7-6F45-9414-AF62B07CE656}"/>
              </a:ext>
            </a:extLst>
          </p:cNvPr>
          <p:cNvSpPr txBox="1"/>
          <p:nvPr/>
        </p:nvSpPr>
        <p:spPr>
          <a:xfrm>
            <a:off x="851403" y="1753066"/>
            <a:ext cx="7772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kinds of information does the University collect?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information has the University collected about you today? In the last week?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3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kinds of information might it collect in the future? Think big…</a:t>
            </a:r>
          </a:p>
        </p:txBody>
      </p:sp>
    </p:spTree>
    <p:extLst>
      <p:ext uri="{BB962C8B-B14F-4D97-AF65-F5344CB8AC3E}">
        <p14:creationId xmlns:p14="http://schemas.microsoft.com/office/powerpoint/2010/main" val="52372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B61BB8E5DFD42855305B3F61446A8" ma:contentTypeVersion="10" ma:contentTypeDescription="Create a new document." ma:contentTypeScope="" ma:versionID="2b9fc1e256191cff763eaa86bfc4970e">
  <xsd:schema xmlns:xsd="http://www.w3.org/2001/XMLSchema" xmlns:xs="http://www.w3.org/2001/XMLSchema" xmlns:p="http://schemas.microsoft.com/office/2006/metadata/properties" xmlns:ns2="15340a39-aa98-4778-93b1-49477ecd10fd" xmlns:ns3="57431142-e240-4ace-a799-2cfb910cf108" targetNamespace="http://schemas.microsoft.com/office/2006/metadata/properties" ma:root="true" ma:fieldsID="e52cfd06b0539ea72f172a31c094215c" ns2:_="" ns3:_="">
    <xsd:import namespace="15340a39-aa98-4778-93b1-49477ecd10fd"/>
    <xsd:import namespace="57431142-e240-4ace-a799-2cfb910cf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0a39-aa98-4778-93b1-49477ecd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31142-e240-4ace-a799-2cfb910cf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5C29B6-4560-4E51-947B-AABB1C8D6102}"/>
</file>

<file path=customXml/itemProps2.xml><?xml version="1.0" encoding="utf-8"?>
<ds:datastoreItem xmlns:ds="http://schemas.openxmlformats.org/officeDocument/2006/customXml" ds:itemID="{8D5B39B0-463C-43EF-8B3E-6AA9CA10F9F4}"/>
</file>

<file path=customXml/itemProps3.xml><?xml version="1.0" encoding="utf-8"?>
<ds:datastoreItem xmlns:ds="http://schemas.openxmlformats.org/officeDocument/2006/customXml" ds:itemID="{91894333-A88F-4BB7-9524-CF05CF15D484}"/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1229</Words>
  <Application>Microsoft Macintosh PowerPoint</Application>
  <PresentationFormat>On-screen Show (4:3)</PresentationFormat>
  <Paragraphs>256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Century Gothic</vt:lpstr>
      <vt:lpstr>Office Theme</vt:lpstr>
      <vt:lpstr>DATA, DESIGN &amp; THE CITY</vt:lpstr>
      <vt:lpstr>WHEN </vt:lpstr>
      <vt:lpstr>QUICK COURSE OVERVIEW </vt:lpstr>
      <vt:lpstr>Projects</vt:lpstr>
      <vt:lpstr>design</vt:lpstr>
      <vt:lpstr>theme</vt:lpstr>
      <vt:lpstr>theme</vt:lpstr>
      <vt:lpstr>theme</vt:lpstr>
      <vt:lpstr>theme</vt:lpstr>
      <vt:lpstr>Sub-Themes</vt:lpstr>
      <vt:lpstr>University initiatives</vt:lpstr>
      <vt:lpstr>teams</vt:lpstr>
      <vt:lpstr>Co-design/ participatory design</vt:lpstr>
      <vt:lpstr>4 rules for DDC</vt:lpstr>
      <vt:lpstr>Example projects:  DATA, DESIGN &amp; SOCIETY</vt:lpstr>
      <vt:lpstr>EXAMPLES FROM PAST PROJECTS</vt:lpstr>
      <vt:lpstr>PROOF OF CONCEPT</vt:lpstr>
      <vt:lpstr>SMALL GROUP DISCUSSION</vt:lpstr>
      <vt:lpstr>MOTIVATION FOR DDC</vt:lpstr>
      <vt:lpstr>WHY ARE WE RUNNING A COURSE LIKE THIS?</vt:lpstr>
      <vt:lpstr>BREAK  [5 MIN]</vt:lpstr>
      <vt:lpstr>PROJECT WEBSITE</vt:lpstr>
      <vt:lpstr>HOW</vt:lpstr>
      <vt:lpstr>ACTIVITIES</vt:lpstr>
      <vt:lpstr>PROJECT PHASES </vt:lpstr>
      <vt:lpstr>PREPARATION</vt:lpstr>
      <vt:lpstr>Design sprint</vt:lpstr>
      <vt:lpstr>DIGGING DEEPER</vt:lpstr>
      <vt:lpstr>Festival of learning</vt:lpstr>
      <vt:lpstr>Design development</vt:lpstr>
      <vt:lpstr>Idea generation:  100 uses for a pencil </vt:lpstr>
      <vt:lpstr>REPORTING</vt:lpstr>
      <vt:lpstr>REPORTING</vt:lpstr>
      <vt:lpstr> REPORTING</vt:lpstr>
      <vt:lpstr> assessment</vt:lpstr>
      <vt:lpstr>NEXT CLASS</vt:lpstr>
      <vt:lpstr> bring a writing book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35</cp:revision>
  <dcterms:created xsi:type="dcterms:W3CDTF">2018-11-01T20:24:52Z</dcterms:created>
  <dcterms:modified xsi:type="dcterms:W3CDTF">2020-01-13T17:32:39Z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0x010100589B61BB8E5DFD42855305B3F61446A8</vt:lpwstr>
  </property>
</Properties>
</file>