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02" r:id="rId3"/>
    <p:sldId id="341" r:id="rId4"/>
    <p:sldId id="360" r:id="rId5"/>
    <p:sldId id="338" r:id="rId6"/>
    <p:sldId id="342" r:id="rId7"/>
    <p:sldId id="358" r:id="rId8"/>
    <p:sldId id="343" r:id="rId9"/>
    <p:sldId id="344" r:id="rId10"/>
    <p:sldId id="351" r:id="rId11"/>
    <p:sldId id="352" r:id="rId12"/>
    <p:sldId id="353" r:id="rId13"/>
    <p:sldId id="356" r:id="rId14"/>
    <p:sldId id="354" r:id="rId15"/>
    <p:sldId id="345" r:id="rId16"/>
    <p:sldId id="346" r:id="rId17"/>
    <p:sldId id="355" r:id="rId18"/>
    <p:sldId id="349" r:id="rId19"/>
    <p:sldId id="350" r:id="rId20"/>
    <p:sldId id="347" r:id="rId21"/>
    <p:sldId id="348" r:id="rId22"/>
    <p:sldId id="359" r:id="rId23"/>
    <p:sldId id="364" r:id="rId24"/>
    <p:sldId id="362" r:id="rId25"/>
    <p:sldId id="363" r:id="rId26"/>
    <p:sldId id="36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81636" autoAdjust="0"/>
  </p:normalViewPr>
  <p:slideViewPr>
    <p:cSldViewPr snapToGrid="0" snapToObjects="1">
      <p:cViewPr varScale="1">
        <p:scale>
          <a:sx n="90" d="100"/>
          <a:sy n="90" d="100"/>
        </p:scale>
        <p:origin x="23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2/12/20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a:t>
            </a:fld>
            <a:endParaRPr lang="en-US"/>
          </a:p>
        </p:txBody>
      </p:sp>
    </p:spTree>
    <p:extLst>
      <p:ext uri="{BB962C8B-B14F-4D97-AF65-F5344CB8AC3E}">
        <p14:creationId xmlns:p14="http://schemas.microsoft.com/office/powerpoint/2010/main" val="156655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7342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11</a:t>
            </a:fld>
            <a:endParaRPr lang="en-US"/>
          </a:p>
        </p:txBody>
      </p:sp>
    </p:spTree>
    <p:extLst>
      <p:ext uri="{BB962C8B-B14F-4D97-AF65-F5344CB8AC3E}">
        <p14:creationId xmlns:p14="http://schemas.microsoft.com/office/powerpoint/2010/main" val="20736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12</a:t>
            </a:fld>
            <a:endParaRPr lang="en-US"/>
          </a:p>
        </p:txBody>
      </p:sp>
    </p:spTree>
    <p:extLst>
      <p:ext uri="{BB962C8B-B14F-4D97-AF65-F5344CB8AC3E}">
        <p14:creationId xmlns:p14="http://schemas.microsoft.com/office/powerpoint/2010/main" val="3121080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271303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Do NOT skip explanation of the focus group purpose or the introductions</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4024116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If still in exploratory phase, pick a heterogenous group</a:t>
            </a:r>
          </a:p>
        </p:txBody>
      </p:sp>
      <p:sp>
        <p:nvSpPr>
          <p:cNvPr id="4" name="Slide Number Placeholder 3"/>
          <p:cNvSpPr>
            <a:spLocks noGrp="1"/>
          </p:cNvSpPr>
          <p:nvPr>
            <p:ph type="sldNum" sz="quarter" idx="5"/>
          </p:nvPr>
        </p:nvSpPr>
        <p:spPr/>
        <p:txBody>
          <a:bodyPr/>
          <a:lstStyle/>
          <a:p>
            <a:fld id="{BF25FF4D-D286-9945-84D1-EE6F4129429D}" type="slidenum">
              <a:rPr lang="en-US" smtClean="0"/>
              <a:t>15</a:t>
            </a:fld>
            <a:endParaRPr lang="en-US"/>
          </a:p>
        </p:txBody>
      </p:sp>
    </p:spTree>
    <p:extLst>
      <p:ext uri="{BB962C8B-B14F-4D97-AF65-F5344CB8AC3E}">
        <p14:creationId xmlns:p14="http://schemas.microsoft.com/office/powerpoint/2010/main" val="407875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6819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Do NOT skip explanation of the focus group purpose or the introductions</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263038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3369265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123784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a:t>
            </a:r>
            <a:r>
              <a:rPr lang="en-US" b="0" dirty="0" err="1"/>
              <a:t>www.theguardian.com</a:t>
            </a:r>
            <a:r>
              <a:rPr lang="en-US" b="0" dirty="0"/>
              <a:t>/environment/2019/</a:t>
            </a:r>
            <a:r>
              <a:rPr lang="en-US" b="0" dirty="0" err="1"/>
              <a:t>feb</a:t>
            </a:r>
            <a:r>
              <a:rPr lang="en-US" b="0" dirty="0"/>
              <a:t>/03/belgian-kids-march-against-climate-change-why-dont-ours-ask-dutch</a:t>
            </a:r>
          </a:p>
        </p:txBody>
      </p:sp>
      <p:sp>
        <p:nvSpPr>
          <p:cNvPr id="4" name="Slide Number Placeholder 3"/>
          <p:cNvSpPr>
            <a:spLocks noGrp="1"/>
          </p:cNvSpPr>
          <p:nvPr>
            <p:ph type="sldNum" sz="quarter" idx="5"/>
          </p:nvPr>
        </p:nvSpPr>
        <p:spPr/>
        <p:txBody>
          <a:bodyPr/>
          <a:lstStyle/>
          <a:p>
            <a:fld id="{BF25FF4D-D286-9945-84D1-EE6F4129429D}" type="slidenum">
              <a:rPr lang="en-US" smtClean="0"/>
              <a:t>2</a:t>
            </a:fld>
            <a:endParaRPr lang="en-US"/>
          </a:p>
        </p:txBody>
      </p:sp>
    </p:spTree>
    <p:extLst>
      <p:ext uri="{BB962C8B-B14F-4D97-AF65-F5344CB8AC3E}">
        <p14:creationId xmlns:p14="http://schemas.microsoft.com/office/powerpoint/2010/main" val="1827384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20</a:t>
            </a:fld>
            <a:endParaRPr lang="en-US"/>
          </a:p>
        </p:txBody>
      </p:sp>
    </p:spTree>
    <p:extLst>
      <p:ext uri="{BB962C8B-B14F-4D97-AF65-F5344CB8AC3E}">
        <p14:creationId xmlns:p14="http://schemas.microsoft.com/office/powerpoint/2010/main" val="2802763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21</a:t>
            </a:fld>
            <a:endParaRPr lang="en-US"/>
          </a:p>
        </p:txBody>
      </p:sp>
    </p:spTree>
    <p:extLst>
      <p:ext uri="{BB962C8B-B14F-4D97-AF65-F5344CB8AC3E}">
        <p14:creationId xmlns:p14="http://schemas.microsoft.com/office/powerpoint/2010/main" val="258470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3970535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71382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43432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26</a:t>
            </a:fld>
            <a:endParaRPr lang="en-US"/>
          </a:p>
        </p:txBody>
      </p:sp>
    </p:spTree>
    <p:extLst>
      <p:ext uri="{BB962C8B-B14F-4D97-AF65-F5344CB8AC3E}">
        <p14:creationId xmlns:p14="http://schemas.microsoft.com/office/powerpoint/2010/main" val="253398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a:t>
            </a:fld>
            <a:endParaRPr lang="en-US"/>
          </a:p>
        </p:txBody>
      </p:sp>
    </p:spTree>
    <p:extLst>
      <p:ext uri="{BB962C8B-B14F-4D97-AF65-F5344CB8AC3E}">
        <p14:creationId xmlns:p14="http://schemas.microsoft.com/office/powerpoint/2010/main" val="317319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4</a:t>
            </a:fld>
            <a:endParaRPr lang="en-US"/>
          </a:p>
        </p:txBody>
      </p:sp>
    </p:spTree>
    <p:extLst>
      <p:ext uri="{BB962C8B-B14F-4D97-AF65-F5344CB8AC3E}">
        <p14:creationId xmlns:p14="http://schemas.microsoft.com/office/powerpoint/2010/main" val="398095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5</a:t>
            </a:fld>
            <a:endParaRPr lang="en-US"/>
          </a:p>
        </p:txBody>
      </p:sp>
    </p:spTree>
    <p:extLst>
      <p:ext uri="{BB962C8B-B14F-4D97-AF65-F5344CB8AC3E}">
        <p14:creationId xmlns:p14="http://schemas.microsoft.com/office/powerpoint/2010/main" val="23866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r>
              <a:rPr lang="en-GB" sz="1200" kern="1200" dirty="0">
                <a:solidFill>
                  <a:schemeClr val="tx1"/>
                </a:solidFill>
                <a:effectLst/>
                <a:latin typeface="+mn-lt"/>
                <a:ea typeface="+mn-ea"/>
                <a:cs typeface="+mn-cs"/>
              </a:rPr>
              <a:t>Participants will agree, challenge you, make comments, expand on your ideas.  </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Through participants’ discussion with each other, there will be an opportunity for your group gain more information about your problem area (or possible areas), generate new ideas, and get preliminary feedback about your ideas from the design sprint</a:t>
            </a:r>
            <a:endParaRPr lang="en-GB" dirty="0"/>
          </a:p>
          <a:p>
            <a:endParaRPr lang="en-US" b="0" dirty="0"/>
          </a:p>
          <a:p>
            <a:r>
              <a:rPr lang="en-US" b="0" dirty="0"/>
              <a:t>Exploratory questions to help you narrow down problem areas or get feedback on ideas from design sprint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They are about understanding processes, accounts, explanations, experiences, and meaning-making. They are not about producing numbers, testing relationships, or making predictions. They are interested in the individual group members, and are not treating them as a representative sample of a larger population </a:t>
            </a:r>
            <a:endParaRPr lang="en-GB" dirty="0"/>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6</a:t>
            </a:fld>
            <a:endParaRPr lang="en-US"/>
          </a:p>
        </p:txBody>
      </p:sp>
    </p:spTree>
    <p:extLst>
      <p:ext uri="{BB962C8B-B14F-4D97-AF65-F5344CB8AC3E}">
        <p14:creationId xmlns:p14="http://schemas.microsoft.com/office/powerpoint/2010/main" val="1610077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r>
              <a:rPr lang="en-GB" sz="1200" kern="1200" dirty="0">
                <a:solidFill>
                  <a:schemeClr val="tx1"/>
                </a:solidFill>
                <a:effectLst/>
                <a:latin typeface="+mn-lt"/>
                <a:ea typeface="+mn-ea"/>
                <a:cs typeface="+mn-cs"/>
              </a:rPr>
              <a:t>Participants will agree, challenge you, make comments, expand on your ideas.  </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Through participants’ discussion with each other, there will be an opportunity for your group gain more information about your problem area (or possible areas), generate new ideas, and get preliminary feedback about your ideas from the design sprint</a:t>
            </a:r>
            <a:endParaRPr lang="en-GB" dirty="0"/>
          </a:p>
          <a:p>
            <a:endParaRPr lang="en-US" b="0" dirty="0"/>
          </a:p>
          <a:p>
            <a:r>
              <a:rPr lang="en-US" b="0" dirty="0"/>
              <a:t>Exploratory questions to help you narrow down problem areas or get feedback on ideas from design sprint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They are about understanding processes, accounts, explanations, experiences, and meaning-making. They are not about producing numbers, testing relationships, or making predictions. They are interested in the individual group members, and are not treating them as a representative sample of a larger population </a:t>
            </a:r>
            <a:endParaRPr lang="en-GB" dirty="0"/>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7</a:t>
            </a:fld>
            <a:endParaRPr lang="en-US"/>
          </a:p>
        </p:txBody>
      </p:sp>
    </p:spTree>
    <p:extLst>
      <p:ext uri="{BB962C8B-B14F-4D97-AF65-F5344CB8AC3E}">
        <p14:creationId xmlns:p14="http://schemas.microsoft.com/office/powerpoint/2010/main" val="3582916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17517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9</a:t>
            </a:fld>
            <a:endParaRPr lang="en-US"/>
          </a:p>
        </p:txBody>
      </p:sp>
    </p:spTree>
    <p:extLst>
      <p:ext uri="{BB962C8B-B14F-4D97-AF65-F5344CB8AC3E}">
        <p14:creationId xmlns:p14="http://schemas.microsoft.com/office/powerpoint/2010/main" val="343785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986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dirty="0"/>
              <a:t>12 FEBRUARY 2020</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Good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193802" y="1785771"/>
            <a:ext cx="8368145" cy="5109091"/>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about people’s experiences, understanding, and meaning. Answers are descriptive. ‘Do you prioritise recycling or reuse, and why or why not?’ ‘Do you think University services for mental health are adequate, and why or why not?’</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Avoid leading questions or vague questions. Good questions don’t imply a value judgement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Prepare follow-up questions or prompts to get people to elaborate. A good follow up question is to ask for a specific example or reason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413627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poor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1965880"/>
            <a:ext cx="8368145" cy="3416320"/>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Just produce numbers </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Are in any way uncomfortable – avoid questions that touch on peoples’ financial situations, health conditions, religious beliefs, etc</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Steer participants in any way</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45648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ordering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2229116"/>
            <a:ext cx="8368145" cy="3077766"/>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Order questions based on importance.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Most important question SECOND so you can build up to it by first getting participants comfortable.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Least important question last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56974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Focus group rules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1633371"/>
            <a:ext cx="8368145" cy="5447645"/>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participants to be respectful of each other – </a:t>
            </a:r>
            <a:r>
              <a:rPr lang="en-GB" sz="2200" b="1" dirty="0" err="1">
                <a:solidFill>
                  <a:schemeClr val="bg1"/>
                </a:solidFill>
                <a:latin typeface="Century Gothic" panose="020B0502020202020204" pitchFamily="34" charset="0"/>
              </a:rPr>
              <a:t>ie</a:t>
            </a:r>
            <a:r>
              <a:rPr lang="en-GB" sz="2200" b="1" dirty="0">
                <a:solidFill>
                  <a:schemeClr val="bg1"/>
                </a:solidFill>
                <a:latin typeface="Century Gothic" panose="020B0502020202020204" pitchFamily="34" charset="0"/>
              </a:rPr>
              <a:t>, it’s fine to disagree, but no attacks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Say you would like to hear something from everyone about each question and may invite someone to speak if they’ve been silent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Remind them that time is limited and you may have to move on to the next question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Remind them there are no right or wrong answers!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people to mute cell phones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72965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28" y="453569"/>
            <a:ext cx="7772400" cy="1362075"/>
          </a:xfrm>
        </p:spPr>
        <p:txBody>
          <a:bodyPr>
            <a:normAutofit/>
          </a:bodyPr>
          <a:lstStyle/>
          <a:p>
            <a:pPr algn="ctr" fontAlgn="base"/>
            <a:r>
              <a:rPr lang="en-GB" dirty="0"/>
              <a:t>schedule</a:t>
            </a:r>
          </a:p>
        </p:txBody>
      </p:sp>
      <p:sp>
        <p:nvSpPr>
          <p:cNvPr id="5" name="TextBox 4">
            <a:extLst>
              <a:ext uri="{FF2B5EF4-FFF2-40B4-BE49-F238E27FC236}">
                <a16:creationId xmlns:a16="http://schemas.microsoft.com/office/drawing/2014/main" id="{FCD441DA-55D8-B44D-8EE7-0F8BCE91DEE4}"/>
              </a:ext>
            </a:extLst>
          </p:cNvPr>
          <p:cNvSpPr txBox="1"/>
          <p:nvPr/>
        </p:nvSpPr>
        <p:spPr>
          <a:xfrm>
            <a:off x="207656" y="1134607"/>
            <a:ext cx="8368145" cy="5970865"/>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0-10: Explain purpose and contribution, consent info, sign paperwork</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10-15: quick introductions that give names and context</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At Min. 15 moderator introduces first question and reminds people about ‘rules’</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15-50: Main discussion, with 2-4 questions. You decide how long to spend on each question</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50-55: start wrapping up</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55-60: Close. Thank participants and remind them to contact you with any questions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90640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73078"/>
            <a:ext cx="7772400" cy="1362075"/>
          </a:xfrm>
        </p:spPr>
        <p:txBody>
          <a:bodyPr>
            <a:normAutofit/>
          </a:bodyPr>
          <a:lstStyle/>
          <a:p>
            <a:pPr algn="ctr" fontAlgn="base"/>
            <a:r>
              <a:rPr lang="en-GB" dirty="0"/>
              <a:t>recruitment</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44207"/>
            <a:ext cx="8368145" cy="4770537"/>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This is next, after setting your goals and questions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Which people would best help you explore your problem area and questions? Who are the stakeholders?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Be strategic. Try to recruit 4-5 ‘best’ people and avoid those who cannot help you with your question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Participants: consider whether you want similar/different (range of opinions and behaviours), informed/naïve (no particular knowledge of the topic)</a:t>
            </a:r>
          </a:p>
          <a:p>
            <a:endParaRPr lang="en-US" dirty="0"/>
          </a:p>
        </p:txBody>
      </p:sp>
    </p:spTree>
    <p:extLst>
      <p:ext uri="{BB962C8B-B14F-4D97-AF65-F5344CB8AC3E}">
        <p14:creationId xmlns:p14="http://schemas.microsoft.com/office/powerpoint/2010/main" val="357205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540808"/>
            <a:ext cx="7772400" cy="1362075"/>
          </a:xfrm>
        </p:spPr>
        <p:txBody>
          <a:bodyPr>
            <a:normAutofit/>
          </a:bodyPr>
          <a:lstStyle/>
          <a:p>
            <a:pPr algn="ctr" fontAlgn="base"/>
            <a:r>
              <a:rPr lang="en-GB" dirty="0"/>
              <a:t>Division of labour</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1653501"/>
            <a:ext cx="8368145" cy="5786199"/>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There’s lots to do – divide it up! Make sure one person doesn’t get stuck with the big stuff!</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Drafting questions is surprisingly hard. Don’t leave to one person and don’t do this last minute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Recruitment and logistics: where? What time?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Main FG roles:</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Moderator runs the discussion (most important)</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Camera/audio person and timekeeper</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Note taker (1-2 people)</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Someone to gather paperwork and fill out research ethics form</a:t>
            </a:r>
          </a:p>
          <a:p>
            <a:pPr lvl="2"/>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394162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28" y="453569"/>
            <a:ext cx="7772400" cy="1362075"/>
          </a:xfrm>
        </p:spPr>
        <p:txBody>
          <a:bodyPr>
            <a:normAutofit/>
          </a:bodyPr>
          <a:lstStyle/>
          <a:p>
            <a:pPr algn="ctr" fontAlgn="base"/>
            <a:r>
              <a:rPr lang="en-GB" dirty="0"/>
              <a:t>Data capture</a:t>
            </a:r>
          </a:p>
        </p:txBody>
      </p:sp>
      <p:sp>
        <p:nvSpPr>
          <p:cNvPr id="5" name="TextBox 4">
            <a:extLst>
              <a:ext uri="{FF2B5EF4-FFF2-40B4-BE49-F238E27FC236}">
                <a16:creationId xmlns:a16="http://schemas.microsoft.com/office/drawing/2014/main" id="{FCD441DA-55D8-B44D-8EE7-0F8BCE91DEE4}"/>
              </a:ext>
            </a:extLst>
          </p:cNvPr>
          <p:cNvSpPr txBox="1"/>
          <p:nvPr/>
        </p:nvSpPr>
        <p:spPr>
          <a:xfrm>
            <a:off x="207656" y="1134607"/>
            <a:ext cx="8783944" cy="5693866"/>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You must capture your focus group with either video or audio</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Notes are helpful as first stage of analysis: flagging the unexpected, generating questions, finding emerging themes, noting disagreements/agreements, anything to follow up later</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Notes are not meant to create a record of the focus group</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Test your a/v equipment ahead of time! Make sure you know how to get files off the device.</a:t>
            </a:r>
          </a:p>
          <a:p>
            <a:pPr lvl="1"/>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Store your a/v files immediately in a secure place on the University server</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lvl="1"/>
            <a:r>
              <a:rPr lang="en-GB" sz="2000" b="1" dirty="0">
                <a:solidFill>
                  <a:schemeClr val="bg1"/>
                </a:solidFill>
                <a:latin typeface="Century Gothic" panose="020B0502020202020204" pitchFamily="34" charset="0"/>
              </a:rPr>
              <a:t>You can rent cameras, tripods, and audio recording from Learning Spaces Technology: </a:t>
            </a:r>
            <a:r>
              <a:rPr lang="en-GB" sz="2000" b="1" dirty="0" err="1">
                <a:solidFill>
                  <a:schemeClr val="bg1"/>
                </a:solidFill>
                <a:latin typeface="Century Gothic" panose="020B0502020202020204" pitchFamily="34" charset="0"/>
              </a:rPr>
              <a:t>learningspacestechnology@ed.ac.uk</a:t>
            </a:r>
            <a:endParaRPr lang="en-GB" sz="2000" b="1" dirty="0">
              <a:solidFill>
                <a:schemeClr val="bg1"/>
              </a:solidFill>
              <a:latin typeface="Century Gothic" panose="020B0502020202020204" pitchFamily="34" charset="0"/>
            </a:endParaRPr>
          </a:p>
          <a:p>
            <a:r>
              <a:rPr lang="en-US" sz="2200" dirty="0"/>
              <a:t> </a:t>
            </a:r>
          </a:p>
        </p:txBody>
      </p:sp>
    </p:spTree>
    <p:extLst>
      <p:ext uri="{BB962C8B-B14F-4D97-AF65-F5344CB8AC3E}">
        <p14:creationId xmlns:p14="http://schemas.microsoft.com/office/powerpoint/2010/main" val="104486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Consent form</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2484773"/>
            <a:ext cx="8368145" cy="3077766"/>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Be sure to bring TWO copies of this per participant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Have each participant sign two copies, and you keep one</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US" dirty="0"/>
              <a:t> per</a:t>
            </a:r>
          </a:p>
        </p:txBody>
      </p:sp>
    </p:spTree>
    <p:extLst>
      <p:ext uri="{BB962C8B-B14F-4D97-AF65-F5344CB8AC3E}">
        <p14:creationId xmlns:p14="http://schemas.microsoft.com/office/powerpoint/2010/main" val="368847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46844"/>
            <a:ext cx="7772400" cy="1362075"/>
          </a:xfrm>
        </p:spPr>
        <p:txBody>
          <a:bodyPr>
            <a:normAutofit/>
          </a:bodyPr>
          <a:lstStyle/>
          <a:p>
            <a:pPr algn="ctr" fontAlgn="base"/>
            <a:r>
              <a:rPr lang="en-GB" dirty="0"/>
              <a:t>Information sheet</a:t>
            </a:r>
          </a:p>
        </p:txBody>
      </p:sp>
      <p:sp>
        <p:nvSpPr>
          <p:cNvPr id="5" name="TextBox 4">
            <a:extLst>
              <a:ext uri="{FF2B5EF4-FFF2-40B4-BE49-F238E27FC236}">
                <a16:creationId xmlns:a16="http://schemas.microsoft.com/office/drawing/2014/main" id="{FCD441DA-55D8-B44D-8EE7-0F8BCE91DEE4}"/>
              </a:ext>
            </a:extLst>
          </p:cNvPr>
          <p:cNvSpPr txBox="1"/>
          <p:nvPr/>
        </p:nvSpPr>
        <p:spPr>
          <a:xfrm>
            <a:off x="0" y="1487247"/>
            <a:ext cx="9144000" cy="6709529"/>
          </a:xfrm>
          <a:prstGeom prst="rect">
            <a:avLst/>
          </a:prstGeom>
          <a:noFill/>
        </p:spPr>
        <p:txBody>
          <a:bodyPr wrap="square" rtlCol="0">
            <a:spAutoFit/>
          </a:bodyPr>
          <a:lstStyle/>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Select myself or James as supervisor and course organiser</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State that there are no risks to participants</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don’t collect any data without consent</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collect sensitive data (consent forms, audio/video) but you will store this on University servers and destroy it once you create transcriptions and after the course is over.  </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Only students and course supervisor have access to raw data, and data will not be made available for secondary use</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Files will be securely disposed by deleting them from the university server</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do require consent (only participant) and it will be written and oral consent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8514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1725643"/>
            <a:ext cx="7772400" cy="1362075"/>
          </a:xfrm>
        </p:spPr>
        <p:txBody>
          <a:bodyPr>
            <a:normAutofit/>
          </a:bodyPr>
          <a:lstStyle/>
          <a:p>
            <a:pPr algn="ctr" fontAlgn="base"/>
            <a:r>
              <a:rPr lang="en-GB" dirty="0"/>
              <a:t>announcements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533720"/>
            <a:ext cx="8331200" cy="1107996"/>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073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520677"/>
            <a:ext cx="7772400" cy="1362075"/>
          </a:xfrm>
        </p:spPr>
        <p:txBody>
          <a:bodyPr>
            <a:normAutofit/>
          </a:bodyPr>
          <a:lstStyle/>
          <a:p>
            <a:pPr algn="ctr" fontAlgn="base"/>
            <a:r>
              <a:rPr lang="en-GB" dirty="0"/>
              <a:t>practicalities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1764338"/>
            <a:ext cx="8368145" cy="612475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Recruitment  </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Space and time to hold focus group</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Equipment – camera and/or audio</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Consent form</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Information Sheet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See checklist doc: https://</a:t>
            </a:r>
            <a:r>
              <a:rPr lang="en-GB" sz="2200" b="1" dirty="0" err="1">
                <a:solidFill>
                  <a:schemeClr val="bg1"/>
                </a:solidFill>
                <a:latin typeface="Century Gothic" panose="020B0502020202020204" pitchFamily="34" charset="0"/>
              </a:rPr>
              <a:t>edinburghlivinglab.github.io</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ddc</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course_docs</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DDS_focus_groups_checklist.pdf</a:t>
            </a: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1235714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On </a:t>
            </a:r>
            <a:r>
              <a:rPr lang="en-GB" dirty="0" err="1"/>
              <a:t>friday</a:t>
            </a:r>
            <a:endParaRPr lang="en-GB" dirty="0"/>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1875173"/>
            <a:ext cx="8368145" cy="612475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We’ll give team support and feedback</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Groups need to agree on goals of focus group and have something written down about them</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Groups need a first draft of discussion questions. Anything you have at that point is ok!</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Identify target participants: who could help you meet your goals?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Start to figure out roles, recruitment, space, equipment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33341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After the break</a:t>
            </a:r>
          </a:p>
        </p:txBody>
      </p:sp>
      <p:sp>
        <p:nvSpPr>
          <p:cNvPr id="5" name="TextBox 4">
            <a:extLst>
              <a:ext uri="{FF2B5EF4-FFF2-40B4-BE49-F238E27FC236}">
                <a16:creationId xmlns:a16="http://schemas.microsoft.com/office/drawing/2014/main" id="{FCD441DA-55D8-B44D-8EE7-0F8BCE91DEE4}"/>
              </a:ext>
            </a:extLst>
          </p:cNvPr>
          <p:cNvSpPr txBox="1"/>
          <p:nvPr/>
        </p:nvSpPr>
        <p:spPr>
          <a:xfrm>
            <a:off x="408547" y="2409225"/>
            <a:ext cx="8368145" cy="4093428"/>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We’ll focus on analysing your focus group</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You’ll listen to and transcribe your focus group audio</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 will do much of this in class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139131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5D43-5D09-A541-9486-58793CDF057D}"/>
              </a:ext>
            </a:extLst>
          </p:cNvPr>
          <p:cNvSpPr>
            <a:spLocks noGrp="1"/>
          </p:cNvSpPr>
          <p:nvPr>
            <p:ph type="title"/>
          </p:nvPr>
        </p:nvSpPr>
        <p:spPr>
          <a:xfrm>
            <a:off x="722313" y="2116138"/>
            <a:ext cx="7772400" cy="1362075"/>
          </a:xfrm>
        </p:spPr>
        <p:txBody>
          <a:bodyPr/>
          <a:lstStyle/>
          <a:p>
            <a:pPr algn="ctr"/>
            <a:r>
              <a:rPr lang="en-US" dirty="0"/>
              <a:t>Former projects</a:t>
            </a:r>
          </a:p>
        </p:txBody>
      </p:sp>
      <p:sp>
        <p:nvSpPr>
          <p:cNvPr id="3" name="Text Placeholder 2">
            <a:extLst>
              <a:ext uri="{FF2B5EF4-FFF2-40B4-BE49-F238E27FC236}">
                <a16:creationId xmlns:a16="http://schemas.microsoft.com/office/drawing/2014/main" id="{42203172-3256-F845-BEBF-40E7DC783A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014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Group reflection time</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457039" y="2491047"/>
            <a:ext cx="8368145" cy="2123658"/>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Reflect on how your group works together</a:t>
            </a:r>
          </a:p>
          <a:p>
            <a:pPr marL="285750" indent="-285750">
              <a:buFont typeface="Arial" panose="020B0604020202020204" pitchFamily="34" charset="0"/>
              <a:buChar char="•"/>
            </a:pPr>
            <a:endParaRPr lang="en-US"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Reflect on feedback</a:t>
            </a:r>
          </a:p>
          <a:p>
            <a:pPr marL="285750" indent="-285750">
              <a:buFont typeface="Arial" panose="020B0604020202020204" pitchFamily="34" charset="0"/>
              <a:buChar char="•"/>
            </a:pPr>
            <a:endParaRPr lang="en-US"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What did you learn from other presentations and project ideas?</a:t>
            </a:r>
          </a:p>
        </p:txBody>
      </p:sp>
    </p:spTree>
    <p:extLst>
      <p:ext uri="{BB962C8B-B14F-4D97-AF65-F5344CB8AC3E}">
        <p14:creationId xmlns:p14="http://schemas.microsoft.com/office/powerpoint/2010/main" val="302713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7" y="477808"/>
            <a:ext cx="7772400" cy="1362075"/>
          </a:xfrm>
        </p:spPr>
        <p:txBody>
          <a:bodyPr>
            <a:normAutofit/>
          </a:bodyPr>
          <a:lstStyle/>
          <a:p>
            <a:pPr algn="ctr" fontAlgn="base"/>
            <a:r>
              <a:rPr lang="en-GB" dirty="0"/>
              <a:t>Group feedback</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4" y="2405321"/>
            <a:ext cx="8368145" cy="769441"/>
          </a:xfrm>
          <a:prstGeom prst="rect">
            <a:avLst/>
          </a:prstGeom>
          <a:noFill/>
        </p:spPr>
        <p:txBody>
          <a:bodyPr wrap="square" rtlCol="0">
            <a:spAutoFit/>
          </a:bodyPr>
          <a:lstStyle/>
          <a:p>
            <a:pPr algn="ctr"/>
            <a:r>
              <a:rPr lang="en-GB" sz="2200" b="1" dirty="0">
                <a:solidFill>
                  <a:schemeClr val="bg1"/>
                </a:solidFill>
                <a:latin typeface="Century Gothic" panose="020B0502020202020204" pitchFamily="34" charset="0"/>
              </a:rPr>
              <a:t>Upload your slides to Learn</a:t>
            </a:r>
            <a:endParaRPr lang="en-GB" sz="2200" dirty="0">
              <a:solidFill>
                <a:schemeClr val="bg1"/>
              </a:solidFill>
              <a:latin typeface="Century Gothic" panose="020B0502020202020204" pitchFamily="34" charset="0"/>
            </a:endParaRPr>
          </a:p>
          <a:p>
            <a:pPr lvl="1" algn="ctr"/>
            <a:endParaRPr lang="en-GB"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06446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7" y="477808"/>
            <a:ext cx="7772400" cy="1362075"/>
          </a:xfrm>
        </p:spPr>
        <p:txBody>
          <a:bodyPr>
            <a:normAutofit/>
          </a:bodyPr>
          <a:lstStyle/>
          <a:p>
            <a:pPr algn="ctr" fontAlgn="base"/>
            <a:r>
              <a:rPr lang="en-GB" dirty="0"/>
              <a:t>Group feedback</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4" y="1576646"/>
            <a:ext cx="8368145" cy="5170646"/>
          </a:xfrm>
          <a:prstGeom prst="rect">
            <a:avLst/>
          </a:prstGeom>
          <a:noFill/>
        </p:spPr>
        <p:txBody>
          <a:bodyPr wrap="square" rtlCol="0">
            <a:spAutoFit/>
          </a:bodyPr>
          <a:lstStyle/>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Use of existing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Different types of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Analysis the problem and its explanations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Presentation of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Overall presentation quality</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Framing the problem, with quant and </a:t>
            </a:r>
            <a:r>
              <a:rPr lang="en-GB" sz="2200" b="1" dirty="0" err="1">
                <a:solidFill>
                  <a:schemeClr val="bg1"/>
                </a:solidFill>
                <a:latin typeface="Century Gothic" panose="020B0502020202020204" pitchFamily="34" charset="0"/>
              </a:rPr>
              <a:t>qual</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Use of scientific evidence and theory</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Engagement with regulation</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Engagement with existing interventions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Identification of stakeholders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Identification of target people and orgs </a:t>
            </a:r>
            <a:endParaRPr lang="en-GB" sz="2200"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What did you learn about who to talk to and how?</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Analysis of methodological process </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Issues of collecting representative data? </a:t>
            </a:r>
            <a:r>
              <a:rPr lang="en-GB" sz="2200"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484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533720"/>
            <a:ext cx="8331200" cy="3139321"/>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(5 min.)</a:t>
            </a: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Reflect on how your team worked together.</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are some of the benefits of teamwork? What were some difficulties? How might your team work better moving ahead?</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6331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Group organisation</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5" y="2324793"/>
            <a:ext cx="8368145" cy="3754874"/>
          </a:xfrm>
          <a:prstGeom prst="rect">
            <a:avLst/>
          </a:prstGeom>
          <a:noFill/>
        </p:spPr>
        <p:txBody>
          <a:bodyPr wrap="square" rtlCol="0">
            <a:spAutoFit/>
          </a:bodyPr>
          <a:lstStyle/>
          <a:p>
            <a:pPr marL="914400" lvl="1" indent="-457200">
              <a:buFont typeface="+mj-lt"/>
              <a:buAutoNum type="arabicPeriod"/>
            </a:pPr>
            <a:r>
              <a:rPr lang="en-GB" sz="2200" b="1" dirty="0">
                <a:solidFill>
                  <a:schemeClr val="bg1"/>
                </a:solidFill>
                <a:latin typeface="Century Gothic" panose="020B0502020202020204" pitchFamily="34" charset="0"/>
              </a:rPr>
              <a:t>Data organisation and storage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External communication: recruitment and contacting stakeholders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Visual presentation of evidence, data, and slides to give consistency</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Internal organisation: making sure your group stays on track!</a:t>
            </a:r>
          </a:p>
          <a:p>
            <a:endParaRPr lang="en-US" dirty="0"/>
          </a:p>
        </p:txBody>
      </p:sp>
    </p:spTree>
    <p:extLst>
      <p:ext uri="{BB962C8B-B14F-4D97-AF65-F5344CB8AC3E}">
        <p14:creationId xmlns:p14="http://schemas.microsoft.com/office/powerpoint/2010/main" val="393018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documents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6" y="2734155"/>
            <a:ext cx="8368145" cy="3077766"/>
          </a:xfrm>
          <a:prstGeom prst="rect">
            <a:avLst/>
          </a:prstGeom>
          <a:noFill/>
        </p:spPr>
        <p:txBody>
          <a:bodyPr wrap="square" rtlCol="0">
            <a:spAutoFit/>
          </a:bodyPr>
          <a:lstStyle/>
          <a:p>
            <a:pPr marL="914400" lvl="1" indent="-457200">
              <a:buFont typeface="+mj-lt"/>
              <a:buAutoNum type="arabicPeriod"/>
            </a:pPr>
            <a:r>
              <a:rPr lang="en-GB" sz="2200" b="1" dirty="0">
                <a:solidFill>
                  <a:schemeClr val="bg1"/>
                </a:solidFill>
                <a:latin typeface="Century Gothic" panose="020B0502020202020204" pitchFamily="34" charset="0"/>
              </a:rPr>
              <a:t>Focus groups guidance (main document). Everyone on the team should read this!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Guidance for focus group moderator. 1 or 2 people on the team will take this role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Checklists: keep track of what your team needs to prepare and do on the day of</a:t>
            </a:r>
          </a:p>
          <a:p>
            <a:endParaRPr lang="en-US" dirty="0"/>
          </a:p>
        </p:txBody>
      </p:sp>
    </p:spTree>
    <p:extLst>
      <p:ext uri="{BB962C8B-B14F-4D97-AF65-F5344CB8AC3E}">
        <p14:creationId xmlns:p14="http://schemas.microsoft.com/office/powerpoint/2010/main" val="23293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31514"/>
            <a:ext cx="7772400" cy="1362075"/>
          </a:xfrm>
        </p:spPr>
        <p:txBody>
          <a:bodyPr>
            <a:normAutofit/>
          </a:bodyPr>
          <a:lstStyle/>
          <a:p>
            <a:pPr algn="ctr" fontAlgn="base"/>
            <a:r>
              <a:rPr lang="en-GB" dirty="0"/>
              <a:t>Focus group basics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50482"/>
            <a:ext cx="8368145" cy="4770537"/>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Originated in media and </a:t>
            </a:r>
            <a:r>
              <a:rPr lang="en-GB" sz="2200" b="1" dirty="0" err="1">
                <a:solidFill>
                  <a:schemeClr val="bg1"/>
                </a:solidFill>
                <a:latin typeface="Century Gothic" panose="020B0502020202020204" pitchFamily="34" charset="0"/>
              </a:rPr>
              <a:t>comm</a:t>
            </a:r>
            <a:r>
              <a:rPr lang="en-GB" sz="2200" b="1" dirty="0">
                <a:solidFill>
                  <a:schemeClr val="bg1"/>
                </a:solidFill>
                <a:latin typeface="Century Gothic" panose="020B0502020202020204" pitchFamily="34" charset="0"/>
              </a:rPr>
              <a:t> studies to get feedback on programs and movies, but now popular in many fields (health services, design, etc)</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Small group discussions around specific questions, moderated by a researcher (DDC team member)</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 get a range of viewpoints/feedback more quickly than through interviewing multiple people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Gathers qualitative data, which means you can ask exploratory ’how’ questions – this is not about numbers, causations, predictions</a:t>
            </a:r>
          </a:p>
          <a:p>
            <a:endParaRPr lang="en-US" dirty="0"/>
          </a:p>
        </p:txBody>
      </p:sp>
    </p:spTree>
    <p:extLst>
      <p:ext uri="{BB962C8B-B14F-4D97-AF65-F5344CB8AC3E}">
        <p14:creationId xmlns:p14="http://schemas.microsoft.com/office/powerpoint/2010/main" val="244112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31514"/>
            <a:ext cx="7772400" cy="1362075"/>
          </a:xfrm>
        </p:spPr>
        <p:txBody>
          <a:bodyPr>
            <a:normAutofit/>
          </a:bodyPr>
          <a:lstStyle/>
          <a:p>
            <a:pPr algn="ctr" fontAlgn="base"/>
            <a:r>
              <a:rPr lang="en-GB" dirty="0"/>
              <a:t>Focus group basics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78192"/>
            <a:ext cx="8368145" cy="3416320"/>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Not only captures what people think but how they feel and why they think that way</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 interaction is part of the method - Interpersonal communication can highlight cultural values and group norms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Schedule one-hour slots – this is short!</a:t>
            </a:r>
          </a:p>
          <a:p>
            <a:endParaRPr lang="en-US" dirty="0"/>
          </a:p>
        </p:txBody>
      </p:sp>
    </p:spTree>
    <p:extLst>
      <p:ext uri="{BB962C8B-B14F-4D97-AF65-F5344CB8AC3E}">
        <p14:creationId xmlns:p14="http://schemas.microsoft.com/office/powerpoint/2010/main" val="331028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Focus group goals</a:t>
            </a:r>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2318519"/>
            <a:ext cx="8368145" cy="375487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Discussion questions should follow from your goals and help you meet them.</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1 hour slot = 40 min for discussion = MAX 4 questions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yourself if people would feel comfortable discussion this with a group of strangers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After creating questions, check backwards: will those questions actually help you meet your goal?</a:t>
            </a:r>
          </a:p>
          <a:p>
            <a:endParaRPr lang="en-US" dirty="0"/>
          </a:p>
        </p:txBody>
      </p:sp>
    </p:spTree>
    <p:extLst>
      <p:ext uri="{BB962C8B-B14F-4D97-AF65-F5344CB8AC3E}">
        <p14:creationId xmlns:p14="http://schemas.microsoft.com/office/powerpoint/2010/main" val="249424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Discussion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2318519"/>
            <a:ext cx="8368145" cy="4093428"/>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 focus group is about exploration and discussion rather than definitive answers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 can:</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Follow up with questions/interesting things identified in the design sprint</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Seek feedback on early stage ideas</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Explore something entirely different from the sprint</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First, your group should discuss and agree what they want to find out or explore during the focus group</a:t>
            </a:r>
          </a:p>
          <a:p>
            <a:endParaRPr lang="en-US" dirty="0"/>
          </a:p>
        </p:txBody>
      </p:sp>
    </p:spTree>
    <p:extLst>
      <p:ext uri="{BB962C8B-B14F-4D97-AF65-F5344CB8AC3E}">
        <p14:creationId xmlns:p14="http://schemas.microsoft.com/office/powerpoint/2010/main" val="156252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9B61BB8E5DFD42855305B3F61446A8" ma:contentTypeVersion="12" ma:contentTypeDescription="Create a new document." ma:contentTypeScope="" ma:versionID="c91a728970a9788c8dc91dfe6ae6fcfc">
  <xsd:schema xmlns:xsd="http://www.w3.org/2001/XMLSchema" xmlns:xs="http://www.w3.org/2001/XMLSchema" xmlns:p="http://schemas.microsoft.com/office/2006/metadata/properties" xmlns:ns2="15340a39-aa98-4778-93b1-49477ecd10fd" xmlns:ns3="57431142-e240-4ace-a799-2cfb910cf108" targetNamespace="http://schemas.microsoft.com/office/2006/metadata/properties" ma:root="true" ma:fieldsID="cc9104718f188c4a0cb7ecf3f25df29e" ns2:_="" ns3:_="">
    <xsd:import namespace="15340a39-aa98-4778-93b1-49477ecd10fd"/>
    <xsd:import namespace="57431142-e240-4ace-a799-2cfb910cf1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40a39-aa98-4778-93b1-49477ecd1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431142-e240-4ace-a799-2cfb910cf1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D8EAC9-3367-4138-85FA-AF335ADCB5C4}"/>
</file>

<file path=customXml/itemProps2.xml><?xml version="1.0" encoding="utf-8"?>
<ds:datastoreItem xmlns:ds="http://schemas.openxmlformats.org/officeDocument/2006/customXml" ds:itemID="{44DA344F-2431-4638-85AC-B4F1661109A7}"/>
</file>

<file path=customXml/itemProps3.xml><?xml version="1.0" encoding="utf-8"?>
<ds:datastoreItem xmlns:ds="http://schemas.openxmlformats.org/officeDocument/2006/customXml" ds:itemID="{9914A918-7E75-4460-A7F9-604A4834D1FD}"/>
</file>

<file path=docProps/app.xml><?xml version="1.0" encoding="utf-8"?>
<Properties xmlns="http://schemas.openxmlformats.org/officeDocument/2006/extended-properties" xmlns:vt="http://schemas.openxmlformats.org/officeDocument/2006/docPropsVTypes">
  <TotalTime>8467</TotalTime>
  <Words>1700</Words>
  <Application>Microsoft Macintosh PowerPoint</Application>
  <PresentationFormat>On-screen Show (4:3)</PresentationFormat>
  <Paragraphs>284</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Office Theme</vt:lpstr>
      <vt:lpstr>DATA, DESIGN &amp; THE CITY</vt:lpstr>
      <vt:lpstr>announcements</vt:lpstr>
      <vt:lpstr>Just writing</vt:lpstr>
      <vt:lpstr>Group organisation</vt:lpstr>
      <vt:lpstr>documents</vt:lpstr>
      <vt:lpstr>Focus group basics</vt:lpstr>
      <vt:lpstr>Focus group basics</vt:lpstr>
      <vt:lpstr>Focus group goals</vt:lpstr>
      <vt:lpstr>Discussion questions</vt:lpstr>
      <vt:lpstr>Good questions</vt:lpstr>
      <vt:lpstr>poor questions</vt:lpstr>
      <vt:lpstr>ordering questions</vt:lpstr>
      <vt:lpstr>Focus group rules</vt:lpstr>
      <vt:lpstr>schedule</vt:lpstr>
      <vt:lpstr>recruitment</vt:lpstr>
      <vt:lpstr>Division of labour</vt:lpstr>
      <vt:lpstr>Data capture</vt:lpstr>
      <vt:lpstr>Consent form</vt:lpstr>
      <vt:lpstr>Information sheet</vt:lpstr>
      <vt:lpstr>practicalities</vt:lpstr>
      <vt:lpstr>On friday</vt:lpstr>
      <vt:lpstr>After the break</vt:lpstr>
      <vt:lpstr>Former projects</vt:lpstr>
      <vt:lpstr>Group reflection time</vt:lpstr>
      <vt:lpstr>Group feedback</vt:lpstr>
      <vt:lpstr>Group feedback</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107</cp:revision>
  <dcterms:created xsi:type="dcterms:W3CDTF">2018-11-01T20:24:52Z</dcterms:created>
  <dcterms:modified xsi:type="dcterms:W3CDTF">2020-02-12T10:10:35Z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0x010100589B61BB8E5DFD42855305B3F61446A8</vt:lpwstr>
  </property>
</Properties>
</file>