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7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64" r:id="rId1"/>
    <p:sldMasterId id="2147483736" r:id="rId2"/>
    <p:sldMasterId id="2147483791" r:id="rId3"/>
    <p:sldMasterId id="2147483660" r:id="rId4"/>
    <p:sldMasterId id="2147483672" r:id="rId5"/>
    <p:sldMasterId id="2147483684" r:id="rId6"/>
    <p:sldMasterId id="2147483696" r:id="rId7"/>
    <p:sldMasterId id="2147483708" r:id="rId8"/>
  </p:sldMasterIdLst>
  <p:notesMasterIdLst>
    <p:notesMasterId r:id="rId23"/>
  </p:notesMasterIdLst>
  <p:handoutMasterIdLst>
    <p:handoutMasterId r:id="rId24"/>
  </p:handoutMasterIdLst>
  <p:sldIdLst>
    <p:sldId id="308" r:id="rId9"/>
    <p:sldId id="340" r:id="rId10"/>
    <p:sldId id="309" r:id="rId11"/>
    <p:sldId id="341" r:id="rId12"/>
    <p:sldId id="342" r:id="rId13"/>
    <p:sldId id="346" r:id="rId14"/>
    <p:sldId id="343" r:id="rId15"/>
    <p:sldId id="333" r:id="rId16"/>
    <p:sldId id="344" r:id="rId17"/>
    <p:sldId id="347" r:id="rId18"/>
    <p:sldId id="345" r:id="rId19"/>
    <p:sldId id="348" r:id="rId20"/>
    <p:sldId id="349" r:id="rId21"/>
    <p:sldId id="350" r:id="rId22"/>
  </p:sldIdLst>
  <p:sldSz cx="12192000" cy="6858000"/>
  <p:notesSz cx="9872663" cy="6797675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Roboto light" panose="020B0604020202020204" pitchFamily="34" charset="0"/>
      <p:regular r:id="rId29"/>
      <p:italic r:id="rId30"/>
    </p:embeddedFont>
    <p:embeddedFont>
      <p:font typeface="Roboto thin" panose="020B0604020202020204" pitchFamily="34" charset="0"/>
      <p:regular r:id="rId31"/>
      <p: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91E"/>
    <a:srgbClr val="537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1550" autoAdjust="0"/>
  </p:normalViewPr>
  <p:slideViewPr>
    <p:cSldViewPr snapToGrid="0">
      <p:cViewPr varScale="1">
        <p:scale>
          <a:sx n="67" d="100"/>
          <a:sy n="67" d="100"/>
        </p:scale>
        <p:origin x="2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ed.ac.uk\dst\shared\CSG\SRS\Resource%20Efficiency%20and%20Circular%20Economy\Reuse\Data\IT%20Reuse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PC Reuse Totals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Totals!$B$1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Totals!$A$2:$A$5</c:f>
              <c:strCache>
                <c:ptCount val="4"/>
                <c:pt idx="0">
                  <c:v>14/15</c:v>
                </c:pt>
                <c:pt idx="1">
                  <c:v>15/16</c:v>
                </c:pt>
                <c:pt idx="2">
                  <c:v>16/17</c:v>
                </c:pt>
                <c:pt idx="3">
                  <c:v>17/18</c:v>
                </c:pt>
              </c:strCache>
            </c:strRef>
          </c:cat>
          <c:val>
            <c:numRef>
              <c:f>Totals!$B$2:$B$5</c:f>
              <c:numCache>
                <c:formatCode>General</c:formatCode>
                <c:ptCount val="4"/>
                <c:pt idx="0">
                  <c:v>231</c:v>
                </c:pt>
                <c:pt idx="1">
                  <c:v>399</c:v>
                </c:pt>
                <c:pt idx="2">
                  <c:v>403</c:v>
                </c:pt>
                <c:pt idx="3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C0-4FCE-A459-171AC0E8993B}"/>
            </c:ext>
          </c:extLst>
        </c:ser>
        <c:ser>
          <c:idx val="1"/>
          <c:order val="1"/>
          <c:tx>
            <c:strRef>
              <c:f>Totals!$C$1</c:f>
              <c:strCache>
                <c:ptCount val="1"/>
                <c:pt idx="0">
                  <c:v>Internal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Totals!$A$2:$A$5</c:f>
              <c:strCache>
                <c:ptCount val="4"/>
                <c:pt idx="0">
                  <c:v>14/15</c:v>
                </c:pt>
                <c:pt idx="1">
                  <c:v>15/16</c:v>
                </c:pt>
                <c:pt idx="2">
                  <c:v>16/17</c:v>
                </c:pt>
                <c:pt idx="3">
                  <c:v>17/18</c:v>
                </c:pt>
              </c:strCache>
            </c:strRef>
          </c:cat>
          <c:val>
            <c:numRef>
              <c:f>Totals!$C$2:$C$5</c:f>
              <c:numCache>
                <c:formatCode>General</c:formatCode>
                <c:ptCount val="4"/>
                <c:pt idx="0">
                  <c:v>41</c:v>
                </c:pt>
                <c:pt idx="1">
                  <c:v>239</c:v>
                </c:pt>
                <c:pt idx="2">
                  <c:v>269</c:v>
                </c:pt>
                <c:pt idx="3">
                  <c:v>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C0-4FCE-A459-171AC0E8993B}"/>
            </c:ext>
          </c:extLst>
        </c:ser>
        <c:ser>
          <c:idx val="2"/>
          <c:order val="2"/>
          <c:tx>
            <c:strRef>
              <c:f>Totals!$D$1</c:f>
              <c:strCache>
                <c:ptCount val="1"/>
                <c:pt idx="0">
                  <c:v>External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Totals!$A$2:$A$5</c:f>
              <c:strCache>
                <c:ptCount val="4"/>
                <c:pt idx="0">
                  <c:v>14/15</c:v>
                </c:pt>
                <c:pt idx="1">
                  <c:v>15/16</c:v>
                </c:pt>
                <c:pt idx="2">
                  <c:v>16/17</c:v>
                </c:pt>
                <c:pt idx="3">
                  <c:v>17/18</c:v>
                </c:pt>
              </c:strCache>
            </c:strRef>
          </c:cat>
          <c:val>
            <c:numRef>
              <c:f>Totals!$D$2:$D$5</c:f>
              <c:numCache>
                <c:formatCode>General</c:formatCode>
                <c:ptCount val="4"/>
                <c:pt idx="0">
                  <c:v>190</c:v>
                </c:pt>
                <c:pt idx="1">
                  <c:v>160</c:v>
                </c:pt>
                <c:pt idx="2">
                  <c:v>134</c:v>
                </c:pt>
                <c:pt idx="3">
                  <c:v>377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C0-4FCE-A459-171AC0E899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9933256"/>
        <c:axId val="259934240"/>
      </c:barChart>
      <c:catAx>
        <c:axId val="259933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934240"/>
        <c:crosses val="autoZero"/>
        <c:auto val="1"/>
        <c:lblAlgn val="ctr"/>
        <c:lblOffset val="100"/>
        <c:noMultiLvlLbl val="0"/>
      </c:catAx>
      <c:valAx>
        <c:axId val="25993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933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Roboto light" panose="02000000000000000000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1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4B90B-3E92-4040-8515-4B7B7D794F0E}" type="datetimeFigureOut">
              <a:rPr lang="en-GB" smtClean="0">
                <a:latin typeface="Roboto light" panose="02000000000000000000" pitchFamily="2" charset="0"/>
              </a:rPr>
              <a:t>31/01/2019</a:t>
            </a:fld>
            <a:endParaRPr lang="en-GB">
              <a:latin typeface="Roboto light" panose="02000000000000000000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154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Roboto light" panose="02000000000000000000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56612"/>
            <a:ext cx="4278154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0DA63-E671-401F-81A1-C41B66BAC9F5}" type="slidenum">
              <a:rPr lang="en-GB" smtClean="0">
                <a:latin typeface="Roboto light" panose="02000000000000000000" pitchFamily="2" charset="0"/>
              </a:rPr>
              <a:t>‹#›</a:t>
            </a:fld>
            <a:endParaRPr lang="en-GB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19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 light" panose="020000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4" y="1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oboto light" panose="02000000000000000000" pitchFamily="2" charset="0"/>
              </a:defRPr>
            </a:lvl1pPr>
          </a:lstStyle>
          <a:p>
            <a:fld id="{C88A1B0B-2D92-4365-B9C9-142CE6E595C2}" type="datetimeFigureOut">
              <a:rPr lang="en-GB" smtClean="0"/>
              <a:pPr/>
              <a:t>31/01/2019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7188" y="849313"/>
            <a:ext cx="4078287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71381"/>
            <a:ext cx="789813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154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oboto light" panose="020000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4" y="6456612"/>
            <a:ext cx="4278154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oboto light" panose="02000000000000000000" pitchFamily="2" charset="0"/>
              </a:defRPr>
            </a:lvl1pPr>
          </a:lstStyle>
          <a:p>
            <a:fld id="{26C41743-05EC-479F-B057-C8422EB32A5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930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Gcd5aNBr4c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Gcd5aNBr4c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Gcd5aNBr4c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Hi welcome 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509B7-13C8-48FC-97CC-CEA558D7732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437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1,500 free cups issued Sep 2018, 25p latte</a:t>
            </a:r>
            <a:r>
              <a:rPr lang="en-GB" baseline="0" dirty="0"/>
              <a:t> levy</a:t>
            </a:r>
          </a:p>
          <a:p>
            <a:r>
              <a:rPr lang="en-GB" baseline="0" dirty="0"/>
              <a:t>Student group inverse pricing amongst a host of other recommendations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41743-05EC-479F-B057-C8422EB32A50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220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Annually around 3,000 desktop</a:t>
            </a:r>
            <a:r>
              <a:rPr lang="en-GB" baseline="0" dirty="0"/>
              <a:t> PCs go the our waste contractor for recycling</a:t>
            </a:r>
          </a:p>
          <a:p>
            <a:r>
              <a:rPr lang="en-GB" baseline="0" dirty="0"/>
              <a:t>IT reuse project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41743-05EC-479F-B057-C8422EB32A50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08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41743-05EC-479F-B057-C8422EB32A50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261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41743-05EC-479F-B057-C8422EB32A50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192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41743-05EC-479F-B057-C8422EB32A50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77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https://www.youtube.com/watch?v=7wRcj969Fr4</a:t>
            </a:r>
          </a:p>
          <a:p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41743-05EC-479F-B057-C8422EB32A5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781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https://www.youtube.com/watch?v=HOAa-OgwMLE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EE22-D2DC-4736-8E41-CE50CA2C79D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631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 main areas</a:t>
            </a:r>
            <a:r>
              <a:rPr lang="en-GB" baseline="0" dirty="0"/>
              <a:t> of project work</a:t>
            </a:r>
          </a:p>
          <a:p>
            <a:r>
              <a:rPr lang="en-GB" baseline="0" dirty="0">
                <a:solidFill>
                  <a:srgbClr val="000000"/>
                </a:solidFill>
                <a:hlinkClick r:id="rId3"/>
              </a:rPr>
              <a:t>Waste and Circular Economy</a:t>
            </a:r>
          </a:p>
          <a:p>
            <a:r>
              <a:rPr lang="en-GB" baseline="0" dirty="0">
                <a:solidFill>
                  <a:srgbClr val="000000"/>
                </a:solidFill>
                <a:hlinkClick r:id="rId3"/>
              </a:rPr>
              <a:t>Sustainability Training</a:t>
            </a:r>
          </a:p>
          <a:p>
            <a:r>
              <a:rPr lang="en-GB" baseline="0" dirty="0">
                <a:solidFill>
                  <a:srgbClr val="000000"/>
                </a:solidFill>
                <a:hlinkClick r:id="rId3"/>
              </a:rPr>
              <a:t>Sustainable Campus Work</a:t>
            </a:r>
            <a:endParaRPr dirty="0">
              <a:solidFill>
                <a:srgbClr val="000000"/>
              </a:solidFill>
              <a:hlinkClick r:id="rId3"/>
            </a:endParaRPr>
          </a:p>
          <a:p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EE22-D2DC-4736-8E41-CE50CA2C79D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30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36,500 students and 13,500 academic and support staff</a:t>
            </a:r>
          </a:p>
          <a:p>
            <a:r>
              <a:rPr lang="en-GB" dirty="0"/>
              <a:t>3,500 tonnes of waste arising</a:t>
            </a:r>
          </a:p>
          <a:p>
            <a:r>
              <a:rPr lang="en-GB" dirty="0"/>
              <a:t>Waste contractor Biffa gives us waste</a:t>
            </a:r>
            <a:r>
              <a:rPr lang="en-GB" baseline="0" dirty="0"/>
              <a:t> data and a breakdown</a:t>
            </a:r>
          </a:p>
          <a:p>
            <a:r>
              <a:rPr lang="en-GB" baseline="0" dirty="0"/>
              <a:t>Other sub contactors either go through Biffa if they don’t process themselves or give it to us directly</a:t>
            </a:r>
          </a:p>
          <a:p>
            <a:r>
              <a:rPr lang="en-GB" baseline="0" dirty="0"/>
              <a:t>Such as our WEEE contractor CCL North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EE22-D2DC-4736-8E41-CE50CA2C79D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88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41743-05EC-479F-B057-C8422EB32A5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132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41743-05EC-479F-B057-C8422EB32A50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281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Around 1 million disposable cups sold</a:t>
            </a:r>
            <a:r>
              <a:rPr lang="en-GB" baseline="0" dirty="0"/>
              <a:t> at the University</a:t>
            </a:r>
          </a:p>
          <a:p>
            <a:br>
              <a:rPr lang="en-US" dirty="0"/>
            </a:br>
            <a:r>
              <a:rPr lang="en-GB" dirty="0">
                <a:cs typeface="Roboto light"/>
              </a:rPr>
              <a:t>Do this as a group to get them all thinking and show them the video of why it is so difficult</a:t>
            </a:r>
          </a:p>
          <a:p>
            <a:endParaRPr lang="en-GB" dirty="0">
              <a:cs typeface="Roboto light"/>
            </a:endParaRPr>
          </a:p>
          <a:p>
            <a:r>
              <a:rPr lang="en-GB" dirty="0">
                <a:solidFill>
                  <a:srgbClr val="FFFFFF"/>
                </a:solidFill>
                <a:hlinkClick r:id="rId3"/>
              </a:rPr>
              <a:t>https://www.youtube.com/watch?v=LGcd5aNBr4c</a:t>
            </a:r>
            <a:endParaRPr dirty="0">
              <a:solidFill>
                <a:srgbClr val="000000"/>
              </a:solidFill>
              <a:hlinkClick r:id="rId3"/>
            </a:endParaRPr>
          </a:p>
          <a:p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EE22-D2DC-4736-8E41-CE50CA2C79D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107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hlinkClick r:id="rId3"/>
              </a:rPr>
              <a:t>Explain</a:t>
            </a:r>
            <a:r>
              <a:rPr lang="en-GB" baseline="0" dirty="0">
                <a:solidFill>
                  <a:schemeClr val="tx1"/>
                </a:solidFill>
                <a:hlinkClick r:id="rId3"/>
              </a:rPr>
              <a:t> how it works and why it doesn’t work with out waste contractor</a:t>
            </a:r>
            <a:endParaRPr dirty="0">
              <a:solidFill>
                <a:srgbClr val="000000"/>
              </a:solidFill>
              <a:hlinkClick r:id="rId3"/>
            </a:endParaRPr>
          </a:p>
          <a:p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EE22-D2DC-4736-8E41-CE50CA2C79D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65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649" y="1122363"/>
            <a:ext cx="11277600" cy="2387600"/>
          </a:xfrm>
        </p:spPr>
        <p:txBody>
          <a:bodyPr anchor="b"/>
          <a:lstStyle>
            <a:lvl1pPr algn="l">
              <a:defRPr sz="6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649" y="3602038"/>
            <a:ext cx="112776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91443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721928"/>
      </p:ext>
    </p:extLst>
  </p:cSld>
  <p:clrMapOvr>
    <a:masterClrMapping/>
  </p:clrMapOvr>
  <p:transition spd="slow">
    <p:push dir="u"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639709"/>
      </p:ext>
    </p:extLst>
  </p:cSld>
  <p:clrMapOvr>
    <a:masterClrMapping/>
  </p:clrMapOvr>
  <p:transition spd="slow">
    <p:push dir="u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516069"/>
      </p:ext>
    </p:extLst>
  </p:cSld>
  <p:clrMapOvr>
    <a:masterClrMapping/>
  </p:clrMapOvr>
  <p:transition spd="slow">
    <p:push dir="u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346351"/>
      </p:ext>
    </p:extLst>
  </p:cSld>
  <p:clrMapOvr>
    <a:masterClrMapping/>
  </p:clrMapOvr>
  <p:transition spd="slow">
    <p:push dir="u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270515"/>
      </p:ext>
    </p:extLst>
  </p:cSld>
  <p:clrMapOvr>
    <a:masterClrMapping/>
  </p:clrMapOvr>
  <p:transition spd="slow">
    <p:push dir="u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4" y="-1138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give the timeline a title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</a:defRPr>
            </a:lvl1pPr>
          </a:lstStyle>
          <a:p>
            <a:fld id="{A61A8CAA-1BC9-43F3-B875-4388F760B7F9}" type="datetimeFigureOut">
              <a:rPr lang="en-GB" smtClean="0"/>
              <a:pPr/>
              <a:t>31/01/2019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</a:defRPr>
            </a:lvl1pPr>
          </a:lstStyle>
          <a:p>
            <a:fld id="{E2D6D500-38D2-48BA-BCB6-74FB99E3824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1585120" y="1924789"/>
            <a:ext cx="1091789" cy="34702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Roboto light" panose="02000000000000000000" pitchFamily="2" charset="0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6" y="1900722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Roboto light" panose="02000000000000000000" pitchFamily="2" charset="0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946503" y="2395537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Roboto light" panose="02000000000000000000" pitchFamily="2" charset="0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506900" y="2148796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Roboto light" panose="02000000000000000000" pitchFamily="2" charset="0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067297" y="2732798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Roboto light" panose="02000000000000000000" pitchFamily="2" charset="0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705942" y="1738198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Roboto light" panose="02000000000000000000" pitchFamily="2" charset="0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8050636" y="2845819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Roboto light" panose="02000000000000000000" pitchFamily="2" charset="0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771200" y="2055813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Roboto light" panose="02000000000000000000" pitchFamily="2" charset="0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31" name="TextBox 30"/>
          <p:cNvSpPr txBox="1"/>
          <p:nvPr userDrawn="1"/>
        </p:nvSpPr>
        <p:spPr>
          <a:xfrm>
            <a:off x="12252960" y="2689768"/>
            <a:ext cx="4239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>
                <a:solidFill>
                  <a:schemeClr val="bg1"/>
                </a:solidFill>
                <a:latin typeface="Roboto light" panose="02000000000000000000" pitchFamily="2" charset="0"/>
              </a:rPr>
              <a:t>Drag this</a:t>
            </a:r>
            <a:r>
              <a:rPr lang="en-GB" sz="800" baseline="0">
                <a:solidFill>
                  <a:schemeClr val="bg1"/>
                </a:solidFill>
                <a:latin typeface="Roboto light" panose="02000000000000000000" pitchFamily="2" charset="0"/>
              </a:rPr>
              <a:t> box to hide bits of the time-line that you don’t need.</a:t>
            </a:r>
            <a:endParaRPr lang="en-GB" sz="80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753496" y="5203354"/>
            <a:ext cx="940942" cy="399854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Roboto thin" panose="02000000000000000000" pitchFamily="2" charset="0"/>
              </a:defRPr>
            </a:lvl1pPr>
          </a:lstStyle>
          <a:p>
            <a:pPr lvl="0"/>
            <a:r>
              <a:rPr lang="en-US"/>
              <a:t>20XX</a:t>
            </a:r>
            <a:endParaRPr lang="en-GB"/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3705560" y="5203354"/>
            <a:ext cx="940942" cy="399854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Roboto thin" panose="02000000000000000000" pitchFamily="2" charset="0"/>
              </a:defRPr>
            </a:lvl1pPr>
          </a:lstStyle>
          <a:p>
            <a:pPr lvl="0"/>
            <a:r>
              <a:rPr lang="en-US"/>
              <a:t>20XX</a:t>
            </a:r>
            <a:endParaRPr lang="en-GB"/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6904602" y="5203354"/>
            <a:ext cx="940942" cy="399854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Roboto thin" panose="02000000000000000000" pitchFamily="2" charset="0"/>
              </a:defRPr>
            </a:lvl1pPr>
          </a:lstStyle>
          <a:p>
            <a:pPr lvl="0"/>
            <a:r>
              <a:rPr lang="en-US"/>
              <a:t>20XX</a:t>
            </a:r>
            <a:endParaRPr lang="en-GB"/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10041765" y="5203354"/>
            <a:ext cx="940942" cy="399854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Roboto thin" panose="02000000000000000000" pitchFamily="2" charset="0"/>
              </a:defRPr>
            </a:lvl1pPr>
          </a:lstStyle>
          <a:p>
            <a:pPr lvl="0"/>
            <a:r>
              <a:rPr lang="en-US"/>
              <a:t>20XX</a:t>
            </a:r>
            <a:endParaRPr lang="en-GB"/>
          </a:p>
        </p:txBody>
      </p:sp>
      <p:sp>
        <p:nvSpPr>
          <p:cNvPr id="37" name="Content Placeholder 36"/>
          <p:cNvSpPr>
            <a:spLocks noGrp="1"/>
          </p:cNvSpPr>
          <p:nvPr>
            <p:ph sz="quarter" idx="24" hasCustomPrompt="1"/>
          </p:nvPr>
        </p:nvSpPr>
        <p:spPr>
          <a:xfrm>
            <a:off x="11928475" y="1820636"/>
            <a:ext cx="274638" cy="3927021"/>
          </a:xfrm>
          <a:solidFill>
            <a:schemeClr val="accent6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877545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91423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51304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4" y="-1138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give the timeline a title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61A8CAA-1BC9-43F3-B875-4388F760B7F9}" type="datetimeFigureOut">
              <a:rPr lang="en-GB" smtClean="0"/>
              <a:pPr/>
              <a:t>31/01/2019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2D6D500-38D2-48BA-BCB6-74FB99E3824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1585120" y="1924789"/>
            <a:ext cx="1091789" cy="34702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6" y="1900722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946503" y="2395537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506900" y="2148796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067297" y="2732798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705942" y="1738198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8050636" y="2845819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771200" y="2055813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31" name="TextBox 30"/>
          <p:cNvSpPr txBox="1"/>
          <p:nvPr userDrawn="1"/>
        </p:nvSpPr>
        <p:spPr>
          <a:xfrm>
            <a:off x="12252960" y="2689768"/>
            <a:ext cx="4239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>
                <a:solidFill>
                  <a:schemeClr val="bg1"/>
                </a:solidFill>
                <a:latin typeface="Roboto light" panose="02000000000000000000" pitchFamily="2" charset="0"/>
              </a:rPr>
              <a:t>Drag this</a:t>
            </a:r>
            <a:r>
              <a:rPr lang="en-GB" sz="800" baseline="0">
                <a:solidFill>
                  <a:schemeClr val="bg1"/>
                </a:solidFill>
                <a:latin typeface="Roboto light" panose="02000000000000000000" pitchFamily="2" charset="0"/>
              </a:rPr>
              <a:t> box to hide bits of the time-line that you don’t need.</a:t>
            </a:r>
            <a:endParaRPr lang="en-GB" sz="80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753496" y="5203354"/>
            <a:ext cx="940942" cy="399854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</a:lstStyle>
          <a:p>
            <a:pPr lvl="0"/>
            <a:r>
              <a:rPr lang="en-US"/>
              <a:t>20XX</a:t>
            </a:r>
            <a:endParaRPr lang="en-GB"/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3705560" y="5203354"/>
            <a:ext cx="940942" cy="399854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</a:lstStyle>
          <a:p>
            <a:pPr lvl="0"/>
            <a:r>
              <a:rPr lang="en-US"/>
              <a:t>20XX</a:t>
            </a:r>
            <a:endParaRPr lang="en-GB"/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6904602" y="5203354"/>
            <a:ext cx="940942" cy="399854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</a:lstStyle>
          <a:p>
            <a:pPr lvl="0"/>
            <a:r>
              <a:rPr lang="en-US"/>
              <a:t>20XX</a:t>
            </a:r>
            <a:endParaRPr lang="en-GB"/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10041765" y="5203354"/>
            <a:ext cx="940942" cy="399854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</a:lstStyle>
          <a:p>
            <a:pPr lvl="0"/>
            <a:r>
              <a:rPr lang="en-US"/>
              <a:t>20XX</a:t>
            </a:r>
            <a:endParaRPr lang="en-GB"/>
          </a:p>
        </p:txBody>
      </p:sp>
      <p:sp>
        <p:nvSpPr>
          <p:cNvPr id="37" name="Content Placeholder 36"/>
          <p:cNvSpPr>
            <a:spLocks noGrp="1"/>
          </p:cNvSpPr>
          <p:nvPr>
            <p:ph sz="quarter" idx="24" hasCustomPrompt="1"/>
          </p:nvPr>
        </p:nvSpPr>
        <p:spPr>
          <a:xfrm>
            <a:off x="11928475" y="1820636"/>
            <a:ext cx="274638" cy="3927021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9959856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649" y="1122363"/>
            <a:ext cx="11277600" cy="2387600"/>
          </a:xfrm>
        </p:spPr>
        <p:txBody>
          <a:bodyPr anchor="b"/>
          <a:lstStyle>
            <a:lvl1pPr algn="l">
              <a:defRPr sz="6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649" y="3602038"/>
            <a:ext cx="112776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902874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3" y="365126"/>
            <a:ext cx="11467323" cy="965654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23" y="2612571"/>
            <a:ext cx="11467323" cy="3564392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73223" y="1363437"/>
            <a:ext cx="10515600" cy="873538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284704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3223" y="1951264"/>
            <a:ext cx="11467323" cy="4225699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300779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55" y="1712016"/>
            <a:ext cx="11402008" cy="285045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555" y="4590661"/>
            <a:ext cx="11402008" cy="1498989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117253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223" y="1825625"/>
            <a:ext cx="5646577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68346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417424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93" y="365125"/>
            <a:ext cx="1141133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894" y="1681163"/>
            <a:ext cx="5633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3894" y="2505075"/>
            <a:ext cx="5633681" cy="368458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6683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68347" cy="368458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57955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3" y="365126"/>
            <a:ext cx="11467323" cy="965654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23" y="2612571"/>
            <a:ext cx="11467323" cy="3564392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73223" y="1363437"/>
            <a:ext cx="10515600" cy="873538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0941691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942187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676199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590232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598909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831323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177661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4" y="-1138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give the timeline a title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61A8CAA-1BC9-43F3-B875-4388F760B7F9}" type="datetimeFigureOut">
              <a:rPr lang="en-GB" smtClean="0"/>
              <a:pPr/>
              <a:t>31/01/2019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2D6D500-38D2-48BA-BCB6-74FB99E3824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1585120" y="1924789"/>
            <a:ext cx="1091789" cy="34702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6" y="1900722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946503" y="2395537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506900" y="2148796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067297" y="2732798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705942" y="1738198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8050636" y="2845819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771200" y="2055813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31" name="TextBox 30"/>
          <p:cNvSpPr txBox="1"/>
          <p:nvPr userDrawn="1"/>
        </p:nvSpPr>
        <p:spPr>
          <a:xfrm>
            <a:off x="12252960" y="2689768"/>
            <a:ext cx="4239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>
                <a:solidFill>
                  <a:schemeClr val="bg1"/>
                </a:solidFill>
                <a:latin typeface="Roboto light" panose="02000000000000000000" pitchFamily="2" charset="0"/>
              </a:rPr>
              <a:t>Drag this</a:t>
            </a:r>
            <a:r>
              <a:rPr lang="en-GB" sz="800" baseline="0">
                <a:solidFill>
                  <a:schemeClr val="bg1"/>
                </a:solidFill>
                <a:latin typeface="Roboto light" panose="02000000000000000000" pitchFamily="2" charset="0"/>
              </a:rPr>
              <a:t> box to hide bits of the time-line that you don’t need.</a:t>
            </a:r>
            <a:endParaRPr lang="en-GB" sz="80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753496" y="5203354"/>
            <a:ext cx="940942" cy="399854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</a:lstStyle>
          <a:p>
            <a:pPr lvl="0"/>
            <a:r>
              <a:rPr lang="en-US"/>
              <a:t>20XX</a:t>
            </a:r>
            <a:endParaRPr lang="en-GB"/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3705560" y="5203354"/>
            <a:ext cx="940942" cy="399854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</a:lstStyle>
          <a:p>
            <a:pPr lvl="0"/>
            <a:r>
              <a:rPr lang="en-US"/>
              <a:t>20XX</a:t>
            </a:r>
            <a:endParaRPr lang="en-GB"/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6904602" y="5203354"/>
            <a:ext cx="940942" cy="399854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</a:lstStyle>
          <a:p>
            <a:pPr lvl="0"/>
            <a:r>
              <a:rPr lang="en-US"/>
              <a:t>20XX</a:t>
            </a:r>
            <a:endParaRPr lang="en-GB"/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10041765" y="5203354"/>
            <a:ext cx="940942" cy="399854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</a:lstStyle>
          <a:p>
            <a:pPr lvl="0"/>
            <a:r>
              <a:rPr lang="en-US"/>
              <a:t>20XX</a:t>
            </a:r>
            <a:endParaRPr lang="en-GB"/>
          </a:p>
        </p:txBody>
      </p:sp>
      <p:sp>
        <p:nvSpPr>
          <p:cNvPr id="37" name="Content Placeholder 36"/>
          <p:cNvSpPr>
            <a:spLocks noGrp="1"/>
          </p:cNvSpPr>
          <p:nvPr>
            <p:ph sz="quarter" idx="24" hasCustomPrompt="1"/>
          </p:nvPr>
        </p:nvSpPr>
        <p:spPr>
          <a:xfrm>
            <a:off x="11928475" y="1820636"/>
            <a:ext cx="274638" cy="3927021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48800323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649" y="1122363"/>
            <a:ext cx="11277600" cy="2387600"/>
          </a:xfrm>
        </p:spPr>
        <p:txBody>
          <a:bodyPr anchor="b"/>
          <a:lstStyle>
            <a:lvl1pPr algn="l">
              <a:defRPr sz="6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649" y="3602038"/>
            <a:ext cx="112776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03208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3" y="365126"/>
            <a:ext cx="11467323" cy="965654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23" y="2612571"/>
            <a:ext cx="11467323" cy="3564392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73223" y="1363437"/>
            <a:ext cx="10515600" cy="873538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8285087"/>
      </p:ext>
    </p:extLst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3223" y="1951264"/>
            <a:ext cx="11467323" cy="4225699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58488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3223" y="1951264"/>
            <a:ext cx="11467323" cy="4225699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498353"/>
      </p:ext>
    </p:extLst>
  </p:cSld>
  <p:clrMapOvr>
    <a:masterClrMapping/>
  </p:clrMapOvr>
  <p:transition spd="slow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55" y="1712016"/>
            <a:ext cx="11402008" cy="285045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555" y="4590661"/>
            <a:ext cx="11402008" cy="1498989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892154"/>
      </p:ext>
    </p:extLst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223" y="1825625"/>
            <a:ext cx="5646577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68346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313850"/>
      </p:ext>
    </p:extLst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93" y="365125"/>
            <a:ext cx="1141133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894" y="1681163"/>
            <a:ext cx="5633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3894" y="2505075"/>
            <a:ext cx="5633681" cy="368458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6683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68347" cy="368458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571517"/>
      </p:ext>
    </p:extLst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618349"/>
      </p:ext>
    </p:extLst>
  </p:cSld>
  <p:clrMapOvr>
    <a:masterClrMapping/>
  </p:clrMapOvr>
  <p:transition spd="slow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529981"/>
      </p:ext>
    </p:extLst>
  </p:cSld>
  <p:clrMapOvr>
    <a:masterClrMapping/>
  </p:clrMapOvr>
  <p:transition spd="slow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066919"/>
      </p:ext>
    </p:extLst>
  </p:cSld>
  <p:clrMapOvr>
    <a:masterClrMapping/>
  </p:clrMapOvr>
  <p:transition spd="slow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89286"/>
      </p:ext>
    </p:extLst>
  </p:cSld>
  <p:clrMapOvr>
    <a:masterClrMapping/>
  </p:clrMapOvr>
  <p:transition spd="slow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136803"/>
      </p:ext>
    </p:extLst>
  </p:cSld>
  <p:clrMapOvr>
    <a:masterClrMapping/>
  </p:clrMapOvr>
  <p:transition spd="slow">
    <p:push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930919"/>
      </p:ext>
    </p:extLst>
  </p:cSld>
  <p:clrMapOvr>
    <a:masterClrMapping/>
  </p:clrMapOvr>
  <p:transition spd="slow">
    <p:push dir="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4" y="-1138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give the timeline a title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61A8CAA-1BC9-43F3-B875-4388F760B7F9}" type="datetimeFigureOut">
              <a:rPr lang="en-GB" smtClean="0"/>
              <a:pPr/>
              <a:t>31/01/2019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2D6D500-38D2-48BA-BCB6-74FB99E3824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1585120" y="1924789"/>
            <a:ext cx="1091789" cy="34702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6" y="1900722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946503" y="2395537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506900" y="2148796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067297" y="2732798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705942" y="1738198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8050636" y="2845819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771200" y="2055813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31" name="TextBox 30"/>
          <p:cNvSpPr txBox="1"/>
          <p:nvPr userDrawn="1"/>
        </p:nvSpPr>
        <p:spPr>
          <a:xfrm>
            <a:off x="12252960" y="2689768"/>
            <a:ext cx="4239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>
                <a:solidFill>
                  <a:schemeClr val="bg1"/>
                </a:solidFill>
                <a:latin typeface="Roboto light" panose="02000000000000000000" pitchFamily="2" charset="0"/>
              </a:rPr>
              <a:t>Drag this</a:t>
            </a:r>
            <a:r>
              <a:rPr lang="en-GB" sz="800" baseline="0">
                <a:solidFill>
                  <a:schemeClr val="bg1"/>
                </a:solidFill>
                <a:latin typeface="Roboto light" panose="02000000000000000000" pitchFamily="2" charset="0"/>
              </a:rPr>
              <a:t> box to hide bits of the time-line that you don’t need.</a:t>
            </a:r>
            <a:endParaRPr lang="en-GB" sz="80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753496" y="5203354"/>
            <a:ext cx="940942" cy="399854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</a:lstStyle>
          <a:p>
            <a:pPr lvl="0"/>
            <a:r>
              <a:rPr lang="en-US"/>
              <a:t>20XX</a:t>
            </a:r>
            <a:endParaRPr lang="en-GB"/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3705560" y="5203354"/>
            <a:ext cx="940942" cy="399854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</a:lstStyle>
          <a:p>
            <a:pPr lvl="0"/>
            <a:r>
              <a:rPr lang="en-US"/>
              <a:t>20XX</a:t>
            </a:r>
            <a:endParaRPr lang="en-GB"/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6904602" y="5203354"/>
            <a:ext cx="940942" cy="399854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</a:lstStyle>
          <a:p>
            <a:pPr lvl="0"/>
            <a:r>
              <a:rPr lang="en-US"/>
              <a:t>20XX</a:t>
            </a:r>
            <a:endParaRPr lang="en-GB"/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10041765" y="5203354"/>
            <a:ext cx="940942" cy="399854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</a:lstStyle>
          <a:p>
            <a:pPr lvl="0"/>
            <a:r>
              <a:rPr lang="en-US"/>
              <a:t>20XX</a:t>
            </a:r>
            <a:endParaRPr lang="en-GB"/>
          </a:p>
        </p:txBody>
      </p:sp>
      <p:sp>
        <p:nvSpPr>
          <p:cNvPr id="37" name="Content Placeholder 36"/>
          <p:cNvSpPr>
            <a:spLocks noGrp="1"/>
          </p:cNvSpPr>
          <p:nvPr>
            <p:ph sz="quarter" idx="24" hasCustomPrompt="1"/>
          </p:nvPr>
        </p:nvSpPr>
        <p:spPr>
          <a:xfrm>
            <a:off x="11928475" y="1820636"/>
            <a:ext cx="274638" cy="3927021"/>
          </a:xfrm>
          <a:solidFill>
            <a:schemeClr val="tx1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650585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55" y="1712016"/>
            <a:ext cx="11402008" cy="285045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555" y="4590661"/>
            <a:ext cx="11402008" cy="1498989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860"/>
      </p:ext>
    </p:extLst>
  </p:cSld>
  <p:clrMapOvr>
    <a:masterClrMapping/>
  </p:clrMapOvr>
  <p:transition spd="slow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649" y="1122363"/>
            <a:ext cx="11277600" cy="2387600"/>
          </a:xfrm>
        </p:spPr>
        <p:txBody>
          <a:bodyPr anchor="b"/>
          <a:lstStyle>
            <a:lvl1pPr algn="l">
              <a:defRPr sz="6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649" y="3602038"/>
            <a:ext cx="112776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86246"/>
      </p:ext>
    </p:extLst>
  </p:cSld>
  <p:clrMapOvr>
    <a:masterClrMapping/>
  </p:clrMapOvr>
  <p:transition spd="slow">
    <p:push dir="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3" y="365126"/>
            <a:ext cx="11467323" cy="965654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23" y="2612571"/>
            <a:ext cx="11467323" cy="3564392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73223" y="1363437"/>
            <a:ext cx="10515600" cy="873538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722626"/>
      </p:ext>
    </p:extLst>
  </p:cSld>
  <p:clrMapOvr>
    <a:masterClrMapping/>
  </p:clrMapOvr>
  <p:transition spd="slow">
    <p:push dir="u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3223" y="1951264"/>
            <a:ext cx="11467323" cy="4225699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13157"/>
      </p:ext>
    </p:extLst>
  </p:cSld>
  <p:clrMapOvr>
    <a:masterClrMapping/>
  </p:clrMapOvr>
  <p:transition spd="slow">
    <p:push dir="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55" y="1712016"/>
            <a:ext cx="11402008" cy="285045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555" y="4590661"/>
            <a:ext cx="11402008" cy="1498989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381955"/>
      </p:ext>
    </p:extLst>
  </p:cSld>
  <p:clrMapOvr>
    <a:masterClrMapping/>
  </p:clrMapOvr>
  <p:transition spd="slow">
    <p:push dir="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223" y="1825625"/>
            <a:ext cx="5646577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68346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25601"/>
      </p:ext>
    </p:extLst>
  </p:cSld>
  <p:clrMapOvr>
    <a:masterClrMapping/>
  </p:clrMapOvr>
  <p:transition spd="slow">
    <p:push dir="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93" y="365125"/>
            <a:ext cx="1141133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894" y="1681163"/>
            <a:ext cx="5633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3894" y="2505075"/>
            <a:ext cx="5633681" cy="368458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6683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68347" cy="368458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938289"/>
      </p:ext>
    </p:extLst>
  </p:cSld>
  <p:clrMapOvr>
    <a:masterClrMapping/>
  </p:clrMapOvr>
  <p:transition spd="slow"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224361"/>
      </p:ext>
    </p:extLst>
  </p:cSld>
  <p:clrMapOvr>
    <a:masterClrMapping/>
  </p:clrMapOvr>
  <p:transition spd="slow">
    <p:push dir="u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21621"/>
      </p:ext>
    </p:extLst>
  </p:cSld>
  <p:clrMapOvr>
    <a:masterClrMapping/>
  </p:clrMapOvr>
  <p:transition spd="slow">
    <p:push dir="u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393981"/>
      </p:ext>
    </p:extLst>
  </p:cSld>
  <p:clrMapOvr>
    <a:masterClrMapping/>
  </p:clrMapOvr>
  <p:transition spd="slow">
    <p:push dir="u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77813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223" y="1825625"/>
            <a:ext cx="5646577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68346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884016"/>
      </p:ext>
    </p:extLst>
  </p:cSld>
  <p:clrMapOvr>
    <a:masterClrMapping/>
  </p:clrMapOvr>
  <p:transition spd="slow">
    <p:push dir="u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755238"/>
      </p:ext>
    </p:extLst>
  </p:cSld>
  <p:clrMapOvr>
    <a:masterClrMapping/>
  </p:clrMapOvr>
  <p:transition spd="slow">
    <p:push dir="u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066782"/>
      </p:ext>
    </p:extLst>
  </p:cSld>
  <p:clrMapOvr>
    <a:masterClrMapping/>
  </p:clrMapOvr>
  <p:transition spd="slow">
    <p:push dir="u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4" y="-1138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give the timeline a title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61A8CAA-1BC9-43F3-B875-4388F760B7F9}" type="datetimeFigureOut">
              <a:rPr lang="en-GB" smtClean="0"/>
              <a:pPr/>
              <a:t>31/01/2019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2D6D500-38D2-48BA-BCB6-74FB99E3824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1585120" y="1924789"/>
            <a:ext cx="1091789" cy="34702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6" y="1900722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946503" y="2395537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506900" y="2148796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067297" y="2732798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705942" y="1738198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8050636" y="2845819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771200" y="2055813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31" name="TextBox 30"/>
          <p:cNvSpPr txBox="1"/>
          <p:nvPr userDrawn="1"/>
        </p:nvSpPr>
        <p:spPr>
          <a:xfrm>
            <a:off x="12252960" y="2689768"/>
            <a:ext cx="4239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>
                <a:solidFill>
                  <a:schemeClr val="bg1"/>
                </a:solidFill>
                <a:latin typeface="Roboto light" panose="02000000000000000000" pitchFamily="2" charset="0"/>
              </a:rPr>
              <a:t>Drag this</a:t>
            </a:r>
            <a:r>
              <a:rPr lang="en-GB" sz="800" baseline="0">
                <a:solidFill>
                  <a:schemeClr val="bg1"/>
                </a:solidFill>
                <a:latin typeface="Roboto light" panose="02000000000000000000" pitchFamily="2" charset="0"/>
              </a:rPr>
              <a:t> box to hide bits of the time-line that you don’t need.</a:t>
            </a:r>
            <a:endParaRPr lang="en-GB" sz="80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753496" y="5203354"/>
            <a:ext cx="940942" cy="399854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</a:lstStyle>
          <a:p>
            <a:pPr lvl="0"/>
            <a:r>
              <a:rPr lang="en-US"/>
              <a:t>20XX</a:t>
            </a:r>
            <a:endParaRPr lang="en-GB"/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3705560" y="5203354"/>
            <a:ext cx="940942" cy="399854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</a:lstStyle>
          <a:p>
            <a:pPr lvl="0"/>
            <a:r>
              <a:rPr lang="en-US"/>
              <a:t>20XX</a:t>
            </a:r>
            <a:endParaRPr lang="en-GB"/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6904602" y="5203354"/>
            <a:ext cx="940942" cy="399854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</a:lstStyle>
          <a:p>
            <a:pPr lvl="0"/>
            <a:r>
              <a:rPr lang="en-US"/>
              <a:t>20XX</a:t>
            </a:r>
            <a:endParaRPr lang="en-GB"/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10041765" y="5203354"/>
            <a:ext cx="940942" cy="399854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</a:lstStyle>
          <a:p>
            <a:pPr lvl="0"/>
            <a:r>
              <a:rPr lang="en-US"/>
              <a:t>20XX</a:t>
            </a:r>
            <a:endParaRPr lang="en-GB"/>
          </a:p>
        </p:txBody>
      </p:sp>
      <p:sp>
        <p:nvSpPr>
          <p:cNvPr id="37" name="Content Placeholder 36"/>
          <p:cNvSpPr>
            <a:spLocks noGrp="1"/>
          </p:cNvSpPr>
          <p:nvPr>
            <p:ph sz="quarter" idx="24" hasCustomPrompt="1"/>
          </p:nvPr>
        </p:nvSpPr>
        <p:spPr>
          <a:xfrm>
            <a:off x="11928475" y="1820636"/>
            <a:ext cx="274638" cy="3927021"/>
          </a:xfrm>
          <a:solidFill>
            <a:schemeClr val="accent2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431214196"/>
      </p:ext>
    </p:extLst>
  </p:cSld>
  <p:clrMapOvr>
    <a:masterClrMapping/>
  </p:clrMapOvr>
  <p:transition spd="slow">
    <p:push dir="u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649" y="1122363"/>
            <a:ext cx="11277600" cy="2387600"/>
          </a:xfrm>
        </p:spPr>
        <p:txBody>
          <a:bodyPr anchor="b"/>
          <a:lstStyle>
            <a:lvl1pPr algn="l">
              <a:defRPr sz="6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649" y="3602038"/>
            <a:ext cx="112776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562709"/>
      </p:ext>
    </p:extLst>
  </p:cSld>
  <p:clrMapOvr>
    <a:masterClrMapping/>
  </p:clrMapOvr>
  <p:transition spd="slow">
    <p:push dir="u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3" y="365126"/>
            <a:ext cx="11467323" cy="965654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23" y="2612571"/>
            <a:ext cx="11467323" cy="3564392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73223" y="1363437"/>
            <a:ext cx="10515600" cy="873538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6415092"/>
      </p:ext>
    </p:extLst>
  </p:cSld>
  <p:clrMapOvr>
    <a:masterClrMapping/>
  </p:clrMapOvr>
  <p:transition spd="slow">
    <p:push dir="u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3223" y="1951264"/>
            <a:ext cx="11467323" cy="4225699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809979"/>
      </p:ext>
    </p:extLst>
  </p:cSld>
  <p:clrMapOvr>
    <a:masterClrMapping/>
  </p:clrMapOvr>
  <p:transition spd="slow">
    <p:push dir="u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55" y="1712016"/>
            <a:ext cx="11402008" cy="285045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555" y="4590661"/>
            <a:ext cx="11402008" cy="1498989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320154"/>
      </p:ext>
    </p:extLst>
  </p:cSld>
  <p:clrMapOvr>
    <a:masterClrMapping/>
  </p:clrMapOvr>
  <p:transition spd="slow">
    <p:push dir="u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223" y="1825625"/>
            <a:ext cx="5646577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68346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464139"/>
      </p:ext>
    </p:extLst>
  </p:cSld>
  <p:clrMapOvr>
    <a:masterClrMapping/>
  </p:clrMapOvr>
  <p:transition spd="slow">
    <p:push dir="u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93" y="365125"/>
            <a:ext cx="1141133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894" y="1681163"/>
            <a:ext cx="5633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3894" y="2505075"/>
            <a:ext cx="5633681" cy="368458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6683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68347" cy="368458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750243"/>
      </p:ext>
    </p:extLst>
  </p:cSld>
  <p:clrMapOvr>
    <a:masterClrMapping/>
  </p:clrMapOvr>
  <p:transition spd="slow">
    <p:push dir="u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10048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93" y="365125"/>
            <a:ext cx="1141133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894" y="1681163"/>
            <a:ext cx="5633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3894" y="2505075"/>
            <a:ext cx="5633681" cy="368458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6683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68347" cy="368458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046398"/>
      </p:ext>
    </p:extLst>
  </p:cSld>
  <p:clrMapOvr>
    <a:masterClrMapping/>
  </p:clrMapOvr>
  <p:transition spd="slow">
    <p:push dir="u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158812"/>
      </p:ext>
    </p:extLst>
  </p:cSld>
  <p:clrMapOvr>
    <a:masterClrMapping/>
  </p:clrMapOvr>
  <p:transition spd="slow">
    <p:push dir="u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019426"/>
      </p:ext>
    </p:extLst>
  </p:cSld>
  <p:clrMapOvr>
    <a:masterClrMapping/>
  </p:clrMapOvr>
  <p:transition spd="slow">
    <p:push dir="u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390904"/>
      </p:ext>
    </p:extLst>
  </p:cSld>
  <p:clrMapOvr>
    <a:masterClrMapping/>
  </p:clrMapOvr>
  <p:transition spd="slow">
    <p:push dir="u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347750"/>
      </p:ext>
    </p:extLst>
  </p:cSld>
  <p:clrMapOvr>
    <a:masterClrMapping/>
  </p:clrMapOvr>
  <p:transition spd="slow">
    <p:push dir="u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26922"/>
      </p:ext>
    </p:extLst>
  </p:cSld>
  <p:clrMapOvr>
    <a:masterClrMapping/>
  </p:clrMapOvr>
  <p:transition spd="slow">
    <p:push dir="u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4" y="-1138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give the timeline a title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61A8CAA-1BC9-43F3-B875-4388F760B7F9}" type="datetimeFigureOut">
              <a:rPr lang="en-GB" smtClean="0"/>
              <a:pPr/>
              <a:t>31/01/2019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2D6D500-38D2-48BA-BCB6-74FB99E3824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1585120" y="1924789"/>
            <a:ext cx="1091789" cy="34702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6" y="1900722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946503" y="2395537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506900" y="2148796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067297" y="2732798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705942" y="1738198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8050636" y="2845819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771200" y="2055813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31" name="TextBox 30"/>
          <p:cNvSpPr txBox="1"/>
          <p:nvPr userDrawn="1"/>
        </p:nvSpPr>
        <p:spPr>
          <a:xfrm>
            <a:off x="12252960" y="2689768"/>
            <a:ext cx="4239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>
                <a:solidFill>
                  <a:schemeClr val="bg1"/>
                </a:solidFill>
                <a:latin typeface="Roboto light" panose="02000000000000000000" pitchFamily="2" charset="0"/>
              </a:rPr>
              <a:t>Drag this</a:t>
            </a:r>
            <a:r>
              <a:rPr lang="en-GB" sz="800" baseline="0">
                <a:solidFill>
                  <a:schemeClr val="bg1"/>
                </a:solidFill>
                <a:latin typeface="Roboto light" panose="02000000000000000000" pitchFamily="2" charset="0"/>
              </a:rPr>
              <a:t> box to hide bits of the time-line that you don’t need.</a:t>
            </a:r>
            <a:endParaRPr lang="en-GB" sz="80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753496" y="5203354"/>
            <a:ext cx="940942" cy="399854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</a:lstStyle>
          <a:p>
            <a:pPr lvl="0"/>
            <a:r>
              <a:rPr lang="en-US"/>
              <a:t>20XX</a:t>
            </a:r>
            <a:endParaRPr lang="en-GB"/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3705560" y="5203354"/>
            <a:ext cx="940942" cy="399854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</a:lstStyle>
          <a:p>
            <a:pPr lvl="0"/>
            <a:r>
              <a:rPr lang="en-US"/>
              <a:t>20XX</a:t>
            </a:r>
            <a:endParaRPr lang="en-GB"/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6904602" y="5203354"/>
            <a:ext cx="940942" cy="399854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</a:lstStyle>
          <a:p>
            <a:pPr lvl="0"/>
            <a:r>
              <a:rPr lang="en-US"/>
              <a:t>20XX</a:t>
            </a:r>
            <a:endParaRPr lang="en-GB"/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10041765" y="5203354"/>
            <a:ext cx="940942" cy="399854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</a:lstStyle>
          <a:p>
            <a:pPr lvl="0"/>
            <a:r>
              <a:rPr lang="en-US"/>
              <a:t>20XX</a:t>
            </a:r>
            <a:endParaRPr lang="en-GB"/>
          </a:p>
        </p:txBody>
      </p:sp>
      <p:sp>
        <p:nvSpPr>
          <p:cNvPr id="37" name="Content Placeholder 36"/>
          <p:cNvSpPr>
            <a:spLocks noGrp="1"/>
          </p:cNvSpPr>
          <p:nvPr>
            <p:ph sz="quarter" idx="24" hasCustomPrompt="1"/>
          </p:nvPr>
        </p:nvSpPr>
        <p:spPr>
          <a:xfrm>
            <a:off x="11928475" y="1820636"/>
            <a:ext cx="274638" cy="3927021"/>
          </a:xfrm>
          <a:solidFill>
            <a:schemeClr val="accent3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76759653"/>
      </p:ext>
    </p:extLst>
  </p:cSld>
  <p:clrMapOvr>
    <a:masterClrMapping/>
  </p:clrMapOvr>
  <p:transition spd="slow">
    <p:push dir="u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649" y="1122363"/>
            <a:ext cx="11277600" cy="2387600"/>
          </a:xfrm>
        </p:spPr>
        <p:txBody>
          <a:bodyPr anchor="b"/>
          <a:lstStyle>
            <a:lvl1pPr algn="l">
              <a:defRPr sz="6000">
                <a:latin typeface="Roboto light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649" y="3602038"/>
            <a:ext cx="112776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Roboto thi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702764"/>
      </p:ext>
    </p:extLst>
  </p:cSld>
  <p:clrMapOvr>
    <a:masterClrMapping/>
  </p:clrMapOvr>
  <p:transition spd="slow">
    <p:push dir="u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3" y="365126"/>
            <a:ext cx="11467323" cy="965654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23" y="2612571"/>
            <a:ext cx="11467323" cy="3564392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73223" y="1363437"/>
            <a:ext cx="10515600" cy="873538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Roboto thin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3277194"/>
      </p:ext>
    </p:extLst>
  </p:cSld>
  <p:clrMapOvr>
    <a:masterClrMapping/>
  </p:clrMapOvr>
  <p:transition spd="slow">
    <p:push dir="u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3223" y="1951264"/>
            <a:ext cx="11467323" cy="4225699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996999"/>
      </p:ext>
    </p:extLst>
  </p:cSld>
  <p:clrMapOvr>
    <a:masterClrMapping/>
  </p:clrMapOvr>
  <p:transition spd="slow">
    <p:push dir="u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55" y="1712016"/>
            <a:ext cx="11402008" cy="285045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555" y="4590661"/>
            <a:ext cx="11402008" cy="1498989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Roboto thin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64943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888762"/>
      </p:ext>
    </p:extLst>
  </p:cSld>
  <p:clrMapOvr>
    <a:masterClrMapping/>
  </p:clrMapOvr>
  <p:transition spd="slow">
    <p:push dir="u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223" y="1825625"/>
            <a:ext cx="5646577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68346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497082"/>
      </p:ext>
    </p:extLst>
  </p:cSld>
  <p:clrMapOvr>
    <a:masterClrMapping/>
  </p:clrMapOvr>
  <p:transition spd="slow">
    <p:push dir="u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93" y="365125"/>
            <a:ext cx="1141133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894" y="1681163"/>
            <a:ext cx="5633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3894" y="2505075"/>
            <a:ext cx="5633681" cy="368458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Roboto light" panose="02000000000000000000" pitchFamily="2" charset="0"/>
              </a:defRPr>
            </a:lvl1pPr>
            <a:lvl2pPr>
              <a:lnSpc>
                <a:spcPct val="150000"/>
              </a:lnSpc>
              <a:defRPr>
                <a:latin typeface="Roboto light" panose="02000000000000000000" pitchFamily="2" charset="0"/>
              </a:defRPr>
            </a:lvl2pPr>
            <a:lvl3pPr>
              <a:lnSpc>
                <a:spcPct val="150000"/>
              </a:lnSpc>
              <a:defRPr>
                <a:latin typeface="Roboto light" panose="02000000000000000000" pitchFamily="2" charset="0"/>
              </a:defRPr>
            </a:lvl3pPr>
            <a:lvl4pPr>
              <a:lnSpc>
                <a:spcPct val="150000"/>
              </a:lnSpc>
              <a:defRPr>
                <a:latin typeface="Roboto light" panose="02000000000000000000" pitchFamily="2" charset="0"/>
              </a:defRPr>
            </a:lvl4pPr>
            <a:lvl5pPr>
              <a:lnSpc>
                <a:spcPct val="150000"/>
              </a:lnSpc>
              <a:defRPr>
                <a:latin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6683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68347" cy="368458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Roboto light" panose="02000000000000000000" pitchFamily="2" charset="0"/>
              </a:defRPr>
            </a:lvl1pPr>
            <a:lvl2pPr>
              <a:lnSpc>
                <a:spcPct val="150000"/>
              </a:lnSpc>
              <a:defRPr>
                <a:latin typeface="Roboto light" panose="02000000000000000000" pitchFamily="2" charset="0"/>
              </a:defRPr>
            </a:lvl2pPr>
            <a:lvl3pPr>
              <a:lnSpc>
                <a:spcPct val="150000"/>
              </a:lnSpc>
              <a:defRPr>
                <a:latin typeface="Roboto light" panose="02000000000000000000" pitchFamily="2" charset="0"/>
              </a:defRPr>
            </a:lvl3pPr>
            <a:lvl4pPr>
              <a:lnSpc>
                <a:spcPct val="150000"/>
              </a:lnSpc>
              <a:defRPr>
                <a:latin typeface="Roboto light" panose="02000000000000000000" pitchFamily="2" charset="0"/>
              </a:defRPr>
            </a:lvl4pPr>
            <a:lvl5pPr>
              <a:lnSpc>
                <a:spcPct val="150000"/>
              </a:lnSpc>
              <a:defRPr>
                <a:latin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104899"/>
      </p:ext>
    </p:extLst>
  </p:cSld>
  <p:clrMapOvr>
    <a:masterClrMapping/>
  </p:clrMapOvr>
  <p:transition spd="slow">
    <p:push dir="u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363488"/>
      </p:ext>
    </p:extLst>
  </p:cSld>
  <p:clrMapOvr>
    <a:masterClrMapping/>
  </p:clrMapOvr>
  <p:transition spd="slow">
    <p:push dir="u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130879"/>
      </p:ext>
    </p:extLst>
  </p:cSld>
  <p:clrMapOvr>
    <a:masterClrMapping/>
  </p:clrMapOvr>
  <p:transition spd="slow">
    <p:push dir="u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380084"/>
      </p:ext>
    </p:extLst>
  </p:cSld>
  <p:clrMapOvr>
    <a:masterClrMapping/>
  </p:clrMapOvr>
  <p:transition spd="slow">
    <p:push dir="u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097014"/>
      </p:ext>
    </p:extLst>
  </p:cSld>
  <p:clrMapOvr>
    <a:masterClrMapping/>
  </p:clrMapOvr>
  <p:transition spd="slow">
    <p:push dir="u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65614"/>
      </p:ext>
    </p:extLst>
  </p:cSld>
  <p:clrMapOvr>
    <a:masterClrMapping/>
  </p:clrMapOvr>
  <p:transition spd="slow">
    <p:push dir="u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665492"/>
      </p:ext>
    </p:extLst>
  </p:cSld>
  <p:clrMapOvr>
    <a:masterClrMapping/>
  </p:clrMapOvr>
  <p:transition spd="slow">
    <p:push dir="u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4" y="-1138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give the timeline a title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</a:defRPr>
            </a:lvl1pPr>
          </a:lstStyle>
          <a:p>
            <a:fld id="{A61A8CAA-1BC9-43F3-B875-4388F760B7F9}" type="datetimeFigureOut">
              <a:rPr lang="en-GB" smtClean="0"/>
              <a:pPr/>
              <a:t>31/01/2019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</a:defRPr>
            </a:lvl1pPr>
          </a:lstStyle>
          <a:p>
            <a:fld id="{E2D6D500-38D2-48BA-BCB6-74FB99E3824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1585120" y="1924789"/>
            <a:ext cx="1091789" cy="347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Roboto light" panose="02000000000000000000" pitchFamily="2" charset="0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6" y="1900722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Roboto light" panose="02000000000000000000" pitchFamily="2" charset="0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946503" y="2395537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Roboto light" panose="02000000000000000000" pitchFamily="2" charset="0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506900" y="2148796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Roboto light" panose="02000000000000000000" pitchFamily="2" charset="0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067297" y="2732798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Roboto light" panose="02000000000000000000" pitchFamily="2" charset="0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705942" y="1738198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Roboto light" panose="02000000000000000000" pitchFamily="2" charset="0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8050636" y="2845819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Roboto light" panose="02000000000000000000" pitchFamily="2" charset="0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771200" y="2055813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Roboto light" panose="02000000000000000000" pitchFamily="2" charset="0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31" name="TextBox 30"/>
          <p:cNvSpPr txBox="1"/>
          <p:nvPr userDrawn="1"/>
        </p:nvSpPr>
        <p:spPr>
          <a:xfrm>
            <a:off x="12252960" y="2689768"/>
            <a:ext cx="4239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>
                <a:solidFill>
                  <a:schemeClr val="bg1"/>
                </a:solidFill>
                <a:latin typeface="Roboto light" panose="02000000000000000000" pitchFamily="2" charset="0"/>
              </a:rPr>
              <a:t>Drag this</a:t>
            </a:r>
            <a:r>
              <a:rPr lang="en-GB" sz="800" baseline="0">
                <a:solidFill>
                  <a:schemeClr val="bg1"/>
                </a:solidFill>
                <a:latin typeface="Roboto light" panose="02000000000000000000" pitchFamily="2" charset="0"/>
              </a:rPr>
              <a:t> box to hide bits of the time-line that you don’t need.</a:t>
            </a:r>
            <a:endParaRPr lang="en-GB" sz="80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753496" y="5203354"/>
            <a:ext cx="940942" cy="399854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Roboto thin" panose="02000000000000000000" pitchFamily="2" charset="0"/>
              </a:defRPr>
            </a:lvl1pPr>
          </a:lstStyle>
          <a:p>
            <a:pPr lvl="0"/>
            <a:r>
              <a:rPr lang="en-US"/>
              <a:t>20XX</a:t>
            </a:r>
            <a:endParaRPr lang="en-GB"/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3705560" y="5203354"/>
            <a:ext cx="940942" cy="399854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Roboto thin" panose="02000000000000000000" pitchFamily="2" charset="0"/>
              </a:defRPr>
            </a:lvl1pPr>
          </a:lstStyle>
          <a:p>
            <a:pPr lvl="0"/>
            <a:r>
              <a:rPr lang="en-US"/>
              <a:t>20XX</a:t>
            </a:r>
            <a:endParaRPr lang="en-GB"/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6904602" y="5203354"/>
            <a:ext cx="940942" cy="399854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Roboto thin" panose="02000000000000000000" pitchFamily="2" charset="0"/>
              </a:defRPr>
            </a:lvl1pPr>
          </a:lstStyle>
          <a:p>
            <a:pPr lvl="0"/>
            <a:r>
              <a:rPr lang="en-US"/>
              <a:t>20XX</a:t>
            </a:r>
            <a:endParaRPr lang="en-GB"/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10041765" y="5203354"/>
            <a:ext cx="940942" cy="399854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Roboto thin" panose="02000000000000000000" pitchFamily="2" charset="0"/>
              </a:defRPr>
            </a:lvl1pPr>
          </a:lstStyle>
          <a:p>
            <a:pPr lvl="0"/>
            <a:r>
              <a:rPr lang="en-US"/>
              <a:t>20XX</a:t>
            </a:r>
            <a:endParaRPr lang="en-GB"/>
          </a:p>
        </p:txBody>
      </p:sp>
      <p:sp>
        <p:nvSpPr>
          <p:cNvPr id="37" name="Content Placeholder 36"/>
          <p:cNvSpPr>
            <a:spLocks noGrp="1"/>
          </p:cNvSpPr>
          <p:nvPr>
            <p:ph sz="quarter" idx="24" hasCustomPrompt="1"/>
          </p:nvPr>
        </p:nvSpPr>
        <p:spPr>
          <a:xfrm>
            <a:off x="11928475" y="1820636"/>
            <a:ext cx="274638" cy="3927021"/>
          </a:xfrm>
          <a:solidFill>
            <a:schemeClr val="accent4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88022883"/>
      </p:ext>
    </p:extLst>
  </p:cSld>
  <p:clrMapOvr>
    <a:masterClrMapping/>
  </p:clrMapOvr>
  <p:transition spd="slow">
    <p:push dir="u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649" y="1122363"/>
            <a:ext cx="11277600" cy="2387600"/>
          </a:xfrm>
        </p:spPr>
        <p:txBody>
          <a:bodyPr anchor="b"/>
          <a:lstStyle>
            <a:lvl1pPr algn="l">
              <a:defRPr sz="6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649" y="3602038"/>
            <a:ext cx="112776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27000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256967"/>
      </p:ext>
    </p:extLst>
  </p:cSld>
  <p:clrMapOvr>
    <a:masterClrMapping/>
  </p:clrMapOvr>
  <p:transition spd="slow">
    <p:push dir="u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3" y="365126"/>
            <a:ext cx="11467323" cy="965654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23" y="2612571"/>
            <a:ext cx="11467323" cy="3564392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73223" y="1363437"/>
            <a:ext cx="10515600" cy="873538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020764"/>
      </p:ext>
    </p:extLst>
  </p:cSld>
  <p:clrMapOvr>
    <a:masterClrMapping/>
  </p:clrMapOvr>
  <p:transition spd="slow">
    <p:push dir="u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3223" y="1951264"/>
            <a:ext cx="11467323" cy="4225699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18657"/>
      </p:ext>
    </p:extLst>
  </p:cSld>
  <p:clrMapOvr>
    <a:masterClrMapping/>
  </p:clrMapOvr>
  <p:transition spd="slow">
    <p:push dir="u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55" y="1712016"/>
            <a:ext cx="11402008" cy="285045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555" y="4590661"/>
            <a:ext cx="11402008" cy="1498989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059498"/>
      </p:ext>
    </p:extLst>
  </p:cSld>
  <p:clrMapOvr>
    <a:masterClrMapping/>
  </p:clrMapOvr>
  <p:transition spd="slow">
    <p:push dir="u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223" y="1825625"/>
            <a:ext cx="5646577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68346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646171"/>
      </p:ext>
    </p:extLst>
  </p:cSld>
  <p:clrMapOvr>
    <a:masterClrMapping/>
  </p:clrMapOvr>
  <p:transition spd="slow">
    <p:push dir="u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93" y="365125"/>
            <a:ext cx="1141133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894" y="1681163"/>
            <a:ext cx="5633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3894" y="2505075"/>
            <a:ext cx="5633681" cy="368458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6683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68347" cy="368458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</a:defRPr>
            </a:lvl1pPr>
            <a:lvl2pPr>
              <a:lnSpc>
                <a:spcPct val="150000"/>
              </a:lnSpc>
              <a:defRPr>
                <a:latin typeface="+mn-lt"/>
              </a:defRPr>
            </a:lvl2pPr>
            <a:lvl3pPr>
              <a:lnSpc>
                <a:spcPct val="150000"/>
              </a:lnSpc>
              <a:defRPr>
                <a:latin typeface="+mn-lt"/>
              </a:defRPr>
            </a:lvl3pPr>
            <a:lvl4pPr>
              <a:lnSpc>
                <a:spcPct val="150000"/>
              </a:lnSpc>
              <a:defRPr>
                <a:latin typeface="+mn-lt"/>
              </a:defRPr>
            </a:lvl4pPr>
            <a:lvl5pPr>
              <a:lnSpc>
                <a:spcPct val="15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732251"/>
      </p:ext>
    </p:extLst>
  </p:cSld>
  <p:clrMapOvr>
    <a:masterClrMapping/>
  </p:clrMapOvr>
  <p:transition spd="slow">
    <p:push dir="u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226818"/>
      </p:ext>
    </p:extLst>
  </p:cSld>
  <p:clrMapOvr>
    <a:masterClrMapping/>
  </p:clrMapOvr>
  <p:transition spd="slow">
    <p:push dir="u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3344"/>
      </p:ext>
    </p:extLst>
  </p:cSld>
  <p:clrMapOvr>
    <a:masterClrMapping/>
  </p:clrMapOvr>
  <p:transition spd="slow">
    <p:push dir="u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862845"/>
      </p:ext>
    </p:extLst>
  </p:cSld>
  <p:clrMapOvr>
    <a:masterClrMapping/>
  </p:clrMapOvr>
  <p:transition spd="slow">
    <p:push dir="u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822632"/>
      </p:ext>
    </p:extLst>
  </p:cSld>
  <p:clrMapOvr>
    <a:masterClrMapping/>
  </p:clrMapOvr>
  <p:transition spd="slow">
    <p:push dir="u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60671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054848"/>
      </p:ext>
    </p:extLst>
  </p:cSld>
  <p:clrMapOvr>
    <a:masterClrMapping/>
  </p:clrMapOvr>
  <p:transition spd="slow">
    <p:push dir="u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599308"/>
      </p:ext>
    </p:extLst>
  </p:cSld>
  <p:clrMapOvr>
    <a:masterClrMapping/>
  </p:clrMapOvr>
  <p:transition spd="slow">
    <p:push dir="u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4" y="-1138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give the timeline a title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61A8CAA-1BC9-43F3-B875-4388F760B7F9}" type="datetimeFigureOut">
              <a:rPr lang="en-GB" smtClean="0"/>
              <a:pPr/>
              <a:t>31/01/2019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2D6D500-38D2-48BA-BCB6-74FB99E3824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1585120" y="1924789"/>
            <a:ext cx="1091789" cy="34702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6" y="1900722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946503" y="2395537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506900" y="2148796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067297" y="2732798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705942" y="1738198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8050636" y="2845819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771200" y="2055813"/>
            <a:ext cx="1338263" cy="1033463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n-lt"/>
              </a:defRPr>
            </a:lvl1pPr>
          </a:lstStyle>
          <a:p>
            <a:pPr lvl="0"/>
            <a:r>
              <a:rPr lang="en-US"/>
              <a:t>Click to add description</a:t>
            </a:r>
            <a:endParaRPr lang="en-GB"/>
          </a:p>
        </p:txBody>
      </p:sp>
      <p:sp>
        <p:nvSpPr>
          <p:cNvPr id="31" name="TextBox 30"/>
          <p:cNvSpPr txBox="1"/>
          <p:nvPr userDrawn="1"/>
        </p:nvSpPr>
        <p:spPr>
          <a:xfrm>
            <a:off x="12252960" y="2689768"/>
            <a:ext cx="4239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>
                <a:solidFill>
                  <a:schemeClr val="bg1"/>
                </a:solidFill>
                <a:latin typeface="Roboto light" panose="02000000000000000000" pitchFamily="2" charset="0"/>
              </a:rPr>
              <a:t>Drag this</a:t>
            </a:r>
            <a:r>
              <a:rPr lang="en-GB" sz="800" baseline="0">
                <a:solidFill>
                  <a:schemeClr val="bg1"/>
                </a:solidFill>
                <a:latin typeface="Roboto light" panose="02000000000000000000" pitchFamily="2" charset="0"/>
              </a:rPr>
              <a:t> box to hide bits of the time-line that you don’t need.</a:t>
            </a:r>
            <a:endParaRPr lang="en-GB" sz="80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753496" y="5203354"/>
            <a:ext cx="940942" cy="399854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</a:lstStyle>
          <a:p>
            <a:pPr lvl="0"/>
            <a:r>
              <a:rPr lang="en-US"/>
              <a:t>20XX</a:t>
            </a:r>
            <a:endParaRPr lang="en-GB"/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3705560" y="5203354"/>
            <a:ext cx="940942" cy="399854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</a:lstStyle>
          <a:p>
            <a:pPr lvl="0"/>
            <a:r>
              <a:rPr lang="en-US"/>
              <a:t>20XX</a:t>
            </a:r>
            <a:endParaRPr lang="en-GB"/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6904602" y="5203354"/>
            <a:ext cx="940942" cy="399854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</a:lstStyle>
          <a:p>
            <a:pPr lvl="0"/>
            <a:r>
              <a:rPr lang="en-US"/>
              <a:t>20XX</a:t>
            </a:r>
            <a:endParaRPr lang="en-GB"/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10041765" y="5203354"/>
            <a:ext cx="940942" cy="399854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aseline="0">
                <a:latin typeface="+mj-lt"/>
              </a:defRPr>
            </a:lvl1pPr>
          </a:lstStyle>
          <a:p>
            <a:pPr lvl="0"/>
            <a:r>
              <a:rPr lang="en-US"/>
              <a:t>20XX</a:t>
            </a:r>
            <a:endParaRPr lang="en-GB"/>
          </a:p>
        </p:txBody>
      </p:sp>
      <p:sp>
        <p:nvSpPr>
          <p:cNvPr id="37" name="Content Placeholder 36"/>
          <p:cNvSpPr>
            <a:spLocks noGrp="1"/>
          </p:cNvSpPr>
          <p:nvPr>
            <p:ph sz="quarter" idx="24" hasCustomPrompt="1"/>
          </p:nvPr>
        </p:nvSpPr>
        <p:spPr>
          <a:xfrm>
            <a:off x="11928475" y="1820636"/>
            <a:ext cx="274638" cy="3927021"/>
          </a:xfrm>
          <a:solidFill>
            <a:schemeClr val="accent5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57459478"/>
      </p:ext>
    </p:extLst>
  </p:cSld>
  <p:clrMapOvr>
    <a:masterClrMapping/>
  </p:clrMapOvr>
  <p:transition spd="slow">
    <p:push dir="u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649" y="1122363"/>
            <a:ext cx="11277600" cy="2387600"/>
          </a:xfrm>
        </p:spPr>
        <p:txBody>
          <a:bodyPr anchor="b"/>
          <a:lstStyle>
            <a:lvl1pPr algn="l">
              <a:defRPr sz="6000">
                <a:latin typeface="Roboto light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649" y="3602038"/>
            <a:ext cx="112776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Roboto thi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299076"/>
      </p:ext>
    </p:extLst>
  </p:cSld>
  <p:clrMapOvr>
    <a:masterClrMapping/>
  </p:clrMapOvr>
  <p:transition spd="slow">
    <p:push dir="u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3" y="365126"/>
            <a:ext cx="11467323" cy="965654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23" y="2612571"/>
            <a:ext cx="11467323" cy="3564392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73223" y="1363437"/>
            <a:ext cx="10515600" cy="873538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Roboto thin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0679966"/>
      </p:ext>
    </p:extLst>
  </p:cSld>
  <p:clrMapOvr>
    <a:masterClrMapping/>
  </p:clrMapOvr>
  <p:transition spd="slow">
    <p:push dir="u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3223" y="1951264"/>
            <a:ext cx="11467323" cy="4225699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95246"/>
      </p:ext>
    </p:extLst>
  </p:cSld>
  <p:clrMapOvr>
    <a:masterClrMapping/>
  </p:clrMapOvr>
  <p:transition spd="slow">
    <p:push dir="u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55" y="1712016"/>
            <a:ext cx="11402008" cy="285045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555" y="4590661"/>
            <a:ext cx="11402008" cy="1498989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Roboto thin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612044"/>
      </p:ext>
    </p:extLst>
  </p:cSld>
  <p:clrMapOvr>
    <a:masterClrMapping/>
  </p:clrMapOvr>
  <p:transition spd="slow">
    <p:push dir="u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223" y="1825625"/>
            <a:ext cx="5646577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68346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39647"/>
      </p:ext>
    </p:extLst>
  </p:cSld>
  <p:clrMapOvr>
    <a:masterClrMapping/>
  </p:clrMapOvr>
  <p:transition spd="slow">
    <p:push dir="u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93" y="365125"/>
            <a:ext cx="1141133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894" y="1681163"/>
            <a:ext cx="5633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3894" y="2505075"/>
            <a:ext cx="5633681" cy="368458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Roboto light" panose="02000000000000000000" pitchFamily="2" charset="0"/>
              </a:defRPr>
            </a:lvl1pPr>
            <a:lvl2pPr>
              <a:lnSpc>
                <a:spcPct val="150000"/>
              </a:lnSpc>
              <a:defRPr>
                <a:latin typeface="Roboto light" panose="02000000000000000000" pitchFamily="2" charset="0"/>
              </a:defRPr>
            </a:lvl2pPr>
            <a:lvl3pPr>
              <a:lnSpc>
                <a:spcPct val="150000"/>
              </a:lnSpc>
              <a:defRPr>
                <a:latin typeface="Roboto light" panose="02000000000000000000" pitchFamily="2" charset="0"/>
              </a:defRPr>
            </a:lvl3pPr>
            <a:lvl4pPr>
              <a:lnSpc>
                <a:spcPct val="150000"/>
              </a:lnSpc>
              <a:defRPr>
                <a:latin typeface="Roboto light" panose="02000000000000000000" pitchFamily="2" charset="0"/>
              </a:defRPr>
            </a:lvl4pPr>
            <a:lvl5pPr>
              <a:lnSpc>
                <a:spcPct val="150000"/>
              </a:lnSpc>
              <a:defRPr>
                <a:latin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6683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68347" cy="368458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Roboto light" panose="02000000000000000000" pitchFamily="2" charset="0"/>
              </a:defRPr>
            </a:lvl1pPr>
            <a:lvl2pPr>
              <a:lnSpc>
                <a:spcPct val="150000"/>
              </a:lnSpc>
              <a:defRPr>
                <a:latin typeface="Roboto light" panose="02000000000000000000" pitchFamily="2" charset="0"/>
              </a:defRPr>
            </a:lvl2pPr>
            <a:lvl3pPr>
              <a:lnSpc>
                <a:spcPct val="150000"/>
              </a:lnSpc>
              <a:defRPr>
                <a:latin typeface="Roboto light" panose="02000000000000000000" pitchFamily="2" charset="0"/>
              </a:defRPr>
            </a:lvl3pPr>
            <a:lvl4pPr>
              <a:lnSpc>
                <a:spcPct val="150000"/>
              </a:lnSpc>
              <a:defRPr>
                <a:latin typeface="Roboto light" panose="02000000000000000000" pitchFamily="2" charset="0"/>
              </a:defRPr>
            </a:lvl4pPr>
            <a:lvl5pPr>
              <a:lnSpc>
                <a:spcPct val="150000"/>
              </a:lnSpc>
              <a:defRPr>
                <a:latin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027121"/>
      </p:ext>
    </p:extLst>
  </p:cSld>
  <p:clrMapOvr>
    <a:masterClrMapping/>
  </p:clrMapOvr>
  <p:transition spd="slow">
    <p:push dir="u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729158"/>
      </p:ext>
    </p:extLst>
  </p:cSld>
  <p:clrMapOvr>
    <a:masterClrMapping/>
  </p:clrMapOvr>
  <p:transition spd="slow">
    <p:push dir="u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8CAA-1BC9-43F3-B875-4388F760B7F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D500-38D2-48BA-BCB6-74FB99E38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23424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4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6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8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9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3223" y="365125"/>
            <a:ext cx="114673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223" y="1825625"/>
            <a:ext cx="114673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22665" y="6299466"/>
            <a:ext cx="107951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Roboto light" panose="02000000000000000000" pitchFamily="2" charset="0"/>
              </a:defRPr>
            </a:lvl1pPr>
          </a:lstStyle>
          <a:p>
            <a:fld id="{A61A8CAA-1BC9-43F3-B875-4388F760B7F9}" type="datetimeFigureOut">
              <a:rPr lang="en-GB" smtClean="0"/>
              <a:pPr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80164" y="6299466"/>
            <a:ext cx="303167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Roboto light" panose="020000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89817" y="6295836"/>
            <a:ext cx="929951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Roboto light" panose="02000000000000000000" pitchFamily="2" charset="0"/>
              </a:defRPr>
            </a:lvl1pPr>
          </a:lstStyle>
          <a:p>
            <a:fld id="{E2D6D500-38D2-48BA-BCB6-74FB99E3824C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7961" y="6185127"/>
            <a:ext cx="1792585" cy="46763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403" y="6227573"/>
            <a:ext cx="2812281" cy="4676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4792" y="6256514"/>
            <a:ext cx="1456735" cy="39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3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3223" y="365125"/>
            <a:ext cx="114673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223" y="1825625"/>
            <a:ext cx="114673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22665" y="6299466"/>
            <a:ext cx="107951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Roboto light" panose="02000000000000000000" pitchFamily="2" charset="0"/>
              </a:defRPr>
            </a:lvl1pPr>
          </a:lstStyle>
          <a:p>
            <a:fld id="{A61A8CAA-1BC9-43F3-B875-4388F760B7F9}" type="datetimeFigureOut">
              <a:rPr lang="en-GB" smtClean="0"/>
              <a:pPr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80164" y="6299466"/>
            <a:ext cx="303167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Roboto light" panose="020000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89817" y="6295836"/>
            <a:ext cx="929951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Roboto light" panose="02000000000000000000" pitchFamily="2" charset="0"/>
              </a:defRPr>
            </a:lvl1pPr>
          </a:lstStyle>
          <a:p>
            <a:fld id="{E2D6D500-38D2-48BA-BCB6-74FB99E3824C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7961" y="6185127"/>
            <a:ext cx="1792585" cy="46763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403" y="6227573"/>
            <a:ext cx="2812281" cy="4676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4792" y="6256514"/>
            <a:ext cx="1456735" cy="39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6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Roboto light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Roboto light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Roboto light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 light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 light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909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3223" y="365125"/>
            <a:ext cx="114673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223" y="1825625"/>
            <a:ext cx="114673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22665" y="6299466"/>
            <a:ext cx="107951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Roboto light" panose="02000000000000000000" pitchFamily="2" charset="0"/>
              </a:defRPr>
            </a:lvl1pPr>
          </a:lstStyle>
          <a:p>
            <a:fld id="{A61A8CAA-1BC9-43F3-B875-4388F760B7F9}" type="datetimeFigureOut">
              <a:rPr lang="en-GB" smtClean="0"/>
              <a:pPr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80164" y="6299466"/>
            <a:ext cx="303167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Roboto light" panose="020000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89817" y="6295836"/>
            <a:ext cx="929951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Roboto light" panose="02000000000000000000" pitchFamily="2" charset="0"/>
              </a:defRPr>
            </a:lvl1pPr>
          </a:lstStyle>
          <a:p>
            <a:fld id="{E2D6D500-38D2-48BA-BCB6-74FB99E3824C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7961" y="6185127"/>
            <a:ext cx="1792585" cy="46763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403" y="6227573"/>
            <a:ext cx="2812281" cy="4676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4792" y="6256514"/>
            <a:ext cx="1456735" cy="39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3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Roboto light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Roboto light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Roboto light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 light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 light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3223" y="365125"/>
            <a:ext cx="114673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223" y="1825625"/>
            <a:ext cx="114673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22665" y="6299466"/>
            <a:ext cx="107951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Roboto light" panose="02000000000000000000" pitchFamily="2" charset="0"/>
              </a:defRPr>
            </a:lvl1pPr>
          </a:lstStyle>
          <a:p>
            <a:fld id="{A61A8CAA-1BC9-43F3-B875-4388F760B7F9}" type="datetimeFigureOut">
              <a:rPr lang="en-GB" smtClean="0"/>
              <a:pPr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80164" y="6299466"/>
            <a:ext cx="303167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Roboto light" panose="020000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89817" y="6295836"/>
            <a:ext cx="929951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Roboto light" panose="02000000000000000000" pitchFamily="2" charset="0"/>
              </a:defRPr>
            </a:lvl1pPr>
          </a:lstStyle>
          <a:p>
            <a:fld id="{E2D6D500-38D2-48BA-BCB6-74FB99E3824C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7961" y="6185127"/>
            <a:ext cx="1792585" cy="46763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403" y="6227573"/>
            <a:ext cx="2812281" cy="4676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4792" y="6256514"/>
            <a:ext cx="1456735" cy="39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5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light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3223" y="365125"/>
            <a:ext cx="114673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223" y="1825625"/>
            <a:ext cx="114673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22665" y="6299466"/>
            <a:ext cx="107951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Roboto light" panose="02000000000000000000" pitchFamily="2" charset="0"/>
              </a:defRPr>
            </a:lvl1pPr>
          </a:lstStyle>
          <a:p>
            <a:fld id="{A61A8CAA-1BC9-43F3-B875-4388F760B7F9}" type="datetimeFigureOut">
              <a:rPr lang="en-GB" smtClean="0"/>
              <a:pPr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80164" y="6299466"/>
            <a:ext cx="303167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Roboto light" panose="020000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89817" y="6295836"/>
            <a:ext cx="929951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Roboto light" panose="02000000000000000000" pitchFamily="2" charset="0"/>
              </a:defRPr>
            </a:lvl1pPr>
          </a:lstStyle>
          <a:p>
            <a:fld id="{E2D6D500-38D2-48BA-BCB6-74FB99E3824C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7961" y="6185127"/>
            <a:ext cx="1792585" cy="46763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403" y="6227573"/>
            <a:ext cx="2812281" cy="4676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4792" y="6256514"/>
            <a:ext cx="1456735" cy="39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2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Roboto light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Roboto light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Roboto light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 light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 light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3223" y="365125"/>
            <a:ext cx="114673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223" y="1825625"/>
            <a:ext cx="114673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22665" y="6299466"/>
            <a:ext cx="107951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Roboto light" panose="02000000000000000000" pitchFamily="2" charset="0"/>
              </a:defRPr>
            </a:lvl1pPr>
          </a:lstStyle>
          <a:p>
            <a:fld id="{A61A8CAA-1BC9-43F3-B875-4388F760B7F9}" type="datetimeFigureOut">
              <a:rPr lang="en-GB" smtClean="0"/>
              <a:pPr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80164" y="6299466"/>
            <a:ext cx="303167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Roboto light" panose="020000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89817" y="6295836"/>
            <a:ext cx="929951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Roboto light" panose="02000000000000000000" pitchFamily="2" charset="0"/>
              </a:defRPr>
            </a:lvl1pPr>
          </a:lstStyle>
          <a:p>
            <a:fld id="{E2D6D500-38D2-48BA-BCB6-74FB99E3824C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7961" y="6185127"/>
            <a:ext cx="1792585" cy="46763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403" y="6227573"/>
            <a:ext cx="2812281" cy="4676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4792" y="6256514"/>
            <a:ext cx="1456735" cy="39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4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light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Roboto light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Roboto light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Roboto light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 light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 light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3223" y="365125"/>
            <a:ext cx="114673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223" y="1825625"/>
            <a:ext cx="114673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22665" y="6299466"/>
            <a:ext cx="107951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Roboto light" panose="02000000000000000000" pitchFamily="2" charset="0"/>
              </a:defRPr>
            </a:lvl1pPr>
          </a:lstStyle>
          <a:p>
            <a:fld id="{A61A8CAA-1BC9-43F3-B875-4388F760B7F9}" type="datetimeFigureOut">
              <a:rPr lang="en-GB" smtClean="0"/>
              <a:pPr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80164" y="6299466"/>
            <a:ext cx="303167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Roboto light" panose="020000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89817" y="6295836"/>
            <a:ext cx="929951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Roboto light" panose="02000000000000000000" pitchFamily="2" charset="0"/>
              </a:defRPr>
            </a:lvl1pPr>
          </a:lstStyle>
          <a:p>
            <a:fld id="{E2D6D500-38D2-48BA-BCB6-74FB99E3824C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7961" y="6185127"/>
            <a:ext cx="1792585" cy="46763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403" y="6227573"/>
            <a:ext cx="2812281" cy="4676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4792" y="6256514"/>
            <a:ext cx="1456735" cy="39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6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3223" y="365125"/>
            <a:ext cx="114673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223" y="1825625"/>
            <a:ext cx="114673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22665" y="6299466"/>
            <a:ext cx="1079518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Roboto light" panose="02000000000000000000" pitchFamily="2" charset="0"/>
              </a:defRPr>
            </a:lvl1pPr>
          </a:lstStyle>
          <a:p>
            <a:fld id="{A61A8CAA-1BC9-43F3-B875-4388F760B7F9}" type="datetimeFigureOut">
              <a:rPr lang="en-GB" smtClean="0"/>
              <a:pPr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80164" y="6299466"/>
            <a:ext cx="3031672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Roboto light" panose="020000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89817" y="6295836"/>
            <a:ext cx="929951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Roboto light" panose="02000000000000000000" pitchFamily="2" charset="0"/>
              </a:defRPr>
            </a:lvl1pPr>
          </a:lstStyle>
          <a:p>
            <a:fld id="{E2D6D500-38D2-48BA-BCB6-74FB99E3824C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7961" y="6185127"/>
            <a:ext cx="1792585" cy="46763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403" y="6227573"/>
            <a:ext cx="2812281" cy="4676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4792" y="6256514"/>
            <a:ext cx="1456735" cy="39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5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light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Roboto light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Roboto light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Roboto light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 light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 light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wRcj969Fr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OAa-OgwM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Gcd5aNBr4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287088" y="2190306"/>
            <a:ext cx="9561440" cy="2966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400" b="1" dirty="0"/>
              <a:t>Alan Peddie, Project Coordinator</a:t>
            </a:r>
          </a:p>
          <a:p>
            <a:pPr marL="0" indent="0" algn="ctr">
              <a:buNone/>
            </a:pPr>
            <a:r>
              <a:rPr lang="en-GB" sz="4400" b="1" dirty="0"/>
              <a:t>  </a:t>
            </a:r>
            <a:r>
              <a:rPr lang="en-GB" sz="4400" dirty="0"/>
              <a:t>Alan.Peddie@ed.ac.uk</a:t>
            </a:r>
          </a:p>
        </p:txBody>
      </p:sp>
    </p:spTree>
    <p:extLst>
      <p:ext uri="{BB962C8B-B14F-4D97-AF65-F5344CB8AC3E}">
        <p14:creationId xmlns:p14="http://schemas.microsoft.com/office/powerpoint/2010/main" val="402996854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 Items – Keep Cups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341804"/>
              </p:ext>
            </p:extLst>
          </p:nvPr>
        </p:nvGraphicFramePr>
        <p:xfrm>
          <a:off x="3615069" y="2743199"/>
          <a:ext cx="8226095" cy="2509286"/>
        </p:xfrm>
        <a:graphic>
          <a:graphicData uri="http://schemas.openxmlformats.org/drawingml/2006/table">
            <a:tbl>
              <a:tblPr/>
              <a:tblGrid>
                <a:gridCol w="1645219">
                  <a:extLst>
                    <a:ext uri="{9D8B030D-6E8A-4147-A177-3AD203B41FA5}">
                      <a16:colId xmlns:a16="http://schemas.microsoft.com/office/drawing/2014/main" val="1362687513"/>
                    </a:ext>
                  </a:extLst>
                </a:gridCol>
                <a:gridCol w="1645219">
                  <a:extLst>
                    <a:ext uri="{9D8B030D-6E8A-4147-A177-3AD203B41FA5}">
                      <a16:colId xmlns:a16="http://schemas.microsoft.com/office/drawing/2014/main" val="574223521"/>
                    </a:ext>
                  </a:extLst>
                </a:gridCol>
                <a:gridCol w="1645219">
                  <a:extLst>
                    <a:ext uri="{9D8B030D-6E8A-4147-A177-3AD203B41FA5}">
                      <a16:colId xmlns:a16="http://schemas.microsoft.com/office/drawing/2014/main" val="3620172717"/>
                    </a:ext>
                  </a:extLst>
                </a:gridCol>
                <a:gridCol w="1645219">
                  <a:extLst>
                    <a:ext uri="{9D8B030D-6E8A-4147-A177-3AD203B41FA5}">
                      <a16:colId xmlns:a16="http://schemas.microsoft.com/office/drawing/2014/main" val="1632564799"/>
                    </a:ext>
                  </a:extLst>
                </a:gridCol>
                <a:gridCol w="1645219">
                  <a:extLst>
                    <a:ext uri="{9D8B030D-6E8A-4147-A177-3AD203B41FA5}">
                      <a16:colId xmlns:a16="http://schemas.microsoft.com/office/drawing/2014/main" val="762783201"/>
                    </a:ext>
                  </a:extLst>
                </a:gridCol>
              </a:tblGrid>
              <a:tr h="607432">
                <a:tc>
                  <a:txBody>
                    <a:bodyPr/>
                    <a:lstStyle/>
                    <a:p>
                      <a:endParaRPr lang="en-GB" baseline="0">
                        <a:latin typeface="Roboto light" panose="020B060402020202020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>
                          <a:latin typeface="Roboto light" panose="020B0604020202020204" charset="0"/>
                        </a:rPr>
                        <a:t>2017/2018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>
                          <a:latin typeface="Roboto light" panose="020B0604020202020204" charset="0"/>
                        </a:rPr>
                        <a:t>2018/2019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>
                          <a:latin typeface="Roboto light" panose="020B0604020202020204" charset="0"/>
                        </a:rPr>
                        <a:t>Variance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>
                          <a:latin typeface="Roboto light" panose="020B0604020202020204" charset="0"/>
                        </a:rPr>
                        <a:t>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107633"/>
                  </a:ext>
                </a:extLst>
              </a:tr>
              <a:tr h="607432">
                <a:tc>
                  <a:txBody>
                    <a:bodyPr/>
                    <a:lstStyle/>
                    <a:p>
                      <a:endParaRPr lang="en-GB" baseline="0" dirty="0">
                        <a:latin typeface="Roboto light" panose="020B060402020202020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aseline="0" dirty="0">
                        <a:latin typeface="Roboto light" panose="020B060402020202020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aseline="0" dirty="0">
                        <a:latin typeface="Roboto light" panose="020B060402020202020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aseline="0">
                        <a:latin typeface="Roboto light" panose="020B060402020202020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aseline="0">
                        <a:latin typeface="Roboto light" panose="020B060402020202020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280676"/>
                  </a:ext>
                </a:extLst>
              </a:tr>
              <a:tr h="647211">
                <a:tc>
                  <a:txBody>
                    <a:bodyPr/>
                    <a:lstStyle/>
                    <a:p>
                      <a:r>
                        <a:rPr lang="en-GB" baseline="0">
                          <a:latin typeface="Roboto light" panose="020B0604020202020204" charset="0"/>
                        </a:rPr>
                        <a:t>August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>
                          <a:latin typeface="Roboto light" panose="020B0604020202020204" charset="0"/>
                        </a:rPr>
                        <a:t>          39,277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>
                          <a:latin typeface="Roboto light" panose="020B0604020202020204" charset="0"/>
                        </a:rPr>
                        <a:t>          21,502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>
                          <a:latin typeface="Roboto light" panose="020B0604020202020204" charset="0"/>
                        </a:rPr>
                        <a:t>          17,775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>
                          <a:latin typeface="Roboto light" panose="020B0604020202020204" charset="0"/>
                        </a:rPr>
                        <a:t>45%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080899"/>
                  </a:ext>
                </a:extLst>
              </a:tr>
              <a:tr h="647211">
                <a:tc>
                  <a:txBody>
                    <a:bodyPr/>
                    <a:lstStyle/>
                    <a:p>
                      <a:r>
                        <a:rPr lang="en-GB" baseline="0">
                          <a:latin typeface="Roboto light" panose="020B0604020202020204" charset="0"/>
                        </a:rPr>
                        <a:t>September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>
                          <a:latin typeface="Roboto light" panose="020B0604020202020204" charset="0"/>
                        </a:rPr>
                        <a:t>          52,769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>
                          <a:latin typeface="Roboto light" panose="020B0604020202020204" charset="0"/>
                        </a:rPr>
                        <a:t>          31,600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>
                          <a:latin typeface="Roboto light" panose="020B0604020202020204" charset="0"/>
                        </a:rPr>
                        <a:t>          21,169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>
                          <a:latin typeface="Roboto light" panose="020B0604020202020204" charset="0"/>
                        </a:rPr>
                        <a:t>40%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05376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952" y="2364470"/>
            <a:ext cx="2733397" cy="326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7659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Reuse Projects – IT Reuse Project</a:t>
            </a:r>
          </a:p>
        </p:txBody>
      </p:sp>
      <p:pic>
        <p:nvPicPr>
          <p:cNvPr id="4" name="Picture 2" descr="C:\Users\apeddie\Downloads\20150217_123110.jpg.jpe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7372" y="1690688"/>
            <a:ext cx="2533678" cy="422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58393"/>
              </p:ext>
            </p:extLst>
          </p:nvPr>
        </p:nvGraphicFramePr>
        <p:xfrm>
          <a:off x="3509961" y="1938337"/>
          <a:ext cx="7930671" cy="3978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6932356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reuse – Lab and Furniture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Storage</a:t>
            </a:r>
          </a:p>
          <a:p>
            <a:r>
              <a:rPr lang="en-GB" sz="4400" dirty="0"/>
              <a:t>Aesthetics</a:t>
            </a:r>
          </a:p>
          <a:p>
            <a:r>
              <a:rPr lang="en-GB" sz="4400" dirty="0"/>
              <a:t>Funding</a:t>
            </a:r>
          </a:p>
        </p:txBody>
      </p:sp>
    </p:spTree>
    <p:extLst>
      <p:ext uri="{BB962C8B-B14F-4D97-AF65-F5344CB8AC3E}">
        <p14:creationId xmlns:p14="http://schemas.microsoft.com/office/powerpoint/2010/main" val="157682040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Our food v your food</a:t>
            </a:r>
          </a:p>
          <a:p>
            <a:r>
              <a:rPr lang="en-GB" sz="4400" dirty="0"/>
              <a:t>Food Sharing Edinburgh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6482" y="1951264"/>
            <a:ext cx="4537444" cy="340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233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4400" dirty="0"/>
              <a:t>Water stations</a:t>
            </a:r>
          </a:p>
          <a:p>
            <a:r>
              <a:rPr lang="en-GB" sz="4400" dirty="0"/>
              <a:t>Cars keep exploding</a:t>
            </a:r>
          </a:p>
          <a:p>
            <a:r>
              <a:rPr lang="en-GB" sz="4400" dirty="0"/>
              <a:t>Truly Circular Economy essential</a:t>
            </a:r>
          </a:p>
          <a:p>
            <a:r>
              <a:rPr lang="en-GB" sz="4400" dirty="0"/>
              <a:t>Everyone needs to help</a:t>
            </a:r>
          </a:p>
          <a:p>
            <a:r>
              <a:rPr lang="en-GB" sz="4400" dirty="0"/>
              <a:t>Stage a revolt!</a:t>
            </a:r>
          </a:p>
        </p:txBody>
      </p:sp>
    </p:spTree>
    <p:extLst>
      <p:ext uri="{BB962C8B-B14F-4D97-AF65-F5344CB8AC3E}">
        <p14:creationId xmlns:p14="http://schemas.microsoft.com/office/powerpoint/2010/main" val="57594987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Zero by 2040</a:t>
            </a:r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36448" y="1690688"/>
            <a:ext cx="7540872" cy="422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9411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is the Department for Social Responsibility and Sustainability?</a:t>
            </a:r>
          </a:p>
        </p:txBody>
      </p:sp>
      <p:pic>
        <p:nvPicPr>
          <p:cNvPr id="5" name="Content Placeholder 4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5951" y="1690688"/>
            <a:ext cx="8241866" cy="4225925"/>
          </a:xfrm>
        </p:spPr>
      </p:pic>
    </p:spTree>
    <p:extLst>
      <p:ext uri="{BB962C8B-B14F-4D97-AF65-F5344CB8AC3E}">
        <p14:creationId xmlns:p14="http://schemas.microsoft.com/office/powerpoint/2010/main" val="42239569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I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400" dirty="0"/>
              <a:t>Waste and Circular Economy</a:t>
            </a:r>
          </a:p>
          <a:p>
            <a:r>
              <a:rPr lang="en-GB" sz="4400" dirty="0"/>
              <a:t>Sustainability Training</a:t>
            </a:r>
          </a:p>
          <a:p>
            <a:r>
              <a:rPr lang="en-GB" sz="4400" dirty="0"/>
              <a:t>Sustainable Buildings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7058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Waste at the </a:t>
            </a:r>
            <a:r>
              <a:rPr lang="en-GB" dirty="0" err="1"/>
              <a:t>Uni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0451" y="1488559"/>
            <a:ext cx="5212866" cy="4604698"/>
          </a:xfrm>
        </p:spPr>
      </p:pic>
    </p:spTree>
    <p:extLst>
      <p:ext uri="{BB962C8B-B14F-4D97-AF65-F5344CB8AC3E}">
        <p14:creationId xmlns:p14="http://schemas.microsoft.com/office/powerpoint/2010/main" val="405089986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Waste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Legislation – we have to follow the law</a:t>
            </a:r>
          </a:p>
          <a:p>
            <a:r>
              <a:rPr lang="en-GB" sz="4400" dirty="0"/>
              <a:t>UK and Scot </a:t>
            </a:r>
            <a:r>
              <a:rPr lang="en-GB" sz="4400" dirty="0" err="1"/>
              <a:t>Gov</a:t>
            </a:r>
            <a:r>
              <a:rPr lang="en-GB" sz="4400" dirty="0"/>
              <a:t> plans</a:t>
            </a:r>
          </a:p>
          <a:p>
            <a:r>
              <a:rPr lang="en-GB" sz="4400" dirty="0"/>
              <a:t>Zero Waste University</a:t>
            </a:r>
          </a:p>
        </p:txBody>
      </p:sp>
    </p:spTree>
    <p:extLst>
      <p:ext uri="{BB962C8B-B14F-4D97-AF65-F5344CB8AC3E}">
        <p14:creationId xmlns:p14="http://schemas.microsoft.com/office/powerpoint/2010/main" val="42274428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Recycling – pointless (almost)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China amazing!</a:t>
            </a:r>
          </a:p>
          <a:p>
            <a:r>
              <a:rPr lang="en-GB" sz="4400" dirty="0"/>
              <a:t>1/3 recycled</a:t>
            </a:r>
          </a:p>
          <a:p>
            <a:r>
              <a:rPr lang="en-GB" sz="4400" dirty="0"/>
              <a:t>We have passed the Rubicon</a:t>
            </a:r>
          </a:p>
          <a:p>
            <a:r>
              <a:rPr lang="en-GB" sz="4400" dirty="0"/>
              <a:t>Transformational change</a:t>
            </a:r>
          </a:p>
        </p:txBody>
      </p:sp>
    </p:spTree>
    <p:extLst>
      <p:ext uri="{BB962C8B-B14F-4D97-AF65-F5344CB8AC3E}">
        <p14:creationId xmlns:p14="http://schemas.microsoft.com/office/powerpoint/2010/main" val="224455142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Coffee Cup Challenge</a:t>
            </a:r>
          </a:p>
        </p:txBody>
      </p:sp>
      <p:pic>
        <p:nvPicPr>
          <p:cNvPr id="5" name="Content Placeholder 4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0674" y="1600200"/>
            <a:ext cx="6930653" cy="3557588"/>
          </a:xfrm>
        </p:spPr>
      </p:pic>
    </p:spTree>
    <p:extLst>
      <p:ext uri="{BB962C8B-B14F-4D97-AF65-F5344CB8AC3E}">
        <p14:creationId xmlns:p14="http://schemas.microsoft.com/office/powerpoint/2010/main" val="348647521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Bio packaging both works and doesn’t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0532" y="1690688"/>
            <a:ext cx="4052703" cy="4052703"/>
          </a:xfrm>
        </p:spPr>
      </p:pic>
    </p:spTree>
    <p:extLst>
      <p:ext uri="{BB962C8B-B14F-4D97-AF65-F5344CB8AC3E}">
        <p14:creationId xmlns:p14="http://schemas.microsoft.com/office/powerpoint/2010/main" val="420651468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ld blue">
  <a:themeElements>
    <a:clrScheme name="SRS 2015">
      <a:dk1>
        <a:sysClr val="windowText" lastClr="000000"/>
      </a:dk1>
      <a:lt1>
        <a:srgbClr val="FFFFFF"/>
      </a:lt1>
      <a:dk2>
        <a:srgbClr val="2C4872"/>
      </a:dk2>
      <a:lt2>
        <a:srgbClr val="EAEAEA"/>
      </a:lt2>
      <a:accent1>
        <a:srgbClr val="497DBF"/>
      </a:accent1>
      <a:accent2>
        <a:srgbClr val="00B0F0"/>
      </a:accent2>
      <a:accent3>
        <a:srgbClr val="8ACB99"/>
      </a:accent3>
      <a:accent4>
        <a:srgbClr val="2C6D7A"/>
      </a:accent4>
      <a:accent5>
        <a:srgbClr val="D51F35"/>
      </a:accent5>
      <a:accent6>
        <a:srgbClr val="A37353"/>
      </a:accent6>
      <a:hlink>
        <a:srgbClr val="00B0F0"/>
      </a:hlink>
      <a:folHlink>
        <a:srgbClr val="8ACB99"/>
      </a:folHlink>
    </a:clrScheme>
    <a:fontScheme name="SRS 2015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94140AEE-3D5A-47AB-ADAF-7D76F9BDFD09}" vid="{33118256-3BDB-4031-ABA8-F7F116DC20A7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ptimistic blue">
  <a:themeElements>
    <a:clrScheme name="SRS 2015">
      <a:dk1>
        <a:sysClr val="windowText" lastClr="000000"/>
      </a:dk1>
      <a:lt1>
        <a:srgbClr val="FFFFFF"/>
      </a:lt1>
      <a:dk2>
        <a:srgbClr val="2C4872"/>
      </a:dk2>
      <a:lt2>
        <a:srgbClr val="EAEAEA"/>
      </a:lt2>
      <a:accent1>
        <a:srgbClr val="497DBF"/>
      </a:accent1>
      <a:accent2>
        <a:srgbClr val="D51F35"/>
      </a:accent2>
      <a:accent3>
        <a:srgbClr val="8ACB99"/>
      </a:accent3>
      <a:accent4>
        <a:srgbClr val="2C6D7A"/>
      </a:accent4>
      <a:accent5>
        <a:srgbClr val="3EC4DD"/>
      </a:accent5>
      <a:accent6>
        <a:srgbClr val="A37353"/>
      </a:accent6>
      <a:hlink>
        <a:srgbClr val="00B0F0"/>
      </a:hlink>
      <a:folHlink>
        <a:srgbClr val="8ACB99"/>
      </a:folHlink>
    </a:clrScheme>
    <a:fontScheme name="SRS 2015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94140AEE-3D5A-47AB-ADAF-7D76F9BDFD09}" vid="{A83ECA46-286F-4D64-9083-DED584A5011A}"/>
    </a:ext>
  </a:extLst>
</a:theme>
</file>

<file path=ppt/theme/theme3.xml><?xml version="1.0" encoding="utf-8"?>
<a:theme xmlns:a="http://schemas.openxmlformats.org/drawingml/2006/main" name="Nearly black">
  <a:themeElements>
    <a:clrScheme name="SRS 2015">
      <a:dk1>
        <a:sysClr val="windowText" lastClr="000000"/>
      </a:dk1>
      <a:lt1>
        <a:srgbClr val="FFFFFF"/>
      </a:lt1>
      <a:dk2>
        <a:srgbClr val="2C4872"/>
      </a:dk2>
      <a:lt2>
        <a:srgbClr val="EAEAEA"/>
      </a:lt2>
      <a:accent1>
        <a:srgbClr val="497DBF"/>
      </a:accent1>
      <a:accent2>
        <a:srgbClr val="D51F35"/>
      </a:accent2>
      <a:accent3>
        <a:srgbClr val="8ACB99"/>
      </a:accent3>
      <a:accent4>
        <a:srgbClr val="2C6D7A"/>
      </a:accent4>
      <a:accent5>
        <a:srgbClr val="3EC4DD"/>
      </a:accent5>
      <a:accent6>
        <a:srgbClr val="A37353"/>
      </a:accent6>
      <a:hlink>
        <a:srgbClr val="00B0F0"/>
      </a:hlink>
      <a:folHlink>
        <a:srgbClr val="8ACB99"/>
      </a:folHlink>
    </a:clrScheme>
    <a:fontScheme name="SRS 2015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94140AEE-3D5A-47AB-ADAF-7D76F9BDFD09}" vid="{4983E877-37CC-41F9-8FEE-5EB3A16C86D1}"/>
    </a:ext>
  </a:extLst>
</a:theme>
</file>

<file path=ppt/theme/theme4.xml><?xml version="1.0" encoding="utf-8"?>
<a:theme xmlns:a="http://schemas.openxmlformats.org/drawingml/2006/main" name="Energy red">
  <a:themeElements>
    <a:clrScheme name="SRS 2015">
      <a:dk1>
        <a:sysClr val="windowText" lastClr="000000"/>
      </a:dk1>
      <a:lt1>
        <a:srgbClr val="FFFFFF"/>
      </a:lt1>
      <a:dk2>
        <a:srgbClr val="2C4872"/>
      </a:dk2>
      <a:lt2>
        <a:srgbClr val="EAEAEA"/>
      </a:lt2>
      <a:accent1>
        <a:srgbClr val="497DBF"/>
      </a:accent1>
      <a:accent2>
        <a:srgbClr val="D51F35"/>
      </a:accent2>
      <a:accent3>
        <a:srgbClr val="8ACB99"/>
      </a:accent3>
      <a:accent4>
        <a:srgbClr val="2C6D7A"/>
      </a:accent4>
      <a:accent5>
        <a:srgbClr val="3EC4DD"/>
      </a:accent5>
      <a:accent6>
        <a:srgbClr val="A37353"/>
      </a:accent6>
      <a:hlink>
        <a:srgbClr val="00B0F0"/>
      </a:hlink>
      <a:folHlink>
        <a:srgbClr val="8ACB99"/>
      </a:folHlink>
    </a:clrScheme>
    <a:fontScheme name="SRS 2015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4140AEE-3D5A-47AB-ADAF-7D76F9BDFD09}" vid="{6D7E18A5-44A4-470A-A217-BDBC3AD89C5A}"/>
    </a:ext>
  </a:extLst>
</a:theme>
</file>

<file path=ppt/theme/theme5.xml><?xml version="1.0" encoding="utf-8"?>
<a:theme xmlns:a="http://schemas.openxmlformats.org/drawingml/2006/main" name="Food green">
  <a:themeElements>
    <a:clrScheme name="SRS 2015">
      <a:dk1>
        <a:sysClr val="windowText" lastClr="000000"/>
      </a:dk1>
      <a:lt1>
        <a:srgbClr val="FFFFFF"/>
      </a:lt1>
      <a:dk2>
        <a:srgbClr val="2C4872"/>
      </a:dk2>
      <a:lt2>
        <a:srgbClr val="EAEAEA"/>
      </a:lt2>
      <a:accent1>
        <a:srgbClr val="497DBF"/>
      </a:accent1>
      <a:accent2>
        <a:srgbClr val="D51F35"/>
      </a:accent2>
      <a:accent3>
        <a:srgbClr val="8ACB99"/>
      </a:accent3>
      <a:accent4>
        <a:srgbClr val="2C6D7A"/>
      </a:accent4>
      <a:accent5>
        <a:srgbClr val="3EC4DD"/>
      </a:accent5>
      <a:accent6>
        <a:srgbClr val="A37353"/>
      </a:accent6>
      <a:hlink>
        <a:srgbClr val="00B0F0"/>
      </a:hlink>
      <a:folHlink>
        <a:srgbClr val="8ACB99"/>
      </a:folHlink>
    </a:clrScheme>
    <a:fontScheme name="SRS 2015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4140AEE-3D5A-47AB-ADAF-7D76F9BDFD09}" vid="{256BECD6-CD0E-4D65-A398-DE3481067896}"/>
    </a:ext>
  </a:extLst>
</a:theme>
</file>

<file path=ppt/theme/theme6.xml><?xml version="1.0" encoding="utf-8"?>
<a:theme xmlns:a="http://schemas.openxmlformats.org/drawingml/2006/main" name="Serious turquoise">
  <a:themeElements>
    <a:clrScheme name="SRS 2015">
      <a:dk1>
        <a:sysClr val="windowText" lastClr="000000"/>
      </a:dk1>
      <a:lt1>
        <a:srgbClr val="FFFFFF"/>
      </a:lt1>
      <a:dk2>
        <a:srgbClr val="2C4872"/>
      </a:dk2>
      <a:lt2>
        <a:srgbClr val="EAEAEA"/>
      </a:lt2>
      <a:accent1>
        <a:srgbClr val="497DBF"/>
      </a:accent1>
      <a:accent2>
        <a:srgbClr val="D51F35"/>
      </a:accent2>
      <a:accent3>
        <a:srgbClr val="8ACB99"/>
      </a:accent3>
      <a:accent4>
        <a:srgbClr val="2C6D7A"/>
      </a:accent4>
      <a:accent5>
        <a:srgbClr val="3EC4DD"/>
      </a:accent5>
      <a:accent6>
        <a:srgbClr val="A37353"/>
      </a:accent6>
      <a:hlink>
        <a:srgbClr val="00B0F0"/>
      </a:hlink>
      <a:folHlink>
        <a:srgbClr val="8ACB99"/>
      </a:folHlink>
    </a:clrScheme>
    <a:fontScheme name="SRS 2015">
      <a:majorFont>
        <a:latin typeface="Lato Hairline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4140AEE-3D5A-47AB-ADAF-7D76F9BDFD09}" vid="{74545CF5-6D25-43FD-97CA-51B23884A913}"/>
    </a:ext>
  </a:extLst>
</a:theme>
</file>

<file path=ppt/theme/theme7.xml><?xml version="1.0" encoding="utf-8"?>
<a:theme xmlns:a="http://schemas.openxmlformats.org/drawingml/2006/main" name="Travel blue">
  <a:themeElements>
    <a:clrScheme name="SRS 2015">
      <a:dk1>
        <a:sysClr val="windowText" lastClr="000000"/>
      </a:dk1>
      <a:lt1>
        <a:srgbClr val="FFFFFF"/>
      </a:lt1>
      <a:dk2>
        <a:srgbClr val="2C4872"/>
      </a:dk2>
      <a:lt2>
        <a:srgbClr val="EAEAEA"/>
      </a:lt2>
      <a:accent1>
        <a:srgbClr val="497DBF"/>
      </a:accent1>
      <a:accent2>
        <a:srgbClr val="D51F35"/>
      </a:accent2>
      <a:accent3>
        <a:srgbClr val="8ACB99"/>
      </a:accent3>
      <a:accent4>
        <a:srgbClr val="2C6D7A"/>
      </a:accent4>
      <a:accent5>
        <a:srgbClr val="3EC4DD"/>
      </a:accent5>
      <a:accent6>
        <a:srgbClr val="A37353"/>
      </a:accent6>
      <a:hlink>
        <a:srgbClr val="00B0F0"/>
      </a:hlink>
      <a:folHlink>
        <a:srgbClr val="8ACB99"/>
      </a:folHlink>
    </a:clrScheme>
    <a:fontScheme name="SRS 2015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4140AEE-3D5A-47AB-ADAF-7D76F9BDFD09}" vid="{38045E3B-2F26-4EAE-A92B-8AB0ED0C09CE}"/>
    </a:ext>
  </a:extLst>
</a:theme>
</file>

<file path=ppt/theme/theme8.xml><?xml version="1.0" encoding="utf-8"?>
<a:theme xmlns:a="http://schemas.openxmlformats.org/drawingml/2006/main" name="Gold award">
  <a:themeElements>
    <a:clrScheme name="SRS 2015">
      <a:dk1>
        <a:sysClr val="windowText" lastClr="000000"/>
      </a:dk1>
      <a:lt1>
        <a:srgbClr val="FFFFFF"/>
      </a:lt1>
      <a:dk2>
        <a:srgbClr val="2C4872"/>
      </a:dk2>
      <a:lt2>
        <a:srgbClr val="EAEAEA"/>
      </a:lt2>
      <a:accent1>
        <a:srgbClr val="497DBF"/>
      </a:accent1>
      <a:accent2>
        <a:srgbClr val="D51F35"/>
      </a:accent2>
      <a:accent3>
        <a:srgbClr val="8ACB99"/>
      </a:accent3>
      <a:accent4>
        <a:srgbClr val="2C6D7A"/>
      </a:accent4>
      <a:accent5>
        <a:srgbClr val="3EC4DD"/>
      </a:accent5>
      <a:accent6>
        <a:srgbClr val="A37353"/>
      </a:accent6>
      <a:hlink>
        <a:srgbClr val="00B0F0"/>
      </a:hlink>
      <a:folHlink>
        <a:srgbClr val="8ACB99"/>
      </a:folHlink>
    </a:clrScheme>
    <a:fontScheme name="SRS 2015">
      <a:majorFont>
        <a:latin typeface="Lato Hairline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4140AEE-3D5A-47AB-ADAF-7D76F9BDFD09}" vid="{A428BB05-5790-4BBE-8B4C-B40321A0A731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313</Words>
  <Application>Microsoft Macintosh PowerPoint</Application>
  <PresentationFormat>Widescreen</PresentationFormat>
  <Paragraphs>85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Roboto light</vt:lpstr>
      <vt:lpstr>Calibri</vt:lpstr>
      <vt:lpstr>Roboto thin</vt:lpstr>
      <vt:lpstr>Arial</vt:lpstr>
      <vt:lpstr>Old blue</vt:lpstr>
      <vt:lpstr>Optimistic blue</vt:lpstr>
      <vt:lpstr>Nearly black</vt:lpstr>
      <vt:lpstr>Energy red</vt:lpstr>
      <vt:lpstr>Food green</vt:lpstr>
      <vt:lpstr>Serious turquoise</vt:lpstr>
      <vt:lpstr>Travel blue</vt:lpstr>
      <vt:lpstr>Gold award</vt:lpstr>
      <vt:lpstr>PowerPoint Presentation</vt:lpstr>
      <vt:lpstr>Zero by 2040</vt:lpstr>
      <vt:lpstr>What is the Department for Social Responsibility and Sustainability?</vt:lpstr>
      <vt:lpstr>What I do</vt:lpstr>
      <vt:lpstr>Waste at the Uni</vt:lpstr>
      <vt:lpstr>Waste strategy</vt:lpstr>
      <vt:lpstr>Recycling – pointless (almost) </vt:lpstr>
      <vt:lpstr>Coffee Cup Challenge</vt:lpstr>
      <vt:lpstr>Bio packaging both works and doesn’t</vt:lpstr>
      <vt:lpstr>Reusable Items – Keep Cups</vt:lpstr>
      <vt:lpstr>Reuse Projects – IT Reuse Project</vt:lpstr>
      <vt:lpstr>Other reuse – Lab and Furniture </vt:lpstr>
      <vt:lpstr>Food</vt:lpstr>
      <vt:lpstr>Next steps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PEDDIE Alan</dc:creator>
  <cp:lastModifiedBy>CURRIE Morgan</cp:lastModifiedBy>
  <cp:revision>28</cp:revision>
  <dcterms:modified xsi:type="dcterms:W3CDTF">2019-01-31T19:43:39Z</dcterms:modified>
</cp:coreProperties>
</file>