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302" r:id="rId3"/>
    <p:sldId id="341" r:id="rId4"/>
    <p:sldId id="357" r:id="rId5"/>
    <p:sldId id="360" r:id="rId6"/>
    <p:sldId id="338" r:id="rId7"/>
    <p:sldId id="342" r:id="rId8"/>
    <p:sldId id="358" r:id="rId9"/>
    <p:sldId id="343" r:id="rId10"/>
    <p:sldId id="344" r:id="rId11"/>
    <p:sldId id="351" r:id="rId12"/>
    <p:sldId id="352" r:id="rId13"/>
    <p:sldId id="353" r:id="rId14"/>
    <p:sldId id="356" r:id="rId15"/>
    <p:sldId id="354" r:id="rId16"/>
    <p:sldId id="345" r:id="rId17"/>
    <p:sldId id="346" r:id="rId18"/>
    <p:sldId id="355" r:id="rId19"/>
    <p:sldId id="349" r:id="rId20"/>
    <p:sldId id="350" r:id="rId21"/>
    <p:sldId id="347" r:id="rId22"/>
    <p:sldId id="348" r:id="rId23"/>
    <p:sldId id="359" r:id="rId24"/>
    <p:sldId id="361" r:id="rId25"/>
    <p:sldId id="362"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92" autoAdjust="0"/>
    <p:restoredTop sz="81611" autoAdjust="0"/>
  </p:normalViewPr>
  <p:slideViewPr>
    <p:cSldViewPr snapToGrid="0" snapToObjects="1">
      <p:cViewPr varScale="1">
        <p:scale>
          <a:sx n="92" d="100"/>
          <a:sy n="92" d="100"/>
        </p:scale>
        <p:origin x="222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C96BA-08DA-2D41-9ABB-71839B9120E1}" type="datetimeFigureOut">
              <a:rPr lang="en-US" smtClean="0"/>
              <a:t>2/12/19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5FF4D-D286-9945-84D1-EE6F4129429D}" type="slidenum">
              <a:rPr lang="en-US" smtClean="0"/>
              <a:t>‹#›</a:t>
            </a:fld>
            <a:endParaRPr lang="en-US"/>
          </a:p>
        </p:txBody>
      </p:sp>
    </p:spTree>
    <p:extLst>
      <p:ext uri="{BB962C8B-B14F-4D97-AF65-F5344CB8AC3E}">
        <p14:creationId xmlns:p14="http://schemas.microsoft.com/office/powerpoint/2010/main" val="52383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5FF4D-D286-9945-84D1-EE6F4129429D}" type="slidenum">
              <a:rPr lang="en-US" smtClean="0"/>
              <a:t>1</a:t>
            </a:fld>
            <a:endParaRPr lang="en-US"/>
          </a:p>
        </p:txBody>
      </p:sp>
    </p:spTree>
    <p:extLst>
      <p:ext uri="{BB962C8B-B14F-4D97-AF65-F5344CB8AC3E}">
        <p14:creationId xmlns:p14="http://schemas.microsoft.com/office/powerpoint/2010/main" val="1566550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 </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10</a:t>
            </a:fld>
            <a:endParaRPr lang="en-US"/>
          </a:p>
        </p:txBody>
      </p:sp>
    </p:spTree>
    <p:extLst>
      <p:ext uri="{BB962C8B-B14F-4D97-AF65-F5344CB8AC3E}">
        <p14:creationId xmlns:p14="http://schemas.microsoft.com/office/powerpoint/2010/main" val="3437859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 </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11</a:t>
            </a:fld>
            <a:endParaRPr lang="en-US"/>
          </a:p>
        </p:txBody>
      </p:sp>
    </p:spTree>
    <p:extLst>
      <p:ext uri="{BB962C8B-B14F-4D97-AF65-F5344CB8AC3E}">
        <p14:creationId xmlns:p14="http://schemas.microsoft.com/office/powerpoint/2010/main" val="73428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 </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12</a:t>
            </a:fld>
            <a:endParaRPr lang="en-US"/>
          </a:p>
        </p:txBody>
      </p:sp>
    </p:spTree>
    <p:extLst>
      <p:ext uri="{BB962C8B-B14F-4D97-AF65-F5344CB8AC3E}">
        <p14:creationId xmlns:p14="http://schemas.microsoft.com/office/powerpoint/2010/main" val="2073618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 </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13</a:t>
            </a:fld>
            <a:endParaRPr lang="en-US"/>
          </a:p>
        </p:txBody>
      </p:sp>
    </p:spTree>
    <p:extLst>
      <p:ext uri="{BB962C8B-B14F-4D97-AF65-F5344CB8AC3E}">
        <p14:creationId xmlns:p14="http://schemas.microsoft.com/office/powerpoint/2010/main" val="3121080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 </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14</a:t>
            </a:fld>
            <a:endParaRPr lang="en-US"/>
          </a:p>
        </p:txBody>
      </p:sp>
    </p:spTree>
    <p:extLst>
      <p:ext uri="{BB962C8B-B14F-4D97-AF65-F5344CB8AC3E}">
        <p14:creationId xmlns:p14="http://schemas.microsoft.com/office/powerpoint/2010/main" val="2713033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b="0" dirty="0">
                <a:solidFill>
                  <a:schemeClr val="bg1"/>
                </a:solidFill>
                <a:latin typeface="Century Gothic" panose="020B0502020202020204" pitchFamily="34" charset="0"/>
              </a:rPr>
              <a:t> Do NOT skip explanation of the focus group purpose or the introductions</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15</a:t>
            </a:fld>
            <a:endParaRPr lang="en-US"/>
          </a:p>
        </p:txBody>
      </p:sp>
    </p:spTree>
    <p:extLst>
      <p:ext uri="{BB962C8B-B14F-4D97-AF65-F5344CB8AC3E}">
        <p14:creationId xmlns:p14="http://schemas.microsoft.com/office/powerpoint/2010/main" val="4024116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b="0" dirty="0">
                <a:solidFill>
                  <a:schemeClr val="bg1"/>
                </a:solidFill>
                <a:latin typeface="Century Gothic" panose="020B0502020202020204" pitchFamily="34" charset="0"/>
              </a:rPr>
              <a:t> If still in exploratory phase, pick a heterogenous group</a:t>
            </a:r>
          </a:p>
        </p:txBody>
      </p:sp>
      <p:sp>
        <p:nvSpPr>
          <p:cNvPr id="4" name="Slide Number Placeholder 3"/>
          <p:cNvSpPr>
            <a:spLocks noGrp="1"/>
          </p:cNvSpPr>
          <p:nvPr>
            <p:ph type="sldNum" sz="quarter" idx="5"/>
          </p:nvPr>
        </p:nvSpPr>
        <p:spPr/>
        <p:txBody>
          <a:bodyPr/>
          <a:lstStyle/>
          <a:p>
            <a:fld id="{BF25FF4D-D286-9945-84D1-EE6F4129429D}" type="slidenum">
              <a:rPr lang="en-US" smtClean="0"/>
              <a:t>16</a:t>
            </a:fld>
            <a:endParaRPr lang="en-US"/>
          </a:p>
        </p:txBody>
      </p:sp>
    </p:spTree>
    <p:extLst>
      <p:ext uri="{BB962C8B-B14F-4D97-AF65-F5344CB8AC3E}">
        <p14:creationId xmlns:p14="http://schemas.microsoft.com/office/powerpoint/2010/main" val="4078759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 </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17</a:t>
            </a:fld>
            <a:endParaRPr lang="en-US"/>
          </a:p>
        </p:txBody>
      </p:sp>
    </p:spTree>
    <p:extLst>
      <p:ext uri="{BB962C8B-B14F-4D97-AF65-F5344CB8AC3E}">
        <p14:creationId xmlns:p14="http://schemas.microsoft.com/office/powerpoint/2010/main" val="68196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b="0" dirty="0">
                <a:solidFill>
                  <a:schemeClr val="bg1"/>
                </a:solidFill>
                <a:latin typeface="Century Gothic" panose="020B0502020202020204" pitchFamily="34" charset="0"/>
              </a:rPr>
              <a:t> Do NOT skip explanation of the focus group purpose or the introductions</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18</a:t>
            </a:fld>
            <a:endParaRPr lang="en-US"/>
          </a:p>
        </p:txBody>
      </p:sp>
    </p:spTree>
    <p:extLst>
      <p:ext uri="{BB962C8B-B14F-4D97-AF65-F5344CB8AC3E}">
        <p14:creationId xmlns:p14="http://schemas.microsoft.com/office/powerpoint/2010/main" val="2630380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 </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19</a:t>
            </a:fld>
            <a:endParaRPr lang="en-US"/>
          </a:p>
        </p:txBody>
      </p:sp>
    </p:spTree>
    <p:extLst>
      <p:ext uri="{BB962C8B-B14F-4D97-AF65-F5344CB8AC3E}">
        <p14:creationId xmlns:p14="http://schemas.microsoft.com/office/powerpoint/2010/main" val="3369265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https://</a:t>
            </a:r>
            <a:r>
              <a:rPr lang="en-US" b="0" dirty="0" err="1"/>
              <a:t>www.theguardian.com</a:t>
            </a:r>
            <a:r>
              <a:rPr lang="en-US" b="0" dirty="0"/>
              <a:t>/environment/2019/</a:t>
            </a:r>
            <a:r>
              <a:rPr lang="en-US" b="0" dirty="0" err="1"/>
              <a:t>feb</a:t>
            </a:r>
            <a:r>
              <a:rPr lang="en-US" b="0" dirty="0"/>
              <a:t>/03/belgian-kids-march-against-climate-change-why-dont-ours-ask-dutch</a:t>
            </a:r>
          </a:p>
        </p:txBody>
      </p:sp>
      <p:sp>
        <p:nvSpPr>
          <p:cNvPr id="4" name="Slide Number Placeholder 3"/>
          <p:cNvSpPr>
            <a:spLocks noGrp="1"/>
          </p:cNvSpPr>
          <p:nvPr>
            <p:ph type="sldNum" sz="quarter" idx="5"/>
          </p:nvPr>
        </p:nvSpPr>
        <p:spPr/>
        <p:txBody>
          <a:bodyPr/>
          <a:lstStyle/>
          <a:p>
            <a:fld id="{BF25FF4D-D286-9945-84D1-EE6F4129429D}" type="slidenum">
              <a:rPr lang="en-US" smtClean="0"/>
              <a:t>2</a:t>
            </a:fld>
            <a:endParaRPr lang="en-US"/>
          </a:p>
        </p:txBody>
      </p:sp>
    </p:spTree>
    <p:extLst>
      <p:ext uri="{BB962C8B-B14F-4D97-AF65-F5344CB8AC3E}">
        <p14:creationId xmlns:p14="http://schemas.microsoft.com/office/powerpoint/2010/main" val="18273840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 </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20</a:t>
            </a:fld>
            <a:endParaRPr lang="en-US"/>
          </a:p>
        </p:txBody>
      </p:sp>
    </p:spTree>
    <p:extLst>
      <p:ext uri="{BB962C8B-B14F-4D97-AF65-F5344CB8AC3E}">
        <p14:creationId xmlns:p14="http://schemas.microsoft.com/office/powerpoint/2010/main" val="1237849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 </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21</a:t>
            </a:fld>
            <a:endParaRPr lang="en-US"/>
          </a:p>
        </p:txBody>
      </p:sp>
    </p:spTree>
    <p:extLst>
      <p:ext uri="{BB962C8B-B14F-4D97-AF65-F5344CB8AC3E}">
        <p14:creationId xmlns:p14="http://schemas.microsoft.com/office/powerpoint/2010/main" val="28027634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 </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22</a:t>
            </a:fld>
            <a:endParaRPr lang="en-US"/>
          </a:p>
        </p:txBody>
      </p:sp>
    </p:spTree>
    <p:extLst>
      <p:ext uri="{BB962C8B-B14F-4D97-AF65-F5344CB8AC3E}">
        <p14:creationId xmlns:p14="http://schemas.microsoft.com/office/powerpoint/2010/main" val="2584707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 </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23</a:t>
            </a:fld>
            <a:endParaRPr lang="en-US"/>
          </a:p>
        </p:txBody>
      </p:sp>
    </p:spTree>
    <p:extLst>
      <p:ext uri="{BB962C8B-B14F-4D97-AF65-F5344CB8AC3E}">
        <p14:creationId xmlns:p14="http://schemas.microsoft.com/office/powerpoint/2010/main" val="3970535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24</a:t>
            </a:fld>
            <a:endParaRPr lang="en-US"/>
          </a:p>
        </p:txBody>
      </p:sp>
    </p:spTree>
    <p:extLst>
      <p:ext uri="{BB962C8B-B14F-4D97-AF65-F5344CB8AC3E}">
        <p14:creationId xmlns:p14="http://schemas.microsoft.com/office/powerpoint/2010/main" val="25339869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25</a:t>
            </a:fld>
            <a:endParaRPr lang="en-US"/>
          </a:p>
        </p:txBody>
      </p:sp>
    </p:spTree>
    <p:extLst>
      <p:ext uri="{BB962C8B-B14F-4D97-AF65-F5344CB8AC3E}">
        <p14:creationId xmlns:p14="http://schemas.microsoft.com/office/powerpoint/2010/main" val="713820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3</a:t>
            </a:fld>
            <a:endParaRPr lang="en-US"/>
          </a:p>
        </p:txBody>
      </p:sp>
    </p:spTree>
    <p:extLst>
      <p:ext uri="{BB962C8B-B14F-4D97-AF65-F5344CB8AC3E}">
        <p14:creationId xmlns:p14="http://schemas.microsoft.com/office/powerpoint/2010/main" val="3173191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4</a:t>
            </a:fld>
            <a:endParaRPr lang="en-US"/>
          </a:p>
        </p:txBody>
      </p:sp>
    </p:spTree>
    <p:extLst>
      <p:ext uri="{BB962C8B-B14F-4D97-AF65-F5344CB8AC3E}">
        <p14:creationId xmlns:p14="http://schemas.microsoft.com/office/powerpoint/2010/main" val="3595678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5</a:t>
            </a:fld>
            <a:endParaRPr lang="en-US"/>
          </a:p>
        </p:txBody>
      </p:sp>
    </p:spTree>
    <p:extLst>
      <p:ext uri="{BB962C8B-B14F-4D97-AF65-F5344CB8AC3E}">
        <p14:creationId xmlns:p14="http://schemas.microsoft.com/office/powerpoint/2010/main" val="3980956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GB" sz="1200" b="0" dirty="0">
                <a:solidFill>
                  <a:schemeClr val="bg1"/>
                </a:solidFill>
                <a:latin typeface="Century Gothic" panose="020B0502020202020204" pitchFamily="34" charset="0"/>
              </a:rPr>
              <a:t> </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6</a:t>
            </a:fld>
            <a:endParaRPr lang="en-US"/>
          </a:p>
        </p:txBody>
      </p:sp>
    </p:spTree>
    <p:extLst>
      <p:ext uri="{BB962C8B-B14F-4D97-AF65-F5344CB8AC3E}">
        <p14:creationId xmlns:p14="http://schemas.microsoft.com/office/powerpoint/2010/main" val="238660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b="0" dirty="0">
                <a:solidFill>
                  <a:schemeClr val="bg1"/>
                </a:solidFill>
                <a:latin typeface="Century Gothic" panose="020B0502020202020204" pitchFamily="34" charset="0"/>
              </a:rPr>
              <a:t> </a:t>
            </a:r>
            <a:r>
              <a:rPr lang="en-GB" sz="1200" kern="1200" dirty="0">
                <a:solidFill>
                  <a:schemeClr val="tx1"/>
                </a:solidFill>
                <a:effectLst/>
                <a:latin typeface="+mn-lt"/>
                <a:ea typeface="+mn-ea"/>
                <a:cs typeface="+mn-cs"/>
              </a:rPr>
              <a:t>Participants will agree, challenge you, make comments, expand on your ideas.  </a:t>
            </a:r>
          </a:p>
          <a:p>
            <a:pPr marL="0" indent="0">
              <a:buFont typeface="Arial" panose="020B0604020202020204" pitchFamily="34" charset="0"/>
              <a:buNone/>
            </a:pPr>
            <a:endParaRPr lang="en-GB" sz="1200" kern="1200" dirty="0">
              <a:solidFill>
                <a:schemeClr val="tx1"/>
              </a:solidFill>
              <a:effectLst/>
              <a:latin typeface="+mn-lt"/>
              <a:ea typeface="+mn-ea"/>
              <a:cs typeface="+mn-cs"/>
            </a:endParaRPr>
          </a:p>
          <a:p>
            <a:pPr marL="0" indent="0">
              <a:buFont typeface="Arial" panose="020B0604020202020204" pitchFamily="34" charset="0"/>
              <a:buNone/>
            </a:pPr>
            <a:r>
              <a:rPr lang="en-GB" sz="1200" kern="1200" dirty="0">
                <a:solidFill>
                  <a:schemeClr val="tx1"/>
                </a:solidFill>
                <a:effectLst/>
                <a:latin typeface="+mn-lt"/>
                <a:ea typeface="+mn-ea"/>
                <a:cs typeface="+mn-cs"/>
              </a:rPr>
              <a:t>Through participants’ discussion with each other, there will be an opportunity for your group gain more information about your problem area (or possible areas), generate new ideas, and get preliminary feedback about your ideas from the design sprint</a:t>
            </a:r>
            <a:endParaRPr lang="en-GB" dirty="0"/>
          </a:p>
          <a:p>
            <a:endParaRPr lang="en-US" b="0" dirty="0"/>
          </a:p>
          <a:p>
            <a:r>
              <a:rPr lang="en-US" b="0" dirty="0"/>
              <a:t>Exploratory questions to help you narrow down problem areas or get feedback on ideas from design sprint</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They are about understanding processes, accounts, explanations, experiences, and meaning-making. They are not about producing numbers, testing relationships, or making predictions. They are interested in the individual group members, and are not treating them as a representative sample of a larger population </a:t>
            </a:r>
            <a:endParaRPr lang="en-GB" dirty="0"/>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7</a:t>
            </a:fld>
            <a:endParaRPr lang="en-US"/>
          </a:p>
        </p:txBody>
      </p:sp>
    </p:spTree>
    <p:extLst>
      <p:ext uri="{BB962C8B-B14F-4D97-AF65-F5344CB8AC3E}">
        <p14:creationId xmlns:p14="http://schemas.microsoft.com/office/powerpoint/2010/main" val="1610077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b="0" dirty="0">
                <a:solidFill>
                  <a:schemeClr val="bg1"/>
                </a:solidFill>
                <a:latin typeface="Century Gothic" panose="020B0502020202020204" pitchFamily="34" charset="0"/>
              </a:rPr>
              <a:t> </a:t>
            </a:r>
            <a:r>
              <a:rPr lang="en-GB" sz="1200" kern="1200" dirty="0">
                <a:solidFill>
                  <a:schemeClr val="tx1"/>
                </a:solidFill>
                <a:effectLst/>
                <a:latin typeface="+mn-lt"/>
                <a:ea typeface="+mn-ea"/>
                <a:cs typeface="+mn-cs"/>
              </a:rPr>
              <a:t>Participants will agree, challenge you, make comments, expand on your ideas.  </a:t>
            </a:r>
          </a:p>
          <a:p>
            <a:pPr marL="0" indent="0">
              <a:buFont typeface="Arial" panose="020B0604020202020204" pitchFamily="34" charset="0"/>
              <a:buNone/>
            </a:pPr>
            <a:endParaRPr lang="en-GB" sz="1200" kern="1200" dirty="0">
              <a:solidFill>
                <a:schemeClr val="tx1"/>
              </a:solidFill>
              <a:effectLst/>
              <a:latin typeface="+mn-lt"/>
              <a:ea typeface="+mn-ea"/>
              <a:cs typeface="+mn-cs"/>
            </a:endParaRPr>
          </a:p>
          <a:p>
            <a:pPr marL="0" indent="0">
              <a:buFont typeface="Arial" panose="020B0604020202020204" pitchFamily="34" charset="0"/>
              <a:buNone/>
            </a:pPr>
            <a:r>
              <a:rPr lang="en-GB" sz="1200" kern="1200" dirty="0">
                <a:solidFill>
                  <a:schemeClr val="tx1"/>
                </a:solidFill>
                <a:effectLst/>
                <a:latin typeface="+mn-lt"/>
                <a:ea typeface="+mn-ea"/>
                <a:cs typeface="+mn-cs"/>
              </a:rPr>
              <a:t>Through participants’ discussion with each other, there will be an opportunity for your group gain more information about your problem area (or possible areas), generate new ideas, and get preliminary feedback about your ideas from the design sprint</a:t>
            </a:r>
            <a:endParaRPr lang="en-GB" dirty="0"/>
          </a:p>
          <a:p>
            <a:endParaRPr lang="en-US" b="0" dirty="0"/>
          </a:p>
          <a:p>
            <a:r>
              <a:rPr lang="en-US" b="0" dirty="0"/>
              <a:t>Exploratory questions to help you narrow down problem areas or get feedback on ideas from design sprint</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They are about understanding processes, accounts, explanations, experiences, and meaning-making. They are not about producing numbers, testing relationships, or making predictions. They are interested in the individual group members, and are not treating them as a representative sample of a larger population </a:t>
            </a:r>
            <a:endParaRPr lang="en-GB" dirty="0"/>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8</a:t>
            </a:fld>
            <a:endParaRPr lang="en-US"/>
          </a:p>
        </p:txBody>
      </p:sp>
    </p:spTree>
    <p:extLst>
      <p:ext uri="{BB962C8B-B14F-4D97-AF65-F5344CB8AC3E}">
        <p14:creationId xmlns:p14="http://schemas.microsoft.com/office/powerpoint/2010/main" val="3582916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b="0" dirty="0">
                <a:solidFill>
                  <a:schemeClr val="bg1"/>
                </a:solidFill>
                <a:latin typeface="Century Gothic" panose="020B0502020202020204" pitchFamily="34" charset="0"/>
              </a:rPr>
              <a:t> </a:t>
            </a:r>
          </a:p>
          <a:p>
            <a:endParaRPr lang="en-US" b="0" dirty="0"/>
          </a:p>
        </p:txBody>
      </p:sp>
      <p:sp>
        <p:nvSpPr>
          <p:cNvPr id="4" name="Slide Number Placeholder 3"/>
          <p:cNvSpPr>
            <a:spLocks noGrp="1"/>
          </p:cNvSpPr>
          <p:nvPr>
            <p:ph type="sldNum" sz="quarter" idx="5"/>
          </p:nvPr>
        </p:nvSpPr>
        <p:spPr/>
        <p:txBody>
          <a:bodyPr/>
          <a:lstStyle/>
          <a:p>
            <a:fld id="{BF25FF4D-D286-9945-84D1-EE6F4129429D}" type="slidenum">
              <a:rPr lang="en-US" smtClean="0"/>
              <a:t>9</a:t>
            </a:fld>
            <a:endParaRPr lang="en-US"/>
          </a:p>
        </p:txBody>
      </p:sp>
    </p:spTree>
    <p:extLst>
      <p:ext uri="{BB962C8B-B14F-4D97-AF65-F5344CB8AC3E}">
        <p14:creationId xmlns:p14="http://schemas.microsoft.com/office/powerpoint/2010/main" val="1751756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chemeClr val="bg1"/>
                </a:solidFill>
                <a:latin typeface="Century Gothic" panose="020B0502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latin typeface="Century Gothic" panose="020B0502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2/12/19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2/12/19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2/12/19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2/12/19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2/12/19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2/12/19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2/12/19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2/12/19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2/12/19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41EB5C9-1307-BA42-ABA2-0BC069CD8E7F}" type="datetimeFigureOut">
              <a:rPr lang="en-US" smtClean="0"/>
              <a:t>2/12/19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1" kern="1200">
          <a:solidFill>
            <a:schemeClr val="bg1"/>
          </a:solidFill>
          <a:latin typeface="Century Gothic" panose="020B0502020202020204" pitchFamily="34" charset="0"/>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bg1"/>
          </a:solidFill>
          <a:latin typeface="Century Gothic" panose="020B0502020202020204"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98625"/>
            <a:ext cx="7772400" cy="1470025"/>
          </a:xfrm>
        </p:spPr>
        <p:txBody>
          <a:bodyPr/>
          <a:lstStyle/>
          <a:p>
            <a:pPr marL="0" lvl="0" indent="0">
              <a:buNone/>
            </a:pPr>
            <a:r>
              <a:rPr lang="en-GB" dirty="0"/>
              <a:t>DATA, DESIGN &amp; THE CITY</a:t>
            </a:r>
            <a:endParaRPr dirty="0"/>
          </a:p>
        </p:txBody>
      </p:sp>
      <p:sp>
        <p:nvSpPr>
          <p:cNvPr id="3" name="Subtitle 2"/>
          <p:cNvSpPr>
            <a:spLocks noGrp="1"/>
          </p:cNvSpPr>
          <p:nvPr>
            <p:ph type="subTitle" idx="1"/>
          </p:nvPr>
        </p:nvSpPr>
        <p:spPr>
          <a:xfrm>
            <a:off x="1371600" y="3886200"/>
            <a:ext cx="6400800" cy="1752600"/>
          </a:xfrm>
        </p:spPr>
        <p:txBody>
          <a:bodyPr>
            <a:normAutofit fontScale="85000" lnSpcReduction="10000"/>
          </a:bodyPr>
          <a:lstStyle/>
          <a:p>
            <a:pPr marL="0" lvl="0" indent="0">
              <a:buNone/>
            </a:pPr>
            <a:r>
              <a:rPr lang="en-GB" b="1" dirty="0"/>
              <a:t>JAMES STEWART &amp; MORGAN CURRIE</a:t>
            </a:r>
            <a:endParaRPr lang="en-GB" sz="3700" b="1" dirty="0"/>
          </a:p>
          <a:p>
            <a:pPr marL="0" lvl="0" indent="0">
              <a:buNone/>
            </a:pPr>
            <a:endParaRPr lang="en-GB" sz="3700" b="1" dirty="0"/>
          </a:p>
          <a:p>
            <a:pPr marL="0" lvl="0" indent="0">
              <a:buNone/>
            </a:pPr>
            <a:r>
              <a:rPr lang="en-GB" b="1" dirty="0"/>
              <a:t>13 FEBRUARY 2019</a:t>
            </a:r>
            <a:endParaRPr b="1" dirty="0"/>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p>
            <a:pPr marL="0" lvl="0" indent="0">
              <a:buNone/>
            </a:pPr>
            <a:r>
              <a:t>15 January 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238" y="1116423"/>
            <a:ext cx="7772400" cy="1362075"/>
          </a:xfrm>
        </p:spPr>
        <p:txBody>
          <a:bodyPr>
            <a:normAutofit/>
          </a:bodyPr>
          <a:lstStyle/>
          <a:p>
            <a:pPr algn="ctr" fontAlgn="base"/>
            <a:r>
              <a:rPr lang="en-GB" dirty="0"/>
              <a:t>Discussion questions</a:t>
            </a:r>
          </a:p>
        </p:txBody>
      </p:sp>
      <p:sp>
        <p:nvSpPr>
          <p:cNvPr id="5" name="TextBox 4">
            <a:extLst>
              <a:ext uri="{FF2B5EF4-FFF2-40B4-BE49-F238E27FC236}">
                <a16:creationId xmlns:a16="http://schemas.microsoft.com/office/drawing/2014/main" id="{FCD441DA-55D8-B44D-8EE7-0F8BCE91DEE4}"/>
              </a:ext>
            </a:extLst>
          </p:cNvPr>
          <p:cNvSpPr txBox="1"/>
          <p:nvPr/>
        </p:nvSpPr>
        <p:spPr>
          <a:xfrm>
            <a:off x="533238" y="2318519"/>
            <a:ext cx="8368145" cy="4093428"/>
          </a:xfrm>
          <a:prstGeom prst="rect">
            <a:avLst/>
          </a:prstGeom>
          <a:noFill/>
        </p:spPr>
        <p:txBody>
          <a:bodyPr wrap="square" rtlCol="0">
            <a:spAutoFit/>
          </a:bodyPr>
          <a:lstStyle/>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A focus group is about exploration and discussion rather than definitive answers</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You can:</a:t>
            </a:r>
          </a:p>
          <a:p>
            <a:pPr marL="1371600" lvl="2" indent="-457200">
              <a:buFont typeface="Arial" panose="020B0604020202020204" pitchFamily="34" charset="0"/>
              <a:buChar char="•"/>
            </a:pPr>
            <a:r>
              <a:rPr lang="en-GB" sz="2200" b="1" dirty="0">
                <a:solidFill>
                  <a:schemeClr val="bg1"/>
                </a:solidFill>
                <a:latin typeface="Century Gothic" panose="020B0502020202020204" pitchFamily="34" charset="0"/>
              </a:rPr>
              <a:t>Follow up with questions/interesting things identified in the design sprint</a:t>
            </a:r>
          </a:p>
          <a:p>
            <a:pPr marL="1371600" lvl="2" indent="-457200">
              <a:buFont typeface="Arial" panose="020B0604020202020204" pitchFamily="34" charset="0"/>
              <a:buChar char="•"/>
            </a:pPr>
            <a:r>
              <a:rPr lang="en-GB" sz="2200" b="1" dirty="0">
                <a:solidFill>
                  <a:schemeClr val="bg1"/>
                </a:solidFill>
                <a:latin typeface="Century Gothic" panose="020B0502020202020204" pitchFamily="34" charset="0"/>
              </a:rPr>
              <a:t>Seek feedback on early stage ideas</a:t>
            </a:r>
          </a:p>
          <a:p>
            <a:pPr marL="1371600" lvl="2" indent="-457200">
              <a:buFont typeface="Arial" panose="020B0604020202020204" pitchFamily="34" charset="0"/>
              <a:buChar char="•"/>
            </a:pPr>
            <a:r>
              <a:rPr lang="en-GB" sz="2200" b="1" dirty="0">
                <a:solidFill>
                  <a:schemeClr val="bg1"/>
                </a:solidFill>
                <a:latin typeface="Century Gothic" panose="020B0502020202020204" pitchFamily="34" charset="0"/>
              </a:rPr>
              <a:t>Explore something entirely different from the sprint</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First, your group should discuss and agree what they want to find out or explore during the focus group</a:t>
            </a:r>
          </a:p>
          <a:p>
            <a:endParaRPr lang="en-US" dirty="0"/>
          </a:p>
        </p:txBody>
      </p:sp>
    </p:spTree>
    <p:extLst>
      <p:ext uri="{BB962C8B-B14F-4D97-AF65-F5344CB8AC3E}">
        <p14:creationId xmlns:p14="http://schemas.microsoft.com/office/powerpoint/2010/main" val="156252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220" y="603805"/>
            <a:ext cx="7772400" cy="1362075"/>
          </a:xfrm>
        </p:spPr>
        <p:txBody>
          <a:bodyPr>
            <a:normAutofit/>
          </a:bodyPr>
          <a:lstStyle/>
          <a:p>
            <a:pPr algn="ctr" fontAlgn="base"/>
            <a:r>
              <a:rPr lang="en-GB" dirty="0"/>
              <a:t>Good questions</a:t>
            </a:r>
          </a:p>
        </p:txBody>
      </p:sp>
      <p:sp>
        <p:nvSpPr>
          <p:cNvPr id="5" name="TextBox 4">
            <a:extLst>
              <a:ext uri="{FF2B5EF4-FFF2-40B4-BE49-F238E27FC236}">
                <a16:creationId xmlns:a16="http://schemas.microsoft.com/office/drawing/2014/main" id="{FCD441DA-55D8-B44D-8EE7-0F8BCE91DEE4}"/>
              </a:ext>
            </a:extLst>
          </p:cNvPr>
          <p:cNvSpPr txBox="1"/>
          <p:nvPr/>
        </p:nvSpPr>
        <p:spPr>
          <a:xfrm>
            <a:off x="193802" y="1785771"/>
            <a:ext cx="8368145" cy="4770537"/>
          </a:xfrm>
          <a:prstGeom prst="rect">
            <a:avLst/>
          </a:prstGeom>
          <a:noFill/>
        </p:spPr>
        <p:txBody>
          <a:bodyPr wrap="square" rtlCol="0">
            <a:spAutoFit/>
          </a:bodyPr>
          <a:lstStyle/>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Ask about people’s experiences, understanding, and meaning. Answers are descriptive. ‘Do you think recycling is a good thing?’ ‘Do you prioritise recycling and reuse, and why or why not?’</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Avoid leading questions or vague questions. Good questions don’t imply a value judgement</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Prepare follow-up questions or prompts to get people to elaborate. A good follow up question is to ask for a specific example or reason</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endParaRPr lang="en-US" dirty="0"/>
          </a:p>
        </p:txBody>
      </p:sp>
    </p:spTree>
    <p:extLst>
      <p:ext uri="{BB962C8B-B14F-4D97-AF65-F5344CB8AC3E}">
        <p14:creationId xmlns:p14="http://schemas.microsoft.com/office/powerpoint/2010/main" val="4136272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220" y="603805"/>
            <a:ext cx="7772400" cy="1362075"/>
          </a:xfrm>
        </p:spPr>
        <p:txBody>
          <a:bodyPr>
            <a:normAutofit/>
          </a:bodyPr>
          <a:lstStyle/>
          <a:p>
            <a:pPr algn="ctr" fontAlgn="base"/>
            <a:r>
              <a:rPr lang="en-GB" dirty="0"/>
              <a:t>poor questions</a:t>
            </a:r>
          </a:p>
        </p:txBody>
      </p:sp>
      <p:sp>
        <p:nvSpPr>
          <p:cNvPr id="5" name="TextBox 4">
            <a:extLst>
              <a:ext uri="{FF2B5EF4-FFF2-40B4-BE49-F238E27FC236}">
                <a16:creationId xmlns:a16="http://schemas.microsoft.com/office/drawing/2014/main" id="{FCD441DA-55D8-B44D-8EE7-0F8BCE91DEE4}"/>
              </a:ext>
            </a:extLst>
          </p:cNvPr>
          <p:cNvSpPr txBox="1"/>
          <p:nvPr/>
        </p:nvSpPr>
        <p:spPr>
          <a:xfrm>
            <a:off x="332347" y="1965880"/>
            <a:ext cx="8368145" cy="3416320"/>
          </a:xfrm>
          <a:prstGeom prst="rect">
            <a:avLst/>
          </a:prstGeom>
          <a:noFill/>
        </p:spPr>
        <p:txBody>
          <a:bodyPr wrap="square" rtlCol="0">
            <a:spAutoFit/>
          </a:bodyPr>
          <a:lstStyle/>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Just produce numbers </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Are in any way uncomfortable – avoid questions that touch on peoples’ financial situations, health conditions, religious beliefs, etc</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Steer participants in any way</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endParaRPr lang="en-US" dirty="0"/>
          </a:p>
        </p:txBody>
      </p:sp>
    </p:spTree>
    <p:extLst>
      <p:ext uri="{BB962C8B-B14F-4D97-AF65-F5344CB8AC3E}">
        <p14:creationId xmlns:p14="http://schemas.microsoft.com/office/powerpoint/2010/main" val="2456481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220" y="603805"/>
            <a:ext cx="7772400" cy="1362075"/>
          </a:xfrm>
        </p:spPr>
        <p:txBody>
          <a:bodyPr>
            <a:normAutofit/>
          </a:bodyPr>
          <a:lstStyle/>
          <a:p>
            <a:pPr algn="ctr" fontAlgn="base"/>
            <a:r>
              <a:rPr lang="en-GB" dirty="0"/>
              <a:t>ordering questions</a:t>
            </a:r>
          </a:p>
        </p:txBody>
      </p:sp>
      <p:sp>
        <p:nvSpPr>
          <p:cNvPr id="5" name="TextBox 4">
            <a:extLst>
              <a:ext uri="{FF2B5EF4-FFF2-40B4-BE49-F238E27FC236}">
                <a16:creationId xmlns:a16="http://schemas.microsoft.com/office/drawing/2014/main" id="{FCD441DA-55D8-B44D-8EE7-0F8BCE91DEE4}"/>
              </a:ext>
            </a:extLst>
          </p:cNvPr>
          <p:cNvSpPr txBox="1"/>
          <p:nvPr/>
        </p:nvSpPr>
        <p:spPr>
          <a:xfrm>
            <a:off x="332347" y="2229116"/>
            <a:ext cx="8368145" cy="3077766"/>
          </a:xfrm>
          <a:prstGeom prst="rect">
            <a:avLst/>
          </a:prstGeom>
          <a:noFill/>
        </p:spPr>
        <p:txBody>
          <a:bodyPr wrap="square" rtlCol="0">
            <a:spAutoFit/>
          </a:bodyPr>
          <a:lstStyle/>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Order questions based on importance. </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Most important question SECOND so you can build up to it by first getting participants comfortable.</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Least important question last</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endParaRPr lang="en-US" dirty="0"/>
          </a:p>
        </p:txBody>
      </p:sp>
    </p:spTree>
    <p:extLst>
      <p:ext uri="{BB962C8B-B14F-4D97-AF65-F5344CB8AC3E}">
        <p14:creationId xmlns:p14="http://schemas.microsoft.com/office/powerpoint/2010/main" val="569741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220" y="603805"/>
            <a:ext cx="7772400" cy="1362075"/>
          </a:xfrm>
        </p:spPr>
        <p:txBody>
          <a:bodyPr>
            <a:normAutofit/>
          </a:bodyPr>
          <a:lstStyle/>
          <a:p>
            <a:pPr algn="ctr" fontAlgn="base"/>
            <a:r>
              <a:rPr lang="en-GB" dirty="0"/>
              <a:t>Focus group rules</a:t>
            </a:r>
          </a:p>
        </p:txBody>
      </p:sp>
      <p:sp>
        <p:nvSpPr>
          <p:cNvPr id="5" name="TextBox 4">
            <a:extLst>
              <a:ext uri="{FF2B5EF4-FFF2-40B4-BE49-F238E27FC236}">
                <a16:creationId xmlns:a16="http://schemas.microsoft.com/office/drawing/2014/main" id="{FCD441DA-55D8-B44D-8EE7-0F8BCE91DEE4}"/>
              </a:ext>
            </a:extLst>
          </p:cNvPr>
          <p:cNvSpPr txBox="1"/>
          <p:nvPr/>
        </p:nvSpPr>
        <p:spPr>
          <a:xfrm>
            <a:off x="332347" y="1633371"/>
            <a:ext cx="8368145" cy="5447645"/>
          </a:xfrm>
          <a:prstGeom prst="rect">
            <a:avLst/>
          </a:prstGeom>
          <a:noFill/>
        </p:spPr>
        <p:txBody>
          <a:bodyPr wrap="square" rtlCol="0">
            <a:spAutoFit/>
          </a:bodyPr>
          <a:lstStyle/>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Ask participants to be respectful of each other – </a:t>
            </a:r>
            <a:r>
              <a:rPr lang="en-GB" sz="2200" b="1" dirty="0" err="1">
                <a:solidFill>
                  <a:schemeClr val="bg1"/>
                </a:solidFill>
                <a:latin typeface="Century Gothic" panose="020B0502020202020204" pitchFamily="34" charset="0"/>
              </a:rPr>
              <a:t>ie</a:t>
            </a:r>
            <a:r>
              <a:rPr lang="en-GB" sz="2200" b="1" dirty="0">
                <a:solidFill>
                  <a:schemeClr val="bg1"/>
                </a:solidFill>
                <a:latin typeface="Century Gothic" panose="020B0502020202020204" pitchFamily="34" charset="0"/>
              </a:rPr>
              <a:t>, it’s fine to disagree, but no attacks</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Say you would like to hear something from everyone about each question and may invite someone to speak if they’ve been silent</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Remind them that time is limited and you may have to move on to the next question</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Remind them there are no right or wrong answers!</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Ask people to mute cell phones</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endParaRPr lang="en-US" dirty="0"/>
          </a:p>
        </p:txBody>
      </p:sp>
    </p:spTree>
    <p:extLst>
      <p:ext uri="{BB962C8B-B14F-4D97-AF65-F5344CB8AC3E}">
        <p14:creationId xmlns:p14="http://schemas.microsoft.com/office/powerpoint/2010/main" val="729651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528" y="453569"/>
            <a:ext cx="7772400" cy="1362075"/>
          </a:xfrm>
        </p:spPr>
        <p:txBody>
          <a:bodyPr>
            <a:normAutofit/>
          </a:bodyPr>
          <a:lstStyle/>
          <a:p>
            <a:pPr algn="ctr" fontAlgn="base"/>
            <a:r>
              <a:rPr lang="en-GB" dirty="0"/>
              <a:t>schedule</a:t>
            </a:r>
          </a:p>
        </p:txBody>
      </p:sp>
      <p:sp>
        <p:nvSpPr>
          <p:cNvPr id="5" name="TextBox 4">
            <a:extLst>
              <a:ext uri="{FF2B5EF4-FFF2-40B4-BE49-F238E27FC236}">
                <a16:creationId xmlns:a16="http://schemas.microsoft.com/office/drawing/2014/main" id="{FCD441DA-55D8-B44D-8EE7-0F8BCE91DEE4}"/>
              </a:ext>
            </a:extLst>
          </p:cNvPr>
          <p:cNvSpPr txBox="1"/>
          <p:nvPr/>
        </p:nvSpPr>
        <p:spPr>
          <a:xfrm>
            <a:off x="207656" y="1134607"/>
            <a:ext cx="8368145" cy="5970865"/>
          </a:xfrm>
          <a:prstGeom prst="rect">
            <a:avLst/>
          </a:prstGeom>
          <a:noFill/>
        </p:spPr>
        <p:txBody>
          <a:bodyPr wrap="square" rtlCol="0">
            <a:spAutoFit/>
          </a:bodyPr>
          <a:lstStyle/>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000" b="1" dirty="0">
                <a:solidFill>
                  <a:schemeClr val="bg1"/>
                </a:solidFill>
                <a:latin typeface="Century Gothic" panose="020B0502020202020204" pitchFamily="34" charset="0"/>
              </a:rPr>
              <a:t>Min 0-10: Explain purpose and contribution, consent info, sign paperwork</a:t>
            </a:r>
          </a:p>
          <a:p>
            <a:pPr marL="914400" lvl="1" indent="-457200">
              <a:buFont typeface="Arial" panose="020B0604020202020204" pitchFamily="34" charset="0"/>
              <a:buChar char="•"/>
            </a:pPr>
            <a:endParaRPr lang="en-GB" sz="20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000" b="1" dirty="0">
                <a:solidFill>
                  <a:schemeClr val="bg1"/>
                </a:solidFill>
                <a:latin typeface="Century Gothic" panose="020B0502020202020204" pitchFamily="34" charset="0"/>
              </a:rPr>
              <a:t>Min 10-15: quick introductions that give names and context</a:t>
            </a:r>
          </a:p>
          <a:p>
            <a:pPr marL="914400" lvl="1" indent="-457200">
              <a:buFont typeface="Arial" panose="020B0604020202020204" pitchFamily="34" charset="0"/>
              <a:buChar char="•"/>
            </a:pPr>
            <a:endParaRPr lang="en-GB" sz="20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000" b="1" dirty="0">
                <a:solidFill>
                  <a:schemeClr val="bg1"/>
                </a:solidFill>
                <a:latin typeface="Century Gothic" panose="020B0502020202020204" pitchFamily="34" charset="0"/>
              </a:rPr>
              <a:t>At Min. 15 moderator introduces first question and reminds people about ‘rules’</a:t>
            </a:r>
          </a:p>
          <a:p>
            <a:pPr marL="914400" lvl="1" indent="-457200">
              <a:buFont typeface="Arial" panose="020B0604020202020204" pitchFamily="34" charset="0"/>
              <a:buChar char="•"/>
            </a:pPr>
            <a:endParaRPr lang="en-GB" sz="20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000" b="1" dirty="0">
                <a:solidFill>
                  <a:schemeClr val="bg1"/>
                </a:solidFill>
                <a:latin typeface="Century Gothic" panose="020B0502020202020204" pitchFamily="34" charset="0"/>
              </a:rPr>
              <a:t>Min 15-50: Main discussion, with 2-4 questions. You decide how long to spend on each question</a:t>
            </a:r>
          </a:p>
          <a:p>
            <a:pPr marL="914400" lvl="1" indent="-457200">
              <a:buFont typeface="Arial" panose="020B0604020202020204" pitchFamily="34" charset="0"/>
              <a:buChar char="•"/>
            </a:pPr>
            <a:endParaRPr lang="en-GB" sz="20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000" b="1" dirty="0">
                <a:solidFill>
                  <a:schemeClr val="bg1"/>
                </a:solidFill>
                <a:latin typeface="Century Gothic" panose="020B0502020202020204" pitchFamily="34" charset="0"/>
              </a:rPr>
              <a:t>Min 50-55: start wrapping up</a:t>
            </a:r>
          </a:p>
          <a:p>
            <a:pPr marL="914400" lvl="1" indent="-457200">
              <a:buFont typeface="Arial" panose="020B0604020202020204" pitchFamily="34" charset="0"/>
              <a:buChar char="•"/>
            </a:pPr>
            <a:endParaRPr lang="en-GB" sz="20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000" b="1" dirty="0">
                <a:solidFill>
                  <a:schemeClr val="bg1"/>
                </a:solidFill>
                <a:latin typeface="Century Gothic" panose="020B0502020202020204" pitchFamily="34" charset="0"/>
              </a:rPr>
              <a:t>Min 55-60: Close. Thank participants and remind them to contact you with any questions</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endParaRPr lang="en-US" dirty="0"/>
          </a:p>
        </p:txBody>
      </p:sp>
    </p:spTree>
    <p:extLst>
      <p:ext uri="{BB962C8B-B14F-4D97-AF65-F5344CB8AC3E}">
        <p14:creationId xmlns:p14="http://schemas.microsoft.com/office/powerpoint/2010/main" val="2906407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237" y="673078"/>
            <a:ext cx="7772400" cy="1362075"/>
          </a:xfrm>
        </p:spPr>
        <p:txBody>
          <a:bodyPr>
            <a:normAutofit/>
          </a:bodyPr>
          <a:lstStyle/>
          <a:p>
            <a:pPr algn="ctr" fontAlgn="base"/>
            <a:r>
              <a:rPr lang="en-GB" dirty="0"/>
              <a:t>recruitment</a:t>
            </a:r>
          </a:p>
        </p:txBody>
      </p:sp>
      <p:sp>
        <p:nvSpPr>
          <p:cNvPr id="5" name="TextBox 4">
            <a:extLst>
              <a:ext uri="{FF2B5EF4-FFF2-40B4-BE49-F238E27FC236}">
                <a16:creationId xmlns:a16="http://schemas.microsoft.com/office/drawing/2014/main" id="{FCD441DA-55D8-B44D-8EE7-0F8BCE91DEE4}"/>
              </a:ext>
            </a:extLst>
          </p:cNvPr>
          <p:cNvSpPr txBox="1"/>
          <p:nvPr/>
        </p:nvSpPr>
        <p:spPr>
          <a:xfrm>
            <a:off x="235364" y="1744207"/>
            <a:ext cx="8368145" cy="4770537"/>
          </a:xfrm>
          <a:prstGeom prst="rect">
            <a:avLst/>
          </a:prstGeom>
          <a:noFill/>
        </p:spPr>
        <p:txBody>
          <a:bodyPr wrap="square" rtlCol="0">
            <a:spAutoFit/>
          </a:bodyPr>
          <a:lstStyle/>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This is next, after setting your goals and questions</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Which people would best help you explore your problem area and questions? Who are the stakeholders?</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Be strategic. Try to recruit 4-5 ‘best’ people and avoid those who cannot help you with your question</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Participants: consider whether you want similar/different (range of opinions and behaviours), informed/naïve (no particular knowledge of the topic)</a:t>
            </a:r>
          </a:p>
          <a:p>
            <a:endParaRPr lang="en-US" dirty="0"/>
          </a:p>
        </p:txBody>
      </p:sp>
    </p:spTree>
    <p:extLst>
      <p:ext uri="{BB962C8B-B14F-4D97-AF65-F5344CB8AC3E}">
        <p14:creationId xmlns:p14="http://schemas.microsoft.com/office/powerpoint/2010/main" val="3572057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238" y="540808"/>
            <a:ext cx="7772400" cy="1362075"/>
          </a:xfrm>
        </p:spPr>
        <p:txBody>
          <a:bodyPr>
            <a:normAutofit/>
          </a:bodyPr>
          <a:lstStyle/>
          <a:p>
            <a:pPr algn="ctr" fontAlgn="base"/>
            <a:r>
              <a:rPr lang="en-GB" dirty="0"/>
              <a:t>Division of labour</a:t>
            </a:r>
          </a:p>
        </p:txBody>
      </p:sp>
      <p:sp>
        <p:nvSpPr>
          <p:cNvPr id="5" name="TextBox 4">
            <a:extLst>
              <a:ext uri="{FF2B5EF4-FFF2-40B4-BE49-F238E27FC236}">
                <a16:creationId xmlns:a16="http://schemas.microsoft.com/office/drawing/2014/main" id="{FCD441DA-55D8-B44D-8EE7-0F8BCE91DEE4}"/>
              </a:ext>
            </a:extLst>
          </p:cNvPr>
          <p:cNvSpPr txBox="1"/>
          <p:nvPr/>
        </p:nvSpPr>
        <p:spPr>
          <a:xfrm>
            <a:off x="235365" y="1653501"/>
            <a:ext cx="8368145" cy="5786199"/>
          </a:xfrm>
          <a:prstGeom prst="rect">
            <a:avLst/>
          </a:prstGeom>
          <a:noFill/>
        </p:spPr>
        <p:txBody>
          <a:bodyPr wrap="square" rtlCol="0">
            <a:spAutoFit/>
          </a:bodyPr>
          <a:lstStyle/>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There’s lots to do – divide it up! Make sure one person doesn’t get stuck with the big stuff!</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Drafting questions is surprisingly hard. Don’t leave to one person and don’t do this last minute</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Recruitment and logistics: where? What time? </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Main FG roles:</a:t>
            </a:r>
          </a:p>
          <a:p>
            <a:pPr marL="1371600" lvl="2" indent="-457200">
              <a:buFont typeface="Arial" panose="020B0604020202020204" pitchFamily="34" charset="0"/>
              <a:buChar char="•"/>
            </a:pPr>
            <a:r>
              <a:rPr lang="en-GB" sz="2200" b="1" dirty="0">
                <a:solidFill>
                  <a:schemeClr val="bg1"/>
                </a:solidFill>
                <a:latin typeface="Century Gothic" panose="020B0502020202020204" pitchFamily="34" charset="0"/>
              </a:rPr>
              <a:t>Moderator runs the discussion (most important)</a:t>
            </a:r>
          </a:p>
          <a:p>
            <a:pPr marL="1371600" lvl="2" indent="-457200">
              <a:buFont typeface="Arial" panose="020B0604020202020204" pitchFamily="34" charset="0"/>
              <a:buChar char="•"/>
            </a:pPr>
            <a:r>
              <a:rPr lang="en-GB" sz="2200" b="1" dirty="0">
                <a:solidFill>
                  <a:schemeClr val="bg1"/>
                </a:solidFill>
                <a:latin typeface="Century Gothic" panose="020B0502020202020204" pitchFamily="34" charset="0"/>
              </a:rPr>
              <a:t>Camera/audio person and timekeeper</a:t>
            </a:r>
          </a:p>
          <a:p>
            <a:pPr marL="1371600" lvl="2" indent="-457200">
              <a:buFont typeface="Arial" panose="020B0604020202020204" pitchFamily="34" charset="0"/>
              <a:buChar char="•"/>
            </a:pPr>
            <a:r>
              <a:rPr lang="en-GB" sz="2200" b="1" dirty="0">
                <a:solidFill>
                  <a:schemeClr val="bg1"/>
                </a:solidFill>
                <a:latin typeface="Century Gothic" panose="020B0502020202020204" pitchFamily="34" charset="0"/>
              </a:rPr>
              <a:t>Note taker (1-2 people)</a:t>
            </a:r>
          </a:p>
          <a:p>
            <a:pPr marL="1371600" lvl="2" indent="-457200">
              <a:buFont typeface="Arial" panose="020B0604020202020204" pitchFamily="34" charset="0"/>
              <a:buChar char="•"/>
            </a:pPr>
            <a:r>
              <a:rPr lang="en-GB" sz="2200" b="1" dirty="0">
                <a:solidFill>
                  <a:schemeClr val="bg1"/>
                </a:solidFill>
                <a:latin typeface="Century Gothic" panose="020B0502020202020204" pitchFamily="34" charset="0"/>
              </a:rPr>
              <a:t>Someone to gather paperwork and fill out research ethics form</a:t>
            </a:r>
          </a:p>
          <a:p>
            <a:pPr lvl="2"/>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endParaRPr lang="en-US" dirty="0"/>
          </a:p>
        </p:txBody>
      </p:sp>
    </p:spTree>
    <p:extLst>
      <p:ext uri="{BB962C8B-B14F-4D97-AF65-F5344CB8AC3E}">
        <p14:creationId xmlns:p14="http://schemas.microsoft.com/office/powerpoint/2010/main" val="3941627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528" y="453569"/>
            <a:ext cx="7772400" cy="1362075"/>
          </a:xfrm>
        </p:spPr>
        <p:txBody>
          <a:bodyPr>
            <a:normAutofit/>
          </a:bodyPr>
          <a:lstStyle/>
          <a:p>
            <a:pPr algn="ctr" fontAlgn="base"/>
            <a:r>
              <a:rPr lang="en-GB" dirty="0"/>
              <a:t>Data capture</a:t>
            </a:r>
          </a:p>
        </p:txBody>
      </p:sp>
      <p:sp>
        <p:nvSpPr>
          <p:cNvPr id="5" name="TextBox 4">
            <a:extLst>
              <a:ext uri="{FF2B5EF4-FFF2-40B4-BE49-F238E27FC236}">
                <a16:creationId xmlns:a16="http://schemas.microsoft.com/office/drawing/2014/main" id="{FCD441DA-55D8-B44D-8EE7-0F8BCE91DEE4}"/>
              </a:ext>
            </a:extLst>
          </p:cNvPr>
          <p:cNvSpPr txBox="1"/>
          <p:nvPr/>
        </p:nvSpPr>
        <p:spPr>
          <a:xfrm>
            <a:off x="207656" y="1134607"/>
            <a:ext cx="8783944" cy="5693866"/>
          </a:xfrm>
          <a:prstGeom prst="rect">
            <a:avLst/>
          </a:prstGeom>
          <a:noFill/>
        </p:spPr>
        <p:txBody>
          <a:bodyPr wrap="square" rtlCol="0">
            <a:spAutoFit/>
          </a:bodyPr>
          <a:lstStyle/>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000" b="1" dirty="0">
                <a:solidFill>
                  <a:schemeClr val="bg1"/>
                </a:solidFill>
                <a:latin typeface="Century Gothic" panose="020B0502020202020204" pitchFamily="34" charset="0"/>
              </a:rPr>
              <a:t>You must capture your focus group with either video or audio</a:t>
            </a:r>
          </a:p>
          <a:p>
            <a:pPr marL="914400" lvl="1" indent="-457200">
              <a:buFont typeface="Arial" panose="020B0604020202020204" pitchFamily="34" charset="0"/>
              <a:buChar char="•"/>
            </a:pPr>
            <a:endParaRPr lang="en-GB" sz="20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000" b="1" dirty="0">
                <a:solidFill>
                  <a:schemeClr val="bg1"/>
                </a:solidFill>
                <a:latin typeface="Century Gothic" panose="020B0502020202020204" pitchFamily="34" charset="0"/>
              </a:rPr>
              <a:t>Notes are helpful as first stage of analysis: flagging the unexpected, generating questions, finding emerging themes, noting disagreements/agreements, anything to follow up later</a:t>
            </a:r>
          </a:p>
          <a:p>
            <a:pPr marL="914400" lvl="1" indent="-457200">
              <a:buFont typeface="Arial" panose="020B0604020202020204" pitchFamily="34" charset="0"/>
              <a:buChar char="•"/>
            </a:pPr>
            <a:endParaRPr lang="en-GB" sz="20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000" b="1" dirty="0">
                <a:solidFill>
                  <a:schemeClr val="bg1"/>
                </a:solidFill>
                <a:latin typeface="Century Gothic" panose="020B0502020202020204" pitchFamily="34" charset="0"/>
              </a:rPr>
              <a:t>Notes are not meant to create a record of the focus group</a:t>
            </a:r>
          </a:p>
          <a:p>
            <a:pPr marL="914400" lvl="1" indent="-457200">
              <a:buFont typeface="Arial" panose="020B0604020202020204" pitchFamily="34" charset="0"/>
              <a:buChar char="•"/>
            </a:pPr>
            <a:endParaRPr lang="en-GB" sz="20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000" b="1" dirty="0">
                <a:solidFill>
                  <a:schemeClr val="bg1"/>
                </a:solidFill>
                <a:latin typeface="Century Gothic" panose="020B0502020202020204" pitchFamily="34" charset="0"/>
              </a:rPr>
              <a:t>Test your a/v equipment ahead of time! Make sure you know how to get files off the device.</a:t>
            </a:r>
          </a:p>
          <a:p>
            <a:pPr lvl="1"/>
            <a:endParaRPr lang="en-GB" sz="20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000" b="1" dirty="0">
                <a:solidFill>
                  <a:schemeClr val="bg1"/>
                </a:solidFill>
                <a:latin typeface="Century Gothic" panose="020B0502020202020204" pitchFamily="34" charset="0"/>
              </a:rPr>
              <a:t>Store your a/v files immediately in a secure place on the University server</a:t>
            </a:r>
          </a:p>
          <a:p>
            <a:pPr marL="914400" lvl="1" indent="-457200">
              <a:buFont typeface="Arial" panose="020B0604020202020204" pitchFamily="34" charset="0"/>
              <a:buChar char="•"/>
            </a:pPr>
            <a:endParaRPr lang="en-GB" sz="2000" b="1" dirty="0">
              <a:solidFill>
                <a:schemeClr val="bg1"/>
              </a:solidFill>
              <a:latin typeface="Century Gothic" panose="020B0502020202020204" pitchFamily="34" charset="0"/>
            </a:endParaRPr>
          </a:p>
          <a:p>
            <a:pPr lvl="1"/>
            <a:r>
              <a:rPr lang="en-GB" sz="2000" b="1" dirty="0">
                <a:solidFill>
                  <a:schemeClr val="bg1"/>
                </a:solidFill>
                <a:latin typeface="Century Gothic" panose="020B0502020202020204" pitchFamily="34" charset="0"/>
              </a:rPr>
              <a:t>You can rent cameras, tripods, and audio recording from Learning Spaces Technology: </a:t>
            </a:r>
            <a:r>
              <a:rPr lang="en-GB" sz="2000" b="1" dirty="0" err="1">
                <a:solidFill>
                  <a:schemeClr val="bg1"/>
                </a:solidFill>
                <a:latin typeface="Century Gothic" panose="020B0502020202020204" pitchFamily="34" charset="0"/>
              </a:rPr>
              <a:t>learningspacestechnology@ed.ac.uk</a:t>
            </a:r>
            <a:endParaRPr lang="en-GB" sz="2000" b="1" dirty="0">
              <a:solidFill>
                <a:schemeClr val="bg1"/>
              </a:solidFill>
              <a:latin typeface="Century Gothic" panose="020B0502020202020204" pitchFamily="34" charset="0"/>
            </a:endParaRPr>
          </a:p>
          <a:p>
            <a:r>
              <a:rPr lang="en-US" sz="2200" dirty="0"/>
              <a:t> </a:t>
            </a:r>
          </a:p>
        </p:txBody>
      </p:sp>
    </p:spTree>
    <p:extLst>
      <p:ext uri="{BB962C8B-B14F-4D97-AF65-F5344CB8AC3E}">
        <p14:creationId xmlns:p14="http://schemas.microsoft.com/office/powerpoint/2010/main" val="1044868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238" y="770059"/>
            <a:ext cx="7772400" cy="1362075"/>
          </a:xfrm>
        </p:spPr>
        <p:txBody>
          <a:bodyPr>
            <a:normAutofit/>
          </a:bodyPr>
          <a:lstStyle/>
          <a:p>
            <a:pPr algn="ctr" fontAlgn="base"/>
            <a:r>
              <a:rPr lang="en-GB" dirty="0"/>
              <a:t>Consent form</a:t>
            </a:r>
          </a:p>
        </p:txBody>
      </p:sp>
      <p:sp>
        <p:nvSpPr>
          <p:cNvPr id="5" name="TextBox 4">
            <a:extLst>
              <a:ext uri="{FF2B5EF4-FFF2-40B4-BE49-F238E27FC236}">
                <a16:creationId xmlns:a16="http://schemas.microsoft.com/office/drawing/2014/main" id="{FCD441DA-55D8-B44D-8EE7-0F8BCE91DEE4}"/>
              </a:ext>
            </a:extLst>
          </p:cNvPr>
          <p:cNvSpPr txBox="1"/>
          <p:nvPr/>
        </p:nvSpPr>
        <p:spPr>
          <a:xfrm>
            <a:off x="235365" y="2484773"/>
            <a:ext cx="8368145" cy="3077766"/>
          </a:xfrm>
          <a:prstGeom prst="rect">
            <a:avLst/>
          </a:prstGeom>
          <a:noFill/>
        </p:spPr>
        <p:txBody>
          <a:bodyPr wrap="square" rtlCol="0">
            <a:spAutoFit/>
          </a:bodyPr>
          <a:lstStyle/>
          <a:p>
            <a:pPr marL="800100" lvl="1" indent="-342900">
              <a:buFont typeface="Arial" panose="020B0604020202020204" pitchFamily="34" charset="0"/>
              <a:buChar char="•"/>
            </a:pPr>
            <a:r>
              <a:rPr lang="en-GB" sz="2200" b="1" dirty="0">
                <a:solidFill>
                  <a:schemeClr val="bg1"/>
                </a:solidFill>
                <a:latin typeface="Century Gothic" panose="020B0502020202020204" pitchFamily="34" charset="0"/>
              </a:rPr>
              <a:t>Be sure to bring TWO copies of this per participant </a:t>
            </a:r>
          </a:p>
          <a:p>
            <a:pPr marL="800100" lvl="1"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800100" lvl="1" indent="-342900">
              <a:buFont typeface="Arial" panose="020B0604020202020204" pitchFamily="34" charset="0"/>
              <a:buChar char="•"/>
            </a:pPr>
            <a:r>
              <a:rPr lang="en-GB" sz="2200" b="1" dirty="0">
                <a:solidFill>
                  <a:schemeClr val="bg1"/>
                </a:solidFill>
                <a:latin typeface="Century Gothic" panose="020B0502020202020204" pitchFamily="34" charset="0"/>
              </a:rPr>
              <a:t>Have each participant sign two copies, and you keep one</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r>
              <a:rPr lang="en-US" dirty="0"/>
              <a:t> per</a:t>
            </a:r>
          </a:p>
        </p:txBody>
      </p:sp>
    </p:spTree>
    <p:extLst>
      <p:ext uri="{BB962C8B-B14F-4D97-AF65-F5344CB8AC3E}">
        <p14:creationId xmlns:p14="http://schemas.microsoft.com/office/powerpoint/2010/main" val="3688472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948" y="1725643"/>
            <a:ext cx="7772400" cy="1362075"/>
          </a:xfrm>
        </p:spPr>
        <p:txBody>
          <a:bodyPr>
            <a:normAutofit/>
          </a:bodyPr>
          <a:lstStyle/>
          <a:p>
            <a:pPr algn="ctr" fontAlgn="base"/>
            <a:r>
              <a:rPr lang="en-GB" dirty="0"/>
              <a:t>announcements</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281548" y="2533720"/>
            <a:ext cx="8331200" cy="1107996"/>
          </a:xfrm>
          <a:prstGeom prst="rect">
            <a:avLst/>
          </a:prstGeom>
          <a:noFill/>
        </p:spPr>
        <p:txBody>
          <a:bodyPr wrap="square" rtlCol="0">
            <a:spAutoFit/>
          </a:bodyPr>
          <a:lstStyle/>
          <a:p>
            <a:pPr lvl="1"/>
            <a:r>
              <a:rPr lang="en-GB" sz="2200" b="1" dirty="0">
                <a:solidFill>
                  <a:schemeClr val="bg1"/>
                </a:solidFill>
                <a:latin typeface="Century Gothic" panose="020B0502020202020204" pitchFamily="34" charset="0"/>
              </a:rPr>
              <a:t> </a:t>
            </a: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6073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46844"/>
            <a:ext cx="7772400" cy="1362075"/>
          </a:xfrm>
        </p:spPr>
        <p:txBody>
          <a:bodyPr>
            <a:normAutofit/>
          </a:bodyPr>
          <a:lstStyle/>
          <a:p>
            <a:pPr algn="ctr" fontAlgn="base"/>
            <a:r>
              <a:rPr lang="en-GB" dirty="0"/>
              <a:t>Research ethics form</a:t>
            </a:r>
          </a:p>
        </p:txBody>
      </p:sp>
      <p:sp>
        <p:nvSpPr>
          <p:cNvPr id="5" name="TextBox 4">
            <a:extLst>
              <a:ext uri="{FF2B5EF4-FFF2-40B4-BE49-F238E27FC236}">
                <a16:creationId xmlns:a16="http://schemas.microsoft.com/office/drawing/2014/main" id="{FCD441DA-55D8-B44D-8EE7-0F8BCE91DEE4}"/>
              </a:ext>
            </a:extLst>
          </p:cNvPr>
          <p:cNvSpPr txBox="1"/>
          <p:nvPr/>
        </p:nvSpPr>
        <p:spPr>
          <a:xfrm>
            <a:off x="0" y="1487247"/>
            <a:ext cx="9144000" cy="6709529"/>
          </a:xfrm>
          <a:prstGeom prst="rect">
            <a:avLst/>
          </a:prstGeom>
          <a:noFill/>
        </p:spPr>
        <p:txBody>
          <a:bodyPr wrap="square" rtlCol="0">
            <a:spAutoFit/>
          </a:bodyPr>
          <a:lstStyle/>
          <a:p>
            <a:pPr marL="914400" lvl="1" indent="-457200">
              <a:buFont typeface="Arial" panose="020B0604020202020204" pitchFamily="34" charset="0"/>
              <a:buChar char="•"/>
            </a:pPr>
            <a:r>
              <a:rPr lang="en-GB" b="1" dirty="0">
                <a:solidFill>
                  <a:schemeClr val="bg1"/>
                </a:solidFill>
                <a:latin typeface="Century Gothic" panose="020B0502020202020204" pitchFamily="34" charset="0"/>
              </a:rPr>
              <a:t>Select myself or James as supervisor and course organiser</a:t>
            </a:r>
          </a:p>
          <a:p>
            <a:pPr marL="914400" lvl="1" indent="-457200">
              <a:buFont typeface="Arial" panose="020B0604020202020204" pitchFamily="34" charset="0"/>
              <a:buChar char="•"/>
            </a:pPr>
            <a:endParaRPr lang="en-GB"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b="1" dirty="0">
                <a:solidFill>
                  <a:schemeClr val="bg1"/>
                </a:solidFill>
                <a:latin typeface="Century Gothic" panose="020B0502020202020204" pitchFamily="34" charset="0"/>
              </a:rPr>
              <a:t>State that there are no risks to participants</a:t>
            </a:r>
          </a:p>
          <a:p>
            <a:pPr marL="914400" lvl="1" indent="-457200">
              <a:buFont typeface="Arial" panose="020B0604020202020204" pitchFamily="34" charset="0"/>
              <a:buChar char="•"/>
            </a:pPr>
            <a:endParaRPr lang="en-GB"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b="1" dirty="0">
                <a:solidFill>
                  <a:schemeClr val="bg1"/>
                </a:solidFill>
                <a:latin typeface="Century Gothic" panose="020B0502020202020204" pitchFamily="34" charset="0"/>
              </a:rPr>
              <a:t>You don’t collect any data without consent</a:t>
            </a:r>
          </a:p>
          <a:p>
            <a:pPr marL="914400" lvl="1" indent="-457200">
              <a:buFont typeface="Arial" panose="020B0604020202020204" pitchFamily="34" charset="0"/>
              <a:buChar char="•"/>
            </a:pPr>
            <a:endParaRPr lang="en-GB"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b="1" dirty="0">
                <a:solidFill>
                  <a:schemeClr val="bg1"/>
                </a:solidFill>
                <a:latin typeface="Century Gothic" panose="020B0502020202020204" pitchFamily="34" charset="0"/>
              </a:rPr>
              <a:t>You collect sensitive data (consent forms, audio/video) but you will store this on University servers and destroy it once you create transcriptions and after the course is over.  </a:t>
            </a:r>
          </a:p>
          <a:p>
            <a:pPr marL="914400" lvl="1" indent="-457200">
              <a:buFont typeface="Arial" panose="020B0604020202020204" pitchFamily="34" charset="0"/>
              <a:buChar char="•"/>
            </a:pPr>
            <a:endParaRPr lang="en-GB"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b="1" dirty="0">
                <a:solidFill>
                  <a:schemeClr val="bg1"/>
                </a:solidFill>
                <a:latin typeface="Century Gothic" panose="020B0502020202020204" pitchFamily="34" charset="0"/>
              </a:rPr>
              <a:t>Only students and course supervisor have access to raw data, and data will not be made available for secondary use</a:t>
            </a:r>
          </a:p>
          <a:p>
            <a:pPr marL="914400" lvl="1" indent="-457200">
              <a:buFont typeface="Arial" panose="020B0604020202020204" pitchFamily="34" charset="0"/>
              <a:buChar char="•"/>
            </a:pPr>
            <a:endParaRPr lang="en-GB"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b="1" dirty="0">
                <a:solidFill>
                  <a:schemeClr val="bg1"/>
                </a:solidFill>
                <a:latin typeface="Century Gothic" panose="020B0502020202020204" pitchFamily="34" charset="0"/>
              </a:rPr>
              <a:t>Files will be securely disposed by deleting them from the university server</a:t>
            </a:r>
          </a:p>
          <a:p>
            <a:pPr marL="914400" lvl="1" indent="-457200">
              <a:buFont typeface="Arial" panose="020B0604020202020204" pitchFamily="34" charset="0"/>
              <a:buChar char="•"/>
            </a:pPr>
            <a:endParaRPr lang="en-GB"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b="1" dirty="0">
                <a:solidFill>
                  <a:schemeClr val="bg1"/>
                </a:solidFill>
                <a:latin typeface="Century Gothic" panose="020B0502020202020204" pitchFamily="34" charset="0"/>
              </a:rPr>
              <a:t>You do require consent (only participant) and it will be written and oral consent</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endParaRPr lang="en-US" dirty="0"/>
          </a:p>
        </p:txBody>
      </p:sp>
    </p:spTree>
    <p:extLst>
      <p:ext uri="{BB962C8B-B14F-4D97-AF65-F5344CB8AC3E}">
        <p14:creationId xmlns:p14="http://schemas.microsoft.com/office/powerpoint/2010/main" val="2851463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237" y="520677"/>
            <a:ext cx="7772400" cy="1362075"/>
          </a:xfrm>
        </p:spPr>
        <p:txBody>
          <a:bodyPr>
            <a:normAutofit/>
          </a:bodyPr>
          <a:lstStyle/>
          <a:p>
            <a:pPr algn="ctr" fontAlgn="base"/>
            <a:r>
              <a:rPr lang="en-GB" dirty="0"/>
              <a:t>practicalities</a:t>
            </a:r>
          </a:p>
        </p:txBody>
      </p:sp>
      <p:sp>
        <p:nvSpPr>
          <p:cNvPr id="5" name="TextBox 4">
            <a:extLst>
              <a:ext uri="{FF2B5EF4-FFF2-40B4-BE49-F238E27FC236}">
                <a16:creationId xmlns:a16="http://schemas.microsoft.com/office/drawing/2014/main" id="{FCD441DA-55D8-B44D-8EE7-0F8BCE91DEE4}"/>
              </a:ext>
            </a:extLst>
          </p:cNvPr>
          <p:cNvSpPr txBox="1"/>
          <p:nvPr/>
        </p:nvSpPr>
        <p:spPr>
          <a:xfrm>
            <a:off x="235365" y="1764338"/>
            <a:ext cx="8368145" cy="6124754"/>
          </a:xfrm>
          <a:prstGeom prst="rect">
            <a:avLst/>
          </a:prstGeom>
          <a:noFill/>
        </p:spPr>
        <p:txBody>
          <a:bodyPr wrap="square" rtlCol="0">
            <a:spAutoFit/>
          </a:bodyPr>
          <a:lstStyle/>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Recruitment  </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Space and time to hold focus group</a:t>
            </a:r>
          </a:p>
          <a:p>
            <a:pPr lvl="1"/>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Equipment – camera and/or audio</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Consent form</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Research Ethics form</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See checklist doc: https://</a:t>
            </a:r>
            <a:r>
              <a:rPr lang="en-GB" sz="2200" b="1" dirty="0" err="1">
                <a:solidFill>
                  <a:schemeClr val="bg1"/>
                </a:solidFill>
                <a:latin typeface="Century Gothic" panose="020B0502020202020204" pitchFamily="34" charset="0"/>
              </a:rPr>
              <a:t>edinburghlivinglab.github.io</a:t>
            </a:r>
            <a:r>
              <a:rPr lang="en-GB" sz="2200" b="1" dirty="0">
                <a:solidFill>
                  <a:schemeClr val="bg1"/>
                </a:solidFill>
                <a:latin typeface="Century Gothic" panose="020B0502020202020204" pitchFamily="34" charset="0"/>
              </a:rPr>
              <a:t>/</a:t>
            </a:r>
            <a:r>
              <a:rPr lang="en-GB" sz="2200" b="1" dirty="0" err="1">
                <a:solidFill>
                  <a:schemeClr val="bg1"/>
                </a:solidFill>
                <a:latin typeface="Century Gothic" panose="020B0502020202020204" pitchFamily="34" charset="0"/>
              </a:rPr>
              <a:t>ddc</a:t>
            </a:r>
            <a:r>
              <a:rPr lang="en-GB" sz="2200" b="1" dirty="0">
                <a:solidFill>
                  <a:schemeClr val="bg1"/>
                </a:solidFill>
                <a:latin typeface="Century Gothic" panose="020B0502020202020204" pitchFamily="34" charset="0"/>
              </a:rPr>
              <a:t>/</a:t>
            </a:r>
            <a:r>
              <a:rPr lang="en-GB" sz="2200" b="1" dirty="0" err="1">
                <a:solidFill>
                  <a:schemeClr val="bg1"/>
                </a:solidFill>
                <a:latin typeface="Century Gothic" panose="020B0502020202020204" pitchFamily="34" charset="0"/>
              </a:rPr>
              <a:t>course_docs</a:t>
            </a:r>
            <a:r>
              <a:rPr lang="en-GB" sz="2200" b="1" dirty="0">
                <a:solidFill>
                  <a:schemeClr val="bg1"/>
                </a:solidFill>
                <a:latin typeface="Century Gothic" panose="020B0502020202020204" pitchFamily="34" charset="0"/>
              </a:rPr>
              <a:t>/</a:t>
            </a:r>
            <a:r>
              <a:rPr lang="en-GB" sz="2200" b="1" dirty="0" err="1">
                <a:solidFill>
                  <a:schemeClr val="bg1"/>
                </a:solidFill>
                <a:latin typeface="Century Gothic" panose="020B0502020202020204" pitchFamily="34" charset="0"/>
              </a:rPr>
              <a:t>DDS_focus_groups_checklist.pdf</a:t>
            </a: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endParaRPr lang="en-US" dirty="0"/>
          </a:p>
        </p:txBody>
      </p:sp>
    </p:spTree>
    <p:extLst>
      <p:ext uri="{BB962C8B-B14F-4D97-AF65-F5344CB8AC3E}">
        <p14:creationId xmlns:p14="http://schemas.microsoft.com/office/powerpoint/2010/main" val="1235714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238" y="770059"/>
            <a:ext cx="7772400" cy="1362075"/>
          </a:xfrm>
        </p:spPr>
        <p:txBody>
          <a:bodyPr>
            <a:normAutofit/>
          </a:bodyPr>
          <a:lstStyle/>
          <a:p>
            <a:pPr algn="ctr" fontAlgn="base"/>
            <a:r>
              <a:rPr lang="en-GB" dirty="0"/>
              <a:t>On </a:t>
            </a:r>
            <a:r>
              <a:rPr lang="en-GB" dirty="0" err="1"/>
              <a:t>friday</a:t>
            </a:r>
            <a:endParaRPr lang="en-GB" dirty="0"/>
          </a:p>
        </p:txBody>
      </p:sp>
      <p:sp>
        <p:nvSpPr>
          <p:cNvPr id="5" name="TextBox 4">
            <a:extLst>
              <a:ext uri="{FF2B5EF4-FFF2-40B4-BE49-F238E27FC236}">
                <a16:creationId xmlns:a16="http://schemas.microsoft.com/office/drawing/2014/main" id="{FCD441DA-55D8-B44D-8EE7-0F8BCE91DEE4}"/>
              </a:ext>
            </a:extLst>
          </p:cNvPr>
          <p:cNvSpPr txBox="1"/>
          <p:nvPr/>
        </p:nvSpPr>
        <p:spPr>
          <a:xfrm>
            <a:off x="533238" y="1875173"/>
            <a:ext cx="8368145" cy="6124754"/>
          </a:xfrm>
          <a:prstGeom prst="rect">
            <a:avLst/>
          </a:prstGeom>
          <a:noFill/>
        </p:spPr>
        <p:txBody>
          <a:bodyPr wrap="square" rtlCol="0">
            <a:spAutoFit/>
          </a:bodyPr>
          <a:lstStyle/>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We’ll give team support and feedback</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Groups need to agree on goals of focus group and have something written down about them</a:t>
            </a:r>
          </a:p>
          <a:p>
            <a:pPr lvl="1"/>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Groups need a first draft of discussion questions. Anything you have at that point is ok!</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Identify target participants: who could help you meet your goals?</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Start to figure out roles, recruitment, space, equipment</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endParaRPr lang="en-US" dirty="0"/>
          </a:p>
        </p:txBody>
      </p:sp>
    </p:spTree>
    <p:extLst>
      <p:ext uri="{BB962C8B-B14F-4D97-AF65-F5344CB8AC3E}">
        <p14:creationId xmlns:p14="http://schemas.microsoft.com/office/powerpoint/2010/main" val="333416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238" y="770059"/>
            <a:ext cx="7772400" cy="1362075"/>
          </a:xfrm>
        </p:spPr>
        <p:txBody>
          <a:bodyPr>
            <a:normAutofit/>
          </a:bodyPr>
          <a:lstStyle/>
          <a:p>
            <a:pPr algn="ctr" fontAlgn="base"/>
            <a:r>
              <a:rPr lang="en-GB" dirty="0"/>
              <a:t>After the break</a:t>
            </a:r>
          </a:p>
        </p:txBody>
      </p:sp>
      <p:sp>
        <p:nvSpPr>
          <p:cNvPr id="5" name="TextBox 4">
            <a:extLst>
              <a:ext uri="{FF2B5EF4-FFF2-40B4-BE49-F238E27FC236}">
                <a16:creationId xmlns:a16="http://schemas.microsoft.com/office/drawing/2014/main" id="{FCD441DA-55D8-B44D-8EE7-0F8BCE91DEE4}"/>
              </a:ext>
            </a:extLst>
          </p:cNvPr>
          <p:cNvSpPr txBox="1"/>
          <p:nvPr/>
        </p:nvSpPr>
        <p:spPr>
          <a:xfrm>
            <a:off x="408547" y="2409225"/>
            <a:ext cx="8368145" cy="4093428"/>
          </a:xfrm>
          <a:prstGeom prst="rect">
            <a:avLst/>
          </a:prstGeom>
          <a:noFill/>
        </p:spPr>
        <p:txBody>
          <a:bodyPr wrap="square" rtlCol="0">
            <a:spAutoFit/>
          </a:bodyPr>
          <a:lstStyle/>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We’ll focus on analysing your focus group</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You’ll watch and transcribe your focus group audio</a:t>
            </a:r>
          </a:p>
          <a:p>
            <a:pPr lvl="1"/>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We will do much of this in class </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lvl="1"/>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endParaRPr lang="en-US" dirty="0"/>
          </a:p>
        </p:txBody>
      </p:sp>
    </p:spTree>
    <p:extLst>
      <p:ext uri="{BB962C8B-B14F-4D97-AF65-F5344CB8AC3E}">
        <p14:creationId xmlns:p14="http://schemas.microsoft.com/office/powerpoint/2010/main" val="1391318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947" y="477808"/>
            <a:ext cx="7772400" cy="1362075"/>
          </a:xfrm>
        </p:spPr>
        <p:txBody>
          <a:bodyPr>
            <a:normAutofit/>
          </a:bodyPr>
          <a:lstStyle/>
          <a:p>
            <a:pPr algn="ctr" fontAlgn="base"/>
            <a:r>
              <a:rPr lang="en-GB" dirty="0"/>
              <a:t>Group feedback</a:t>
            </a:r>
            <a:endParaRPr lang="en-GB" b="0" dirty="0"/>
          </a:p>
        </p:txBody>
      </p:sp>
      <p:sp>
        <p:nvSpPr>
          <p:cNvPr id="3" name="TextBox 2">
            <a:extLst>
              <a:ext uri="{FF2B5EF4-FFF2-40B4-BE49-F238E27FC236}">
                <a16:creationId xmlns:a16="http://schemas.microsoft.com/office/drawing/2014/main" id="{7FB60B9F-E1ED-0540-B226-43145F3861DB}"/>
              </a:ext>
            </a:extLst>
          </p:cNvPr>
          <p:cNvSpPr txBox="1"/>
          <p:nvPr/>
        </p:nvSpPr>
        <p:spPr>
          <a:xfrm>
            <a:off x="263074" y="1576646"/>
            <a:ext cx="8368145" cy="5170646"/>
          </a:xfrm>
          <a:prstGeom prst="rect">
            <a:avLst/>
          </a:prstGeom>
          <a:noFill/>
        </p:spPr>
        <p:txBody>
          <a:bodyPr wrap="square" rtlCol="0">
            <a:spAutoFit/>
          </a:bodyPr>
          <a:lstStyle/>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Use of existing data</a:t>
            </a:r>
            <a:r>
              <a:rPr lang="en-GB" sz="2200" dirty="0">
                <a:solidFill>
                  <a:schemeClr val="bg1"/>
                </a:solidFill>
                <a:latin typeface="Century Gothic" panose="020B0502020202020204" pitchFamily="34" charset="0"/>
              </a:rPr>
              <a:t>  </a:t>
            </a: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Different types of data</a:t>
            </a:r>
            <a:r>
              <a:rPr lang="en-GB" sz="2200" dirty="0">
                <a:solidFill>
                  <a:schemeClr val="bg1"/>
                </a:solidFill>
                <a:latin typeface="Century Gothic" panose="020B0502020202020204" pitchFamily="34" charset="0"/>
              </a:rPr>
              <a:t>  </a:t>
            </a: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Analysis the problem and its explanations</a:t>
            </a:r>
            <a:r>
              <a:rPr lang="en-GB" sz="2200" dirty="0">
                <a:solidFill>
                  <a:schemeClr val="bg1"/>
                </a:solidFill>
                <a:latin typeface="Century Gothic" panose="020B0502020202020204" pitchFamily="34" charset="0"/>
              </a:rPr>
              <a:t>  </a:t>
            </a: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Presentation of data</a:t>
            </a:r>
            <a:r>
              <a:rPr lang="en-GB" sz="2200" dirty="0">
                <a:solidFill>
                  <a:schemeClr val="bg1"/>
                </a:solidFill>
                <a:latin typeface="Century Gothic" panose="020B0502020202020204" pitchFamily="34" charset="0"/>
              </a:rPr>
              <a:t>  </a:t>
            </a: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Overall presentation quality</a:t>
            </a:r>
            <a:r>
              <a:rPr lang="en-GB" sz="2200" dirty="0">
                <a:solidFill>
                  <a:schemeClr val="bg1"/>
                </a:solidFill>
                <a:latin typeface="Century Gothic" panose="020B0502020202020204" pitchFamily="34" charset="0"/>
              </a:rPr>
              <a:t>  </a:t>
            </a: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Framing the problem, with quant and </a:t>
            </a:r>
            <a:r>
              <a:rPr lang="en-GB" sz="2200" b="1" dirty="0" err="1">
                <a:solidFill>
                  <a:schemeClr val="bg1"/>
                </a:solidFill>
                <a:latin typeface="Century Gothic" panose="020B0502020202020204" pitchFamily="34" charset="0"/>
              </a:rPr>
              <a:t>qual</a:t>
            </a:r>
            <a:r>
              <a:rPr lang="en-GB" sz="2200" dirty="0">
                <a:solidFill>
                  <a:schemeClr val="bg1"/>
                </a:solidFill>
                <a:latin typeface="Century Gothic" panose="020B0502020202020204" pitchFamily="34" charset="0"/>
              </a:rPr>
              <a:t>  </a:t>
            </a: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Use of scientific evidence and theory</a:t>
            </a:r>
            <a:r>
              <a:rPr lang="en-GB" sz="2200" dirty="0">
                <a:solidFill>
                  <a:schemeClr val="bg1"/>
                </a:solidFill>
                <a:latin typeface="Century Gothic" panose="020B0502020202020204" pitchFamily="34" charset="0"/>
              </a:rPr>
              <a:t> </a:t>
            </a: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Engagement with regulation</a:t>
            </a:r>
            <a:r>
              <a:rPr lang="en-GB" sz="2200" dirty="0">
                <a:solidFill>
                  <a:schemeClr val="bg1"/>
                </a:solidFill>
                <a:latin typeface="Century Gothic" panose="020B0502020202020204" pitchFamily="34" charset="0"/>
              </a:rPr>
              <a:t>  </a:t>
            </a: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Engagement with existing interventions</a:t>
            </a:r>
            <a:r>
              <a:rPr lang="en-GB" sz="2200" dirty="0">
                <a:solidFill>
                  <a:schemeClr val="bg1"/>
                </a:solidFill>
                <a:latin typeface="Century Gothic" panose="020B0502020202020204" pitchFamily="34" charset="0"/>
              </a:rPr>
              <a:t>  </a:t>
            </a: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Identification of stakeholders</a:t>
            </a:r>
            <a:r>
              <a:rPr lang="en-GB" sz="2200" dirty="0">
                <a:solidFill>
                  <a:schemeClr val="bg1"/>
                </a:solidFill>
                <a:latin typeface="Century Gothic" panose="020B0502020202020204" pitchFamily="34" charset="0"/>
              </a:rPr>
              <a:t>  </a:t>
            </a: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Identification of target people and orgs </a:t>
            </a:r>
            <a:endParaRPr lang="en-GB" sz="2200" dirty="0">
              <a:solidFill>
                <a:schemeClr val="bg1"/>
              </a:solidFill>
              <a:latin typeface="Century Gothic" panose="020B0502020202020204" pitchFamily="34" charset="0"/>
            </a:endParaRP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What did you learn about who to talk to and how?</a:t>
            </a:r>
            <a:r>
              <a:rPr lang="en-GB" sz="2200" dirty="0">
                <a:solidFill>
                  <a:schemeClr val="bg1"/>
                </a:solidFill>
                <a:latin typeface="Century Gothic" panose="020B0502020202020204" pitchFamily="34" charset="0"/>
              </a:rPr>
              <a:t>  </a:t>
            </a: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Analysis of methodological process </a:t>
            </a:r>
            <a:r>
              <a:rPr lang="en-GB" sz="2200" dirty="0">
                <a:solidFill>
                  <a:schemeClr val="bg1"/>
                </a:solidFill>
                <a:latin typeface="Century Gothic" panose="020B0502020202020204" pitchFamily="34" charset="0"/>
              </a:rPr>
              <a:t> </a:t>
            </a:r>
          </a:p>
          <a:p>
            <a:pPr marL="285750" indent="-285750">
              <a:buFont typeface="Arial" panose="020B0604020202020204" pitchFamily="34" charset="0"/>
              <a:buChar char="•"/>
            </a:pPr>
            <a:r>
              <a:rPr lang="en-GB" sz="2200" b="1" dirty="0">
                <a:solidFill>
                  <a:schemeClr val="bg1"/>
                </a:solidFill>
                <a:latin typeface="Century Gothic" panose="020B0502020202020204" pitchFamily="34" charset="0"/>
              </a:rPr>
              <a:t>Issues of collecting representative data? </a:t>
            </a:r>
            <a:r>
              <a:rPr lang="en-GB" sz="2200" dirty="0">
                <a:solidFill>
                  <a:schemeClr val="bg1"/>
                </a:solidFill>
                <a:latin typeface="Century Gothic" panose="020B0502020202020204" pitchFamily="34" charset="0"/>
              </a:rPr>
              <a:t> </a:t>
            </a:r>
          </a:p>
          <a:p>
            <a:pPr lvl="1"/>
            <a:endParaRPr lang="en-GB"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148413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948" y="962718"/>
            <a:ext cx="7772400" cy="1362075"/>
          </a:xfrm>
        </p:spPr>
        <p:txBody>
          <a:bodyPr>
            <a:normAutofit/>
          </a:bodyPr>
          <a:lstStyle/>
          <a:p>
            <a:pPr algn="ctr" fontAlgn="base"/>
            <a:r>
              <a:rPr lang="en-GB" dirty="0"/>
              <a:t>Group reflection time</a:t>
            </a:r>
            <a:endParaRPr lang="en-GB" b="0" dirty="0"/>
          </a:p>
        </p:txBody>
      </p:sp>
      <p:sp>
        <p:nvSpPr>
          <p:cNvPr id="3" name="TextBox 2">
            <a:extLst>
              <a:ext uri="{FF2B5EF4-FFF2-40B4-BE49-F238E27FC236}">
                <a16:creationId xmlns:a16="http://schemas.microsoft.com/office/drawing/2014/main" id="{7FB60B9F-E1ED-0540-B226-43145F3861DB}"/>
              </a:ext>
            </a:extLst>
          </p:cNvPr>
          <p:cNvSpPr txBox="1"/>
          <p:nvPr/>
        </p:nvSpPr>
        <p:spPr>
          <a:xfrm>
            <a:off x="457039" y="2491047"/>
            <a:ext cx="8368145" cy="2123658"/>
          </a:xfrm>
          <a:prstGeom prst="rect">
            <a:avLst/>
          </a:prstGeom>
          <a:noFill/>
        </p:spPr>
        <p:txBody>
          <a:bodyPr wrap="square" rtlCol="0">
            <a:spAutoFit/>
          </a:bodyPr>
          <a:lstStyle/>
          <a:p>
            <a:pPr marL="285750" indent="-285750">
              <a:buFont typeface="Arial" panose="020B0604020202020204" pitchFamily="34" charset="0"/>
              <a:buChar char="•"/>
            </a:pPr>
            <a:r>
              <a:rPr lang="en-US" sz="2200" b="1" dirty="0">
                <a:solidFill>
                  <a:schemeClr val="bg1"/>
                </a:solidFill>
                <a:latin typeface="Century Gothic" panose="020B0502020202020204" pitchFamily="34" charset="0"/>
              </a:rPr>
              <a:t>Reflect on how your group works together</a:t>
            </a:r>
          </a:p>
          <a:p>
            <a:pPr marL="285750" indent="-285750">
              <a:buFont typeface="Arial" panose="020B0604020202020204" pitchFamily="34" charset="0"/>
              <a:buChar char="•"/>
            </a:pPr>
            <a:endParaRPr lang="en-US" sz="2200"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US" sz="2200" b="1" dirty="0">
                <a:solidFill>
                  <a:schemeClr val="bg1"/>
                </a:solidFill>
                <a:latin typeface="Century Gothic" panose="020B0502020202020204" pitchFamily="34" charset="0"/>
              </a:rPr>
              <a:t>Reflect on feedback</a:t>
            </a:r>
          </a:p>
          <a:p>
            <a:pPr marL="285750" indent="-285750">
              <a:buFont typeface="Arial" panose="020B0604020202020204" pitchFamily="34" charset="0"/>
              <a:buChar char="•"/>
            </a:pPr>
            <a:endParaRPr lang="en-US" sz="2200" b="1" dirty="0">
              <a:solidFill>
                <a:schemeClr val="bg1"/>
              </a:solidFill>
              <a:latin typeface="Century Gothic" panose="020B0502020202020204" pitchFamily="34" charset="0"/>
            </a:endParaRPr>
          </a:p>
          <a:p>
            <a:pPr marL="285750" indent="-285750">
              <a:buFont typeface="Arial" panose="020B0604020202020204" pitchFamily="34" charset="0"/>
              <a:buChar char="•"/>
            </a:pPr>
            <a:r>
              <a:rPr lang="en-US" sz="2200" b="1" dirty="0">
                <a:solidFill>
                  <a:schemeClr val="bg1"/>
                </a:solidFill>
                <a:latin typeface="Century Gothic" panose="020B0502020202020204" pitchFamily="34" charset="0"/>
              </a:rPr>
              <a:t>What did you learn from other presentations and project ideas?</a:t>
            </a:r>
          </a:p>
        </p:txBody>
      </p:sp>
    </p:spTree>
    <p:extLst>
      <p:ext uri="{BB962C8B-B14F-4D97-AF65-F5344CB8AC3E}">
        <p14:creationId xmlns:p14="http://schemas.microsoft.com/office/powerpoint/2010/main" val="3027130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948" y="962718"/>
            <a:ext cx="7772400" cy="1362075"/>
          </a:xfrm>
        </p:spPr>
        <p:txBody>
          <a:bodyPr>
            <a:normAutofit/>
          </a:bodyPr>
          <a:lstStyle/>
          <a:p>
            <a:pPr algn="ctr" fontAlgn="base"/>
            <a:r>
              <a:rPr lang="en-GB" dirty="0"/>
              <a:t>Just writing</a:t>
            </a:r>
            <a:endParaRPr lang="en-GB" b="0" dirty="0"/>
          </a:p>
        </p:txBody>
      </p:sp>
      <p:sp>
        <p:nvSpPr>
          <p:cNvPr id="3" name="TextBox 2">
            <a:extLst>
              <a:ext uri="{FF2B5EF4-FFF2-40B4-BE49-F238E27FC236}">
                <a16:creationId xmlns:a16="http://schemas.microsoft.com/office/drawing/2014/main" id="{27D68367-0469-F24C-A782-45976BA165FB}"/>
              </a:ext>
            </a:extLst>
          </p:cNvPr>
          <p:cNvSpPr txBox="1"/>
          <p:nvPr/>
        </p:nvSpPr>
        <p:spPr>
          <a:xfrm>
            <a:off x="281548" y="2533720"/>
            <a:ext cx="8331200" cy="3139321"/>
          </a:xfrm>
          <a:prstGeom prst="rect">
            <a:avLst/>
          </a:prstGeom>
          <a:noFill/>
        </p:spPr>
        <p:txBody>
          <a:bodyPr wrap="square" rtlCol="0">
            <a:spAutoFit/>
          </a:bodyPr>
          <a:lstStyle/>
          <a:p>
            <a:pPr lvl="1"/>
            <a:r>
              <a:rPr lang="en-GB" sz="2200" b="1" dirty="0">
                <a:solidFill>
                  <a:schemeClr val="bg1"/>
                </a:solidFill>
                <a:latin typeface="Century Gothic" panose="020B0502020202020204" pitchFamily="34" charset="0"/>
              </a:rPr>
              <a:t>(5 min.)</a:t>
            </a:r>
          </a:p>
          <a:p>
            <a:pPr lvl="1"/>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Reflect on how your team worked together.</a:t>
            </a:r>
          </a:p>
          <a:p>
            <a:pPr marL="342900" indent="-342900">
              <a:buFont typeface="Arial" panose="020B0604020202020204" pitchFamily="34" charset="0"/>
              <a:buChar char="•"/>
            </a:pPr>
            <a:endParaRPr lang="en-GB" sz="2200" b="1" dirty="0">
              <a:solidFill>
                <a:schemeClr val="bg1"/>
              </a:solidFill>
              <a:latin typeface="Century Gothic" panose="020B0502020202020204" pitchFamily="34" charset="0"/>
            </a:endParaRPr>
          </a:p>
          <a:p>
            <a:pPr marL="342900" indent="-342900">
              <a:buFont typeface="Arial" panose="020B0604020202020204" pitchFamily="34" charset="0"/>
              <a:buChar char="•"/>
            </a:pPr>
            <a:r>
              <a:rPr lang="en-GB" sz="2200" b="1" dirty="0">
                <a:solidFill>
                  <a:schemeClr val="bg1"/>
                </a:solidFill>
                <a:latin typeface="Century Gothic" panose="020B0502020202020204" pitchFamily="34" charset="0"/>
              </a:rPr>
              <a:t>What are some of the benefits of teamwork? What were some difficulties? How might your team work better moving ahead?</a:t>
            </a:r>
          </a:p>
          <a:p>
            <a:pPr lvl="1"/>
            <a:endParaRPr lang="en-GB" sz="2200" b="1" dirty="0">
              <a:solidFill>
                <a:schemeClr val="bg1"/>
              </a:solidFill>
              <a:latin typeface="Century Gothic" panose="020B0502020202020204" pitchFamily="34" charset="0"/>
            </a:endParaRPr>
          </a:p>
          <a:p>
            <a:endParaRPr lang="en-US" sz="2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763317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948" y="962718"/>
            <a:ext cx="7772400" cy="1362075"/>
          </a:xfrm>
        </p:spPr>
        <p:txBody>
          <a:bodyPr>
            <a:normAutofit/>
          </a:bodyPr>
          <a:lstStyle/>
          <a:p>
            <a:pPr algn="ctr" fontAlgn="base"/>
            <a:r>
              <a:rPr lang="en-GB" dirty="0"/>
              <a:t>Questionnaire data</a:t>
            </a:r>
            <a:endParaRPr lang="en-GB" b="0" dirty="0"/>
          </a:p>
        </p:txBody>
      </p:sp>
    </p:spTree>
    <p:extLst>
      <p:ext uri="{BB962C8B-B14F-4D97-AF65-F5344CB8AC3E}">
        <p14:creationId xmlns:p14="http://schemas.microsoft.com/office/powerpoint/2010/main" val="1323831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948" y="962718"/>
            <a:ext cx="7772400" cy="1362075"/>
          </a:xfrm>
        </p:spPr>
        <p:txBody>
          <a:bodyPr>
            <a:normAutofit/>
          </a:bodyPr>
          <a:lstStyle/>
          <a:p>
            <a:pPr algn="ctr" fontAlgn="base"/>
            <a:r>
              <a:rPr lang="en-GB" dirty="0"/>
              <a:t>Group organisation</a:t>
            </a:r>
            <a:endParaRPr lang="en-GB" b="0" dirty="0"/>
          </a:p>
        </p:txBody>
      </p:sp>
      <p:sp>
        <p:nvSpPr>
          <p:cNvPr id="3" name="TextBox 2">
            <a:extLst>
              <a:ext uri="{FF2B5EF4-FFF2-40B4-BE49-F238E27FC236}">
                <a16:creationId xmlns:a16="http://schemas.microsoft.com/office/drawing/2014/main" id="{7FB60B9F-E1ED-0540-B226-43145F3861DB}"/>
              </a:ext>
            </a:extLst>
          </p:cNvPr>
          <p:cNvSpPr txBox="1"/>
          <p:nvPr/>
        </p:nvSpPr>
        <p:spPr>
          <a:xfrm>
            <a:off x="263075" y="2324793"/>
            <a:ext cx="8368145" cy="3754874"/>
          </a:xfrm>
          <a:prstGeom prst="rect">
            <a:avLst/>
          </a:prstGeom>
          <a:noFill/>
        </p:spPr>
        <p:txBody>
          <a:bodyPr wrap="square" rtlCol="0">
            <a:spAutoFit/>
          </a:bodyPr>
          <a:lstStyle/>
          <a:p>
            <a:pPr marL="914400" lvl="1" indent="-457200">
              <a:buFont typeface="+mj-lt"/>
              <a:buAutoNum type="arabicPeriod"/>
            </a:pPr>
            <a:r>
              <a:rPr lang="en-GB" sz="2200" b="1" dirty="0">
                <a:solidFill>
                  <a:schemeClr val="bg1"/>
                </a:solidFill>
                <a:latin typeface="Century Gothic" panose="020B0502020202020204" pitchFamily="34" charset="0"/>
              </a:rPr>
              <a:t>Data organisation and storage</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mj-lt"/>
              <a:buAutoNum type="arabicPeriod"/>
            </a:pPr>
            <a:r>
              <a:rPr lang="en-GB" sz="2200" b="1" dirty="0">
                <a:solidFill>
                  <a:schemeClr val="bg1"/>
                </a:solidFill>
                <a:latin typeface="Century Gothic" panose="020B0502020202020204" pitchFamily="34" charset="0"/>
              </a:rPr>
              <a:t>External communication: recruitment and contacting stakeholders</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mj-lt"/>
              <a:buAutoNum type="arabicPeriod"/>
            </a:pPr>
            <a:r>
              <a:rPr lang="en-GB" sz="2200" b="1" dirty="0">
                <a:solidFill>
                  <a:schemeClr val="bg1"/>
                </a:solidFill>
                <a:latin typeface="Century Gothic" panose="020B0502020202020204" pitchFamily="34" charset="0"/>
              </a:rPr>
              <a:t>Visual presentation of evidence, data, and slides to give consistency</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mj-lt"/>
              <a:buAutoNum type="arabicPeriod"/>
            </a:pPr>
            <a:r>
              <a:rPr lang="en-GB" sz="2200" b="1" dirty="0">
                <a:solidFill>
                  <a:schemeClr val="bg1"/>
                </a:solidFill>
                <a:latin typeface="Century Gothic" panose="020B0502020202020204" pitchFamily="34" charset="0"/>
              </a:rPr>
              <a:t>Internal organisation: making sure your group stays on track!</a:t>
            </a:r>
          </a:p>
          <a:p>
            <a:endParaRPr lang="en-US" dirty="0"/>
          </a:p>
        </p:txBody>
      </p:sp>
    </p:spTree>
    <p:extLst>
      <p:ext uri="{BB962C8B-B14F-4D97-AF65-F5344CB8AC3E}">
        <p14:creationId xmlns:p14="http://schemas.microsoft.com/office/powerpoint/2010/main" val="3930189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238" y="1116423"/>
            <a:ext cx="7772400" cy="1362075"/>
          </a:xfrm>
        </p:spPr>
        <p:txBody>
          <a:bodyPr>
            <a:normAutofit/>
          </a:bodyPr>
          <a:lstStyle/>
          <a:p>
            <a:pPr algn="ctr" fontAlgn="base"/>
            <a:r>
              <a:rPr lang="en-GB" dirty="0"/>
              <a:t>documents</a:t>
            </a:r>
          </a:p>
        </p:txBody>
      </p:sp>
      <p:sp>
        <p:nvSpPr>
          <p:cNvPr id="5" name="TextBox 4">
            <a:extLst>
              <a:ext uri="{FF2B5EF4-FFF2-40B4-BE49-F238E27FC236}">
                <a16:creationId xmlns:a16="http://schemas.microsoft.com/office/drawing/2014/main" id="{FCD441DA-55D8-B44D-8EE7-0F8BCE91DEE4}"/>
              </a:ext>
            </a:extLst>
          </p:cNvPr>
          <p:cNvSpPr txBox="1"/>
          <p:nvPr/>
        </p:nvSpPr>
        <p:spPr>
          <a:xfrm>
            <a:off x="235366" y="2734155"/>
            <a:ext cx="8368145" cy="3077766"/>
          </a:xfrm>
          <a:prstGeom prst="rect">
            <a:avLst/>
          </a:prstGeom>
          <a:noFill/>
        </p:spPr>
        <p:txBody>
          <a:bodyPr wrap="square" rtlCol="0">
            <a:spAutoFit/>
          </a:bodyPr>
          <a:lstStyle/>
          <a:p>
            <a:pPr marL="914400" lvl="1" indent="-457200">
              <a:buFont typeface="+mj-lt"/>
              <a:buAutoNum type="arabicPeriod"/>
            </a:pPr>
            <a:r>
              <a:rPr lang="en-GB" sz="2200" b="1" dirty="0">
                <a:solidFill>
                  <a:schemeClr val="bg1"/>
                </a:solidFill>
                <a:latin typeface="Century Gothic" panose="020B0502020202020204" pitchFamily="34" charset="0"/>
              </a:rPr>
              <a:t>Focus groups guidance (main document). Everyone on the team should read this!</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mj-lt"/>
              <a:buAutoNum type="arabicPeriod"/>
            </a:pPr>
            <a:r>
              <a:rPr lang="en-GB" sz="2200" b="1" dirty="0">
                <a:solidFill>
                  <a:schemeClr val="bg1"/>
                </a:solidFill>
                <a:latin typeface="Century Gothic" panose="020B0502020202020204" pitchFamily="34" charset="0"/>
              </a:rPr>
              <a:t>Guidance for focus groups. 1 or 2 people on the team will take this role</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mj-lt"/>
              <a:buAutoNum type="arabicPeriod"/>
            </a:pPr>
            <a:r>
              <a:rPr lang="en-GB" sz="2200" b="1" dirty="0">
                <a:solidFill>
                  <a:schemeClr val="bg1"/>
                </a:solidFill>
                <a:latin typeface="Century Gothic" panose="020B0502020202020204" pitchFamily="34" charset="0"/>
              </a:rPr>
              <a:t>Checklists: keep track of what your team needs to prepare and do on the day of</a:t>
            </a:r>
          </a:p>
          <a:p>
            <a:endParaRPr lang="en-US" dirty="0"/>
          </a:p>
        </p:txBody>
      </p:sp>
    </p:spTree>
    <p:extLst>
      <p:ext uri="{BB962C8B-B14F-4D97-AF65-F5344CB8AC3E}">
        <p14:creationId xmlns:p14="http://schemas.microsoft.com/office/powerpoint/2010/main" val="2329309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237" y="631514"/>
            <a:ext cx="7772400" cy="1362075"/>
          </a:xfrm>
        </p:spPr>
        <p:txBody>
          <a:bodyPr>
            <a:normAutofit/>
          </a:bodyPr>
          <a:lstStyle/>
          <a:p>
            <a:pPr algn="ctr" fontAlgn="base"/>
            <a:r>
              <a:rPr lang="en-GB" dirty="0"/>
              <a:t>Focus group basics</a:t>
            </a:r>
          </a:p>
        </p:txBody>
      </p:sp>
      <p:sp>
        <p:nvSpPr>
          <p:cNvPr id="5" name="TextBox 4">
            <a:extLst>
              <a:ext uri="{FF2B5EF4-FFF2-40B4-BE49-F238E27FC236}">
                <a16:creationId xmlns:a16="http://schemas.microsoft.com/office/drawing/2014/main" id="{FCD441DA-55D8-B44D-8EE7-0F8BCE91DEE4}"/>
              </a:ext>
            </a:extLst>
          </p:cNvPr>
          <p:cNvSpPr txBox="1"/>
          <p:nvPr/>
        </p:nvSpPr>
        <p:spPr>
          <a:xfrm>
            <a:off x="235364" y="1750482"/>
            <a:ext cx="8368145" cy="4770537"/>
          </a:xfrm>
          <a:prstGeom prst="rect">
            <a:avLst/>
          </a:prstGeom>
          <a:noFill/>
        </p:spPr>
        <p:txBody>
          <a:bodyPr wrap="square" rtlCol="0">
            <a:spAutoFit/>
          </a:bodyPr>
          <a:lstStyle/>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Originated in media and </a:t>
            </a:r>
            <a:r>
              <a:rPr lang="en-GB" sz="2200" b="1" dirty="0" err="1">
                <a:solidFill>
                  <a:schemeClr val="bg1"/>
                </a:solidFill>
                <a:latin typeface="Century Gothic" panose="020B0502020202020204" pitchFamily="34" charset="0"/>
              </a:rPr>
              <a:t>comm</a:t>
            </a:r>
            <a:r>
              <a:rPr lang="en-GB" sz="2200" b="1" dirty="0">
                <a:solidFill>
                  <a:schemeClr val="bg1"/>
                </a:solidFill>
                <a:latin typeface="Century Gothic" panose="020B0502020202020204" pitchFamily="34" charset="0"/>
              </a:rPr>
              <a:t> studies to get feedback on programs and movies, but now popular in many fields (health services, design, etc)</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Small group discussions around specific questions, moderated by a researcher (DDC team member)</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You get a range of viewpoints/feedback more quickly than through interviewing multiple people</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Gathers qualitative data, which means you can ask exploratory ’how’ questions – this is not about numbers, causations, predictions</a:t>
            </a:r>
          </a:p>
          <a:p>
            <a:endParaRPr lang="en-US" dirty="0"/>
          </a:p>
        </p:txBody>
      </p:sp>
    </p:spTree>
    <p:extLst>
      <p:ext uri="{BB962C8B-B14F-4D97-AF65-F5344CB8AC3E}">
        <p14:creationId xmlns:p14="http://schemas.microsoft.com/office/powerpoint/2010/main" val="244112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237" y="631514"/>
            <a:ext cx="7772400" cy="1362075"/>
          </a:xfrm>
        </p:spPr>
        <p:txBody>
          <a:bodyPr>
            <a:normAutofit/>
          </a:bodyPr>
          <a:lstStyle/>
          <a:p>
            <a:pPr algn="ctr" fontAlgn="base"/>
            <a:r>
              <a:rPr lang="en-GB" dirty="0"/>
              <a:t>Focus group basics</a:t>
            </a:r>
          </a:p>
        </p:txBody>
      </p:sp>
      <p:sp>
        <p:nvSpPr>
          <p:cNvPr id="5" name="TextBox 4">
            <a:extLst>
              <a:ext uri="{FF2B5EF4-FFF2-40B4-BE49-F238E27FC236}">
                <a16:creationId xmlns:a16="http://schemas.microsoft.com/office/drawing/2014/main" id="{FCD441DA-55D8-B44D-8EE7-0F8BCE91DEE4}"/>
              </a:ext>
            </a:extLst>
          </p:cNvPr>
          <p:cNvSpPr txBox="1"/>
          <p:nvPr/>
        </p:nvSpPr>
        <p:spPr>
          <a:xfrm>
            <a:off x="235364" y="1778192"/>
            <a:ext cx="8368145" cy="3416320"/>
          </a:xfrm>
          <a:prstGeom prst="rect">
            <a:avLst/>
          </a:prstGeom>
          <a:noFill/>
        </p:spPr>
        <p:txBody>
          <a:bodyPr wrap="square" rtlCol="0">
            <a:spAutoFit/>
          </a:bodyPr>
          <a:lstStyle/>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Not only captures what people think but how they feel and why they think that way</a:t>
            </a:r>
          </a:p>
          <a:p>
            <a:pPr lvl="1"/>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Group interaction is part of the method - Interpersonal communication can highlight cultural values and group norms</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Schedule one-hour slots – this is short!</a:t>
            </a:r>
          </a:p>
          <a:p>
            <a:endParaRPr lang="en-US" dirty="0"/>
          </a:p>
        </p:txBody>
      </p:sp>
    </p:spTree>
    <p:extLst>
      <p:ext uri="{BB962C8B-B14F-4D97-AF65-F5344CB8AC3E}">
        <p14:creationId xmlns:p14="http://schemas.microsoft.com/office/powerpoint/2010/main" val="3310282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238" y="1116423"/>
            <a:ext cx="7772400" cy="1362075"/>
          </a:xfrm>
        </p:spPr>
        <p:txBody>
          <a:bodyPr>
            <a:normAutofit/>
          </a:bodyPr>
          <a:lstStyle/>
          <a:p>
            <a:pPr algn="ctr" fontAlgn="base"/>
            <a:r>
              <a:rPr lang="en-GB" dirty="0"/>
              <a:t>Focus group goals</a:t>
            </a:r>
          </a:p>
        </p:txBody>
      </p:sp>
      <p:sp>
        <p:nvSpPr>
          <p:cNvPr id="5" name="TextBox 4">
            <a:extLst>
              <a:ext uri="{FF2B5EF4-FFF2-40B4-BE49-F238E27FC236}">
                <a16:creationId xmlns:a16="http://schemas.microsoft.com/office/drawing/2014/main" id="{FCD441DA-55D8-B44D-8EE7-0F8BCE91DEE4}"/>
              </a:ext>
            </a:extLst>
          </p:cNvPr>
          <p:cNvSpPr txBox="1"/>
          <p:nvPr/>
        </p:nvSpPr>
        <p:spPr>
          <a:xfrm>
            <a:off x="533238" y="2318519"/>
            <a:ext cx="8368145" cy="3754874"/>
          </a:xfrm>
          <a:prstGeom prst="rect">
            <a:avLst/>
          </a:prstGeom>
          <a:noFill/>
        </p:spPr>
        <p:txBody>
          <a:bodyPr wrap="square" rtlCol="0">
            <a:spAutoFit/>
          </a:bodyPr>
          <a:lstStyle/>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Discussion questions should follow from your goals and help you meet them.</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1 hour slot = 40 min for discussion = MAX 4 questions</a:t>
            </a:r>
          </a:p>
          <a:p>
            <a:pPr marL="914400" lvl="1" indent="-457200">
              <a:buFont typeface="+mj-lt"/>
              <a:buAutoNum type="arabicPeriod"/>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Ask yourself if people would feel comfortable discussion this with a group of strangers</a:t>
            </a:r>
          </a:p>
          <a:p>
            <a:pPr marL="914400" lvl="1" indent="-457200">
              <a:buFont typeface="Arial" panose="020B0604020202020204" pitchFamily="34" charset="0"/>
              <a:buChar char="•"/>
            </a:pPr>
            <a:endParaRPr lang="en-GB" sz="2200" b="1" dirty="0">
              <a:solidFill>
                <a:schemeClr val="bg1"/>
              </a:solidFill>
              <a:latin typeface="Century Gothic" panose="020B0502020202020204" pitchFamily="34" charset="0"/>
            </a:endParaRPr>
          </a:p>
          <a:p>
            <a:pPr marL="914400" lvl="1" indent="-457200">
              <a:buFont typeface="Arial" panose="020B0604020202020204" pitchFamily="34" charset="0"/>
              <a:buChar char="•"/>
            </a:pPr>
            <a:r>
              <a:rPr lang="en-GB" sz="2200" b="1" dirty="0">
                <a:solidFill>
                  <a:schemeClr val="bg1"/>
                </a:solidFill>
                <a:latin typeface="Century Gothic" panose="020B0502020202020204" pitchFamily="34" charset="0"/>
              </a:rPr>
              <a:t>After creating questions, check backwards: will those questions actually help you meet your goal?</a:t>
            </a:r>
          </a:p>
          <a:p>
            <a:endParaRPr lang="en-US" dirty="0"/>
          </a:p>
        </p:txBody>
      </p:sp>
    </p:spTree>
    <p:extLst>
      <p:ext uri="{BB962C8B-B14F-4D97-AF65-F5344CB8AC3E}">
        <p14:creationId xmlns:p14="http://schemas.microsoft.com/office/powerpoint/2010/main" val="2494247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8432</TotalTime>
  <Words>1685</Words>
  <Application>Microsoft Macintosh PowerPoint</Application>
  <PresentationFormat>On-screen Show (4:3)</PresentationFormat>
  <Paragraphs>282</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Century Gothic</vt:lpstr>
      <vt:lpstr>Office Theme</vt:lpstr>
      <vt:lpstr>DATA, DESIGN &amp; THE CITY</vt:lpstr>
      <vt:lpstr>announcements</vt:lpstr>
      <vt:lpstr>Just writing</vt:lpstr>
      <vt:lpstr>Questionnaire data</vt:lpstr>
      <vt:lpstr>Group organisation</vt:lpstr>
      <vt:lpstr>documents</vt:lpstr>
      <vt:lpstr>Focus group basics</vt:lpstr>
      <vt:lpstr>Focus group basics</vt:lpstr>
      <vt:lpstr>Focus group goals</vt:lpstr>
      <vt:lpstr>Discussion questions</vt:lpstr>
      <vt:lpstr>Good questions</vt:lpstr>
      <vt:lpstr>poor questions</vt:lpstr>
      <vt:lpstr>ordering questions</vt:lpstr>
      <vt:lpstr>Focus group rules</vt:lpstr>
      <vt:lpstr>schedule</vt:lpstr>
      <vt:lpstr>recruitment</vt:lpstr>
      <vt:lpstr>Division of labour</vt:lpstr>
      <vt:lpstr>Data capture</vt:lpstr>
      <vt:lpstr>Consent form</vt:lpstr>
      <vt:lpstr>Research ethics form</vt:lpstr>
      <vt:lpstr>practicalities</vt:lpstr>
      <vt:lpstr>On friday</vt:lpstr>
      <vt:lpstr>After the break</vt:lpstr>
      <vt:lpstr>Group feedback</vt:lpstr>
      <vt:lpstr>Group reflection time</vt:lpstr>
    </vt:vector>
  </TitlesOfParts>
  <LinksUpToDate>false</LinksUpToDate>
  <SharedDoc>false</SharedDoc>
  <HyperlinksChanged>false</HyperlinksChanged>
  <AppVersion>16.0016</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Design and Society</dc:title>
  <dc:creator>Ewan Klein, Hassan Waheed, Alexis Heeren</dc:creator>
  <cp:keywords/>
  <cp:lastModifiedBy>CURRIE Morgan</cp:lastModifiedBy>
  <cp:revision>102</cp:revision>
  <dcterms:created xsi:type="dcterms:W3CDTF">2018-11-01T20:24:52Z</dcterms:created>
  <dcterms:modified xsi:type="dcterms:W3CDTF">2019-02-12T16:09:18Z</dcterms:modified>
</cp:coreProperties>
</file>